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0" r:id="rId1"/>
  </p:sldMasterIdLst>
  <p:notesMasterIdLst>
    <p:notesMasterId r:id="rId42"/>
  </p:notesMasterIdLst>
  <p:handoutMasterIdLst>
    <p:handoutMasterId r:id="rId43"/>
  </p:handoutMasterIdLst>
  <p:sldIdLst>
    <p:sldId id="259" r:id="rId2"/>
    <p:sldId id="260" r:id="rId3"/>
    <p:sldId id="462" r:id="rId4"/>
    <p:sldId id="463" r:id="rId5"/>
    <p:sldId id="385" r:id="rId6"/>
    <p:sldId id="458" r:id="rId7"/>
    <p:sldId id="386" r:id="rId8"/>
    <p:sldId id="387" r:id="rId9"/>
    <p:sldId id="388" r:id="rId10"/>
    <p:sldId id="389" r:id="rId11"/>
    <p:sldId id="454" r:id="rId12"/>
    <p:sldId id="460" r:id="rId13"/>
    <p:sldId id="461" r:id="rId14"/>
    <p:sldId id="411" r:id="rId15"/>
    <p:sldId id="413" r:id="rId16"/>
    <p:sldId id="414" r:id="rId17"/>
    <p:sldId id="417" r:id="rId18"/>
    <p:sldId id="453" r:id="rId19"/>
    <p:sldId id="465" r:id="rId20"/>
    <p:sldId id="466" r:id="rId21"/>
    <p:sldId id="467" r:id="rId22"/>
    <p:sldId id="468" r:id="rId23"/>
    <p:sldId id="469" r:id="rId24"/>
    <p:sldId id="470" r:id="rId25"/>
    <p:sldId id="471" r:id="rId26"/>
    <p:sldId id="478" r:id="rId27"/>
    <p:sldId id="472" r:id="rId28"/>
    <p:sldId id="474" r:id="rId29"/>
    <p:sldId id="479" r:id="rId30"/>
    <p:sldId id="480" r:id="rId31"/>
    <p:sldId id="481" r:id="rId32"/>
    <p:sldId id="482" r:id="rId33"/>
    <p:sldId id="483" r:id="rId34"/>
    <p:sldId id="484" r:id="rId35"/>
    <p:sldId id="485" r:id="rId36"/>
    <p:sldId id="486" r:id="rId37"/>
    <p:sldId id="487" r:id="rId38"/>
    <p:sldId id="488" r:id="rId39"/>
    <p:sldId id="464" r:id="rId40"/>
    <p:sldId id="455" r:id="rId41"/>
  </p:sldIdLst>
  <p:sldSz cx="9144000" cy="6858000" type="screen4x3"/>
  <p:notesSz cx="9448800" cy="7188200"/>
  <p:defaultTextStyle>
    <a:defPPr>
      <a:defRPr lang="en-US"/>
    </a:defPPr>
    <a:lvl1pPr algn="l" rtl="0" eaLnBrk="0" fontAlgn="base" hangingPunct="0">
      <a:spcBef>
        <a:spcPct val="0"/>
      </a:spcBef>
      <a:spcAft>
        <a:spcPct val="0"/>
      </a:spcAft>
      <a:defRPr sz="2800" kern="1200">
        <a:solidFill>
          <a:srgbClr val="6C0092"/>
        </a:solidFill>
        <a:latin typeface="Tahoma" panose="020B0604030504040204" pitchFamily="34" charset="0"/>
        <a:ea typeface="+mn-ea"/>
        <a:cs typeface="+mn-cs"/>
      </a:defRPr>
    </a:lvl1pPr>
    <a:lvl2pPr marL="457200" algn="l" rtl="0" eaLnBrk="0" fontAlgn="base" hangingPunct="0">
      <a:spcBef>
        <a:spcPct val="0"/>
      </a:spcBef>
      <a:spcAft>
        <a:spcPct val="0"/>
      </a:spcAft>
      <a:defRPr sz="2800" kern="1200">
        <a:solidFill>
          <a:srgbClr val="6C0092"/>
        </a:solidFill>
        <a:latin typeface="Tahoma" panose="020B0604030504040204" pitchFamily="34" charset="0"/>
        <a:ea typeface="+mn-ea"/>
        <a:cs typeface="+mn-cs"/>
      </a:defRPr>
    </a:lvl2pPr>
    <a:lvl3pPr marL="914400" algn="l" rtl="0" eaLnBrk="0" fontAlgn="base" hangingPunct="0">
      <a:spcBef>
        <a:spcPct val="0"/>
      </a:spcBef>
      <a:spcAft>
        <a:spcPct val="0"/>
      </a:spcAft>
      <a:defRPr sz="2800" kern="1200">
        <a:solidFill>
          <a:srgbClr val="6C0092"/>
        </a:solidFill>
        <a:latin typeface="Tahoma" panose="020B0604030504040204" pitchFamily="34" charset="0"/>
        <a:ea typeface="+mn-ea"/>
        <a:cs typeface="+mn-cs"/>
      </a:defRPr>
    </a:lvl3pPr>
    <a:lvl4pPr marL="1371600" algn="l" rtl="0" eaLnBrk="0" fontAlgn="base" hangingPunct="0">
      <a:spcBef>
        <a:spcPct val="0"/>
      </a:spcBef>
      <a:spcAft>
        <a:spcPct val="0"/>
      </a:spcAft>
      <a:defRPr sz="2800" kern="1200">
        <a:solidFill>
          <a:srgbClr val="6C0092"/>
        </a:solidFill>
        <a:latin typeface="Tahoma" panose="020B0604030504040204" pitchFamily="34" charset="0"/>
        <a:ea typeface="+mn-ea"/>
        <a:cs typeface="+mn-cs"/>
      </a:defRPr>
    </a:lvl4pPr>
    <a:lvl5pPr marL="1828800" algn="l" rtl="0" eaLnBrk="0" fontAlgn="base" hangingPunct="0">
      <a:spcBef>
        <a:spcPct val="0"/>
      </a:spcBef>
      <a:spcAft>
        <a:spcPct val="0"/>
      </a:spcAft>
      <a:defRPr sz="2800" kern="1200">
        <a:solidFill>
          <a:srgbClr val="6C0092"/>
        </a:solidFill>
        <a:latin typeface="Tahoma" panose="020B0604030504040204" pitchFamily="34" charset="0"/>
        <a:ea typeface="+mn-ea"/>
        <a:cs typeface="+mn-cs"/>
      </a:defRPr>
    </a:lvl5pPr>
    <a:lvl6pPr marL="2286000" algn="l" defTabSz="914400" rtl="0" eaLnBrk="1" latinLnBrk="0" hangingPunct="1">
      <a:defRPr sz="2800" kern="1200">
        <a:solidFill>
          <a:srgbClr val="6C0092"/>
        </a:solidFill>
        <a:latin typeface="Tahoma" panose="020B0604030504040204" pitchFamily="34" charset="0"/>
        <a:ea typeface="+mn-ea"/>
        <a:cs typeface="+mn-cs"/>
      </a:defRPr>
    </a:lvl6pPr>
    <a:lvl7pPr marL="2743200" algn="l" defTabSz="914400" rtl="0" eaLnBrk="1" latinLnBrk="0" hangingPunct="1">
      <a:defRPr sz="2800" kern="1200">
        <a:solidFill>
          <a:srgbClr val="6C0092"/>
        </a:solidFill>
        <a:latin typeface="Tahoma" panose="020B0604030504040204" pitchFamily="34" charset="0"/>
        <a:ea typeface="+mn-ea"/>
        <a:cs typeface="+mn-cs"/>
      </a:defRPr>
    </a:lvl7pPr>
    <a:lvl8pPr marL="3200400" algn="l" defTabSz="914400" rtl="0" eaLnBrk="1" latinLnBrk="0" hangingPunct="1">
      <a:defRPr sz="2800" kern="1200">
        <a:solidFill>
          <a:srgbClr val="6C0092"/>
        </a:solidFill>
        <a:latin typeface="Tahoma" panose="020B0604030504040204" pitchFamily="34" charset="0"/>
        <a:ea typeface="+mn-ea"/>
        <a:cs typeface="+mn-cs"/>
      </a:defRPr>
    </a:lvl8pPr>
    <a:lvl9pPr marL="3657600" algn="l" defTabSz="914400" rtl="0" eaLnBrk="1" latinLnBrk="0" hangingPunct="1">
      <a:defRPr sz="2800" kern="1200">
        <a:solidFill>
          <a:srgbClr val="6C0092"/>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95">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58C"/>
    <a:srgbClr val="000000"/>
    <a:srgbClr val="F8F3E4"/>
    <a:srgbClr val="E7CEC9"/>
    <a:srgbClr val="D3EDDE"/>
    <a:srgbClr val="FFFFB5"/>
    <a:srgbClr val="0080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94660"/>
  </p:normalViewPr>
  <p:slideViewPr>
    <p:cSldViewPr snapToGrid="0">
      <p:cViewPr varScale="1">
        <p:scale>
          <a:sx n="86" d="100"/>
          <a:sy n="86" d="100"/>
        </p:scale>
        <p:origin x="228" y="45"/>
      </p:cViewPr>
      <p:guideLst>
        <p:guide orient="horz" pos="219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microsoft.com/office/2015/10/relationships/revisionInfo" Target="revisionInfo.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1378" name="Rectangle 2"/>
          <p:cNvSpPr>
            <a:spLocks noGrp="1" noChangeArrowheads="1"/>
          </p:cNvSpPr>
          <p:nvPr>
            <p:ph type="hdr" sz="quarter"/>
          </p:nvPr>
        </p:nvSpPr>
        <p:spPr bwMode="auto">
          <a:xfrm>
            <a:off x="0" y="0"/>
            <a:ext cx="4095750" cy="360363"/>
          </a:xfrm>
          <a:prstGeom prst="rect">
            <a:avLst/>
          </a:prstGeom>
          <a:noFill/>
          <a:ln w="9525">
            <a:noFill/>
            <a:miter lim="800000"/>
            <a:headEnd/>
            <a:tailEnd/>
          </a:ln>
          <a:effectLst/>
        </p:spPr>
        <p:txBody>
          <a:bodyPr vert="horz" wrap="square" lIns="93266" tIns="46632" rIns="93266" bIns="46632" numCol="1" anchor="t" anchorCtr="0" compatLnSpc="1">
            <a:prstTxWarp prst="textNoShape">
              <a:avLst/>
            </a:prstTxWarp>
          </a:bodyPr>
          <a:lstStyle>
            <a:lvl1pPr defTabSz="932712">
              <a:defRPr sz="1200">
                <a:solidFill>
                  <a:schemeClr val="tx1"/>
                </a:solidFill>
                <a:latin typeface="Tahoma" charset="0"/>
              </a:defRPr>
            </a:lvl1pPr>
          </a:lstStyle>
          <a:p>
            <a:pPr>
              <a:defRPr/>
            </a:pPr>
            <a:endParaRPr lang="en-US"/>
          </a:p>
        </p:txBody>
      </p:sp>
      <p:sp>
        <p:nvSpPr>
          <p:cNvPr id="101379" name="Rectangle 3"/>
          <p:cNvSpPr>
            <a:spLocks noGrp="1" noChangeArrowheads="1"/>
          </p:cNvSpPr>
          <p:nvPr>
            <p:ph type="dt" sz="quarter" idx="1"/>
          </p:nvPr>
        </p:nvSpPr>
        <p:spPr bwMode="auto">
          <a:xfrm>
            <a:off x="5351463" y="0"/>
            <a:ext cx="4095750" cy="360363"/>
          </a:xfrm>
          <a:prstGeom prst="rect">
            <a:avLst/>
          </a:prstGeom>
          <a:noFill/>
          <a:ln w="9525">
            <a:noFill/>
            <a:miter lim="800000"/>
            <a:headEnd/>
            <a:tailEnd/>
          </a:ln>
          <a:effectLst/>
        </p:spPr>
        <p:txBody>
          <a:bodyPr vert="horz" wrap="square" lIns="93266" tIns="46632" rIns="93266" bIns="46632" numCol="1" anchor="t" anchorCtr="0" compatLnSpc="1">
            <a:prstTxWarp prst="textNoShape">
              <a:avLst/>
            </a:prstTxWarp>
          </a:bodyPr>
          <a:lstStyle>
            <a:lvl1pPr algn="r" defTabSz="932712">
              <a:defRPr sz="1200">
                <a:solidFill>
                  <a:schemeClr val="tx1"/>
                </a:solidFill>
                <a:latin typeface="Tahoma" charset="0"/>
              </a:defRPr>
            </a:lvl1pPr>
          </a:lstStyle>
          <a:p>
            <a:pPr>
              <a:defRPr/>
            </a:pPr>
            <a:endParaRPr lang="en-US"/>
          </a:p>
        </p:txBody>
      </p:sp>
      <p:sp>
        <p:nvSpPr>
          <p:cNvPr id="101380" name="Rectangle 4"/>
          <p:cNvSpPr>
            <a:spLocks noGrp="1" noChangeArrowheads="1"/>
          </p:cNvSpPr>
          <p:nvPr>
            <p:ph type="ftr" sz="quarter" idx="2"/>
          </p:nvPr>
        </p:nvSpPr>
        <p:spPr bwMode="auto">
          <a:xfrm>
            <a:off x="0" y="6826250"/>
            <a:ext cx="4095750" cy="360363"/>
          </a:xfrm>
          <a:prstGeom prst="rect">
            <a:avLst/>
          </a:prstGeom>
          <a:noFill/>
          <a:ln w="9525">
            <a:noFill/>
            <a:miter lim="800000"/>
            <a:headEnd/>
            <a:tailEnd/>
          </a:ln>
          <a:effectLst/>
        </p:spPr>
        <p:txBody>
          <a:bodyPr vert="horz" wrap="square" lIns="93266" tIns="46632" rIns="93266" bIns="46632" numCol="1" anchor="b" anchorCtr="0" compatLnSpc="1">
            <a:prstTxWarp prst="textNoShape">
              <a:avLst/>
            </a:prstTxWarp>
          </a:bodyPr>
          <a:lstStyle>
            <a:lvl1pPr defTabSz="932712">
              <a:defRPr sz="1200">
                <a:solidFill>
                  <a:schemeClr val="tx1"/>
                </a:solidFill>
                <a:latin typeface="Tahoma" charset="0"/>
              </a:defRPr>
            </a:lvl1pPr>
          </a:lstStyle>
          <a:p>
            <a:pPr>
              <a:defRPr/>
            </a:pPr>
            <a:endParaRPr lang="en-US"/>
          </a:p>
        </p:txBody>
      </p:sp>
      <p:sp>
        <p:nvSpPr>
          <p:cNvPr id="101381" name="Rectangle 5"/>
          <p:cNvSpPr>
            <a:spLocks noGrp="1" noChangeArrowheads="1"/>
          </p:cNvSpPr>
          <p:nvPr>
            <p:ph type="sldNum" sz="quarter" idx="3"/>
          </p:nvPr>
        </p:nvSpPr>
        <p:spPr bwMode="auto">
          <a:xfrm>
            <a:off x="5351463" y="6826250"/>
            <a:ext cx="4095750" cy="360363"/>
          </a:xfrm>
          <a:prstGeom prst="rect">
            <a:avLst/>
          </a:prstGeom>
          <a:noFill/>
          <a:ln w="9525">
            <a:noFill/>
            <a:miter lim="800000"/>
            <a:headEnd/>
            <a:tailEnd/>
          </a:ln>
          <a:effectLst/>
        </p:spPr>
        <p:txBody>
          <a:bodyPr vert="horz" wrap="square" lIns="93266" tIns="46632" rIns="93266" bIns="46632" numCol="1" anchor="b" anchorCtr="0" compatLnSpc="1">
            <a:prstTxWarp prst="textNoShape">
              <a:avLst/>
            </a:prstTxWarp>
          </a:bodyPr>
          <a:lstStyle>
            <a:lvl1pPr algn="r" defTabSz="931863">
              <a:defRPr sz="1200">
                <a:solidFill>
                  <a:schemeClr val="tx1"/>
                </a:solidFill>
              </a:defRPr>
            </a:lvl1pPr>
          </a:lstStyle>
          <a:p>
            <a:fld id="{4B8DC9B7-F9DC-41C2-957E-15A4BA8643F9}" type="slidenum">
              <a:rPr lang="en-US"/>
              <a:pPr/>
              <a:t>‹#›</a:t>
            </a:fld>
            <a:endParaRPr lang="en-US"/>
          </a:p>
        </p:txBody>
      </p:sp>
    </p:spTree>
    <p:extLst>
      <p:ext uri="{BB962C8B-B14F-4D97-AF65-F5344CB8AC3E}">
        <p14:creationId xmlns:p14="http://schemas.microsoft.com/office/powerpoint/2010/main" val="32862069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Rectangle 2"/>
          <p:cNvSpPr>
            <a:spLocks noGrp="1" noChangeArrowheads="1"/>
          </p:cNvSpPr>
          <p:nvPr>
            <p:ph type="hdr" sz="quarter"/>
          </p:nvPr>
        </p:nvSpPr>
        <p:spPr bwMode="auto">
          <a:xfrm>
            <a:off x="0" y="0"/>
            <a:ext cx="4095750" cy="360363"/>
          </a:xfrm>
          <a:prstGeom prst="rect">
            <a:avLst/>
          </a:prstGeom>
          <a:noFill/>
          <a:ln w="9525">
            <a:noFill/>
            <a:miter lim="800000"/>
            <a:headEnd/>
            <a:tailEnd/>
          </a:ln>
          <a:effectLst/>
        </p:spPr>
        <p:txBody>
          <a:bodyPr vert="horz" wrap="square" lIns="93266" tIns="46632" rIns="93266" bIns="46632" numCol="1" anchor="t" anchorCtr="0" compatLnSpc="1">
            <a:prstTxWarp prst="textNoShape">
              <a:avLst/>
            </a:prstTxWarp>
          </a:bodyPr>
          <a:lstStyle>
            <a:lvl1pPr defTabSz="932712">
              <a:defRPr sz="1200">
                <a:solidFill>
                  <a:schemeClr val="tx1"/>
                </a:solidFill>
                <a:latin typeface="Tahoma" charset="0"/>
              </a:defRPr>
            </a:lvl1pPr>
          </a:lstStyle>
          <a:p>
            <a:pPr>
              <a:defRPr/>
            </a:pPr>
            <a:endParaRPr lang="en-US"/>
          </a:p>
        </p:txBody>
      </p:sp>
      <p:sp>
        <p:nvSpPr>
          <p:cNvPr id="120835" name="Rectangle 3"/>
          <p:cNvSpPr>
            <a:spLocks noGrp="1" noChangeArrowheads="1"/>
          </p:cNvSpPr>
          <p:nvPr>
            <p:ph type="dt" idx="1"/>
          </p:nvPr>
        </p:nvSpPr>
        <p:spPr bwMode="auto">
          <a:xfrm>
            <a:off x="5351463" y="0"/>
            <a:ext cx="4095750" cy="360363"/>
          </a:xfrm>
          <a:prstGeom prst="rect">
            <a:avLst/>
          </a:prstGeom>
          <a:noFill/>
          <a:ln w="9525">
            <a:noFill/>
            <a:miter lim="800000"/>
            <a:headEnd/>
            <a:tailEnd/>
          </a:ln>
          <a:effectLst/>
        </p:spPr>
        <p:txBody>
          <a:bodyPr vert="horz" wrap="square" lIns="93266" tIns="46632" rIns="93266" bIns="46632" numCol="1" anchor="t" anchorCtr="0" compatLnSpc="1">
            <a:prstTxWarp prst="textNoShape">
              <a:avLst/>
            </a:prstTxWarp>
          </a:bodyPr>
          <a:lstStyle>
            <a:lvl1pPr algn="r" defTabSz="932712">
              <a:defRPr sz="1200">
                <a:solidFill>
                  <a:schemeClr val="tx1"/>
                </a:solidFill>
                <a:latin typeface="Tahoma" charset="0"/>
              </a:defRPr>
            </a:lvl1pPr>
          </a:lstStyle>
          <a:p>
            <a:pPr>
              <a:defRPr/>
            </a:pPr>
            <a:endParaRPr lang="en-US"/>
          </a:p>
        </p:txBody>
      </p:sp>
      <p:sp>
        <p:nvSpPr>
          <p:cNvPr id="67588" name="Rectangle 4"/>
          <p:cNvSpPr>
            <a:spLocks noGrp="1" noRot="1" noChangeAspect="1" noChangeArrowheads="1" noTextEdit="1"/>
          </p:cNvSpPr>
          <p:nvPr>
            <p:ph type="sldImg" idx="2"/>
          </p:nvPr>
        </p:nvSpPr>
        <p:spPr bwMode="auto">
          <a:xfrm>
            <a:off x="2933700" y="539750"/>
            <a:ext cx="3589338" cy="2693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7" name="Rectangle 5"/>
          <p:cNvSpPr>
            <a:spLocks noGrp="1" noChangeArrowheads="1"/>
          </p:cNvSpPr>
          <p:nvPr>
            <p:ph type="body" sz="quarter" idx="3"/>
          </p:nvPr>
        </p:nvSpPr>
        <p:spPr bwMode="auto">
          <a:xfrm>
            <a:off x="944563" y="3414713"/>
            <a:ext cx="7559675" cy="3233737"/>
          </a:xfrm>
          <a:prstGeom prst="rect">
            <a:avLst/>
          </a:prstGeom>
          <a:noFill/>
          <a:ln w="9525">
            <a:noFill/>
            <a:miter lim="800000"/>
            <a:headEnd/>
            <a:tailEnd/>
          </a:ln>
          <a:effectLst/>
        </p:spPr>
        <p:txBody>
          <a:bodyPr vert="horz" wrap="square" lIns="93266" tIns="46632" rIns="93266" bIns="4663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0838" name="Rectangle 6"/>
          <p:cNvSpPr>
            <a:spLocks noGrp="1" noChangeArrowheads="1"/>
          </p:cNvSpPr>
          <p:nvPr>
            <p:ph type="ftr" sz="quarter" idx="4"/>
          </p:nvPr>
        </p:nvSpPr>
        <p:spPr bwMode="auto">
          <a:xfrm>
            <a:off x="0" y="6826250"/>
            <a:ext cx="4095750" cy="360363"/>
          </a:xfrm>
          <a:prstGeom prst="rect">
            <a:avLst/>
          </a:prstGeom>
          <a:noFill/>
          <a:ln w="9525">
            <a:noFill/>
            <a:miter lim="800000"/>
            <a:headEnd/>
            <a:tailEnd/>
          </a:ln>
          <a:effectLst/>
        </p:spPr>
        <p:txBody>
          <a:bodyPr vert="horz" wrap="square" lIns="93266" tIns="46632" rIns="93266" bIns="46632" numCol="1" anchor="b" anchorCtr="0" compatLnSpc="1">
            <a:prstTxWarp prst="textNoShape">
              <a:avLst/>
            </a:prstTxWarp>
          </a:bodyPr>
          <a:lstStyle>
            <a:lvl1pPr defTabSz="932712">
              <a:defRPr sz="1200">
                <a:solidFill>
                  <a:schemeClr val="tx1"/>
                </a:solidFill>
                <a:latin typeface="Tahoma" charset="0"/>
              </a:defRPr>
            </a:lvl1pPr>
          </a:lstStyle>
          <a:p>
            <a:pPr>
              <a:defRPr/>
            </a:pPr>
            <a:endParaRPr lang="en-US"/>
          </a:p>
        </p:txBody>
      </p:sp>
      <p:sp>
        <p:nvSpPr>
          <p:cNvPr id="120839" name="Rectangle 7"/>
          <p:cNvSpPr>
            <a:spLocks noGrp="1" noChangeArrowheads="1"/>
          </p:cNvSpPr>
          <p:nvPr>
            <p:ph type="sldNum" sz="quarter" idx="5"/>
          </p:nvPr>
        </p:nvSpPr>
        <p:spPr bwMode="auto">
          <a:xfrm>
            <a:off x="5351463" y="6826250"/>
            <a:ext cx="4095750" cy="360363"/>
          </a:xfrm>
          <a:prstGeom prst="rect">
            <a:avLst/>
          </a:prstGeom>
          <a:noFill/>
          <a:ln w="9525">
            <a:noFill/>
            <a:miter lim="800000"/>
            <a:headEnd/>
            <a:tailEnd/>
          </a:ln>
          <a:effectLst/>
        </p:spPr>
        <p:txBody>
          <a:bodyPr vert="horz" wrap="square" lIns="93266" tIns="46632" rIns="93266" bIns="46632" numCol="1" anchor="b" anchorCtr="0" compatLnSpc="1">
            <a:prstTxWarp prst="textNoShape">
              <a:avLst/>
            </a:prstTxWarp>
          </a:bodyPr>
          <a:lstStyle>
            <a:lvl1pPr algn="r" defTabSz="931863">
              <a:defRPr sz="1200">
                <a:solidFill>
                  <a:schemeClr val="tx1"/>
                </a:solidFill>
              </a:defRPr>
            </a:lvl1pPr>
          </a:lstStyle>
          <a:p>
            <a:fld id="{47407DB5-F89C-4BE0-A776-F76E611C22AD}" type="slidenum">
              <a:rPr lang="en-US"/>
              <a:pPr/>
              <a:t>‹#›</a:t>
            </a:fld>
            <a:endParaRPr lang="en-US"/>
          </a:p>
        </p:txBody>
      </p:sp>
    </p:spTree>
    <p:extLst>
      <p:ext uri="{BB962C8B-B14F-4D97-AF65-F5344CB8AC3E}">
        <p14:creationId xmlns:p14="http://schemas.microsoft.com/office/powerpoint/2010/main" val="35683910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ahoma" charset="0"/>
        <a:ea typeface="+mn-ea"/>
        <a:cs typeface="+mn-cs"/>
      </a:defRPr>
    </a:lvl1pPr>
    <a:lvl2pPr marL="457200" algn="l" rtl="0" eaLnBrk="0" fontAlgn="base" hangingPunct="0">
      <a:spcBef>
        <a:spcPct val="30000"/>
      </a:spcBef>
      <a:spcAft>
        <a:spcPct val="0"/>
      </a:spcAft>
      <a:defRPr sz="1200" kern="1200">
        <a:solidFill>
          <a:schemeClr val="tx1"/>
        </a:solidFill>
        <a:latin typeface="Tahoma" charset="0"/>
        <a:ea typeface="+mn-ea"/>
        <a:cs typeface="+mn-cs"/>
      </a:defRPr>
    </a:lvl2pPr>
    <a:lvl3pPr marL="914400" algn="l" rtl="0" eaLnBrk="0" fontAlgn="base" hangingPunct="0">
      <a:spcBef>
        <a:spcPct val="30000"/>
      </a:spcBef>
      <a:spcAft>
        <a:spcPct val="0"/>
      </a:spcAft>
      <a:defRPr sz="1200" kern="1200">
        <a:solidFill>
          <a:schemeClr val="tx1"/>
        </a:solidFill>
        <a:latin typeface="Tahoma" charset="0"/>
        <a:ea typeface="+mn-ea"/>
        <a:cs typeface="+mn-cs"/>
      </a:defRPr>
    </a:lvl3pPr>
    <a:lvl4pPr marL="1371600" algn="l" rtl="0" eaLnBrk="0" fontAlgn="base" hangingPunct="0">
      <a:spcBef>
        <a:spcPct val="30000"/>
      </a:spcBef>
      <a:spcAft>
        <a:spcPct val="0"/>
      </a:spcAft>
      <a:defRPr sz="1200" kern="1200">
        <a:solidFill>
          <a:schemeClr val="tx1"/>
        </a:solidFill>
        <a:latin typeface="Tahoma" charset="0"/>
        <a:ea typeface="+mn-ea"/>
        <a:cs typeface="+mn-cs"/>
      </a:defRPr>
    </a:lvl4pPr>
    <a:lvl5pPr marL="1828800" algn="l" rtl="0" eaLnBrk="0" fontAlgn="base" hangingPunct="0">
      <a:spcBef>
        <a:spcPct val="30000"/>
      </a:spcBef>
      <a:spcAft>
        <a:spcPct val="0"/>
      </a:spcAft>
      <a:defRPr sz="1200" kern="1200">
        <a:solidFill>
          <a:schemeClr val="tx1"/>
        </a:solidFill>
        <a:latin typeface="Tahoma"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800">
                <a:solidFill>
                  <a:srgbClr val="6C0092"/>
                </a:solidFill>
                <a:latin typeface="Tahoma" panose="020B0604030504040204" pitchFamily="34" charset="0"/>
              </a:defRPr>
            </a:lvl1pPr>
            <a:lvl2pPr marL="742950" indent="-285750" defTabSz="931863">
              <a:defRPr sz="2800">
                <a:solidFill>
                  <a:srgbClr val="6C0092"/>
                </a:solidFill>
                <a:latin typeface="Tahoma" panose="020B0604030504040204" pitchFamily="34" charset="0"/>
              </a:defRPr>
            </a:lvl2pPr>
            <a:lvl3pPr marL="1143000" indent="-228600" defTabSz="931863">
              <a:defRPr sz="2800">
                <a:solidFill>
                  <a:srgbClr val="6C0092"/>
                </a:solidFill>
                <a:latin typeface="Tahoma" panose="020B0604030504040204" pitchFamily="34" charset="0"/>
              </a:defRPr>
            </a:lvl3pPr>
            <a:lvl4pPr marL="1600200" indent="-228600" defTabSz="931863">
              <a:defRPr sz="2800">
                <a:solidFill>
                  <a:srgbClr val="6C0092"/>
                </a:solidFill>
                <a:latin typeface="Tahoma" panose="020B0604030504040204" pitchFamily="34" charset="0"/>
              </a:defRPr>
            </a:lvl4pPr>
            <a:lvl5pPr marL="2057400" indent="-228600" defTabSz="931863">
              <a:defRPr sz="2800">
                <a:solidFill>
                  <a:srgbClr val="6C0092"/>
                </a:solidFill>
                <a:latin typeface="Tahoma" panose="020B0604030504040204" pitchFamily="34" charset="0"/>
              </a:defRPr>
            </a:lvl5pPr>
            <a:lvl6pPr marL="2514600" indent="-228600" defTabSz="931863" eaLnBrk="0" fontAlgn="base" hangingPunct="0">
              <a:spcBef>
                <a:spcPct val="0"/>
              </a:spcBef>
              <a:spcAft>
                <a:spcPct val="0"/>
              </a:spcAft>
              <a:defRPr sz="2800">
                <a:solidFill>
                  <a:srgbClr val="6C0092"/>
                </a:solidFill>
                <a:latin typeface="Tahoma" panose="020B0604030504040204" pitchFamily="34" charset="0"/>
              </a:defRPr>
            </a:lvl6pPr>
            <a:lvl7pPr marL="2971800" indent="-228600" defTabSz="931863" eaLnBrk="0" fontAlgn="base" hangingPunct="0">
              <a:spcBef>
                <a:spcPct val="0"/>
              </a:spcBef>
              <a:spcAft>
                <a:spcPct val="0"/>
              </a:spcAft>
              <a:defRPr sz="2800">
                <a:solidFill>
                  <a:srgbClr val="6C0092"/>
                </a:solidFill>
                <a:latin typeface="Tahoma" panose="020B0604030504040204" pitchFamily="34" charset="0"/>
              </a:defRPr>
            </a:lvl7pPr>
            <a:lvl8pPr marL="3429000" indent="-228600" defTabSz="931863" eaLnBrk="0" fontAlgn="base" hangingPunct="0">
              <a:spcBef>
                <a:spcPct val="0"/>
              </a:spcBef>
              <a:spcAft>
                <a:spcPct val="0"/>
              </a:spcAft>
              <a:defRPr sz="2800">
                <a:solidFill>
                  <a:srgbClr val="6C0092"/>
                </a:solidFill>
                <a:latin typeface="Tahoma" panose="020B0604030504040204" pitchFamily="34" charset="0"/>
              </a:defRPr>
            </a:lvl8pPr>
            <a:lvl9pPr marL="3886200" indent="-228600" defTabSz="931863" eaLnBrk="0" fontAlgn="base" hangingPunct="0">
              <a:spcBef>
                <a:spcPct val="0"/>
              </a:spcBef>
              <a:spcAft>
                <a:spcPct val="0"/>
              </a:spcAft>
              <a:defRPr sz="2800">
                <a:solidFill>
                  <a:srgbClr val="6C0092"/>
                </a:solidFill>
                <a:latin typeface="Tahoma" panose="020B0604030504040204" pitchFamily="34" charset="0"/>
              </a:defRPr>
            </a:lvl9pPr>
          </a:lstStyle>
          <a:p>
            <a:fld id="{6A90DB6B-2E47-4649-AB1F-31FAB379E7CB}" type="slidenum">
              <a:rPr lang="en-US" sz="1200">
                <a:solidFill>
                  <a:schemeClr val="tx1"/>
                </a:solidFill>
              </a:rPr>
              <a:pPr/>
              <a:t>1</a:t>
            </a:fld>
            <a:endParaRPr lang="en-US" sz="1200">
              <a:solidFill>
                <a:schemeClr val="tx1"/>
              </a:solidFill>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ahoma" panose="020B0604030504040204" pitchFamily="34" charset="0"/>
            </a:endParaRPr>
          </a:p>
        </p:txBody>
      </p:sp>
    </p:spTree>
    <p:extLst>
      <p:ext uri="{BB962C8B-B14F-4D97-AF65-F5344CB8AC3E}">
        <p14:creationId xmlns:p14="http://schemas.microsoft.com/office/powerpoint/2010/main" val="1329933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800">
                <a:solidFill>
                  <a:srgbClr val="6C0092"/>
                </a:solidFill>
                <a:latin typeface="Tahoma" panose="020B0604030504040204" pitchFamily="34" charset="0"/>
              </a:defRPr>
            </a:lvl1pPr>
            <a:lvl2pPr marL="742950" indent="-285750" defTabSz="931863">
              <a:defRPr sz="2800">
                <a:solidFill>
                  <a:srgbClr val="6C0092"/>
                </a:solidFill>
                <a:latin typeface="Tahoma" panose="020B0604030504040204" pitchFamily="34" charset="0"/>
              </a:defRPr>
            </a:lvl2pPr>
            <a:lvl3pPr marL="1143000" indent="-228600" defTabSz="931863">
              <a:defRPr sz="2800">
                <a:solidFill>
                  <a:srgbClr val="6C0092"/>
                </a:solidFill>
                <a:latin typeface="Tahoma" panose="020B0604030504040204" pitchFamily="34" charset="0"/>
              </a:defRPr>
            </a:lvl3pPr>
            <a:lvl4pPr marL="1600200" indent="-228600" defTabSz="931863">
              <a:defRPr sz="2800">
                <a:solidFill>
                  <a:srgbClr val="6C0092"/>
                </a:solidFill>
                <a:latin typeface="Tahoma" panose="020B0604030504040204" pitchFamily="34" charset="0"/>
              </a:defRPr>
            </a:lvl4pPr>
            <a:lvl5pPr marL="2057400" indent="-228600" defTabSz="931863">
              <a:defRPr sz="2800">
                <a:solidFill>
                  <a:srgbClr val="6C0092"/>
                </a:solidFill>
                <a:latin typeface="Tahoma" panose="020B0604030504040204" pitchFamily="34" charset="0"/>
              </a:defRPr>
            </a:lvl5pPr>
            <a:lvl6pPr marL="2514600" indent="-228600" defTabSz="931863" eaLnBrk="0" fontAlgn="base" hangingPunct="0">
              <a:spcBef>
                <a:spcPct val="0"/>
              </a:spcBef>
              <a:spcAft>
                <a:spcPct val="0"/>
              </a:spcAft>
              <a:defRPr sz="2800">
                <a:solidFill>
                  <a:srgbClr val="6C0092"/>
                </a:solidFill>
                <a:latin typeface="Tahoma" panose="020B0604030504040204" pitchFamily="34" charset="0"/>
              </a:defRPr>
            </a:lvl6pPr>
            <a:lvl7pPr marL="2971800" indent="-228600" defTabSz="931863" eaLnBrk="0" fontAlgn="base" hangingPunct="0">
              <a:spcBef>
                <a:spcPct val="0"/>
              </a:spcBef>
              <a:spcAft>
                <a:spcPct val="0"/>
              </a:spcAft>
              <a:defRPr sz="2800">
                <a:solidFill>
                  <a:srgbClr val="6C0092"/>
                </a:solidFill>
                <a:latin typeface="Tahoma" panose="020B0604030504040204" pitchFamily="34" charset="0"/>
              </a:defRPr>
            </a:lvl7pPr>
            <a:lvl8pPr marL="3429000" indent="-228600" defTabSz="931863" eaLnBrk="0" fontAlgn="base" hangingPunct="0">
              <a:spcBef>
                <a:spcPct val="0"/>
              </a:spcBef>
              <a:spcAft>
                <a:spcPct val="0"/>
              </a:spcAft>
              <a:defRPr sz="2800">
                <a:solidFill>
                  <a:srgbClr val="6C0092"/>
                </a:solidFill>
                <a:latin typeface="Tahoma" panose="020B0604030504040204" pitchFamily="34" charset="0"/>
              </a:defRPr>
            </a:lvl8pPr>
            <a:lvl9pPr marL="3886200" indent="-228600" defTabSz="931863" eaLnBrk="0" fontAlgn="base" hangingPunct="0">
              <a:spcBef>
                <a:spcPct val="0"/>
              </a:spcBef>
              <a:spcAft>
                <a:spcPct val="0"/>
              </a:spcAft>
              <a:defRPr sz="2800">
                <a:solidFill>
                  <a:srgbClr val="6C0092"/>
                </a:solidFill>
                <a:latin typeface="Tahoma" panose="020B0604030504040204" pitchFamily="34" charset="0"/>
              </a:defRPr>
            </a:lvl9pPr>
          </a:lstStyle>
          <a:p>
            <a:fld id="{E73519E5-4B42-4379-A000-F1B7ACF13C30}" type="slidenum">
              <a:rPr lang="en-US" sz="1200">
                <a:solidFill>
                  <a:schemeClr val="tx1"/>
                </a:solidFill>
              </a:rPr>
              <a:pPr/>
              <a:t>13</a:t>
            </a:fld>
            <a:endParaRPr lang="en-US" sz="1200">
              <a:solidFill>
                <a:schemeClr val="tx1"/>
              </a:solidFill>
            </a:endParaRPr>
          </a:p>
        </p:txBody>
      </p:sp>
      <p:sp>
        <p:nvSpPr>
          <p:cNvPr id="98307" name="Rectangle 2"/>
          <p:cNvSpPr>
            <a:spLocks noGrp="1" noRot="1" noChangeAspect="1" noChangeArrowheads="1" noTextEdit="1"/>
          </p:cNvSpPr>
          <p:nvPr>
            <p:ph type="sldImg"/>
          </p:nvPr>
        </p:nvSpPr>
        <p:spPr>
          <a:xfrm>
            <a:off x="2570163" y="538163"/>
            <a:ext cx="2633662" cy="1976437"/>
          </a:xfrm>
          <a:ln/>
        </p:spPr>
      </p:sp>
      <p:sp>
        <p:nvSpPr>
          <p:cNvPr id="98308" name="Rectangle 3"/>
          <p:cNvSpPr>
            <a:spLocks noGrp="1" noChangeArrowheads="1"/>
          </p:cNvSpPr>
          <p:nvPr>
            <p:ph type="body" idx="1"/>
          </p:nvPr>
        </p:nvSpPr>
        <p:spPr>
          <a:xfrm>
            <a:off x="628650" y="2695575"/>
            <a:ext cx="8191500" cy="3954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3363" indent="-233363"/>
            <a:r>
              <a:rPr lang="en-US">
                <a:latin typeface="Tahoma" panose="020B0604030504040204" pitchFamily="34" charset="0"/>
              </a:rPr>
              <a:t>This diagram provides both a physical view (the hardware and networks) and a logical view (which processes run where).  </a:t>
            </a:r>
          </a:p>
          <a:p>
            <a:pPr marL="233363" indent="-233363">
              <a:buFontTx/>
              <a:buAutoNum type="arabicParenBoth"/>
            </a:pPr>
            <a:r>
              <a:rPr lang="en-US">
                <a:latin typeface="Tahoma" panose="020B0604030504040204" pitchFamily="34" charset="0"/>
              </a:rPr>
              <a:t>Browser requests a page, which may have a special extension like .cfm or .pl to indicate that it is really a program rather than a page.  If User is looking at a form, has provided some input, and clicked on 'submit', then the request will include variables in the form of attribute/value pairs</a:t>
            </a:r>
          </a:p>
          <a:p>
            <a:pPr marL="233363" indent="-233363">
              <a:buFontTx/>
              <a:buAutoNum type="arabicParenBoth"/>
            </a:pPr>
            <a:r>
              <a:rPr lang="en-US">
                <a:latin typeface="Tahoma" panose="020B0604030504040204" pitchFamily="34" charset="0"/>
              </a:rPr>
              <a:t>If the request is for a static page, the Web Server finds the page (images, etc.) and returns them as in the Basic Web.   If the request references a script, the Web Server sends the Script along with any Variables to the Application Server.</a:t>
            </a:r>
          </a:p>
          <a:p>
            <a:pPr marL="233363" indent="-233363">
              <a:buFontTx/>
              <a:buAutoNum type="arabicParenBoth"/>
            </a:pPr>
            <a:r>
              <a:rPr lang="en-US">
                <a:latin typeface="Tahoma" panose="020B0604030504040204" pitchFamily="34" charset="0"/>
              </a:rPr>
              <a:t>The Application Server processes {interprets, invokes} the script.  </a:t>
            </a:r>
          </a:p>
          <a:p>
            <a:pPr marL="233363" indent="-233363">
              <a:buFontTx/>
              <a:buAutoNum type="arabicParenBoth"/>
            </a:pPr>
            <a:r>
              <a:rPr lang="en-US">
                <a:latin typeface="Tahoma" panose="020B0604030504040204" pitchFamily="34" charset="0"/>
              </a:rPr>
              <a:t>Some scripts will request connections to the database and provide queries which are to be executed.  The Application Server establishes the connection, sends the query, receives the results.</a:t>
            </a:r>
          </a:p>
          <a:p>
            <a:pPr marL="233363" indent="-233363">
              <a:buFontTx/>
              <a:buAutoNum type="arabicParenBoth"/>
            </a:pPr>
            <a:r>
              <a:rPr lang="en-US">
                <a:latin typeface="Tahoma" panose="020B0604030504040204" pitchFamily="34" charset="0"/>
              </a:rPr>
              <a:t>With the data results and the HTML skeleton provided by the script, the Application Server creates an HTML Page</a:t>
            </a:r>
          </a:p>
          <a:p>
            <a:pPr marL="233363" indent="-233363">
              <a:buFontTx/>
              <a:buAutoNum type="arabicParenBoth"/>
            </a:pPr>
            <a:r>
              <a:rPr lang="en-US">
                <a:latin typeface="Tahoma" panose="020B0604030504040204" pitchFamily="34" charset="0"/>
              </a:rPr>
              <a:t>The HTML page is sent back to the Web Server for delivery back to the browser</a:t>
            </a:r>
          </a:p>
        </p:txBody>
      </p:sp>
    </p:spTree>
    <p:extLst>
      <p:ext uri="{BB962C8B-B14F-4D97-AF65-F5344CB8AC3E}">
        <p14:creationId xmlns:p14="http://schemas.microsoft.com/office/powerpoint/2010/main" val="32887287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800">
                <a:solidFill>
                  <a:srgbClr val="6C0092"/>
                </a:solidFill>
                <a:latin typeface="Tahoma" panose="020B0604030504040204" pitchFamily="34" charset="0"/>
              </a:defRPr>
            </a:lvl1pPr>
            <a:lvl2pPr marL="742950" indent="-285750" defTabSz="931863">
              <a:defRPr sz="2800">
                <a:solidFill>
                  <a:srgbClr val="6C0092"/>
                </a:solidFill>
                <a:latin typeface="Tahoma" panose="020B0604030504040204" pitchFamily="34" charset="0"/>
              </a:defRPr>
            </a:lvl2pPr>
            <a:lvl3pPr marL="1143000" indent="-228600" defTabSz="931863">
              <a:defRPr sz="2800">
                <a:solidFill>
                  <a:srgbClr val="6C0092"/>
                </a:solidFill>
                <a:latin typeface="Tahoma" panose="020B0604030504040204" pitchFamily="34" charset="0"/>
              </a:defRPr>
            </a:lvl3pPr>
            <a:lvl4pPr marL="1600200" indent="-228600" defTabSz="931863">
              <a:defRPr sz="2800">
                <a:solidFill>
                  <a:srgbClr val="6C0092"/>
                </a:solidFill>
                <a:latin typeface="Tahoma" panose="020B0604030504040204" pitchFamily="34" charset="0"/>
              </a:defRPr>
            </a:lvl4pPr>
            <a:lvl5pPr marL="2057400" indent="-228600" defTabSz="931863">
              <a:defRPr sz="2800">
                <a:solidFill>
                  <a:srgbClr val="6C0092"/>
                </a:solidFill>
                <a:latin typeface="Tahoma" panose="020B0604030504040204" pitchFamily="34" charset="0"/>
              </a:defRPr>
            </a:lvl5pPr>
            <a:lvl6pPr marL="2514600" indent="-228600" defTabSz="931863" eaLnBrk="0" fontAlgn="base" hangingPunct="0">
              <a:spcBef>
                <a:spcPct val="0"/>
              </a:spcBef>
              <a:spcAft>
                <a:spcPct val="0"/>
              </a:spcAft>
              <a:defRPr sz="2800">
                <a:solidFill>
                  <a:srgbClr val="6C0092"/>
                </a:solidFill>
                <a:latin typeface="Tahoma" panose="020B0604030504040204" pitchFamily="34" charset="0"/>
              </a:defRPr>
            </a:lvl6pPr>
            <a:lvl7pPr marL="2971800" indent="-228600" defTabSz="931863" eaLnBrk="0" fontAlgn="base" hangingPunct="0">
              <a:spcBef>
                <a:spcPct val="0"/>
              </a:spcBef>
              <a:spcAft>
                <a:spcPct val="0"/>
              </a:spcAft>
              <a:defRPr sz="2800">
                <a:solidFill>
                  <a:srgbClr val="6C0092"/>
                </a:solidFill>
                <a:latin typeface="Tahoma" panose="020B0604030504040204" pitchFamily="34" charset="0"/>
              </a:defRPr>
            </a:lvl7pPr>
            <a:lvl8pPr marL="3429000" indent="-228600" defTabSz="931863" eaLnBrk="0" fontAlgn="base" hangingPunct="0">
              <a:spcBef>
                <a:spcPct val="0"/>
              </a:spcBef>
              <a:spcAft>
                <a:spcPct val="0"/>
              </a:spcAft>
              <a:defRPr sz="2800">
                <a:solidFill>
                  <a:srgbClr val="6C0092"/>
                </a:solidFill>
                <a:latin typeface="Tahoma" panose="020B0604030504040204" pitchFamily="34" charset="0"/>
              </a:defRPr>
            </a:lvl8pPr>
            <a:lvl9pPr marL="3886200" indent="-228600" defTabSz="931863" eaLnBrk="0" fontAlgn="base" hangingPunct="0">
              <a:spcBef>
                <a:spcPct val="0"/>
              </a:spcBef>
              <a:spcAft>
                <a:spcPct val="0"/>
              </a:spcAft>
              <a:defRPr sz="2800">
                <a:solidFill>
                  <a:srgbClr val="6C0092"/>
                </a:solidFill>
                <a:latin typeface="Tahoma" panose="020B0604030504040204" pitchFamily="34" charset="0"/>
              </a:defRPr>
            </a:lvl9pPr>
          </a:lstStyle>
          <a:p>
            <a:fld id="{7157CE50-FDAC-465E-B2C1-88DCE8A5A59B}" type="slidenum">
              <a:rPr lang="en-US" sz="1200">
                <a:solidFill>
                  <a:schemeClr val="tx1"/>
                </a:solidFill>
              </a:rPr>
              <a:pPr/>
              <a:t>14</a:t>
            </a:fld>
            <a:endParaRPr lang="en-US" sz="1200">
              <a:solidFill>
                <a:schemeClr val="tx1"/>
              </a:solidFill>
            </a:endParaRPr>
          </a:p>
        </p:txBody>
      </p:sp>
      <p:sp>
        <p:nvSpPr>
          <p:cNvPr id="96259" name="Rectangle 2"/>
          <p:cNvSpPr>
            <a:spLocks noGrp="1" noRot="1" noChangeAspect="1" noChangeArrowheads="1" noTextEdit="1"/>
          </p:cNvSpPr>
          <p:nvPr>
            <p:ph type="sldImg"/>
          </p:nvPr>
        </p:nvSpPr>
        <p:spPr>
          <a:xfrm>
            <a:off x="2570163" y="538163"/>
            <a:ext cx="2633662" cy="1976437"/>
          </a:xfrm>
          <a:ln/>
        </p:spPr>
      </p:sp>
      <p:sp>
        <p:nvSpPr>
          <p:cNvPr id="96260" name="Rectangle 3"/>
          <p:cNvSpPr>
            <a:spLocks noGrp="1" noChangeArrowheads="1"/>
          </p:cNvSpPr>
          <p:nvPr>
            <p:ph type="body" idx="1"/>
          </p:nvPr>
        </p:nvSpPr>
        <p:spPr>
          <a:xfrm>
            <a:off x="628650" y="2695575"/>
            <a:ext cx="8191500" cy="3954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ahoma" panose="020B0604030504040204" pitchFamily="34" charset="0"/>
              </a:rPr>
              <a:t>When the variables are sent to the server, think of them as a set of attribute-value pairs.  If I want a particular value, I will access it by asking for the value corresponding to a particular variable name.  I won't get a structured array that I can access by providing an index value.   I don’t access values by indicating that I want the third variable's value.</a:t>
            </a:r>
          </a:p>
          <a:p>
            <a:endParaRPr lang="en-US">
              <a:latin typeface="Tahoma" panose="020B0604030504040204" pitchFamily="34" charset="0"/>
            </a:endParaRPr>
          </a:p>
          <a:p>
            <a:r>
              <a:rPr lang="en-US">
                <a:latin typeface="Tahoma" panose="020B0604030504040204" pitchFamily="34" charset="0"/>
              </a:rPr>
              <a:t>In this example I would be able to ask and receive an answer to the question "what is the value of 'Lname' or 'FavMusic'?"  I would not be able to get an answer to the question "What is the value of the first variable?"</a:t>
            </a:r>
          </a:p>
        </p:txBody>
      </p:sp>
    </p:spTree>
    <p:extLst>
      <p:ext uri="{BB962C8B-B14F-4D97-AF65-F5344CB8AC3E}">
        <p14:creationId xmlns:p14="http://schemas.microsoft.com/office/powerpoint/2010/main" val="40999335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800">
                <a:solidFill>
                  <a:srgbClr val="6C0092"/>
                </a:solidFill>
                <a:latin typeface="Tahoma" panose="020B0604030504040204" pitchFamily="34" charset="0"/>
              </a:defRPr>
            </a:lvl1pPr>
            <a:lvl2pPr marL="742950" indent="-285750" defTabSz="931863">
              <a:defRPr sz="2800">
                <a:solidFill>
                  <a:srgbClr val="6C0092"/>
                </a:solidFill>
                <a:latin typeface="Tahoma" panose="020B0604030504040204" pitchFamily="34" charset="0"/>
              </a:defRPr>
            </a:lvl2pPr>
            <a:lvl3pPr marL="1143000" indent="-228600" defTabSz="931863">
              <a:defRPr sz="2800">
                <a:solidFill>
                  <a:srgbClr val="6C0092"/>
                </a:solidFill>
                <a:latin typeface="Tahoma" panose="020B0604030504040204" pitchFamily="34" charset="0"/>
              </a:defRPr>
            </a:lvl3pPr>
            <a:lvl4pPr marL="1600200" indent="-228600" defTabSz="931863">
              <a:defRPr sz="2800">
                <a:solidFill>
                  <a:srgbClr val="6C0092"/>
                </a:solidFill>
                <a:latin typeface="Tahoma" panose="020B0604030504040204" pitchFamily="34" charset="0"/>
              </a:defRPr>
            </a:lvl4pPr>
            <a:lvl5pPr marL="2057400" indent="-228600" defTabSz="931863">
              <a:defRPr sz="2800">
                <a:solidFill>
                  <a:srgbClr val="6C0092"/>
                </a:solidFill>
                <a:latin typeface="Tahoma" panose="020B0604030504040204" pitchFamily="34" charset="0"/>
              </a:defRPr>
            </a:lvl5pPr>
            <a:lvl6pPr marL="2514600" indent="-228600" defTabSz="931863" eaLnBrk="0" fontAlgn="base" hangingPunct="0">
              <a:spcBef>
                <a:spcPct val="0"/>
              </a:spcBef>
              <a:spcAft>
                <a:spcPct val="0"/>
              </a:spcAft>
              <a:defRPr sz="2800">
                <a:solidFill>
                  <a:srgbClr val="6C0092"/>
                </a:solidFill>
                <a:latin typeface="Tahoma" panose="020B0604030504040204" pitchFamily="34" charset="0"/>
              </a:defRPr>
            </a:lvl6pPr>
            <a:lvl7pPr marL="2971800" indent="-228600" defTabSz="931863" eaLnBrk="0" fontAlgn="base" hangingPunct="0">
              <a:spcBef>
                <a:spcPct val="0"/>
              </a:spcBef>
              <a:spcAft>
                <a:spcPct val="0"/>
              </a:spcAft>
              <a:defRPr sz="2800">
                <a:solidFill>
                  <a:srgbClr val="6C0092"/>
                </a:solidFill>
                <a:latin typeface="Tahoma" panose="020B0604030504040204" pitchFamily="34" charset="0"/>
              </a:defRPr>
            </a:lvl7pPr>
            <a:lvl8pPr marL="3429000" indent="-228600" defTabSz="931863" eaLnBrk="0" fontAlgn="base" hangingPunct="0">
              <a:spcBef>
                <a:spcPct val="0"/>
              </a:spcBef>
              <a:spcAft>
                <a:spcPct val="0"/>
              </a:spcAft>
              <a:defRPr sz="2800">
                <a:solidFill>
                  <a:srgbClr val="6C0092"/>
                </a:solidFill>
                <a:latin typeface="Tahoma" panose="020B0604030504040204" pitchFamily="34" charset="0"/>
              </a:defRPr>
            </a:lvl8pPr>
            <a:lvl9pPr marL="3886200" indent="-228600" defTabSz="931863" eaLnBrk="0" fontAlgn="base" hangingPunct="0">
              <a:spcBef>
                <a:spcPct val="0"/>
              </a:spcBef>
              <a:spcAft>
                <a:spcPct val="0"/>
              </a:spcAft>
              <a:defRPr sz="2800">
                <a:solidFill>
                  <a:srgbClr val="6C0092"/>
                </a:solidFill>
                <a:latin typeface="Tahoma" panose="020B0604030504040204" pitchFamily="34" charset="0"/>
              </a:defRPr>
            </a:lvl9pPr>
          </a:lstStyle>
          <a:p>
            <a:fld id="{5B791154-6D08-4E74-9B60-31CAFEEC1551}" type="slidenum">
              <a:rPr lang="en-US" sz="1200">
                <a:solidFill>
                  <a:schemeClr val="tx1"/>
                </a:solidFill>
              </a:rPr>
              <a:pPr/>
              <a:t>15</a:t>
            </a:fld>
            <a:endParaRPr lang="en-US" sz="1200">
              <a:solidFill>
                <a:schemeClr val="tx1"/>
              </a:solidFill>
            </a:endParaRPr>
          </a:p>
        </p:txBody>
      </p:sp>
      <p:sp>
        <p:nvSpPr>
          <p:cNvPr id="97283" name="Rectangle 2"/>
          <p:cNvSpPr>
            <a:spLocks noGrp="1" noRot="1" noChangeAspect="1" noChangeArrowheads="1" noTextEdit="1"/>
          </p:cNvSpPr>
          <p:nvPr>
            <p:ph type="sldImg"/>
          </p:nvPr>
        </p:nvSpPr>
        <p:spPr>
          <a:xfrm>
            <a:off x="2570163" y="538163"/>
            <a:ext cx="2633662" cy="1976437"/>
          </a:xfrm>
          <a:ln/>
        </p:spPr>
      </p:sp>
      <p:sp>
        <p:nvSpPr>
          <p:cNvPr id="97284" name="Rectangle 3"/>
          <p:cNvSpPr>
            <a:spLocks noGrp="1" noChangeArrowheads="1"/>
          </p:cNvSpPr>
          <p:nvPr>
            <p:ph type="body" idx="1"/>
          </p:nvPr>
        </p:nvSpPr>
        <p:spPr>
          <a:xfrm>
            <a:off x="628650" y="2695575"/>
            <a:ext cx="8191500" cy="3954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ahoma" panose="020B0604030504040204" pitchFamily="34" charset="0"/>
                <a:cs typeface="Times New Roman" panose="02020603050405020304" pitchFamily="18" charset="0"/>
              </a:rPr>
              <a:t>Delivering Web applications requires a Web application server in addition to the HTTP server used for static sites.  Web application servers provide both </a:t>
            </a:r>
            <a:r>
              <a:rPr lang="en-US" b="1">
                <a:latin typeface="Tahoma" panose="020B0604030504040204" pitchFamily="34" charset="0"/>
                <a:cs typeface="Times New Roman" panose="02020603050405020304" pitchFamily="18" charset="0"/>
              </a:rPr>
              <a:t>the development tools</a:t>
            </a:r>
            <a:r>
              <a:rPr lang="en-US">
                <a:latin typeface="Tahoma" panose="020B0604030504040204" pitchFamily="34" charset="0"/>
                <a:cs typeface="Times New Roman" panose="02020603050405020304" pitchFamily="18" charset="0"/>
              </a:rPr>
              <a:t> and </a:t>
            </a:r>
            <a:r>
              <a:rPr lang="en-US" b="1">
                <a:latin typeface="Tahoma" panose="020B0604030504040204" pitchFamily="34" charset="0"/>
                <a:cs typeface="Times New Roman" panose="02020603050405020304" pitchFamily="18" charset="0"/>
              </a:rPr>
              <a:t>run-time platform</a:t>
            </a:r>
            <a:r>
              <a:rPr lang="en-US">
                <a:latin typeface="Tahoma" panose="020B0604030504040204" pitchFamily="34" charset="0"/>
                <a:cs typeface="Times New Roman" panose="02020603050405020304" pitchFamily="18" charset="0"/>
              </a:rPr>
              <a:t> for creating and deploying applications on the Web. Typically they offer a range of services including security and state management, as well as connectivity to database and other server technologies. Advanced servers also typically provide features such as native support for load balancing and fail over, interactive debugging, and integration with distributed object standards. </a:t>
            </a:r>
          </a:p>
          <a:p>
            <a:endParaRPr lang="en-US">
              <a:latin typeface="Tahoma" panose="020B0604030504040204" pitchFamily="34" charset="0"/>
            </a:endParaRPr>
          </a:p>
        </p:txBody>
      </p:sp>
    </p:spTree>
    <p:extLst>
      <p:ext uri="{BB962C8B-B14F-4D97-AF65-F5344CB8AC3E}">
        <p14:creationId xmlns:p14="http://schemas.microsoft.com/office/powerpoint/2010/main" val="3897947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800">
                <a:solidFill>
                  <a:srgbClr val="6C0092"/>
                </a:solidFill>
                <a:latin typeface="Tahoma" panose="020B0604030504040204" pitchFamily="34" charset="0"/>
              </a:defRPr>
            </a:lvl1pPr>
            <a:lvl2pPr marL="742950" indent="-285750" defTabSz="931863">
              <a:defRPr sz="2800">
                <a:solidFill>
                  <a:srgbClr val="6C0092"/>
                </a:solidFill>
                <a:latin typeface="Tahoma" panose="020B0604030504040204" pitchFamily="34" charset="0"/>
              </a:defRPr>
            </a:lvl2pPr>
            <a:lvl3pPr marL="1143000" indent="-228600" defTabSz="931863">
              <a:defRPr sz="2800">
                <a:solidFill>
                  <a:srgbClr val="6C0092"/>
                </a:solidFill>
                <a:latin typeface="Tahoma" panose="020B0604030504040204" pitchFamily="34" charset="0"/>
              </a:defRPr>
            </a:lvl3pPr>
            <a:lvl4pPr marL="1600200" indent="-228600" defTabSz="931863">
              <a:defRPr sz="2800">
                <a:solidFill>
                  <a:srgbClr val="6C0092"/>
                </a:solidFill>
                <a:latin typeface="Tahoma" panose="020B0604030504040204" pitchFamily="34" charset="0"/>
              </a:defRPr>
            </a:lvl4pPr>
            <a:lvl5pPr marL="2057400" indent="-228600" defTabSz="931863">
              <a:defRPr sz="2800">
                <a:solidFill>
                  <a:srgbClr val="6C0092"/>
                </a:solidFill>
                <a:latin typeface="Tahoma" panose="020B0604030504040204" pitchFamily="34" charset="0"/>
              </a:defRPr>
            </a:lvl5pPr>
            <a:lvl6pPr marL="2514600" indent="-228600" defTabSz="931863" eaLnBrk="0" fontAlgn="base" hangingPunct="0">
              <a:spcBef>
                <a:spcPct val="0"/>
              </a:spcBef>
              <a:spcAft>
                <a:spcPct val="0"/>
              </a:spcAft>
              <a:defRPr sz="2800">
                <a:solidFill>
                  <a:srgbClr val="6C0092"/>
                </a:solidFill>
                <a:latin typeface="Tahoma" panose="020B0604030504040204" pitchFamily="34" charset="0"/>
              </a:defRPr>
            </a:lvl6pPr>
            <a:lvl7pPr marL="2971800" indent="-228600" defTabSz="931863" eaLnBrk="0" fontAlgn="base" hangingPunct="0">
              <a:spcBef>
                <a:spcPct val="0"/>
              </a:spcBef>
              <a:spcAft>
                <a:spcPct val="0"/>
              </a:spcAft>
              <a:defRPr sz="2800">
                <a:solidFill>
                  <a:srgbClr val="6C0092"/>
                </a:solidFill>
                <a:latin typeface="Tahoma" panose="020B0604030504040204" pitchFamily="34" charset="0"/>
              </a:defRPr>
            </a:lvl7pPr>
            <a:lvl8pPr marL="3429000" indent="-228600" defTabSz="931863" eaLnBrk="0" fontAlgn="base" hangingPunct="0">
              <a:spcBef>
                <a:spcPct val="0"/>
              </a:spcBef>
              <a:spcAft>
                <a:spcPct val="0"/>
              </a:spcAft>
              <a:defRPr sz="2800">
                <a:solidFill>
                  <a:srgbClr val="6C0092"/>
                </a:solidFill>
                <a:latin typeface="Tahoma" panose="020B0604030504040204" pitchFamily="34" charset="0"/>
              </a:defRPr>
            </a:lvl8pPr>
            <a:lvl9pPr marL="3886200" indent="-228600" defTabSz="931863" eaLnBrk="0" fontAlgn="base" hangingPunct="0">
              <a:spcBef>
                <a:spcPct val="0"/>
              </a:spcBef>
              <a:spcAft>
                <a:spcPct val="0"/>
              </a:spcAft>
              <a:defRPr sz="2800">
                <a:solidFill>
                  <a:srgbClr val="6C0092"/>
                </a:solidFill>
                <a:latin typeface="Tahoma" panose="020B0604030504040204" pitchFamily="34" charset="0"/>
              </a:defRPr>
            </a:lvl9pPr>
          </a:lstStyle>
          <a:p>
            <a:fld id="{E73519E5-4B42-4379-A000-F1B7ACF13C30}" type="slidenum">
              <a:rPr lang="en-US" sz="1200">
                <a:solidFill>
                  <a:schemeClr val="tx1"/>
                </a:solidFill>
              </a:rPr>
              <a:pPr/>
              <a:t>16</a:t>
            </a:fld>
            <a:endParaRPr lang="en-US" sz="1200">
              <a:solidFill>
                <a:schemeClr val="tx1"/>
              </a:solidFill>
            </a:endParaRPr>
          </a:p>
        </p:txBody>
      </p:sp>
      <p:sp>
        <p:nvSpPr>
          <p:cNvPr id="98307" name="Rectangle 2"/>
          <p:cNvSpPr>
            <a:spLocks noGrp="1" noRot="1" noChangeAspect="1" noChangeArrowheads="1" noTextEdit="1"/>
          </p:cNvSpPr>
          <p:nvPr>
            <p:ph type="sldImg"/>
          </p:nvPr>
        </p:nvSpPr>
        <p:spPr>
          <a:xfrm>
            <a:off x="2570163" y="538163"/>
            <a:ext cx="2633662" cy="1976437"/>
          </a:xfrm>
          <a:ln/>
        </p:spPr>
      </p:sp>
      <p:sp>
        <p:nvSpPr>
          <p:cNvPr id="98308" name="Rectangle 3"/>
          <p:cNvSpPr>
            <a:spLocks noGrp="1" noChangeArrowheads="1"/>
          </p:cNvSpPr>
          <p:nvPr>
            <p:ph type="body" idx="1"/>
          </p:nvPr>
        </p:nvSpPr>
        <p:spPr>
          <a:xfrm>
            <a:off x="628650" y="2695575"/>
            <a:ext cx="8191500" cy="3954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3363" indent="-233363"/>
            <a:r>
              <a:rPr lang="en-US">
                <a:latin typeface="Tahoma" panose="020B0604030504040204" pitchFamily="34" charset="0"/>
              </a:rPr>
              <a:t>This diagram provides both a physical view (the hardware and networks) and a logical view (which processes run where).  </a:t>
            </a:r>
          </a:p>
          <a:p>
            <a:pPr marL="233363" indent="-233363">
              <a:buFontTx/>
              <a:buAutoNum type="arabicParenBoth"/>
            </a:pPr>
            <a:r>
              <a:rPr lang="en-US">
                <a:latin typeface="Tahoma" panose="020B0604030504040204" pitchFamily="34" charset="0"/>
              </a:rPr>
              <a:t>Browser requests a page, which may have a special extension like .cfm or .pl to indicate that it is really a program rather than a page.  If User is looking at a form, has provided some input, and clicked on 'submit', then the request will include variables in the form of attribute/value pairs</a:t>
            </a:r>
          </a:p>
          <a:p>
            <a:pPr marL="233363" indent="-233363">
              <a:buFontTx/>
              <a:buAutoNum type="arabicParenBoth"/>
            </a:pPr>
            <a:r>
              <a:rPr lang="en-US">
                <a:latin typeface="Tahoma" panose="020B0604030504040204" pitchFamily="34" charset="0"/>
              </a:rPr>
              <a:t>If the request is for a static page, the Web Server finds the page (images, etc.) and returns them as in the Basic Web.   If the request references a script, the Web Server sends the Script along with any Variables to the Application Server.</a:t>
            </a:r>
          </a:p>
          <a:p>
            <a:pPr marL="233363" indent="-233363">
              <a:buFontTx/>
              <a:buAutoNum type="arabicParenBoth"/>
            </a:pPr>
            <a:r>
              <a:rPr lang="en-US">
                <a:latin typeface="Tahoma" panose="020B0604030504040204" pitchFamily="34" charset="0"/>
              </a:rPr>
              <a:t>The Application Server processes {interprets, invokes} the script.  </a:t>
            </a:r>
          </a:p>
          <a:p>
            <a:pPr marL="233363" indent="-233363">
              <a:buFontTx/>
              <a:buAutoNum type="arabicParenBoth"/>
            </a:pPr>
            <a:r>
              <a:rPr lang="en-US">
                <a:latin typeface="Tahoma" panose="020B0604030504040204" pitchFamily="34" charset="0"/>
              </a:rPr>
              <a:t>Some scripts will request connections to the database and provide queries which are to be executed.  The Application Server establishes the connection, sends the query, receives the results.</a:t>
            </a:r>
          </a:p>
          <a:p>
            <a:pPr marL="233363" indent="-233363">
              <a:buFontTx/>
              <a:buAutoNum type="arabicParenBoth"/>
            </a:pPr>
            <a:r>
              <a:rPr lang="en-US">
                <a:latin typeface="Tahoma" panose="020B0604030504040204" pitchFamily="34" charset="0"/>
              </a:rPr>
              <a:t>With the data results and the HTML skeleton provided by the script, the Application Server creates an HTML Page</a:t>
            </a:r>
          </a:p>
          <a:p>
            <a:pPr marL="233363" indent="-233363">
              <a:buFontTx/>
              <a:buAutoNum type="arabicParenBoth"/>
            </a:pPr>
            <a:r>
              <a:rPr lang="en-US">
                <a:latin typeface="Tahoma" panose="020B0604030504040204" pitchFamily="34" charset="0"/>
              </a:rPr>
              <a:t>The HTML page is sent back to the Web Server for delivery back to the browser</a:t>
            </a:r>
          </a:p>
        </p:txBody>
      </p:sp>
    </p:spTree>
    <p:extLst>
      <p:ext uri="{BB962C8B-B14F-4D97-AF65-F5344CB8AC3E}">
        <p14:creationId xmlns:p14="http://schemas.microsoft.com/office/powerpoint/2010/main" val="36602360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800">
                <a:solidFill>
                  <a:srgbClr val="6C0092"/>
                </a:solidFill>
                <a:latin typeface="Tahoma" panose="020B0604030504040204" pitchFamily="34" charset="0"/>
              </a:defRPr>
            </a:lvl1pPr>
            <a:lvl2pPr marL="742950" indent="-285750" defTabSz="931863">
              <a:defRPr sz="2800">
                <a:solidFill>
                  <a:srgbClr val="6C0092"/>
                </a:solidFill>
                <a:latin typeface="Tahoma" panose="020B0604030504040204" pitchFamily="34" charset="0"/>
              </a:defRPr>
            </a:lvl2pPr>
            <a:lvl3pPr marL="1143000" indent="-228600" defTabSz="931863">
              <a:defRPr sz="2800">
                <a:solidFill>
                  <a:srgbClr val="6C0092"/>
                </a:solidFill>
                <a:latin typeface="Tahoma" panose="020B0604030504040204" pitchFamily="34" charset="0"/>
              </a:defRPr>
            </a:lvl3pPr>
            <a:lvl4pPr marL="1600200" indent="-228600" defTabSz="931863">
              <a:defRPr sz="2800">
                <a:solidFill>
                  <a:srgbClr val="6C0092"/>
                </a:solidFill>
                <a:latin typeface="Tahoma" panose="020B0604030504040204" pitchFamily="34" charset="0"/>
              </a:defRPr>
            </a:lvl4pPr>
            <a:lvl5pPr marL="2057400" indent="-228600" defTabSz="931863">
              <a:defRPr sz="2800">
                <a:solidFill>
                  <a:srgbClr val="6C0092"/>
                </a:solidFill>
                <a:latin typeface="Tahoma" panose="020B0604030504040204" pitchFamily="34" charset="0"/>
              </a:defRPr>
            </a:lvl5pPr>
            <a:lvl6pPr marL="2514600" indent="-228600" defTabSz="931863" eaLnBrk="0" fontAlgn="base" hangingPunct="0">
              <a:spcBef>
                <a:spcPct val="0"/>
              </a:spcBef>
              <a:spcAft>
                <a:spcPct val="0"/>
              </a:spcAft>
              <a:defRPr sz="2800">
                <a:solidFill>
                  <a:srgbClr val="6C0092"/>
                </a:solidFill>
                <a:latin typeface="Tahoma" panose="020B0604030504040204" pitchFamily="34" charset="0"/>
              </a:defRPr>
            </a:lvl6pPr>
            <a:lvl7pPr marL="2971800" indent="-228600" defTabSz="931863" eaLnBrk="0" fontAlgn="base" hangingPunct="0">
              <a:spcBef>
                <a:spcPct val="0"/>
              </a:spcBef>
              <a:spcAft>
                <a:spcPct val="0"/>
              </a:spcAft>
              <a:defRPr sz="2800">
                <a:solidFill>
                  <a:srgbClr val="6C0092"/>
                </a:solidFill>
                <a:latin typeface="Tahoma" panose="020B0604030504040204" pitchFamily="34" charset="0"/>
              </a:defRPr>
            </a:lvl7pPr>
            <a:lvl8pPr marL="3429000" indent="-228600" defTabSz="931863" eaLnBrk="0" fontAlgn="base" hangingPunct="0">
              <a:spcBef>
                <a:spcPct val="0"/>
              </a:spcBef>
              <a:spcAft>
                <a:spcPct val="0"/>
              </a:spcAft>
              <a:defRPr sz="2800">
                <a:solidFill>
                  <a:srgbClr val="6C0092"/>
                </a:solidFill>
                <a:latin typeface="Tahoma" panose="020B0604030504040204" pitchFamily="34" charset="0"/>
              </a:defRPr>
            </a:lvl8pPr>
            <a:lvl9pPr marL="3886200" indent="-228600" defTabSz="931863" eaLnBrk="0" fontAlgn="base" hangingPunct="0">
              <a:spcBef>
                <a:spcPct val="0"/>
              </a:spcBef>
              <a:spcAft>
                <a:spcPct val="0"/>
              </a:spcAft>
              <a:defRPr sz="2800">
                <a:solidFill>
                  <a:srgbClr val="6C0092"/>
                </a:solidFill>
                <a:latin typeface="Tahoma" panose="020B0604030504040204" pitchFamily="34" charset="0"/>
              </a:defRPr>
            </a:lvl9pPr>
          </a:lstStyle>
          <a:p>
            <a:fld id="{75B0D644-179E-440F-96DC-E5D06CD7EF52}" type="slidenum">
              <a:rPr lang="en-US" sz="1200">
                <a:solidFill>
                  <a:schemeClr val="tx1"/>
                </a:solidFill>
              </a:rPr>
              <a:pPr/>
              <a:t>17</a:t>
            </a:fld>
            <a:endParaRPr lang="en-US" sz="1200">
              <a:solidFill>
                <a:schemeClr val="tx1"/>
              </a:solidFill>
            </a:endParaRPr>
          </a:p>
        </p:txBody>
      </p:sp>
      <p:sp>
        <p:nvSpPr>
          <p:cNvPr id="99331" name="Rectangle 2"/>
          <p:cNvSpPr>
            <a:spLocks noGrp="1" noRot="1" noChangeAspect="1" noChangeArrowheads="1" noTextEdit="1"/>
          </p:cNvSpPr>
          <p:nvPr>
            <p:ph type="sldImg"/>
          </p:nvPr>
        </p:nvSpPr>
        <p:spPr>
          <a:xfrm>
            <a:off x="2570163" y="538163"/>
            <a:ext cx="2633662" cy="1976437"/>
          </a:xfrm>
          <a:ln/>
        </p:spPr>
      </p:sp>
      <p:sp>
        <p:nvSpPr>
          <p:cNvPr id="99332" name="Rectangle 3"/>
          <p:cNvSpPr>
            <a:spLocks noGrp="1" noChangeArrowheads="1"/>
          </p:cNvSpPr>
          <p:nvPr>
            <p:ph type="body" idx="1"/>
          </p:nvPr>
        </p:nvSpPr>
        <p:spPr>
          <a:xfrm>
            <a:off x="628650" y="2695575"/>
            <a:ext cx="8191500" cy="3954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ahoma" panose="020B0604030504040204" pitchFamily="34" charset="0"/>
              </a:rPr>
              <a:t>Because each page the user sees is divorced from the database when the user sees it, the application developer has to spend a great deal more effort managing the flow of data back and forth between the user and the database.  No longer can I see a piece of data and change it without any further need for coding this functionality.  Now, to permit a user to see a piece of data and change it, I need to create separate pages to see the data, request that it be changed, and make the change.  The interface possibilities are much more cumbersome.  Interface designer does not have scrollbars or navigation buttons provided by a wizard.  Each skip to the next record requires an exchange with the database that must be planned for and supported.</a:t>
            </a:r>
          </a:p>
        </p:txBody>
      </p:sp>
    </p:spTree>
    <p:extLst>
      <p:ext uri="{BB962C8B-B14F-4D97-AF65-F5344CB8AC3E}">
        <p14:creationId xmlns:p14="http://schemas.microsoft.com/office/powerpoint/2010/main" val="699505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800">
                <a:solidFill>
                  <a:srgbClr val="6C0092"/>
                </a:solidFill>
                <a:latin typeface="Tahoma" panose="020B0604030504040204" pitchFamily="34" charset="0"/>
              </a:defRPr>
            </a:lvl1pPr>
            <a:lvl2pPr marL="742950" indent="-285750" defTabSz="931863">
              <a:defRPr sz="2800">
                <a:solidFill>
                  <a:srgbClr val="6C0092"/>
                </a:solidFill>
                <a:latin typeface="Tahoma" panose="020B0604030504040204" pitchFamily="34" charset="0"/>
              </a:defRPr>
            </a:lvl2pPr>
            <a:lvl3pPr marL="1143000" indent="-228600" defTabSz="931863">
              <a:defRPr sz="2800">
                <a:solidFill>
                  <a:srgbClr val="6C0092"/>
                </a:solidFill>
                <a:latin typeface="Tahoma" panose="020B0604030504040204" pitchFamily="34" charset="0"/>
              </a:defRPr>
            </a:lvl3pPr>
            <a:lvl4pPr marL="1600200" indent="-228600" defTabSz="931863">
              <a:defRPr sz="2800">
                <a:solidFill>
                  <a:srgbClr val="6C0092"/>
                </a:solidFill>
                <a:latin typeface="Tahoma" panose="020B0604030504040204" pitchFamily="34" charset="0"/>
              </a:defRPr>
            </a:lvl4pPr>
            <a:lvl5pPr marL="2057400" indent="-228600" defTabSz="931863">
              <a:defRPr sz="2800">
                <a:solidFill>
                  <a:srgbClr val="6C0092"/>
                </a:solidFill>
                <a:latin typeface="Tahoma" panose="020B0604030504040204" pitchFamily="34" charset="0"/>
              </a:defRPr>
            </a:lvl5pPr>
            <a:lvl6pPr marL="2514600" indent="-228600" defTabSz="931863" eaLnBrk="0" fontAlgn="base" hangingPunct="0">
              <a:spcBef>
                <a:spcPct val="0"/>
              </a:spcBef>
              <a:spcAft>
                <a:spcPct val="0"/>
              </a:spcAft>
              <a:defRPr sz="2800">
                <a:solidFill>
                  <a:srgbClr val="6C0092"/>
                </a:solidFill>
                <a:latin typeface="Tahoma" panose="020B0604030504040204" pitchFamily="34" charset="0"/>
              </a:defRPr>
            </a:lvl6pPr>
            <a:lvl7pPr marL="2971800" indent="-228600" defTabSz="931863" eaLnBrk="0" fontAlgn="base" hangingPunct="0">
              <a:spcBef>
                <a:spcPct val="0"/>
              </a:spcBef>
              <a:spcAft>
                <a:spcPct val="0"/>
              </a:spcAft>
              <a:defRPr sz="2800">
                <a:solidFill>
                  <a:srgbClr val="6C0092"/>
                </a:solidFill>
                <a:latin typeface="Tahoma" panose="020B0604030504040204" pitchFamily="34" charset="0"/>
              </a:defRPr>
            </a:lvl7pPr>
            <a:lvl8pPr marL="3429000" indent="-228600" defTabSz="931863" eaLnBrk="0" fontAlgn="base" hangingPunct="0">
              <a:spcBef>
                <a:spcPct val="0"/>
              </a:spcBef>
              <a:spcAft>
                <a:spcPct val="0"/>
              </a:spcAft>
              <a:defRPr sz="2800">
                <a:solidFill>
                  <a:srgbClr val="6C0092"/>
                </a:solidFill>
                <a:latin typeface="Tahoma" panose="020B0604030504040204" pitchFamily="34" charset="0"/>
              </a:defRPr>
            </a:lvl8pPr>
            <a:lvl9pPr marL="3886200" indent="-228600" defTabSz="931863" eaLnBrk="0" fontAlgn="base" hangingPunct="0">
              <a:spcBef>
                <a:spcPct val="0"/>
              </a:spcBef>
              <a:spcAft>
                <a:spcPct val="0"/>
              </a:spcAft>
              <a:defRPr sz="2800">
                <a:solidFill>
                  <a:srgbClr val="6C0092"/>
                </a:solidFill>
                <a:latin typeface="Tahoma" panose="020B0604030504040204" pitchFamily="34" charset="0"/>
              </a:defRPr>
            </a:lvl9pPr>
          </a:lstStyle>
          <a:p>
            <a:fld id="{C9CB0A04-27EB-4FF4-89F6-74568E7FDC54}" type="slidenum">
              <a:rPr lang="en-US" sz="1200">
                <a:solidFill>
                  <a:schemeClr val="tx1"/>
                </a:solidFill>
              </a:rPr>
              <a:pPr/>
              <a:t>2</a:t>
            </a:fld>
            <a:endParaRPr lang="en-US" sz="1200">
              <a:solidFill>
                <a:schemeClr val="tx1"/>
              </a:solidFill>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ahoma" panose="020B0604030504040204" pitchFamily="34" charset="0"/>
            </a:endParaRPr>
          </a:p>
        </p:txBody>
      </p:sp>
    </p:spTree>
    <p:extLst>
      <p:ext uri="{BB962C8B-B14F-4D97-AF65-F5344CB8AC3E}">
        <p14:creationId xmlns:p14="http://schemas.microsoft.com/office/powerpoint/2010/main" val="1636633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800">
                <a:solidFill>
                  <a:srgbClr val="6C0092"/>
                </a:solidFill>
                <a:latin typeface="Tahoma" panose="020B0604030504040204" pitchFamily="34" charset="0"/>
              </a:defRPr>
            </a:lvl1pPr>
            <a:lvl2pPr marL="742950" indent="-285750" defTabSz="931863">
              <a:defRPr sz="2800">
                <a:solidFill>
                  <a:srgbClr val="6C0092"/>
                </a:solidFill>
                <a:latin typeface="Tahoma" panose="020B0604030504040204" pitchFamily="34" charset="0"/>
              </a:defRPr>
            </a:lvl2pPr>
            <a:lvl3pPr marL="1143000" indent="-228600" defTabSz="931863">
              <a:defRPr sz="2800">
                <a:solidFill>
                  <a:srgbClr val="6C0092"/>
                </a:solidFill>
                <a:latin typeface="Tahoma" panose="020B0604030504040204" pitchFamily="34" charset="0"/>
              </a:defRPr>
            </a:lvl3pPr>
            <a:lvl4pPr marL="1600200" indent="-228600" defTabSz="931863">
              <a:defRPr sz="2800">
                <a:solidFill>
                  <a:srgbClr val="6C0092"/>
                </a:solidFill>
                <a:latin typeface="Tahoma" panose="020B0604030504040204" pitchFamily="34" charset="0"/>
              </a:defRPr>
            </a:lvl4pPr>
            <a:lvl5pPr marL="2057400" indent="-228600" defTabSz="931863">
              <a:defRPr sz="2800">
                <a:solidFill>
                  <a:srgbClr val="6C0092"/>
                </a:solidFill>
                <a:latin typeface="Tahoma" panose="020B0604030504040204" pitchFamily="34" charset="0"/>
              </a:defRPr>
            </a:lvl5pPr>
            <a:lvl6pPr marL="2514600" indent="-228600" defTabSz="931863" eaLnBrk="0" fontAlgn="base" hangingPunct="0">
              <a:spcBef>
                <a:spcPct val="0"/>
              </a:spcBef>
              <a:spcAft>
                <a:spcPct val="0"/>
              </a:spcAft>
              <a:defRPr sz="2800">
                <a:solidFill>
                  <a:srgbClr val="6C0092"/>
                </a:solidFill>
                <a:latin typeface="Tahoma" panose="020B0604030504040204" pitchFamily="34" charset="0"/>
              </a:defRPr>
            </a:lvl6pPr>
            <a:lvl7pPr marL="2971800" indent="-228600" defTabSz="931863" eaLnBrk="0" fontAlgn="base" hangingPunct="0">
              <a:spcBef>
                <a:spcPct val="0"/>
              </a:spcBef>
              <a:spcAft>
                <a:spcPct val="0"/>
              </a:spcAft>
              <a:defRPr sz="2800">
                <a:solidFill>
                  <a:srgbClr val="6C0092"/>
                </a:solidFill>
                <a:latin typeface="Tahoma" panose="020B0604030504040204" pitchFamily="34" charset="0"/>
              </a:defRPr>
            </a:lvl7pPr>
            <a:lvl8pPr marL="3429000" indent="-228600" defTabSz="931863" eaLnBrk="0" fontAlgn="base" hangingPunct="0">
              <a:spcBef>
                <a:spcPct val="0"/>
              </a:spcBef>
              <a:spcAft>
                <a:spcPct val="0"/>
              </a:spcAft>
              <a:defRPr sz="2800">
                <a:solidFill>
                  <a:srgbClr val="6C0092"/>
                </a:solidFill>
                <a:latin typeface="Tahoma" panose="020B0604030504040204" pitchFamily="34" charset="0"/>
              </a:defRPr>
            </a:lvl8pPr>
            <a:lvl9pPr marL="3886200" indent="-228600" defTabSz="931863" eaLnBrk="0" fontAlgn="base" hangingPunct="0">
              <a:spcBef>
                <a:spcPct val="0"/>
              </a:spcBef>
              <a:spcAft>
                <a:spcPct val="0"/>
              </a:spcAft>
              <a:defRPr sz="2800">
                <a:solidFill>
                  <a:srgbClr val="6C0092"/>
                </a:solidFill>
                <a:latin typeface="Tahoma" panose="020B0604030504040204" pitchFamily="34" charset="0"/>
              </a:defRPr>
            </a:lvl9pPr>
          </a:lstStyle>
          <a:p>
            <a:fld id="{5031FF49-1F32-4DBC-8A73-3254E2853B5B}" type="slidenum">
              <a:rPr lang="en-US" sz="1200">
                <a:solidFill>
                  <a:schemeClr val="tx1"/>
                </a:solidFill>
              </a:rPr>
              <a:pPr/>
              <a:t>3</a:t>
            </a:fld>
            <a:endParaRPr lang="en-US" sz="1200">
              <a:solidFill>
                <a:schemeClr val="tx1"/>
              </a:solidFill>
            </a:endParaRPr>
          </a:p>
        </p:txBody>
      </p:sp>
      <p:sp>
        <p:nvSpPr>
          <p:cNvPr id="82947" name="Rectangle 2"/>
          <p:cNvSpPr>
            <a:spLocks noGrp="1" noRot="1" noChangeAspect="1" noChangeArrowheads="1" noTextEdit="1"/>
          </p:cNvSpPr>
          <p:nvPr>
            <p:ph type="sldImg"/>
          </p:nvPr>
        </p:nvSpPr>
        <p:spPr>
          <a:xfrm>
            <a:off x="3427413" y="541338"/>
            <a:ext cx="2381250" cy="1787525"/>
          </a:xfrm>
          <a:ln/>
        </p:spPr>
      </p:sp>
      <p:sp>
        <p:nvSpPr>
          <p:cNvPr id="82948" name="Rectangle 3"/>
          <p:cNvSpPr>
            <a:spLocks noGrp="1" noChangeArrowheads="1"/>
          </p:cNvSpPr>
          <p:nvPr>
            <p:ph type="body" idx="1"/>
          </p:nvPr>
        </p:nvSpPr>
        <p:spPr>
          <a:xfrm>
            <a:off x="1246188" y="2398713"/>
            <a:ext cx="6954837" cy="4243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34" tIns="46169" rIns="92334" bIns="46169"/>
          <a:lstStyle/>
          <a:p>
            <a:r>
              <a:rPr lang="en-US">
                <a:latin typeface="Tahoma" panose="020B0604030504040204" pitchFamily="34" charset="0"/>
              </a:rPr>
              <a:t>Each access to an object, be it an html file, an image, or whatever, involves a separate connection.   This can be good in most cases, for when a user clicks on a link</a:t>
            </a:r>
          </a:p>
          <a:p>
            <a:endParaRPr lang="en-US">
              <a:latin typeface="Tahoma" panose="020B0604030504040204" pitchFamily="34" charset="0"/>
            </a:endParaRPr>
          </a:p>
        </p:txBody>
      </p:sp>
    </p:spTree>
    <p:extLst>
      <p:ext uri="{BB962C8B-B14F-4D97-AF65-F5344CB8AC3E}">
        <p14:creationId xmlns:p14="http://schemas.microsoft.com/office/powerpoint/2010/main" val="1981196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800">
                <a:solidFill>
                  <a:srgbClr val="6C0092"/>
                </a:solidFill>
                <a:latin typeface="Tahoma" panose="020B0604030504040204" pitchFamily="34" charset="0"/>
              </a:defRPr>
            </a:lvl1pPr>
            <a:lvl2pPr marL="742950" indent="-285750" defTabSz="931863">
              <a:defRPr sz="2800">
                <a:solidFill>
                  <a:srgbClr val="6C0092"/>
                </a:solidFill>
                <a:latin typeface="Tahoma" panose="020B0604030504040204" pitchFamily="34" charset="0"/>
              </a:defRPr>
            </a:lvl2pPr>
            <a:lvl3pPr marL="1143000" indent="-228600" defTabSz="931863">
              <a:defRPr sz="2800">
                <a:solidFill>
                  <a:srgbClr val="6C0092"/>
                </a:solidFill>
                <a:latin typeface="Tahoma" panose="020B0604030504040204" pitchFamily="34" charset="0"/>
              </a:defRPr>
            </a:lvl3pPr>
            <a:lvl4pPr marL="1600200" indent="-228600" defTabSz="931863">
              <a:defRPr sz="2800">
                <a:solidFill>
                  <a:srgbClr val="6C0092"/>
                </a:solidFill>
                <a:latin typeface="Tahoma" panose="020B0604030504040204" pitchFamily="34" charset="0"/>
              </a:defRPr>
            </a:lvl4pPr>
            <a:lvl5pPr marL="2057400" indent="-228600" defTabSz="931863">
              <a:defRPr sz="2800">
                <a:solidFill>
                  <a:srgbClr val="6C0092"/>
                </a:solidFill>
                <a:latin typeface="Tahoma" panose="020B0604030504040204" pitchFamily="34" charset="0"/>
              </a:defRPr>
            </a:lvl5pPr>
            <a:lvl6pPr marL="2514600" indent="-228600" defTabSz="931863" eaLnBrk="0" fontAlgn="base" hangingPunct="0">
              <a:spcBef>
                <a:spcPct val="0"/>
              </a:spcBef>
              <a:spcAft>
                <a:spcPct val="0"/>
              </a:spcAft>
              <a:defRPr sz="2800">
                <a:solidFill>
                  <a:srgbClr val="6C0092"/>
                </a:solidFill>
                <a:latin typeface="Tahoma" panose="020B0604030504040204" pitchFamily="34" charset="0"/>
              </a:defRPr>
            </a:lvl6pPr>
            <a:lvl7pPr marL="2971800" indent="-228600" defTabSz="931863" eaLnBrk="0" fontAlgn="base" hangingPunct="0">
              <a:spcBef>
                <a:spcPct val="0"/>
              </a:spcBef>
              <a:spcAft>
                <a:spcPct val="0"/>
              </a:spcAft>
              <a:defRPr sz="2800">
                <a:solidFill>
                  <a:srgbClr val="6C0092"/>
                </a:solidFill>
                <a:latin typeface="Tahoma" panose="020B0604030504040204" pitchFamily="34" charset="0"/>
              </a:defRPr>
            </a:lvl7pPr>
            <a:lvl8pPr marL="3429000" indent="-228600" defTabSz="931863" eaLnBrk="0" fontAlgn="base" hangingPunct="0">
              <a:spcBef>
                <a:spcPct val="0"/>
              </a:spcBef>
              <a:spcAft>
                <a:spcPct val="0"/>
              </a:spcAft>
              <a:defRPr sz="2800">
                <a:solidFill>
                  <a:srgbClr val="6C0092"/>
                </a:solidFill>
                <a:latin typeface="Tahoma" panose="020B0604030504040204" pitchFamily="34" charset="0"/>
              </a:defRPr>
            </a:lvl8pPr>
            <a:lvl9pPr marL="3886200" indent="-228600" defTabSz="931863" eaLnBrk="0" fontAlgn="base" hangingPunct="0">
              <a:spcBef>
                <a:spcPct val="0"/>
              </a:spcBef>
              <a:spcAft>
                <a:spcPct val="0"/>
              </a:spcAft>
              <a:defRPr sz="2800">
                <a:solidFill>
                  <a:srgbClr val="6C0092"/>
                </a:solidFill>
                <a:latin typeface="Tahoma" panose="020B0604030504040204" pitchFamily="34" charset="0"/>
              </a:defRPr>
            </a:lvl9pPr>
          </a:lstStyle>
          <a:p>
            <a:fld id="{8E5AF948-D30F-4BE6-A305-DCABA21A18F8}" type="slidenum">
              <a:rPr lang="en-US" sz="1200">
                <a:solidFill>
                  <a:schemeClr val="tx1"/>
                </a:solidFill>
              </a:rPr>
              <a:pPr/>
              <a:t>4</a:t>
            </a:fld>
            <a:endParaRPr lang="en-US" sz="1200">
              <a:solidFill>
                <a:schemeClr val="tx1"/>
              </a:solidFill>
            </a:endParaRPr>
          </a:p>
        </p:txBody>
      </p:sp>
      <p:sp>
        <p:nvSpPr>
          <p:cNvPr id="83971" name="Rectangle 2"/>
          <p:cNvSpPr>
            <a:spLocks noGrp="1" noRot="1" noChangeAspect="1" noChangeArrowheads="1" noTextEdit="1"/>
          </p:cNvSpPr>
          <p:nvPr>
            <p:ph type="sldImg"/>
          </p:nvPr>
        </p:nvSpPr>
        <p:spPr>
          <a:xfrm>
            <a:off x="3427413" y="541338"/>
            <a:ext cx="2381250" cy="1787525"/>
          </a:xfrm>
          <a:ln/>
        </p:spPr>
      </p:sp>
      <p:sp>
        <p:nvSpPr>
          <p:cNvPr id="83972" name="Rectangle 3"/>
          <p:cNvSpPr>
            <a:spLocks noGrp="1" noChangeArrowheads="1"/>
          </p:cNvSpPr>
          <p:nvPr>
            <p:ph type="body" idx="1"/>
          </p:nvPr>
        </p:nvSpPr>
        <p:spPr>
          <a:xfrm>
            <a:off x="1246188" y="2398713"/>
            <a:ext cx="6954837" cy="4243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34" tIns="46169" rIns="92334" bIns="46169"/>
          <a:lstStyle/>
          <a:p>
            <a:r>
              <a:rPr lang="en-US">
                <a:latin typeface="Tahoma" panose="020B0604030504040204" pitchFamily="34" charset="0"/>
              </a:rPr>
              <a:t>A request message consists of a universal resource identifier (what is requested), a request method (five listed here), protocol version, request modifiers, client information, and possible body contents.</a:t>
            </a:r>
          </a:p>
          <a:p>
            <a:r>
              <a:rPr lang="en-US">
                <a:latin typeface="Tahoma" panose="020B0604030504040204" pitchFamily="34" charset="0"/>
              </a:rPr>
              <a:t>GET.  Most commonly used and indicates the document to be fetched.</a:t>
            </a:r>
          </a:p>
          <a:p>
            <a:r>
              <a:rPr lang="en-US">
                <a:latin typeface="Tahoma" panose="020B0604030504040204" pitchFamily="34" charset="0"/>
              </a:rPr>
              <a:t>HEAD.  Used just for meta data (headers) without transferring the entire document.</a:t>
            </a:r>
          </a:p>
          <a:p>
            <a:r>
              <a:rPr lang="en-US">
                <a:latin typeface="Tahoma" panose="020B0604030504040204" pitchFamily="34" charset="0"/>
              </a:rPr>
              <a:t>POST.  Method used for sending messages that can be posted, also, as we’ll see, for send content that the user has entered.</a:t>
            </a:r>
          </a:p>
          <a:p>
            <a:r>
              <a:rPr lang="en-US">
                <a:latin typeface="Tahoma" panose="020B0604030504040204" pitchFamily="34" charset="0"/>
              </a:rPr>
              <a:t>PUT.  Places the enclosed entity at a URI location.  This method is used to transfer documents to a Web server.</a:t>
            </a:r>
          </a:p>
          <a:p>
            <a:r>
              <a:rPr lang="en-US">
                <a:latin typeface="Tahoma" panose="020B0604030504040204" pitchFamily="34" charset="0"/>
              </a:rPr>
              <a:t>DELETE.  Deletes the resources at a URI</a:t>
            </a:r>
          </a:p>
          <a:p>
            <a:endParaRPr lang="en-US">
              <a:latin typeface="Tahoma" panose="020B0604030504040204" pitchFamily="34" charset="0"/>
            </a:endParaRPr>
          </a:p>
        </p:txBody>
      </p:sp>
    </p:spTree>
    <p:extLst>
      <p:ext uri="{BB962C8B-B14F-4D97-AF65-F5344CB8AC3E}">
        <p14:creationId xmlns:p14="http://schemas.microsoft.com/office/powerpoint/2010/main" val="20213791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800">
                <a:solidFill>
                  <a:srgbClr val="6C0092"/>
                </a:solidFill>
                <a:latin typeface="Tahoma" panose="020B0604030504040204" pitchFamily="34" charset="0"/>
              </a:defRPr>
            </a:lvl1pPr>
            <a:lvl2pPr marL="742950" indent="-285750" defTabSz="931863">
              <a:defRPr sz="2800">
                <a:solidFill>
                  <a:srgbClr val="6C0092"/>
                </a:solidFill>
                <a:latin typeface="Tahoma" panose="020B0604030504040204" pitchFamily="34" charset="0"/>
              </a:defRPr>
            </a:lvl2pPr>
            <a:lvl3pPr marL="1143000" indent="-228600" defTabSz="931863">
              <a:defRPr sz="2800">
                <a:solidFill>
                  <a:srgbClr val="6C0092"/>
                </a:solidFill>
                <a:latin typeface="Tahoma" panose="020B0604030504040204" pitchFamily="34" charset="0"/>
              </a:defRPr>
            </a:lvl3pPr>
            <a:lvl4pPr marL="1600200" indent="-228600" defTabSz="931863">
              <a:defRPr sz="2800">
                <a:solidFill>
                  <a:srgbClr val="6C0092"/>
                </a:solidFill>
                <a:latin typeface="Tahoma" panose="020B0604030504040204" pitchFamily="34" charset="0"/>
              </a:defRPr>
            </a:lvl4pPr>
            <a:lvl5pPr marL="2057400" indent="-228600" defTabSz="931863">
              <a:defRPr sz="2800">
                <a:solidFill>
                  <a:srgbClr val="6C0092"/>
                </a:solidFill>
                <a:latin typeface="Tahoma" panose="020B0604030504040204" pitchFamily="34" charset="0"/>
              </a:defRPr>
            </a:lvl5pPr>
            <a:lvl6pPr marL="2514600" indent="-228600" defTabSz="931863" eaLnBrk="0" fontAlgn="base" hangingPunct="0">
              <a:spcBef>
                <a:spcPct val="0"/>
              </a:spcBef>
              <a:spcAft>
                <a:spcPct val="0"/>
              </a:spcAft>
              <a:defRPr sz="2800">
                <a:solidFill>
                  <a:srgbClr val="6C0092"/>
                </a:solidFill>
                <a:latin typeface="Tahoma" panose="020B0604030504040204" pitchFamily="34" charset="0"/>
              </a:defRPr>
            </a:lvl6pPr>
            <a:lvl7pPr marL="2971800" indent="-228600" defTabSz="931863" eaLnBrk="0" fontAlgn="base" hangingPunct="0">
              <a:spcBef>
                <a:spcPct val="0"/>
              </a:spcBef>
              <a:spcAft>
                <a:spcPct val="0"/>
              </a:spcAft>
              <a:defRPr sz="2800">
                <a:solidFill>
                  <a:srgbClr val="6C0092"/>
                </a:solidFill>
                <a:latin typeface="Tahoma" panose="020B0604030504040204" pitchFamily="34" charset="0"/>
              </a:defRPr>
            </a:lvl7pPr>
            <a:lvl8pPr marL="3429000" indent="-228600" defTabSz="931863" eaLnBrk="0" fontAlgn="base" hangingPunct="0">
              <a:spcBef>
                <a:spcPct val="0"/>
              </a:spcBef>
              <a:spcAft>
                <a:spcPct val="0"/>
              </a:spcAft>
              <a:defRPr sz="2800">
                <a:solidFill>
                  <a:srgbClr val="6C0092"/>
                </a:solidFill>
                <a:latin typeface="Tahoma" panose="020B0604030504040204" pitchFamily="34" charset="0"/>
              </a:defRPr>
            </a:lvl8pPr>
            <a:lvl9pPr marL="3886200" indent="-228600" defTabSz="931863" eaLnBrk="0" fontAlgn="base" hangingPunct="0">
              <a:spcBef>
                <a:spcPct val="0"/>
              </a:spcBef>
              <a:spcAft>
                <a:spcPct val="0"/>
              </a:spcAft>
              <a:defRPr sz="2800">
                <a:solidFill>
                  <a:srgbClr val="6C0092"/>
                </a:solidFill>
                <a:latin typeface="Tahoma" panose="020B0604030504040204" pitchFamily="34" charset="0"/>
              </a:defRPr>
            </a:lvl9pPr>
          </a:lstStyle>
          <a:p>
            <a:fld id="{DC642E87-85E9-4D16-9CA9-56C23A3AE263}" type="slidenum">
              <a:rPr lang="en-US" sz="1200">
                <a:solidFill>
                  <a:schemeClr val="tx1"/>
                </a:solidFill>
              </a:rPr>
              <a:pPr/>
              <a:t>5</a:t>
            </a:fld>
            <a:endParaRPr lang="en-US" sz="1200">
              <a:solidFill>
                <a:schemeClr val="tx1"/>
              </a:solidFill>
            </a:endParaRPr>
          </a:p>
        </p:txBody>
      </p:sp>
      <p:sp>
        <p:nvSpPr>
          <p:cNvPr id="72707" name="Rectangle 2"/>
          <p:cNvSpPr>
            <a:spLocks noGrp="1" noRot="1" noChangeAspect="1" noChangeArrowheads="1" noTextEdit="1"/>
          </p:cNvSpPr>
          <p:nvPr>
            <p:ph type="sldImg"/>
          </p:nvPr>
        </p:nvSpPr>
        <p:spPr>
          <a:xfrm>
            <a:off x="3427413" y="541338"/>
            <a:ext cx="2381250" cy="1787525"/>
          </a:xfrm>
          <a:ln/>
        </p:spPr>
      </p:sp>
      <p:sp>
        <p:nvSpPr>
          <p:cNvPr id="72708" name="Rectangle 3"/>
          <p:cNvSpPr>
            <a:spLocks noGrp="1" noChangeArrowheads="1"/>
          </p:cNvSpPr>
          <p:nvPr>
            <p:ph type="body" idx="1"/>
          </p:nvPr>
        </p:nvSpPr>
        <p:spPr>
          <a:xfrm>
            <a:off x="1246188" y="2398713"/>
            <a:ext cx="6954837" cy="4243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34" tIns="46169" rIns="92334" bIns="46169"/>
          <a:lstStyle/>
          <a:p>
            <a:r>
              <a:rPr lang="en-US">
                <a:latin typeface="Tahoma" panose="020B0604030504040204" pitchFamily="34" charset="0"/>
              </a:rPr>
              <a:t>What are the short comings of the basic web?</a:t>
            </a:r>
          </a:p>
        </p:txBody>
      </p:sp>
    </p:spTree>
    <p:extLst>
      <p:ext uri="{BB962C8B-B14F-4D97-AF65-F5344CB8AC3E}">
        <p14:creationId xmlns:p14="http://schemas.microsoft.com/office/powerpoint/2010/main" val="4005008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800">
                <a:solidFill>
                  <a:srgbClr val="6C0092"/>
                </a:solidFill>
                <a:latin typeface="Tahoma" panose="020B0604030504040204" pitchFamily="34" charset="0"/>
              </a:defRPr>
            </a:lvl1pPr>
            <a:lvl2pPr marL="742950" indent="-285750" defTabSz="931863">
              <a:defRPr sz="2800">
                <a:solidFill>
                  <a:srgbClr val="6C0092"/>
                </a:solidFill>
                <a:latin typeface="Tahoma" panose="020B0604030504040204" pitchFamily="34" charset="0"/>
              </a:defRPr>
            </a:lvl2pPr>
            <a:lvl3pPr marL="1143000" indent="-228600" defTabSz="931863">
              <a:defRPr sz="2800">
                <a:solidFill>
                  <a:srgbClr val="6C0092"/>
                </a:solidFill>
                <a:latin typeface="Tahoma" panose="020B0604030504040204" pitchFamily="34" charset="0"/>
              </a:defRPr>
            </a:lvl3pPr>
            <a:lvl4pPr marL="1600200" indent="-228600" defTabSz="931863">
              <a:defRPr sz="2800">
                <a:solidFill>
                  <a:srgbClr val="6C0092"/>
                </a:solidFill>
                <a:latin typeface="Tahoma" panose="020B0604030504040204" pitchFamily="34" charset="0"/>
              </a:defRPr>
            </a:lvl4pPr>
            <a:lvl5pPr marL="2057400" indent="-228600" defTabSz="931863">
              <a:defRPr sz="2800">
                <a:solidFill>
                  <a:srgbClr val="6C0092"/>
                </a:solidFill>
                <a:latin typeface="Tahoma" panose="020B0604030504040204" pitchFamily="34" charset="0"/>
              </a:defRPr>
            </a:lvl5pPr>
            <a:lvl6pPr marL="2514600" indent="-228600" defTabSz="931863" eaLnBrk="0" fontAlgn="base" hangingPunct="0">
              <a:spcBef>
                <a:spcPct val="0"/>
              </a:spcBef>
              <a:spcAft>
                <a:spcPct val="0"/>
              </a:spcAft>
              <a:defRPr sz="2800">
                <a:solidFill>
                  <a:srgbClr val="6C0092"/>
                </a:solidFill>
                <a:latin typeface="Tahoma" panose="020B0604030504040204" pitchFamily="34" charset="0"/>
              </a:defRPr>
            </a:lvl6pPr>
            <a:lvl7pPr marL="2971800" indent="-228600" defTabSz="931863" eaLnBrk="0" fontAlgn="base" hangingPunct="0">
              <a:spcBef>
                <a:spcPct val="0"/>
              </a:spcBef>
              <a:spcAft>
                <a:spcPct val="0"/>
              </a:spcAft>
              <a:defRPr sz="2800">
                <a:solidFill>
                  <a:srgbClr val="6C0092"/>
                </a:solidFill>
                <a:latin typeface="Tahoma" panose="020B0604030504040204" pitchFamily="34" charset="0"/>
              </a:defRPr>
            </a:lvl7pPr>
            <a:lvl8pPr marL="3429000" indent="-228600" defTabSz="931863" eaLnBrk="0" fontAlgn="base" hangingPunct="0">
              <a:spcBef>
                <a:spcPct val="0"/>
              </a:spcBef>
              <a:spcAft>
                <a:spcPct val="0"/>
              </a:spcAft>
              <a:defRPr sz="2800">
                <a:solidFill>
                  <a:srgbClr val="6C0092"/>
                </a:solidFill>
                <a:latin typeface="Tahoma" panose="020B0604030504040204" pitchFamily="34" charset="0"/>
              </a:defRPr>
            </a:lvl8pPr>
            <a:lvl9pPr marL="3886200" indent="-228600" defTabSz="931863" eaLnBrk="0" fontAlgn="base" hangingPunct="0">
              <a:spcBef>
                <a:spcPct val="0"/>
              </a:spcBef>
              <a:spcAft>
                <a:spcPct val="0"/>
              </a:spcAft>
              <a:defRPr sz="2800">
                <a:solidFill>
                  <a:srgbClr val="6C0092"/>
                </a:solidFill>
                <a:latin typeface="Tahoma" panose="020B0604030504040204" pitchFamily="34" charset="0"/>
              </a:defRPr>
            </a:lvl9pPr>
          </a:lstStyle>
          <a:p>
            <a:fld id="{13D634C7-4F2F-4431-A68F-639BBC8D5A2C}" type="slidenum">
              <a:rPr lang="en-US" sz="1200">
                <a:solidFill>
                  <a:schemeClr val="tx1"/>
                </a:solidFill>
              </a:rPr>
              <a:pPr/>
              <a:t>7</a:t>
            </a:fld>
            <a:endParaRPr lang="en-US" sz="1200">
              <a:solidFill>
                <a:schemeClr val="tx1"/>
              </a:solidFill>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ahoma" panose="020B0604030504040204" pitchFamily="34" charset="0"/>
            </a:endParaRPr>
          </a:p>
        </p:txBody>
      </p:sp>
    </p:spTree>
    <p:extLst>
      <p:ext uri="{BB962C8B-B14F-4D97-AF65-F5344CB8AC3E}">
        <p14:creationId xmlns:p14="http://schemas.microsoft.com/office/powerpoint/2010/main" val="28680661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800">
                <a:solidFill>
                  <a:srgbClr val="6C0092"/>
                </a:solidFill>
                <a:latin typeface="Tahoma" panose="020B0604030504040204" pitchFamily="34" charset="0"/>
              </a:defRPr>
            </a:lvl1pPr>
            <a:lvl2pPr marL="742950" indent="-285750" defTabSz="931863">
              <a:defRPr sz="2800">
                <a:solidFill>
                  <a:srgbClr val="6C0092"/>
                </a:solidFill>
                <a:latin typeface="Tahoma" panose="020B0604030504040204" pitchFamily="34" charset="0"/>
              </a:defRPr>
            </a:lvl2pPr>
            <a:lvl3pPr marL="1143000" indent="-228600" defTabSz="931863">
              <a:defRPr sz="2800">
                <a:solidFill>
                  <a:srgbClr val="6C0092"/>
                </a:solidFill>
                <a:latin typeface="Tahoma" panose="020B0604030504040204" pitchFamily="34" charset="0"/>
              </a:defRPr>
            </a:lvl3pPr>
            <a:lvl4pPr marL="1600200" indent="-228600" defTabSz="931863">
              <a:defRPr sz="2800">
                <a:solidFill>
                  <a:srgbClr val="6C0092"/>
                </a:solidFill>
                <a:latin typeface="Tahoma" panose="020B0604030504040204" pitchFamily="34" charset="0"/>
              </a:defRPr>
            </a:lvl4pPr>
            <a:lvl5pPr marL="2057400" indent="-228600" defTabSz="931863">
              <a:defRPr sz="2800">
                <a:solidFill>
                  <a:srgbClr val="6C0092"/>
                </a:solidFill>
                <a:latin typeface="Tahoma" panose="020B0604030504040204" pitchFamily="34" charset="0"/>
              </a:defRPr>
            </a:lvl5pPr>
            <a:lvl6pPr marL="2514600" indent="-228600" defTabSz="931863" eaLnBrk="0" fontAlgn="base" hangingPunct="0">
              <a:spcBef>
                <a:spcPct val="0"/>
              </a:spcBef>
              <a:spcAft>
                <a:spcPct val="0"/>
              </a:spcAft>
              <a:defRPr sz="2800">
                <a:solidFill>
                  <a:srgbClr val="6C0092"/>
                </a:solidFill>
                <a:latin typeface="Tahoma" panose="020B0604030504040204" pitchFamily="34" charset="0"/>
              </a:defRPr>
            </a:lvl6pPr>
            <a:lvl7pPr marL="2971800" indent="-228600" defTabSz="931863" eaLnBrk="0" fontAlgn="base" hangingPunct="0">
              <a:spcBef>
                <a:spcPct val="0"/>
              </a:spcBef>
              <a:spcAft>
                <a:spcPct val="0"/>
              </a:spcAft>
              <a:defRPr sz="2800">
                <a:solidFill>
                  <a:srgbClr val="6C0092"/>
                </a:solidFill>
                <a:latin typeface="Tahoma" panose="020B0604030504040204" pitchFamily="34" charset="0"/>
              </a:defRPr>
            </a:lvl7pPr>
            <a:lvl8pPr marL="3429000" indent="-228600" defTabSz="931863" eaLnBrk="0" fontAlgn="base" hangingPunct="0">
              <a:spcBef>
                <a:spcPct val="0"/>
              </a:spcBef>
              <a:spcAft>
                <a:spcPct val="0"/>
              </a:spcAft>
              <a:defRPr sz="2800">
                <a:solidFill>
                  <a:srgbClr val="6C0092"/>
                </a:solidFill>
                <a:latin typeface="Tahoma" panose="020B0604030504040204" pitchFamily="34" charset="0"/>
              </a:defRPr>
            </a:lvl8pPr>
            <a:lvl9pPr marL="3886200" indent="-228600" defTabSz="931863" eaLnBrk="0" fontAlgn="base" hangingPunct="0">
              <a:spcBef>
                <a:spcPct val="0"/>
              </a:spcBef>
              <a:spcAft>
                <a:spcPct val="0"/>
              </a:spcAft>
              <a:defRPr sz="2800">
                <a:solidFill>
                  <a:srgbClr val="6C0092"/>
                </a:solidFill>
                <a:latin typeface="Tahoma" panose="020B0604030504040204" pitchFamily="34" charset="0"/>
              </a:defRPr>
            </a:lvl9pPr>
          </a:lstStyle>
          <a:p>
            <a:fld id="{7B2F0BC2-B111-4DAF-A03F-AE55DBE79065}" type="slidenum">
              <a:rPr lang="en-US" sz="1200">
                <a:solidFill>
                  <a:schemeClr val="tx1"/>
                </a:solidFill>
              </a:rPr>
              <a:pPr/>
              <a:t>8</a:t>
            </a:fld>
            <a:endParaRPr lang="en-US" sz="1200">
              <a:solidFill>
                <a:schemeClr val="tx1"/>
              </a:solidFill>
            </a:endParaRPr>
          </a:p>
        </p:txBody>
      </p:sp>
      <p:sp>
        <p:nvSpPr>
          <p:cNvPr id="74755" name="Rectangle 2"/>
          <p:cNvSpPr>
            <a:spLocks noGrp="1" noRot="1" noChangeAspect="1" noChangeArrowheads="1" noTextEdit="1"/>
          </p:cNvSpPr>
          <p:nvPr>
            <p:ph type="sldImg"/>
          </p:nvPr>
        </p:nvSpPr>
        <p:spPr>
          <a:xfrm>
            <a:off x="2927350" y="538163"/>
            <a:ext cx="3594100" cy="2695575"/>
          </a:xfrm>
          <a:ln/>
        </p:spPr>
      </p:sp>
      <p:sp>
        <p:nvSpPr>
          <p:cNvPr id="74756" name="Rectangle 3"/>
          <p:cNvSpPr>
            <a:spLocks noGrp="1" noChangeArrowheads="1"/>
          </p:cNvSpPr>
          <p:nvPr>
            <p:ph type="body" idx="1"/>
          </p:nvPr>
        </p:nvSpPr>
        <p:spPr>
          <a:xfrm>
            <a:off x="627063" y="3509963"/>
            <a:ext cx="8194675" cy="31416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ahoma" panose="020B0604030504040204" pitchFamily="34" charset="0"/>
            </a:endParaRPr>
          </a:p>
        </p:txBody>
      </p:sp>
    </p:spTree>
    <p:extLst>
      <p:ext uri="{BB962C8B-B14F-4D97-AF65-F5344CB8AC3E}">
        <p14:creationId xmlns:p14="http://schemas.microsoft.com/office/powerpoint/2010/main" val="1174232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800">
                <a:solidFill>
                  <a:srgbClr val="6C0092"/>
                </a:solidFill>
                <a:latin typeface="Tahoma" panose="020B0604030504040204" pitchFamily="34" charset="0"/>
              </a:defRPr>
            </a:lvl1pPr>
            <a:lvl2pPr marL="742950" indent="-285750" defTabSz="931863">
              <a:defRPr sz="2800">
                <a:solidFill>
                  <a:srgbClr val="6C0092"/>
                </a:solidFill>
                <a:latin typeface="Tahoma" panose="020B0604030504040204" pitchFamily="34" charset="0"/>
              </a:defRPr>
            </a:lvl2pPr>
            <a:lvl3pPr marL="1143000" indent="-228600" defTabSz="931863">
              <a:defRPr sz="2800">
                <a:solidFill>
                  <a:srgbClr val="6C0092"/>
                </a:solidFill>
                <a:latin typeface="Tahoma" panose="020B0604030504040204" pitchFamily="34" charset="0"/>
              </a:defRPr>
            </a:lvl3pPr>
            <a:lvl4pPr marL="1600200" indent="-228600" defTabSz="931863">
              <a:defRPr sz="2800">
                <a:solidFill>
                  <a:srgbClr val="6C0092"/>
                </a:solidFill>
                <a:latin typeface="Tahoma" panose="020B0604030504040204" pitchFamily="34" charset="0"/>
              </a:defRPr>
            </a:lvl4pPr>
            <a:lvl5pPr marL="2057400" indent="-228600" defTabSz="931863">
              <a:defRPr sz="2800">
                <a:solidFill>
                  <a:srgbClr val="6C0092"/>
                </a:solidFill>
                <a:latin typeface="Tahoma" panose="020B0604030504040204" pitchFamily="34" charset="0"/>
              </a:defRPr>
            </a:lvl5pPr>
            <a:lvl6pPr marL="2514600" indent="-228600" defTabSz="931863" eaLnBrk="0" fontAlgn="base" hangingPunct="0">
              <a:spcBef>
                <a:spcPct val="0"/>
              </a:spcBef>
              <a:spcAft>
                <a:spcPct val="0"/>
              </a:spcAft>
              <a:defRPr sz="2800">
                <a:solidFill>
                  <a:srgbClr val="6C0092"/>
                </a:solidFill>
                <a:latin typeface="Tahoma" panose="020B0604030504040204" pitchFamily="34" charset="0"/>
              </a:defRPr>
            </a:lvl6pPr>
            <a:lvl7pPr marL="2971800" indent="-228600" defTabSz="931863" eaLnBrk="0" fontAlgn="base" hangingPunct="0">
              <a:spcBef>
                <a:spcPct val="0"/>
              </a:spcBef>
              <a:spcAft>
                <a:spcPct val="0"/>
              </a:spcAft>
              <a:defRPr sz="2800">
                <a:solidFill>
                  <a:srgbClr val="6C0092"/>
                </a:solidFill>
                <a:latin typeface="Tahoma" panose="020B0604030504040204" pitchFamily="34" charset="0"/>
              </a:defRPr>
            </a:lvl7pPr>
            <a:lvl8pPr marL="3429000" indent="-228600" defTabSz="931863" eaLnBrk="0" fontAlgn="base" hangingPunct="0">
              <a:spcBef>
                <a:spcPct val="0"/>
              </a:spcBef>
              <a:spcAft>
                <a:spcPct val="0"/>
              </a:spcAft>
              <a:defRPr sz="2800">
                <a:solidFill>
                  <a:srgbClr val="6C0092"/>
                </a:solidFill>
                <a:latin typeface="Tahoma" panose="020B0604030504040204" pitchFamily="34" charset="0"/>
              </a:defRPr>
            </a:lvl8pPr>
            <a:lvl9pPr marL="3886200" indent="-228600" defTabSz="931863" eaLnBrk="0" fontAlgn="base" hangingPunct="0">
              <a:spcBef>
                <a:spcPct val="0"/>
              </a:spcBef>
              <a:spcAft>
                <a:spcPct val="0"/>
              </a:spcAft>
              <a:defRPr sz="2800">
                <a:solidFill>
                  <a:srgbClr val="6C0092"/>
                </a:solidFill>
                <a:latin typeface="Tahoma" panose="020B0604030504040204" pitchFamily="34" charset="0"/>
              </a:defRPr>
            </a:lvl9pPr>
          </a:lstStyle>
          <a:p>
            <a:fld id="{2851BE93-4C95-4B1F-BC37-7677AA3DD641}" type="slidenum">
              <a:rPr lang="en-US" sz="1200">
                <a:solidFill>
                  <a:schemeClr val="tx1"/>
                </a:solidFill>
              </a:rPr>
              <a:pPr/>
              <a:t>9</a:t>
            </a:fld>
            <a:endParaRPr lang="en-US" sz="1200">
              <a:solidFill>
                <a:schemeClr val="tx1"/>
              </a:solidFill>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ahoma" panose="020B0604030504040204" pitchFamily="34" charset="0"/>
            </a:endParaRPr>
          </a:p>
        </p:txBody>
      </p:sp>
    </p:spTree>
    <p:extLst>
      <p:ext uri="{BB962C8B-B14F-4D97-AF65-F5344CB8AC3E}">
        <p14:creationId xmlns:p14="http://schemas.microsoft.com/office/powerpoint/2010/main" val="20553818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800">
                <a:solidFill>
                  <a:srgbClr val="6C0092"/>
                </a:solidFill>
                <a:latin typeface="Tahoma" panose="020B0604030504040204" pitchFamily="34" charset="0"/>
              </a:defRPr>
            </a:lvl1pPr>
            <a:lvl2pPr marL="742950" indent="-285750" defTabSz="931863">
              <a:defRPr sz="2800">
                <a:solidFill>
                  <a:srgbClr val="6C0092"/>
                </a:solidFill>
                <a:latin typeface="Tahoma" panose="020B0604030504040204" pitchFamily="34" charset="0"/>
              </a:defRPr>
            </a:lvl2pPr>
            <a:lvl3pPr marL="1143000" indent="-228600" defTabSz="931863">
              <a:defRPr sz="2800">
                <a:solidFill>
                  <a:srgbClr val="6C0092"/>
                </a:solidFill>
                <a:latin typeface="Tahoma" panose="020B0604030504040204" pitchFamily="34" charset="0"/>
              </a:defRPr>
            </a:lvl3pPr>
            <a:lvl4pPr marL="1600200" indent="-228600" defTabSz="931863">
              <a:defRPr sz="2800">
                <a:solidFill>
                  <a:srgbClr val="6C0092"/>
                </a:solidFill>
                <a:latin typeface="Tahoma" panose="020B0604030504040204" pitchFamily="34" charset="0"/>
              </a:defRPr>
            </a:lvl4pPr>
            <a:lvl5pPr marL="2057400" indent="-228600" defTabSz="931863">
              <a:defRPr sz="2800">
                <a:solidFill>
                  <a:srgbClr val="6C0092"/>
                </a:solidFill>
                <a:latin typeface="Tahoma" panose="020B0604030504040204" pitchFamily="34" charset="0"/>
              </a:defRPr>
            </a:lvl5pPr>
            <a:lvl6pPr marL="2514600" indent="-228600" defTabSz="931863" eaLnBrk="0" fontAlgn="base" hangingPunct="0">
              <a:spcBef>
                <a:spcPct val="0"/>
              </a:spcBef>
              <a:spcAft>
                <a:spcPct val="0"/>
              </a:spcAft>
              <a:defRPr sz="2800">
                <a:solidFill>
                  <a:srgbClr val="6C0092"/>
                </a:solidFill>
                <a:latin typeface="Tahoma" panose="020B0604030504040204" pitchFamily="34" charset="0"/>
              </a:defRPr>
            </a:lvl6pPr>
            <a:lvl7pPr marL="2971800" indent="-228600" defTabSz="931863" eaLnBrk="0" fontAlgn="base" hangingPunct="0">
              <a:spcBef>
                <a:spcPct val="0"/>
              </a:spcBef>
              <a:spcAft>
                <a:spcPct val="0"/>
              </a:spcAft>
              <a:defRPr sz="2800">
                <a:solidFill>
                  <a:srgbClr val="6C0092"/>
                </a:solidFill>
                <a:latin typeface="Tahoma" panose="020B0604030504040204" pitchFamily="34" charset="0"/>
              </a:defRPr>
            </a:lvl7pPr>
            <a:lvl8pPr marL="3429000" indent="-228600" defTabSz="931863" eaLnBrk="0" fontAlgn="base" hangingPunct="0">
              <a:spcBef>
                <a:spcPct val="0"/>
              </a:spcBef>
              <a:spcAft>
                <a:spcPct val="0"/>
              </a:spcAft>
              <a:defRPr sz="2800">
                <a:solidFill>
                  <a:srgbClr val="6C0092"/>
                </a:solidFill>
                <a:latin typeface="Tahoma" panose="020B0604030504040204" pitchFamily="34" charset="0"/>
              </a:defRPr>
            </a:lvl8pPr>
            <a:lvl9pPr marL="3886200" indent="-228600" defTabSz="931863" eaLnBrk="0" fontAlgn="base" hangingPunct="0">
              <a:spcBef>
                <a:spcPct val="0"/>
              </a:spcBef>
              <a:spcAft>
                <a:spcPct val="0"/>
              </a:spcAft>
              <a:defRPr sz="2800">
                <a:solidFill>
                  <a:srgbClr val="6C0092"/>
                </a:solidFill>
                <a:latin typeface="Tahoma" panose="020B0604030504040204" pitchFamily="34" charset="0"/>
              </a:defRPr>
            </a:lvl9pPr>
          </a:lstStyle>
          <a:p>
            <a:fld id="{359E79C8-22F0-49BC-A588-E07E595F02EF}" type="slidenum">
              <a:rPr lang="en-US" sz="1200">
                <a:solidFill>
                  <a:schemeClr val="tx1"/>
                </a:solidFill>
              </a:rPr>
              <a:pPr/>
              <a:t>10</a:t>
            </a:fld>
            <a:endParaRPr lang="en-US" sz="1200">
              <a:solidFill>
                <a:schemeClr val="tx1"/>
              </a:solidFill>
            </a:endParaRPr>
          </a:p>
        </p:txBody>
      </p:sp>
      <p:sp>
        <p:nvSpPr>
          <p:cNvPr id="76803" name="Rectangle 2"/>
          <p:cNvSpPr>
            <a:spLocks noGrp="1" noRot="1" noChangeAspect="1" noChangeArrowheads="1" noTextEdit="1"/>
          </p:cNvSpPr>
          <p:nvPr>
            <p:ph type="sldImg"/>
          </p:nvPr>
        </p:nvSpPr>
        <p:spPr>
          <a:xfrm>
            <a:off x="2927350" y="538163"/>
            <a:ext cx="3594100" cy="2695575"/>
          </a:xfrm>
          <a:ln/>
        </p:spPr>
      </p:sp>
      <p:sp>
        <p:nvSpPr>
          <p:cNvPr id="76804" name="Rectangle 3"/>
          <p:cNvSpPr>
            <a:spLocks noGrp="1" noChangeArrowheads="1"/>
          </p:cNvSpPr>
          <p:nvPr>
            <p:ph type="body" idx="1"/>
          </p:nvPr>
        </p:nvSpPr>
        <p:spPr>
          <a:xfrm>
            <a:off x="627063" y="3509963"/>
            <a:ext cx="8194675" cy="31416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ahoma" panose="020B0604030504040204" pitchFamily="34" charset="0"/>
            </a:endParaRPr>
          </a:p>
        </p:txBody>
      </p:sp>
    </p:spTree>
    <p:extLst>
      <p:ext uri="{BB962C8B-B14F-4D97-AF65-F5344CB8AC3E}">
        <p14:creationId xmlns:p14="http://schemas.microsoft.com/office/powerpoint/2010/main" val="429617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grpSp>
          <p:nvGrpSpPr>
            <p:cNvPr id="5" name="Group 3"/>
            <p:cNvGrpSpPr>
              <a:grpSpLocks/>
            </p:cNvGrpSpPr>
            <p:nvPr/>
          </p:nvGrpSpPr>
          <p:grpSpPr bwMode="auto">
            <a:xfrm>
              <a:off x="0" y="192"/>
              <a:ext cx="5760" cy="4032"/>
              <a:chOff x="0" y="192"/>
              <a:chExt cx="5760" cy="4032"/>
            </a:xfrm>
          </p:grpSpPr>
          <p:sp>
            <p:nvSpPr>
              <p:cNvPr id="36" name="Line 4"/>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 name="Line 5"/>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 name="Line 6"/>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 name="Line 7"/>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 name="Line 8"/>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 name="Line 9"/>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 name="Line 10"/>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 name="Line 11"/>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 name="Line 12"/>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 name="Line 13"/>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 name="Line 14"/>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 name="Line 15"/>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 name="Line 16"/>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9" name="Line 17"/>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 name="Line 18"/>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 name="Line 19"/>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 name="Line 20"/>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 name="Line 21"/>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 name="Line 22"/>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 name="Line 23"/>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 name="Line 24"/>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 name="Line 25"/>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 name="Group 26"/>
            <p:cNvGrpSpPr>
              <a:grpSpLocks/>
            </p:cNvGrpSpPr>
            <p:nvPr/>
          </p:nvGrpSpPr>
          <p:grpSpPr bwMode="auto">
            <a:xfrm>
              <a:off x="192" y="0"/>
              <a:ext cx="5376" cy="4320"/>
              <a:chOff x="192" y="0"/>
              <a:chExt cx="5376" cy="4320"/>
            </a:xfrm>
          </p:grpSpPr>
          <p:sp>
            <p:nvSpPr>
              <p:cNvPr id="7" name="Line 27"/>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 name="Line 28"/>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 name="Line 29"/>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 name="Line 30"/>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 name="Line 31"/>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 name="Line 32"/>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 name="Line 33"/>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 name="Line 34"/>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 name="Line 35"/>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 name="Line 36"/>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 name="Line 37"/>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 name="Line 38"/>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 name="Line 39"/>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 name="Line 40"/>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 name="Line 41"/>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 name="Line 42"/>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 name="Line 43"/>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 name="Line 44"/>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 name="Line 45"/>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 name="Line 46"/>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 name="Line 47"/>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 name="Line 48"/>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 name="Line 49"/>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 name="Line 50"/>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 name="Line 51"/>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 name="Line 52"/>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 name="Line 53"/>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 name="Line 54"/>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 name="Line 55"/>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58" name="Line 62"/>
          <p:cNvSpPr>
            <a:spLocks noChangeShapeType="1"/>
          </p:cNvSpPr>
          <p:nvPr/>
        </p:nvSpPr>
        <p:spPr bwMode="ltGray">
          <a:xfrm>
            <a:off x="9067800" y="0"/>
            <a:ext cx="0" cy="236220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59" name="Group 63"/>
          <p:cNvGrpSpPr>
            <a:grpSpLocks/>
          </p:cNvGrpSpPr>
          <p:nvPr/>
        </p:nvGrpSpPr>
        <p:grpSpPr bwMode="auto">
          <a:xfrm>
            <a:off x="120650" y="152400"/>
            <a:ext cx="1784350" cy="2324100"/>
            <a:chOff x="96" y="916"/>
            <a:chExt cx="2208" cy="2876"/>
          </a:xfrm>
        </p:grpSpPr>
        <p:sp>
          <p:nvSpPr>
            <p:cNvPr id="60" name="Line 64"/>
            <p:cNvSpPr>
              <a:spLocks noChangeShapeType="1"/>
            </p:cNvSpPr>
            <p:nvPr/>
          </p:nvSpPr>
          <p:spPr bwMode="ltGray">
            <a:xfrm flipH="1">
              <a:off x="96" y="1038"/>
              <a:ext cx="220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 name="Line 65"/>
            <p:cNvSpPr>
              <a:spLocks noChangeShapeType="1"/>
            </p:cNvSpPr>
            <p:nvPr/>
          </p:nvSpPr>
          <p:spPr bwMode="ltGray">
            <a:xfrm>
              <a:off x="336" y="920"/>
              <a:ext cx="0" cy="287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 name="Arc 66"/>
            <p:cNvSpPr>
              <a:spLocks/>
            </p:cNvSpPr>
            <p:nvPr/>
          </p:nvSpPr>
          <p:spPr bwMode="ltGray">
            <a:xfrm flipH="1">
              <a:off x="218" y="916"/>
              <a:ext cx="238" cy="240"/>
            </a:xfrm>
            <a:custGeom>
              <a:avLst/>
              <a:gdLst>
                <a:gd name="T0" fmla="*/ 116 w 43195"/>
                <a:gd name="T1" fmla="*/ 0 h 43200"/>
                <a:gd name="T2" fmla="*/ 0 w 43195"/>
                <a:gd name="T3" fmla="*/ 123 h 43200"/>
                <a:gd name="T4" fmla="*/ 119 w 43195"/>
                <a:gd name="T5" fmla="*/ 12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38979" name="Rectangle 67" descr="Rectangle: Click to edit Master text styles&#10;Second level&#10;Third level&#10;Fourth level&#10;Fifth level"/>
          <p:cNvSpPr>
            <a:spLocks noGrp="1" noChangeArrowheads="1"/>
          </p:cNvSpPr>
          <p:nvPr>
            <p:ph type="subTitle" idx="1"/>
          </p:nvPr>
        </p:nvSpPr>
        <p:spPr>
          <a:xfrm>
            <a:off x="1371600" y="3886200"/>
            <a:ext cx="6400800" cy="1752600"/>
          </a:xfrm>
        </p:spPr>
        <p:txBody>
          <a:bodyPr/>
          <a:lstStyle>
            <a:lvl1pPr marL="0" indent="0" algn="ctr">
              <a:buFont typeface="Wingdings 3" pitchFamily="18" charset="2"/>
              <a:buNone/>
              <a:defRPr/>
            </a:lvl1pPr>
          </a:lstStyle>
          <a:p>
            <a:r>
              <a:rPr lang="en-US"/>
              <a:t>Click to edit Master subtitle style</a:t>
            </a:r>
          </a:p>
        </p:txBody>
      </p:sp>
      <p:sp>
        <p:nvSpPr>
          <p:cNvPr id="38982" name="Rectangle 70"/>
          <p:cNvSpPr>
            <a:spLocks noGrp="1" noChangeArrowheads="1"/>
          </p:cNvSpPr>
          <p:nvPr>
            <p:ph type="ctrTitle"/>
          </p:nvPr>
        </p:nvSpPr>
        <p:spPr>
          <a:xfrm>
            <a:off x="685800" y="2130425"/>
            <a:ext cx="7772400" cy="1470025"/>
          </a:xfrm>
        </p:spPr>
        <p:txBody>
          <a:bodyPr/>
          <a:lstStyle>
            <a:lvl1pPr>
              <a:defRPr/>
            </a:lvl1pPr>
          </a:lstStyle>
          <a:p>
            <a:r>
              <a:rPr lang="en-US"/>
              <a:t>Click to edit Master title style</a:t>
            </a:r>
          </a:p>
        </p:txBody>
      </p:sp>
    </p:spTree>
    <p:extLst>
      <p:ext uri="{BB962C8B-B14F-4D97-AF65-F5344CB8AC3E}">
        <p14:creationId xmlns:p14="http://schemas.microsoft.com/office/powerpoint/2010/main" val="178829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8"/>
          <p:cNvSpPr>
            <a:spLocks noGrp="1" noChangeArrowheads="1"/>
          </p:cNvSpPr>
          <p:nvPr>
            <p:ph type="ftr" sz="quarter" idx="10"/>
          </p:nvPr>
        </p:nvSpPr>
        <p:spPr>
          <a:ln/>
        </p:spPr>
        <p:txBody>
          <a:bodyPr/>
          <a:lstStyle>
            <a:lvl1pPr>
              <a:defRPr/>
            </a:lvl1pPr>
          </a:lstStyle>
          <a:p>
            <a:pPr>
              <a:defRPr/>
            </a:pPr>
            <a:endParaRPr lang="en-US"/>
          </a:p>
        </p:txBody>
      </p:sp>
      <p:sp>
        <p:nvSpPr>
          <p:cNvPr id="5" name="Rectangle 79"/>
          <p:cNvSpPr>
            <a:spLocks noGrp="1" noChangeArrowheads="1"/>
          </p:cNvSpPr>
          <p:nvPr>
            <p:ph type="sldNum" sz="quarter" idx="11"/>
          </p:nvPr>
        </p:nvSpPr>
        <p:spPr>
          <a:ln/>
        </p:spPr>
        <p:txBody>
          <a:bodyPr/>
          <a:lstStyle>
            <a:lvl1pPr>
              <a:defRPr/>
            </a:lvl1pPr>
          </a:lstStyle>
          <a:p>
            <a:pPr>
              <a:defRPr/>
            </a:pPr>
            <a:r>
              <a:rPr lang="en-US"/>
              <a:t>Dr. George Royce   </a:t>
            </a:r>
          </a:p>
        </p:txBody>
      </p:sp>
    </p:spTree>
    <p:extLst>
      <p:ext uri="{BB962C8B-B14F-4D97-AF65-F5344CB8AC3E}">
        <p14:creationId xmlns:p14="http://schemas.microsoft.com/office/powerpoint/2010/main" val="3800773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5613" y="252413"/>
            <a:ext cx="2168525" cy="52339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98450" y="252413"/>
            <a:ext cx="6354763" cy="52339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8"/>
          <p:cNvSpPr>
            <a:spLocks noGrp="1" noChangeArrowheads="1"/>
          </p:cNvSpPr>
          <p:nvPr>
            <p:ph type="ftr" sz="quarter" idx="10"/>
          </p:nvPr>
        </p:nvSpPr>
        <p:spPr>
          <a:ln/>
        </p:spPr>
        <p:txBody>
          <a:bodyPr/>
          <a:lstStyle>
            <a:lvl1pPr>
              <a:defRPr/>
            </a:lvl1pPr>
          </a:lstStyle>
          <a:p>
            <a:pPr>
              <a:defRPr/>
            </a:pPr>
            <a:endParaRPr lang="en-US"/>
          </a:p>
        </p:txBody>
      </p:sp>
      <p:sp>
        <p:nvSpPr>
          <p:cNvPr id="5" name="Rectangle 79"/>
          <p:cNvSpPr>
            <a:spLocks noGrp="1" noChangeArrowheads="1"/>
          </p:cNvSpPr>
          <p:nvPr>
            <p:ph type="sldNum" sz="quarter" idx="11"/>
          </p:nvPr>
        </p:nvSpPr>
        <p:spPr>
          <a:ln/>
        </p:spPr>
        <p:txBody>
          <a:bodyPr/>
          <a:lstStyle>
            <a:lvl1pPr>
              <a:defRPr/>
            </a:lvl1pPr>
          </a:lstStyle>
          <a:p>
            <a:pPr>
              <a:defRPr/>
            </a:pPr>
            <a:r>
              <a:rPr lang="en-US"/>
              <a:t>Dr. George Royce   </a:t>
            </a:r>
          </a:p>
        </p:txBody>
      </p:sp>
    </p:spTree>
    <p:extLst>
      <p:ext uri="{BB962C8B-B14F-4D97-AF65-F5344CB8AC3E}">
        <p14:creationId xmlns:p14="http://schemas.microsoft.com/office/powerpoint/2010/main" val="2489773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8"/>
          <p:cNvSpPr>
            <a:spLocks noGrp="1" noChangeArrowheads="1"/>
          </p:cNvSpPr>
          <p:nvPr>
            <p:ph type="ftr" sz="quarter" idx="10"/>
          </p:nvPr>
        </p:nvSpPr>
        <p:spPr>
          <a:ln/>
        </p:spPr>
        <p:txBody>
          <a:bodyPr/>
          <a:lstStyle>
            <a:lvl1pPr>
              <a:defRPr/>
            </a:lvl1pPr>
          </a:lstStyle>
          <a:p>
            <a:pPr>
              <a:defRPr/>
            </a:pPr>
            <a:endParaRPr lang="en-US"/>
          </a:p>
        </p:txBody>
      </p:sp>
      <p:sp>
        <p:nvSpPr>
          <p:cNvPr id="5" name="Rectangle 79"/>
          <p:cNvSpPr>
            <a:spLocks noGrp="1" noChangeArrowheads="1"/>
          </p:cNvSpPr>
          <p:nvPr>
            <p:ph type="sldNum" sz="quarter" idx="11"/>
          </p:nvPr>
        </p:nvSpPr>
        <p:spPr>
          <a:ln/>
        </p:spPr>
        <p:txBody>
          <a:bodyPr/>
          <a:lstStyle>
            <a:lvl1pPr>
              <a:defRPr/>
            </a:lvl1pPr>
          </a:lstStyle>
          <a:p>
            <a:pPr>
              <a:defRPr/>
            </a:pPr>
            <a:r>
              <a:rPr lang="en-US"/>
              <a:t>Dr. George Royce   </a:t>
            </a:r>
          </a:p>
        </p:txBody>
      </p:sp>
    </p:spTree>
    <p:extLst>
      <p:ext uri="{BB962C8B-B14F-4D97-AF65-F5344CB8AC3E}">
        <p14:creationId xmlns:p14="http://schemas.microsoft.com/office/powerpoint/2010/main" val="621469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78"/>
          <p:cNvSpPr>
            <a:spLocks noGrp="1" noChangeArrowheads="1"/>
          </p:cNvSpPr>
          <p:nvPr>
            <p:ph type="ftr" sz="quarter" idx="10"/>
          </p:nvPr>
        </p:nvSpPr>
        <p:spPr>
          <a:ln/>
        </p:spPr>
        <p:txBody>
          <a:bodyPr/>
          <a:lstStyle>
            <a:lvl1pPr>
              <a:defRPr/>
            </a:lvl1pPr>
          </a:lstStyle>
          <a:p>
            <a:pPr>
              <a:defRPr/>
            </a:pPr>
            <a:endParaRPr lang="en-US"/>
          </a:p>
        </p:txBody>
      </p:sp>
      <p:sp>
        <p:nvSpPr>
          <p:cNvPr id="5" name="Rectangle 79"/>
          <p:cNvSpPr>
            <a:spLocks noGrp="1" noChangeArrowheads="1"/>
          </p:cNvSpPr>
          <p:nvPr>
            <p:ph type="sldNum" sz="quarter" idx="11"/>
          </p:nvPr>
        </p:nvSpPr>
        <p:spPr>
          <a:ln/>
        </p:spPr>
        <p:txBody>
          <a:bodyPr/>
          <a:lstStyle>
            <a:lvl1pPr>
              <a:defRPr/>
            </a:lvl1pPr>
          </a:lstStyle>
          <a:p>
            <a:pPr>
              <a:defRPr/>
            </a:pPr>
            <a:r>
              <a:rPr lang="en-US"/>
              <a:t>Dr. George Royce   </a:t>
            </a:r>
          </a:p>
        </p:txBody>
      </p:sp>
    </p:spTree>
    <p:extLst>
      <p:ext uri="{BB962C8B-B14F-4D97-AF65-F5344CB8AC3E}">
        <p14:creationId xmlns:p14="http://schemas.microsoft.com/office/powerpoint/2010/main" val="2711491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69888" y="1371600"/>
            <a:ext cx="4225925"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48213" y="1371600"/>
            <a:ext cx="4225925"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78"/>
          <p:cNvSpPr>
            <a:spLocks noGrp="1" noChangeArrowheads="1"/>
          </p:cNvSpPr>
          <p:nvPr>
            <p:ph type="ftr" sz="quarter" idx="10"/>
          </p:nvPr>
        </p:nvSpPr>
        <p:spPr>
          <a:ln/>
        </p:spPr>
        <p:txBody>
          <a:bodyPr/>
          <a:lstStyle>
            <a:lvl1pPr>
              <a:defRPr/>
            </a:lvl1pPr>
          </a:lstStyle>
          <a:p>
            <a:pPr>
              <a:defRPr/>
            </a:pPr>
            <a:endParaRPr lang="en-US"/>
          </a:p>
        </p:txBody>
      </p:sp>
      <p:sp>
        <p:nvSpPr>
          <p:cNvPr id="6" name="Rectangle 79"/>
          <p:cNvSpPr>
            <a:spLocks noGrp="1" noChangeArrowheads="1"/>
          </p:cNvSpPr>
          <p:nvPr>
            <p:ph type="sldNum" sz="quarter" idx="11"/>
          </p:nvPr>
        </p:nvSpPr>
        <p:spPr>
          <a:ln/>
        </p:spPr>
        <p:txBody>
          <a:bodyPr/>
          <a:lstStyle>
            <a:lvl1pPr>
              <a:defRPr/>
            </a:lvl1pPr>
          </a:lstStyle>
          <a:p>
            <a:pPr>
              <a:defRPr/>
            </a:pPr>
            <a:r>
              <a:rPr lang="en-US"/>
              <a:t>Dr. George Royce   </a:t>
            </a:r>
          </a:p>
        </p:txBody>
      </p:sp>
    </p:spTree>
    <p:extLst>
      <p:ext uri="{BB962C8B-B14F-4D97-AF65-F5344CB8AC3E}">
        <p14:creationId xmlns:p14="http://schemas.microsoft.com/office/powerpoint/2010/main" val="3164448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78"/>
          <p:cNvSpPr>
            <a:spLocks noGrp="1" noChangeArrowheads="1"/>
          </p:cNvSpPr>
          <p:nvPr>
            <p:ph type="ftr" sz="quarter" idx="10"/>
          </p:nvPr>
        </p:nvSpPr>
        <p:spPr>
          <a:ln/>
        </p:spPr>
        <p:txBody>
          <a:bodyPr/>
          <a:lstStyle>
            <a:lvl1pPr>
              <a:defRPr/>
            </a:lvl1pPr>
          </a:lstStyle>
          <a:p>
            <a:pPr>
              <a:defRPr/>
            </a:pPr>
            <a:endParaRPr lang="en-US"/>
          </a:p>
        </p:txBody>
      </p:sp>
      <p:sp>
        <p:nvSpPr>
          <p:cNvPr id="8" name="Rectangle 79"/>
          <p:cNvSpPr>
            <a:spLocks noGrp="1" noChangeArrowheads="1"/>
          </p:cNvSpPr>
          <p:nvPr>
            <p:ph type="sldNum" sz="quarter" idx="11"/>
          </p:nvPr>
        </p:nvSpPr>
        <p:spPr>
          <a:ln/>
        </p:spPr>
        <p:txBody>
          <a:bodyPr/>
          <a:lstStyle>
            <a:lvl1pPr>
              <a:defRPr/>
            </a:lvl1pPr>
          </a:lstStyle>
          <a:p>
            <a:pPr>
              <a:defRPr/>
            </a:pPr>
            <a:r>
              <a:rPr lang="en-US"/>
              <a:t>Dr. George Royce   </a:t>
            </a:r>
          </a:p>
        </p:txBody>
      </p:sp>
    </p:spTree>
    <p:extLst>
      <p:ext uri="{BB962C8B-B14F-4D97-AF65-F5344CB8AC3E}">
        <p14:creationId xmlns:p14="http://schemas.microsoft.com/office/powerpoint/2010/main" val="134886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78"/>
          <p:cNvSpPr>
            <a:spLocks noGrp="1" noChangeArrowheads="1"/>
          </p:cNvSpPr>
          <p:nvPr>
            <p:ph type="ftr" sz="quarter" idx="10"/>
          </p:nvPr>
        </p:nvSpPr>
        <p:spPr>
          <a:ln/>
        </p:spPr>
        <p:txBody>
          <a:bodyPr/>
          <a:lstStyle>
            <a:lvl1pPr>
              <a:defRPr/>
            </a:lvl1pPr>
          </a:lstStyle>
          <a:p>
            <a:pPr>
              <a:defRPr/>
            </a:pPr>
            <a:endParaRPr lang="en-US"/>
          </a:p>
        </p:txBody>
      </p:sp>
      <p:sp>
        <p:nvSpPr>
          <p:cNvPr id="4" name="Rectangle 79"/>
          <p:cNvSpPr>
            <a:spLocks noGrp="1" noChangeArrowheads="1"/>
          </p:cNvSpPr>
          <p:nvPr>
            <p:ph type="sldNum" sz="quarter" idx="11"/>
          </p:nvPr>
        </p:nvSpPr>
        <p:spPr>
          <a:ln/>
        </p:spPr>
        <p:txBody>
          <a:bodyPr/>
          <a:lstStyle>
            <a:lvl1pPr>
              <a:defRPr/>
            </a:lvl1pPr>
          </a:lstStyle>
          <a:p>
            <a:pPr>
              <a:defRPr/>
            </a:pPr>
            <a:r>
              <a:rPr lang="en-US"/>
              <a:t>Dr. George Royce   </a:t>
            </a:r>
          </a:p>
        </p:txBody>
      </p:sp>
    </p:spTree>
    <p:extLst>
      <p:ext uri="{BB962C8B-B14F-4D97-AF65-F5344CB8AC3E}">
        <p14:creationId xmlns:p14="http://schemas.microsoft.com/office/powerpoint/2010/main" val="2797187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8"/>
          <p:cNvSpPr>
            <a:spLocks noGrp="1" noChangeArrowheads="1"/>
          </p:cNvSpPr>
          <p:nvPr>
            <p:ph type="ftr" sz="quarter" idx="10"/>
          </p:nvPr>
        </p:nvSpPr>
        <p:spPr>
          <a:ln/>
        </p:spPr>
        <p:txBody>
          <a:bodyPr/>
          <a:lstStyle>
            <a:lvl1pPr>
              <a:defRPr/>
            </a:lvl1pPr>
          </a:lstStyle>
          <a:p>
            <a:pPr>
              <a:defRPr/>
            </a:pPr>
            <a:endParaRPr lang="en-US"/>
          </a:p>
        </p:txBody>
      </p:sp>
      <p:sp>
        <p:nvSpPr>
          <p:cNvPr id="3" name="Rectangle 79"/>
          <p:cNvSpPr>
            <a:spLocks noGrp="1" noChangeArrowheads="1"/>
          </p:cNvSpPr>
          <p:nvPr>
            <p:ph type="sldNum" sz="quarter" idx="11"/>
          </p:nvPr>
        </p:nvSpPr>
        <p:spPr>
          <a:ln/>
        </p:spPr>
        <p:txBody>
          <a:bodyPr/>
          <a:lstStyle>
            <a:lvl1pPr>
              <a:defRPr/>
            </a:lvl1pPr>
          </a:lstStyle>
          <a:p>
            <a:pPr>
              <a:defRPr/>
            </a:pPr>
            <a:r>
              <a:rPr lang="en-US"/>
              <a:t>Dr. George Royce   </a:t>
            </a:r>
          </a:p>
        </p:txBody>
      </p:sp>
    </p:spTree>
    <p:extLst>
      <p:ext uri="{BB962C8B-B14F-4D97-AF65-F5344CB8AC3E}">
        <p14:creationId xmlns:p14="http://schemas.microsoft.com/office/powerpoint/2010/main" val="3019912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8"/>
          <p:cNvSpPr>
            <a:spLocks noGrp="1" noChangeArrowheads="1"/>
          </p:cNvSpPr>
          <p:nvPr>
            <p:ph type="ftr" sz="quarter" idx="10"/>
          </p:nvPr>
        </p:nvSpPr>
        <p:spPr>
          <a:ln/>
        </p:spPr>
        <p:txBody>
          <a:bodyPr/>
          <a:lstStyle>
            <a:lvl1pPr>
              <a:defRPr/>
            </a:lvl1pPr>
          </a:lstStyle>
          <a:p>
            <a:pPr>
              <a:defRPr/>
            </a:pPr>
            <a:endParaRPr lang="en-US"/>
          </a:p>
        </p:txBody>
      </p:sp>
      <p:sp>
        <p:nvSpPr>
          <p:cNvPr id="6" name="Rectangle 79"/>
          <p:cNvSpPr>
            <a:spLocks noGrp="1" noChangeArrowheads="1"/>
          </p:cNvSpPr>
          <p:nvPr>
            <p:ph type="sldNum" sz="quarter" idx="11"/>
          </p:nvPr>
        </p:nvSpPr>
        <p:spPr>
          <a:ln/>
        </p:spPr>
        <p:txBody>
          <a:bodyPr/>
          <a:lstStyle>
            <a:lvl1pPr>
              <a:defRPr/>
            </a:lvl1pPr>
          </a:lstStyle>
          <a:p>
            <a:pPr>
              <a:defRPr/>
            </a:pPr>
            <a:r>
              <a:rPr lang="en-US"/>
              <a:t>Dr. George Royce   </a:t>
            </a:r>
          </a:p>
        </p:txBody>
      </p:sp>
    </p:spTree>
    <p:extLst>
      <p:ext uri="{BB962C8B-B14F-4D97-AF65-F5344CB8AC3E}">
        <p14:creationId xmlns:p14="http://schemas.microsoft.com/office/powerpoint/2010/main" val="1897408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8"/>
          <p:cNvSpPr>
            <a:spLocks noGrp="1" noChangeArrowheads="1"/>
          </p:cNvSpPr>
          <p:nvPr>
            <p:ph type="ftr" sz="quarter" idx="10"/>
          </p:nvPr>
        </p:nvSpPr>
        <p:spPr>
          <a:ln/>
        </p:spPr>
        <p:txBody>
          <a:bodyPr/>
          <a:lstStyle>
            <a:lvl1pPr>
              <a:defRPr/>
            </a:lvl1pPr>
          </a:lstStyle>
          <a:p>
            <a:pPr>
              <a:defRPr/>
            </a:pPr>
            <a:endParaRPr lang="en-US"/>
          </a:p>
        </p:txBody>
      </p:sp>
      <p:sp>
        <p:nvSpPr>
          <p:cNvPr id="6" name="Rectangle 79"/>
          <p:cNvSpPr>
            <a:spLocks noGrp="1" noChangeArrowheads="1"/>
          </p:cNvSpPr>
          <p:nvPr>
            <p:ph type="sldNum" sz="quarter" idx="11"/>
          </p:nvPr>
        </p:nvSpPr>
        <p:spPr>
          <a:ln/>
        </p:spPr>
        <p:txBody>
          <a:bodyPr/>
          <a:lstStyle>
            <a:lvl1pPr>
              <a:defRPr/>
            </a:lvl1pPr>
          </a:lstStyle>
          <a:p>
            <a:pPr>
              <a:defRPr/>
            </a:pPr>
            <a:r>
              <a:rPr lang="en-US"/>
              <a:t>Dr. George Royce   </a:t>
            </a:r>
          </a:p>
        </p:txBody>
      </p:sp>
    </p:spTree>
    <p:extLst>
      <p:ext uri="{BB962C8B-B14F-4D97-AF65-F5344CB8AC3E}">
        <p14:creationId xmlns:p14="http://schemas.microsoft.com/office/powerpoint/2010/main" val="3997696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9144000" cy="6858000"/>
            <a:chOff x="0" y="0"/>
            <a:chExt cx="5760" cy="4320"/>
          </a:xfrm>
        </p:grpSpPr>
        <p:grpSp>
          <p:nvGrpSpPr>
            <p:cNvPr id="1042" name="Group 3"/>
            <p:cNvGrpSpPr>
              <a:grpSpLocks/>
            </p:cNvGrpSpPr>
            <p:nvPr/>
          </p:nvGrpSpPr>
          <p:grpSpPr bwMode="auto">
            <a:xfrm>
              <a:off x="0" y="192"/>
              <a:ext cx="5760" cy="4032"/>
              <a:chOff x="0" y="192"/>
              <a:chExt cx="5760" cy="4032"/>
            </a:xfrm>
          </p:grpSpPr>
          <p:sp>
            <p:nvSpPr>
              <p:cNvPr id="1073" name="Line 4"/>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4" name="Line 5"/>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5" name="Line 6"/>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6" name="Line 7"/>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7" name="Line 8"/>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8" name="Line 9"/>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9" name="Line 10"/>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0" name="Line 11"/>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1" name="Line 12"/>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2" name="Line 13"/>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3" name="Line 14"/>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4" name="Line 15"/>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5" name="Line 16"/>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6" name="Line 17"/>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7" name="Line 18"/>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8" name="Line 19"/>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9" name="Line 20"/>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0" name="Line 21"/>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1" name="Line 22"/>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2" name="Line 23"/>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3" name="Line 24"/>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4" name="Line 25"/>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43" name="Group 26"/>
            <p:cNvGrpSpPr>
              <a:grpSpLocks/>
            </p:cNvGrpSpPr>
            <p:nvPr/>
          </p:nvGrpSpPr>
          <p:grpSpPr bwMode="auto">
            <a:xfrm>
              <a:off x="192" y="0"/>
              <a:ext cx="5376" cy="4320"/>
              <a:chOff x="192" y="0"/>
              <a:chExt cx="5376" cy="4320"/>
            </a:xfrm>
          </p:grpSpPr>
          <p:sp>
            <p:nvSpPr>
              <p:cNvPr id="1044" name="Line 27"/>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5" name="Line 28"/>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6" name="Line 29"/>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7" name="Line 30"/>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8" name="Line 31"/>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9" name="Line 32"/>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0" name="Line 33"/>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1" name="Line 34"/>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2" name="Line 35"/>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3" name="Line 36"/>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4" name="Line 37"/>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5" name="Line 38"/>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6" name="Line 39"/>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7" name="Line 40"/>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8" name="Line 41"/>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9" name="Line 42"/>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0" name="Line 43"/>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1" name="Line 44"/>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2" name="Line 45"/>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3" name="Line 46"/>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4" name="Line 47"/>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5" name="Line 48"/>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6" name="Line 49"/>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7" name="Line 50"/>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8" name="Line 51"/>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9" name="Line 52"/>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0" name="Line 53"/>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1" name="Line 54"/>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2" name="Line 55"/>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027" name="Group 57"/>
          <p:cNvGrpSpPr>
            <a:grpSpLocks/>
          </p:cNvGrpSpPr>
          <p:nvPr userDrawn="1"/>
        </p:nvGrpSpPr>
        <p:grpSpPr bwMode="auto">
          <a:xfrm>
            <a:off x="6605588" y="6400800"/>
            <a:ext cx="2386012" cy="457200"/>
            <a:chOff x="2064" y="3984"/>
            <a:chExt cx="1920" cy="288"/>
          </a:xfrm>
        </p:grpSpPr>
        <p:sp>
          <p:nvSpPr>
            <p:cNvPr id="1037" name="Rectangle 58" descr="60%"/>
            <p:cNvSpPr>
              <a:spLocks noChangeArrowheads="1"/>
            </p:cNvSpPr>
            <p:nvPr userDrawn="1"/>
          </p:nvSpPr>
          <p:spPr bwMode="ltGray">
            <a:xfrm>
              <a:off x="2113" y="4032"/>
              <a:ext cx="1823" cy="192"/>
            </a:xfrm>
            <a:prstGeom prst="rect">
              <a:avLst/>
            </a:prstGeom>
            <a:pattFill prst="pct60">
              <a:fgClr>
                <a:schemeClr val="folHlink"/>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endParaRPr lang="en-US"/>
            </a:p>
          </p:txBody>
        </p:sp>
        <p:sp>
          <p:nvSpPr>
            <p:cNvPr id="1038" name="Line 59"/>
            <p:cNvSpPr>
              <a:spLocks noChangeShapeType="1"/>
            </p:cNvSpPr>
            <p:nvPr userDrawn="1"/>
          </p:nvSpPr>
          <p:spPr bwMode="ltGray">
            <a:xfrm>
              <a:off x="2064" y="4032"/>
              <a:ext cx="192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9" name="Line 60"/>
            <p:cNvSpPr>
              <a:spLocks noChangeShapeType="1"/>
            </p:cNvSpPr>
            <p:nvPr userDrawn="1"/>
          </p:nvSpPr>
          <p:spPr bwMode="ltGray">
            <a:xfrm>
              <a:off x="2064" y="4224"/>
              <a:ext cx="192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0" name="Line 61"/>
            <p:cNvSpPr>
              <a:spLocks noChangeShapeType="1"/>
            </p:cNvSpPr>
            <p:nvPr userDrawn="1"/>
          </p:nvSpPr>
          <p:spPr bwMode="ltGray">
            <a:xfrm>
              <a:off x="2113"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1" name="Line 62"/>
            <p:cNvSpPr>
              <a:spLocks noChangeShapeType="1"/>
            </p:cNvSpPr>
            <p:nvPr userDrawn="1"/>
          </p:nvSpPr>
          <p:spPr bwMode="ltGray">
            <a:xfrm>
              <a:off x="3935"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028" name="Line 80"/>
          <p:cNvSpPr>
            <a:spLocks noChangeShapeType="1"/>
          </p:cNvSpPr>
          <p:nvPr/>
        </p:nvSpPr>
        <p:spPr bwMode="ltGray">
          <a:xfrm>
            <a:off x="9067800" y="0"/>
            <a:ext cx="0" cy="236220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029" name="Group 81"/>
          <p:cNvGrpSpPr>
            <a:grpSpLocks/>
          </p:cNvGrpSpPr>
          <p:nvPr/>
        </p:nvGrpSpPr>
        <p:grpSpPr bwMode="auto">
          <a:xfrm>
            <a:off x="120650" y="152400"/>
            <a:ext cx="1784350" cy="2324100"/>
            <a:chOff x="96" y="916"/>
            <a:chExt cx="2208" cy="2876"/>
          </a:xfrm>
        </p:grpSpPr>
        <p:sp>
          <p:nvSpPr>
            <p:cNvPr id="1034" name="Line 82"/>
            <p:cNvSpPr>
              <a:spLocks noChangeShapeType="1"/>
            </p:cNvSpPr>
            <p:nvPr/>
          </p:nvSpPr>
          <p:spPr bwMode="ltGray">
            <a:xfrm flipH="1">
              <a:off x="96" y="1038"/>
              <a:ext cx="220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5" name="Line 83"/>
            <p:cNvSpPr>
              <a:spLocks noChangeShapeType="1"/>
            </p:cNvSpPr>
            <p:nvPr/>
          </p:nvSpPr>
          <p:spPr bwMode="ltGray">
            <a:xfrm>
              <a:off x="336" y="920"/>
              <a:ext cx="0" cy="287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6" name="Arc 84"/>
            <p:cNvSpPr>
              <a:spLocks/>
            </p:cNvSpPr>
            <p:nvPr/>
          </p:nvSpPr>
          <p:spPr bwMode="ltGray">
            <a:xfrm flipH="1">
              <a:off x="218" y="916"/>
              <a:ext cx="238" cy="240"/>
            </a:xfrm>
            <a:custGeom>
              <a:avLst/>
              <a:gdLst>
                <a:gd name="T0" fmla="*/ 116 w 43195"/>
                <a:gd name="T1" fmla="*/ 0 h 43200"/>
                <a:gd name="T2" fmla="*/ 0 w 43195"/>
                <a:gd name="T3" fmla="*/ 123 h 43200"/>
                <a:gd name="T4" fmla="*/ 119 w 43195"/>
                <a:gd name="T5" fmla="*/ 12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1030" name="Rectangle 76" descr="Rectangle: Click to edit Master text styles&#10;Second level&#10;Third level&#10;Fourth level&#10;Fifth level"/>
          <p:cNvSpPr>
            <a:spLocks noGrp="1" noChangeArrowheads="1"/>
          </p:cNvSpPr>
          <p:nvPr>
            <p:ph type="body" idx="1"/>
          </p:nvPr>
        </p:nvSpPr>
        <p:spPr bwMode="auto">
          <a:xfrm>
            <a:off x="369888" y="1371600"/>
            <a:ext cx="860425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510" name="Rectangle 78"/>
          <p:cNvSpPr>
            <a:spLocks noGrp="1" noChangeArrowheads="1"/>
          </p:cNvSpPr>
          <p:nvPr>
            <p:ph type="ftr" sz="quarter" idx="3"/>
          </p:nvPr>
        </p:nvSpPr>
        <p:spPr bwMode="auto">
          <a:xfrm>
            <a:off x="5334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solidFill>
                  <a:schemeClr val="tx1"/>
                </a:solidFill>
                <a:latin typeface="Comic Sans MS" pitchFamily="66" charset="0"/>
              </a:defRPr>
            </a:lvl1pPr>
          </a:lstStyle>
          <a:p>
            <a:pPr>
              <a:defRPr/>
            </a:pPr>
            <a:endParaRPr lang="en-US"/>
          </a:p>
        </p:txBody>
      </p:sp>
      <p:sp>
        <p:nvSpPr>
          <p:cNvPr id="18511" name="Rectangle 79"/>
          <p:cNvSpPr>
            <a:spLocks noGrp="1" noChangeArrowheads="1"/>
          </p:cNvSpPr>
          <p:nvPr>
            <p:ph type="sldNum" sz="quarter" idx="4"/>
          </p:nvPr>
        </p:nvSpPr>
        <p:spPr bwMode="auto">
          <a:xfrm>
            <a:off x="6505575" y="6477000"/>
            <a:ext cx="2409825"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solidFill>
                  <a:schemeClr val="tx1"/>
                </a:solidFill>
                <a:latin typeface="Comic Sans MS" pitchFamily="66" charset="0"/>
              </a:defRPr>
            </a:lvl1pPr>
          </a:lstStyle>
          <a:p>
            <a:pPr>
              <a:defRPr/>
            </a:pPr>
            <a:r>
              <a:rPr lang="en-US"/>
              <a:t>Dr. George Royce   </a:t>
            </a:r>
          </a:p>
        </p:txBody>
      </p:sp>
      <p:sp>
        <p:nvSpPr>
          <p:cNvPr id="1033" name="Rectangle 86"/>
          <p:cNvSpPr>
            <a:spLocks noGrp="1" noChangeArrowheads="1"/>
          </p:cNvSpPr>
          <p:nvPr>
            <p:ph type="title"/>
          </p:nvPr>
        </p:nvSpPr>
        <p:spPr bwMode="auto">
          <a:xfrm>
            <a:off x="298450" y="252413"/>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 Master </a:t>
            </a:r>
          </a:p>
        </p:txBody>
      </p:sp>
    </p:spTree>
  </p:cSld>
  <p:clrMap bg1="lt1" tx1="dk1" bg2="lt2" tx2="dk2" accent1="accent1" accent2="accent2" accent3="accent3" accent4="accent4" accent5="accent5" accent6="accent6" hlink="hlink" folHlink="folHlink"/>
  <p:sldLayoutIdLst>
    <p:sldLayoutId id="2147483841"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Lst>
  <p:hf hdr="0" ftr="0" dt="0"/>
  <p:txStyles>
    <p:titleStyle>
      <a:lvl1pPr algn="l" rtl="0" eaLnBrk="0" fontAlgn="base" hangingPunct="0">
        <a:spcBef>
          <a:spcPct val="0"/>
        </a:spcBef>
        <a:spcAft>
          <a:spcPct val="0"/>
        </a:spcAft>
        <a:defRPr sz="2400">
          <a:solidFill>
            <a:schemeClr val="tx1"/>
          </a:solidFill>
          <a:latin typeface="+mj-lt"/>
          <a:ea typeface="+mj-ea"/>
          <a:cs typeface="+mj-cs"/>
        </a:defRPr>
      </a:lvl1pPr>
      <a:lvl2pPr algn="l" rtl="0" eaLnBrk="0" fontAlgn="base" hangingPunct="0">
        <a:spcBef>
          <a:spcPct val="0"/>
        </a:spcBef>
        <a:spcAft>
          <a:spcPct val="0"/>
        </a:spcAft>
        <a:defRPr sz="2400">
          <a:solidFill>
            <a:schemeClr val="tx1"/>
          </a:solidFill>
          <a:latin typeface="Tahoma" charset="0"/>
        </a:defRPr>
      </a:lvl2pPr>
      <a:lvl3pPr algn="l" rtl="0" eaLnBrk="0" fontAlgn="base" hangingPunct="0">
        <a:spcBef>
          <a:spcPct val="0"/>
        </a:spcBef>
        <a:spcAft>
          <a:spcPct val="0"/>
        </a:spcAft>
        <a:defRPr sz="2400">
          <a:solidFill>
            <a:schemeClr val="tx1"/>
          </a:solidFill>
          <a:latin typeface="Tahoma" charset="0"/>
        </a:defRPr>
      </a:lvl3pPr>
      <a:lvl4pPr algn="l" rtl="0" eaLnBrk="0" fontAlgn="base" hangingPunct="0">
        <a:spcBef>
          <a:spcPct val="0"/>
        </a:spcBef>
        <a:spcAft>
          <a:spcPct val="0"/>
        </a:spcAft>
        <a:defRPr sz="2400">
          <a:solidFill>
            <a:schemeClr val="tx1"/>
          </a:solidFill>
          <a:latin typeface="Tahoma" charset="0"/>
        </a:defRPr>
      </a:lvl4pPr>
      <a:lvl5pPr algn="l" rtl="0" eaLnBrk="0" fontAlgn="base" hangingPunct="0">
        <a:spcBef>
          <a:spcPct val="0"/>
        </a:spcBef>
        <a:spcAft>
          <a:spcPct val="0"/>
        </a:spcAft>
        <a:defRPr sz="2400">
          <a:solidFill>
            <a:schemeClr val="tx1"/>
          </a:solidFill>
          <a:latin typeface="Tahoma" charset="0"/>
        </a:defRPr>
      </a:lvl5pPr>
      <a:lvl6pPr marL="457200" algn="l" rtl="0" eaLnBrk="0" fontAlgn="base" hangingPunct="0">
        <a:spcBef>
          <a:spcPct val="0"/>
        </a:spcBef>
        <a:spcAft>
          <a:spcPct val="0"/>
        </a:spcAft>
        <a:defRPr sz="2400">
          <a:solidFill>
            <a:schemeClr val="tx1"/>
          </a:solidFill>
          <a:latin typeface="Tahoma" charset="0"/>
        </a:defRPr>
      </a:lvl6pPr>
      <a:lvl7pPr marL="914400" algn="l" rtl="0" eaLnBrk="0" fontAlgn="base" hangingPunct="0">
        <a:spcBef>
          <a:spcPct val="0"/>
        </a:spcBef>
        <a:spcAft>
          <a:spcPct val="0"/>
        </a:spcAft>
        <a:defRPr sz="2400">
          <a:solidFill>
            <a:schemeClr val="tx1"/>
          </a:solidFill>
          <a:latin typeface="Tahoma" charset="0"/>
        </a:defRPr>
      </a:lvl7pPr>
      <a:lvl8pPr marL="1371600" algn="l" rtl="0" eaLnBrk="0" fontAlgn="base" hangingPunct="0">
        <a:spcBef>
          <a:spcPct val="0"/>
        </a:spcBef>
        <a:spcAft>
          <a:spcPct val="0"/>
        </a:spcAft>
        <a:defRPr sz="2400">
          <a:solidFill>
            <a:schemeClr val="tx1"/>
          </a:solidFill>
          <a:latin typeface="Tahoma" charset="0"/>
        </a:defRPr>
      </a:lvl8pPr>
      <a:lvl9pPr marL="1828800" algn="l" rtl="0" eaLnBrk="0" fontAlgn="base" hangingPunct="0">
        <a:spcBef>
          <a:spcPct val="0"/>
        </a:spcBef>
        <a:spcAft>
          <a:spcPct val="0"/>
        </a:spcAft>
        <a:defRPr sz="2400">
          <a:solidFill>
            <a:schemeClr val="tx1"/>
          </a:solidFill>
          <a:latin typeface="Tahoma" charset="0"/>
        </a:defRPr>
      </a:lvl9pPr>
    </p:titleStyle>
    <p:bodyStyle>
      <a:lvl1pPr marL="342900" indent="-342900" algn="l" rtl="0" eaLnBrk="0" fontAlgn="base" hangingPunct="0">
        <a:spcBef>
          <a:spcPct val="20000"/>
        </a:spcBef>
        <a:spcAft>
          <a:spcPct val="0"/>
        </a:spcAft>
        <a:buClr>
          <a:schemeClr val="hlink"/>
        </a:buClr>
        <a:buSzPct val="90000"/>
        <a:buFont typeface="Wingdings 3" panose="05040102010807070707" pitchFamily="18" charset="2"/>
        <a:buChar char="&quot;"/>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3" panose="05040102010807070707" pitchFamily="18" charset="2"/>
        <a:buChar char="9"/>
        <a:defRPr sz="2000">
          <a:solidFill>
            <a:schemeClr val="tx1"/>
          </a:solidFill>
          <a:latin typeface="+mn-lt"/>
        </a:defRPr>
      </a:lvl2pPr>
      <a:lvl3pPr marL="1143000" indent="-228600" algn="l" rtl="0" eaLnBrk="0" fontAlgn="base" hangingPunct="0">
        <a:spcBef>
          <a:spcPct val="20000"/>
        </a:spcBef>
        <a:spcAft>
          <a:spcPct val="0"/>
        </a:spcAft>
        <a:buClr>
          <a:schemeClr val="accent1"/>
        </a:buClr>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10.xml"/><Relationship Id="rId7" Type="http://schemas.openxmlformats.org/officeDocument/2006/relationships/image" Target="../media/image2.wmf"/><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1.wmf"/><Relationship Id="rId4" Type="http://schemas.openxmlformats.org/officeDocument/2006/relationships/oleObject" Target="../embeddings/oleObject3.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2.wmf"/><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oleObject" Target="../embeddings/oleObject7.bin"/><Relationship Id="rId5" Type="http://schemas.openxmlformats.org/officeDocument/2006/relationships/image" Target="../media/image1.wmf"/><Relationship Id="rId4" Type="http://schemas.openxmlformats.org/officeDocument/2006/relationships/oleObject" Target="../embeddings/oleObject6.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notesSlide" Target="../notesSlides/notesSlide13.xml"/><Relationship Id="rId7" Type="http://schemas.openxmlformats.org/officeDocument/2006/relationships/image" Target="../media/image2.wmf"/><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oleObject" Target="../embeddings/oleObject9.bin"/><Relationship Id="rId5" Type="http://schemas.openxmlformats.org/officeDocument/2006/relationships/image" Target="../media/image1.wmf"/><Relationship Id="rId4" Type="http://schemas.openxmlformats.org/officeDocument/2006/relationships/oleObject" Target="../embeddings/oleObject8.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www.djangoproject.com/" TargetMode="Externa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en.wikipedia.org/wiki/XML" TargetMode="External"/><Relationship Id="rId2" Type="http://schemas.openxmlformats.org/officeDocument/2006/relationships/hyperlink" Target="https://en.wikipedia.org/wiki/Serialization" TargetMode="External"/><Relationship Id="rId1" Type="http://schemas.openxmlformats.org/officeDocument/2006/relationships/slideLayout" Target="../slideLayouts/slideLayout2.xml"/><Relationship Id="rId4" Type="http://schemas.openxmlformats.org/officeDocument/2006/relationships/hyperlink" Target="https://en.wikipedia.org/wiki/JSON"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www.python.org/downloads/release/python-361/"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127.0.0.1:8000/" TargetMode="External"/><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127.0.0.1:8000/admin/"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www.codeschool.com/courses/try-git" TargetMode="External"/><Relationship Id="rId2" Type="http://schemas.openxmlformats.org/officeDocument/2006/relationships/hyperlink" Target="https://git-scm.com/downloads" TargetMode="External"/><Relationship Id="rId1" Type="http://schemas.openxmlformats.org/officeDocument/2006/relationships/slideLayout" Target="../slideLayouts/slideLayout2.xml"/><Relationship Id="rId4" Type="http://schemas.openxmlformats.org/officeDocument/2006/relationships/hyperlink" Target="https://help.github.com/categories/bootcamp/"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2.wmf"/><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w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390525" y="2130425"/>
            <a:ext cx="8461375" cy="1470025"/>
          </a:xfrm>
        </p:spPr>
        <p:txBody>
          <a:bodyPr/>
          <a:lstStyle/>
          <a:p>
            <a:pPr algn="ctr"/>
            <a:br>
              <a:rPr lang="en-US" sz="3600" b="1" dirty="0"/>
            </a:br>
            <a:br>
              <a:rPr lang="en-US" sz="3600" dirty="0"/>
            </a:br>
            <a:r>
              <a:rPr lang="en-US" sz="3600" dirty="0"/>
              <a:t> </a:t>
            </a:r>
            <a:r>
              <a:rPr lang="en-US" sz="4000" dirty="0"/>
              <a:t>An Introduction Web Development and Django</a:t>
            </a:r>
            <a:endParaRPr lang="en-US" sz="4400" dirty="0"/>
          </a:p>
        </p:txBody>
      </p:sp>
    </p:spTree>
  </p:cSld>
  <p:clrMapOvr>
    <a:masterClrMapping/>
  </p:clrMapOvr>
  <p:transition spd="med">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r>
              <a:rPr lang="en-US" sz="1400">
                <a:solidFill>
                  <a:schemeClr val="tx1"/>
                </a:solidFill>
                <a:latin typeface="Comic Sans MS" panose="030F0702030302020204" pitchFamily="66" charset="0"/>
              </a:rPr>
              <a:t>Dr. George Royce   </a:t>
            </a:r>
          </a:p>
        </p:txBody>
      </p:sp>
      <p:sp>
        <p:nvSpPr>
          <p:cNvPr id="11267" name="Rectangle 2"/>
          <p:cNvSpPr>
            <a:spLocks noChangeArrowheads="1"/>
          </p:cNvSpPr>
          <p:nvPr/>
        </p:nvSpPr>
        <p:spPr bwMode="auto">
          <a:xfrm>
            <a:off x="457200" y="468313"/>
            <a:ext cx="8329613" cy="5764212"/>
          </a:xfrm>
          <a:prstGeom prst="rect">
            <a:avLst/>
          </a:prstGeom>
          <a:noFill/>
          <a:ln w="12700" cap="sq">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nchor="ctr">
            <a:spAutoFit/>
          </a:bodyP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r>
              <a:rPr lang="en-US" sz="1200" b="1">
                <a:solidFill>
                  <a:schemeClr val="tx1"/>
                </a:solidFill>
                <a:latin typeface="Times New Roman" panose="02020603050405020304" pitchFamily="18" charset="0"/>
              </a:rPr>
              <a:t>&lt;HTML&gt;</a:t>
            </a:r>
          </a:p>
          <a:p>
            <a:r>
              <a:rPr lang="en-US" sz="1200" b="1">
                <a:solidFill>
                  <a:schemeClr val="tx1"/>
                </a:solidFill>
                <a:latin typeface="Times New Roman" panose="02020603050405020304" pitchFamily="18" charset="0"/>
              </a:rPr>
              <a:t>&lt;HEAD&gt;</a:t>
            </a:r>
          </a:p>
          <a:p>
            <a:r>
              <a:rPr lang="en-US" sz="1200" b="1">
                <a:solidFill>
                  <a:schemeClr val="tx1"/>
                </a:solidFill>
                <a:latin typeface="Times New Roman" panose="02020603050405020304" pitchFamily="18" charset="0"/>
              </a:rPr>
              <a:t>&lt;TITLE&gt;A Crash Course in HTML Sample 2&lt;/TITLE&gt;&lt;/HEAD&gt;</a:t>
            </a:r>
          </a:p>
          <a:p>
            <a:r>
              <a:rPr lang="en-US" sz="1200" b="1">
                <a:solidFill>
                  <a:schemeClr val="tx1"/>
                </a:solidFill>
                <a:latin typeface="Times New Roman" panose="02020603050405020304" pitchFamily="18" charset="0"/>
              </a:rPr>
              <a:t>&lt;BODY&gt;</a:t>
            </a:r>
          </a:p>
          <a:p>
            <a:r>
              <a:rPr lang="en-US" sz="1200" b="1">
                <a:solidFill>
                  <a:schemeClr val="tx1"/>
                </a:solidFill>
                <a:latin typeface="Times New Roman" panose="02020603050405020304" pitchFamily="18" charset="0"/>
              </a:rPr>
              <a:t>&lt;H2&gt;Tables are frequently used to display data in an organized format.&lt;/H2&gt;</a:t>
            </a:r>
          </a:p>
          <a:p>
            <a:r>
              <a:rPr lang="en-US" sz="1200" b="1">
                <a:solidFill>
                  <a:schemeClr val="tx1"/>
                </a:solidFill>
                <a:latin typeface="Times New Roman" panose="02020603050405020304" pitchFamily="18" charset="0"/>
              </a:rPr>
              <a:t>&lt;BR&gt;</a:t>
            </a:r>
          </a:p>
          <a:p>
            <a:r>
              <a:rPr lang="en-US" sz="1200" b="1">
                <a:solidFill>
                  <a:schemeClr val="tx1"/>
                </a:solidFill>
                <a:latin typeface="Times New Roman" panose="02020603050405020304" pitchFamily="18" charset="0"/>
              </a:rPr>
              <a:t>&lt;BR&gt;</a:t>
            </a:r>
          </a:p>
          <a:p>
            <a:r>
              <a:rPr lang="en-US" sz="1200" b="1">
                <a:solidFill>
                  <a:schemeClr val="tx1"/>
                </a:solidFill>
                <a:latin typeface="Times New Roman" panose="02020603050405020304" pitchFamily="18" charset="0"/>
              </a:rPr>
              <a:t>&lt;TABLE border=3&gt;</a:t>
            </a:r>
          </a:p>
          <a:p>
            <a:r>
              <a:rPr lang="en-US" sz="1200" b="1">
                <a:solidFill>
                  <a:schemeClr val="tx1"/>
                </a:solidFill>
                <a:latin typeface="Times New Roman" panose="02020603050405020304" pitchFamily="18" charset="0"/>
              </a:rPr>
              <a:t>&lt;CAPTION&gt;&lt;B&gt; 8380 MANAGING DISTRIBUTED COMPUTING &lt;/B&gt;&lt;/CAPTION&gt;</a:t>
            </a:r>
          </a:p>
          <a:p>
            <a:r>
              <a:rPr lang="en-US" sz="1200" b="1">
                <a:solidFill>
                  <a:schemeClr val="tx1"/>
                </a:solidFill>
                <a:latin typeface="Times New Roman" panose="02020603050405020304" pitchFamily="18" charset="0"/>
              </a:rPr>
              <a:t>&lt;TR&gt;</a:t>
            </a:r>
          </a:p>
          <a:p>
            <a:r>
              <a:rPr lang="en-US" sz="1200" b="1">
                <a:solidFill>
                  <a:schemeClr val="tx1"/>
                </a:solidFill>
                <a:latin typeface="Times New Roman" panose="02020603050405020304" pitchFamily="18" charset="0"/>
              </a:rPr>
              <a:t>&lt;TH&gt;Assignment Number&lt;/TH&gt;</a:t>
            </a:r>
          </a:p>
          <a:p>
            <a:r>
              <a:rPr lang="en-US" sz="1200" b="1">
                <a:solidFill>
                  <a:schemeClr val="tx1"/>
                </a:solidFill>
                <a:latin typeface="Times New Roman" panose="02020603050405020304" pitchFamily="18" charset="0"/>
              </a:rPr>
              <a:t>&lt;TH&gt;Description&lt;/TH&gt;</a:t>
            </a:r>
          </a:p>
          <a:p>
            <a:r>
              <a:rPr lang="en-US" sz="1200" b="1">
                <a:solidFill>
                  <a:schemeClr val="tx1"/>
                </a:solidFill>
                <a:latin typeface="Times New Roman" panose="02020603050405020304" pitchFamily="18" charset="0"/>
              </a:rPr>
              <a:t>&lt;/TR&gt;</a:t>
            </a:r>
          </a:p>
          <a:p>
            <a:r>
              <a:rPr lang="en-US" sz="1200" b="1">
                <a:solidFill>
                  <a:schemeClr val="tx1"/>
                </a:solidFill>
                <a:latin typeface="Times New Roman" panose="02020603050405020304" pitchFamily="18" charset="0"/>
              </a:rPr>
              <a:t>&lt;TR&gt;</a:t>
            </a:r>
          </a:p>
          <a:p>
            <a:r>
              <a:rPr lang="en-US" sz="1200" b="1">
                <a:solidFill>
                  <a:schemeClr val="tx1"/>
                </a:solidFill>
                <a:latin typeface="Times New Roman" panose="02020603050405020304" pitchFamily="18" charset="0"/>
              </a:rPr>
              <a:t>&lt;TD&gt;1&lt;/TD&gt;</a:t>
            </a:r>
          </a:p>
          <a:p>
            <a:r>
              <a:rPr lang="en-US" sz="1200" b="1">
                <a:solidFill>
                  <a:schemeClr val="tx1"/>
                </a:solidFill>
                <a:latin typeface="Times New Roman" panose="02020603050405020304" pitchFamily="18" charset="0"/>
              </a:rPr>
              <a:t>&lt;TD&gt;Distributed Computing Case Study&lt;/TD&gt;</a:t>
            </a:r>
          </a:p>
          <a:p>
            <a:r>
              <a:rPr lang="en-US" sz="1200" b="1">
                <a:solidFill>
                  <a:schemeClr val="tx1"/>
                </a:solidFill>
                <a:latin typeface="Times New Roman" panose="02020603050405020304" pitchFamily="18" charset="0"/>
              </a:rPr>
              <a:t>&lt;/TR&gt;</a:t>
            </a:r>
          </a:p>
          <a:p>
            <a:r>
              <a:rPr lang="en-US" sz="1200" b="1">
                <a:solidFill>
                  <a:schemeClr val="tx1"/>
                </a:solidFill>
                <a:latin typeface="Times New Roman" panose="02020603050405020304" pitchFamily="18" charset="0"/>
              </a:rPr>
              <a:t>&lt;TD&gt;2&lt;/TD&gt;</a:t>
            </a:r>
          </a:p>
          <a:p>
            <a:r>
              <a:rPr lang="en-US" sz="1200" b="1">
                <a:solidFill>
                  <a:schemeClr val="tx1"/>
                </a:solidFill>
                <a:latin typeface="Times New Roman" panose="02020603050405020304" pitchFamily="18" charset="0"/>
              </a:rPr>
              <a:t>&lt;TD&gt;Middleware Technology and Vendor Analysis&lt;/TD&gt;</a:t>
            </a:r>
          </a:p>
          <a:p>
            <a:r>
              <a:rPr lang="en-US" sz="1200" b="1">
                <a:solidFill>
                  <a:schemeClr val="tx1"/>
                </a:solidFill>
                <a:latin typeface="Times New Roman" panose="02020603050405020304" pitchFamily="18" charset="0"/>
              </a:rPr>
              <a:t>&lt;/TR&gt;</a:t>
            </a:r>
          </a:p>
          <a:p>
            <a:r>
              <a:rPr lang="en-US" sz="1200" b="1">
                <a:solidFill>
                  <a:schemeClr val="tx1"/>
                </a:solidFill>
                <a:latin typeface="Times New Roman" panose="02020603050405020304" pitchFamily="18" charset="0"/>
              </a:rPr>
              <a:t>&lt;/TR&gt;</a:t>
            </a:r>
          </a:p>
          <a:p>
            <a:r>
              <a:rPr lang="en-US" sz="1200" b="1">
                <a:solidFill>
                  <a:schemeClr val="tx1"/>
                </a:solidFill>
                <a:latin typeface="Times New Roman" panose="02020603050405020304" pitchFamily="18" charset="0"/>
              </a:rPr>
              <a:t>&lt;TD&gt;3&lt;/TD&gt;</a:t>
            </a:r>
          </a:p>
          <a:p>
            <a:r>
              <a:rPr lang="en-US" sz="1200" b="1">
                <a:solidFill>
                  <a:schemeClr val="tx1"/>
                </a:solidFill>
                <a:latin typeface="Times New Roman" panose="02020603050405020304" pitchFamily="18" charset="0"/>
              </a:rPr>
              <a:t>&lt;TD&gt;Multi-Tier Internet Application&lt;/TD&gt;</a:t>
            </a:r>
          </a:p>
          <a:p>
            <a:r>
              <a:rPr lang="en-US" sz="1200" b="1">
                <a:solidFill>
                  <a:schemeClr val="tx1"/>
                </a:solidFill>
                <a:latin typeface="Times New Roman" panose="02020603050405020304" pitchFamily="18" charset="0"/>
              </a:rPr>
              <a:t>&lt;/TR&gt;</a:t>
            </a:r>
          </a:p>
          <a:p>
            <a:r>
              <a:rPr lang="en-US" sz="1200" b="1">
                <a:solidFill>
                  <a:schemeClr val="tx1"/>
                </a:solidFill>
                <a:latin typeface="Times New Roman" panose="02020603050405020304" pitchFamily="18" charset="0"/>
              </a:rPr>
              <a:t>&lt;/TR&gt;</a:t>
            </a:r>
          </a:p>
          <a:p>
            <a:r>
              <a:rPr lang="en-US" sz="1200" b="1">
                <a:solidFill>
                  <a:schemeClr val="tx1"/>
                </a:solidFill>
                <a:latin typeface="Times New Roman" panose="02020603050405020304" pitchFamily="18" charset="0"/>
              </a:rPr>
              <a:t>&lt;TD&gt;4&lt;/TD&gt;</a:t>
            </a:r>
          </a:p>
          <a:p>
            <a:r>
              <a:rPr lang="en-US" sz="1200" b="1">
                <a:solidFill>
                  <a:schemeClr val="tx1"/>
                </a:solidFill>
                <a:latin typeface="Times New Roman" panose="02020603050405020304" pitchFamily="18" charset="0"/>
              </a:rPr>
              <a:t>&lt;TD&gt;XML Exercise&lt;/TD&gt;</a:t>
            </a:r>
          </a:p>
          <a:p>
            <a:r>
              <a:rPr lang="en-US" sz="1200" b="1">
                <a:solidFill>
                  <a:schemeClr val="tx1"/>
                </a:solidFill>
                <a:latin typeface="Times New Roman" panose="02020603050405020304" pitchFamily="18" charset="0"/>
              </a:rPr>
              <a:t>&lt;/TR&gt;</a:t>
            </a:r>
          </a:p>
          <a:p>
            <a:r>
              <a:rPr lang="en-US" sz="1200" b="1">
                <a:solidFill>
                  <a:schemeClr val="tx1"/>
                </a:solidFill>
                <a:latin typeface="Times New Roman" panose="02020603050405020304" pitchFamily="18" charset="0"/>
              </a:rPr>
              <a:t>&lt;/TABLE&gt;</a:t>
            </a:r>
          </a:p>
          <a:p>
            <a:r>
              <a:rPr lang="en-US" sz="1200" b="1">
                <a:solidFill>
                  <a:schemeClr val="tx1"/>
                </a:solidFill>
                <a:latin typeface="Times New Roman" panose="02020603050405020304" pitchFamily="18" charset="0"/>
              </a:rPr>
              <a:t>&lt;/BODY&gt;</a:t>
            </a:r>
          </a:p>
          <a:p>
            <a:r>
              <a:rPr lang="en-US" sz="1200" b="1">
                <a:solidFill>
                  <a:schemeClr val="tx1"/>
                </a:solidFill>
                <a:latin typeface="Times New Roman" panose="02020603050405020304" pitchFamily="18" charset="0"/>
              </a:rPr>
              <a:t>&lt;/HTML&gt;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800" dirty="0"/>
              <a:t>CSS (Cascading Style Sheet)</a:t>
            </a:r>
          </a:p>
        </p:txBody>
      </p:sp>
      <p:sp>
        <p:nvSpPr>
          <p:cNvPr id="4" name="Content Placeholder 3"/>
          <p:cNvSpPr>
            <a:spLocks noGrp="1"/>
          </p:cNvSpPr>
          <p:nvPr>
            <p:ph idx="1"/>
          </p:nvPr>
        </p:nvSpPr>
        <p:spPr>
          <a:xfrm>
            <a:off x="390437" y="1083923"/>
            <a:ext cx="8604250" cy="1803115"/>
          </a:xfrm>
        </p:spPr>
        <p:txBody>
          <a:bodyPr/>
          <a:lstStyle/>
          <a:p>
            <a:r>
              <a:rPr lang="en-US" dirty="0"/>
              <a:t>CSS is a style language that defines layout of HTML documents including fonts, colors, margins, height, width, etc…</a:t>
            </a:r>
          </a:p>
          <a:p>
            <a:r>
              <a:rPr lang="en-US" dirty="0"/>
              <a:t>Here is an example</a:t>
            </a:r>
          </a:p>
        </p:txBody>
      </p:sp>
      <p:sp>
        <p:nvSpPr>
          <p:cNvPr id="2" name="Slide Number Placeholder 1"/>
          <p:cNvSpPr>
            <a:spLocks noGrp="1"/>
          </p:cNvSpPr>
          <p:nvPr>
            <p:ph type="sldNum" sz="quarter" idx="11"/>
          </p:nvPr>
        </p:nvSpPr>
        <p:spPr/>
        <p:txBody>
          <a:bodyPr/>
          <a:lstStyle/>
          <a:p>
            <a:pPr>
              <a:defRPr/>
            </a:pPr>
            <a:r>
              <a:rPr lang="en-US"/>
              <a:t>Dr. George Royce   </a:t>
            </a:r>
          </a:p>
        </p:txBody>
      </p:sp>
      <p:sp>
        <p:nvSpPr>
          <p:cNvPr id="5" name="TextBox 4"/>
          <p:cNvSpPr txBox="1"/>
          <p:nvPr/>
        </p:nvSpPr>
        <p:spPr>
          <a:xfrm>
            <a:off x="1017142" y="2958957"/>
            <a:ext cx="6544638" cy="2123658"/>
          </a:xfrm>
          <a:prstGeom prst="rect">
            <a:avLst/>
          </a:prstGeom>
          <a:noFill/>
          <a:ln>
            <a:solidFill>
              <a:srgbClr val="40458C"/>
            </a:solidFill>
          </a:ln>
        </p:spPr>
        <p:txBody>
          <a:bodyPr wrap="square" rtlCol="0">
            <a:spAutoFit/>
          </a:bodyPr>
          <a:lstStyle/>
          <a:p>
            <a:r>
              <a:rPr lang="en-US" sz="1200" b="1" dirty="0">
                <a:solidFill>
                  <a:schemeClr val="bg2"/>
                </a:solidFill>
              </a:rPr>
              <a:t>&lt;html&gt;</a:t>
            </a:r>
          </a:p>
          <a:p>
            <a:r>
              <a:rPr lang="en-US" sz="1200" b="1" dirty="0">
                <a:solidFill>
                  <a:schemeClr val="bg2"/>
                </a:solidFill>
              </a:rPr>
              <a:t>        &lt;head&gt;</a:t>
            </a:r>
          </a:p>
          <a:p>
            <a:r>
              <a:rPr lang="en-US" sz="1200" b="1" dirty="0">
                <a:solidFill>
                  <a:schemeClr val="bg2"/>
                </a:solidFill>
              </a:rPr>
              <a:t>               &lt;title&gt;My document&lt;/title&gt;</a:t>
            </a:r>
          </a:p>
          <a:p>
            <a:r>
              <a:rPr lang="en-US" sz="1200" b="1" dirty="0">
                <a:solidFill>
                  <a:schemeClr val="bg2"/>
                </a:solidFill>
              </a:rPr>
              <a:t>		&lt;link </a:t>
            </a:r>
            <a:r>
              <a:rPr lang="en-US" sz="1200" b="1" dirty="0" err="1">
                <a:solidFill>
                  <a:schemeClr val="bg2"/>
                </a:solidFill>
              </a:rPr>
              <a:t>rel</a:t>
            </a:r>
            <a:r>
              <a:rPr lang="en-US" sz="1200" b="1" dirty="0">
                <a:solidFill>
                  <a:schemeClr val="bg2"/>
                </a:solidFill>
              </a:rPr>
              <a:t>="</a:t>
            </a:r>
            <a:r>
              <a:rPr lang="en-US" sz="1200" b="1" dirty="0" err="1">
                <a:solidFill>
                  <a:schemeClr val="bg2"/>
                </a:solidFill>
              </a:rPr>
              <a:t>stylesheet</a:t>
            </a:r>
            <a:r>
              <a:rPr lang="en-US" sz="1200" b="1" dirty="0">
                <a:solidFill>
                  <a:schemeClr val="bg2"/>
                </a:solidFill>
              </a:rPr>
              <a:t>" type="text/</a:t>
            </a:r>
            <a:r>
              <a:rPr lang="en-US" sz="1200" b="1" dirty="0" err="1">
                <a:solidFill>
                  <a:schemeClr val="bg2"/>
                </a:solidFill>
              </a:rPr>
              <a:t>css</a:t>
            </a:r>
            <a:r>
              <a:rPr lang="en-US" sz="1200" b="1" dirty="0">
                <a:solidFill>
                  <a:schemeClr val="bg2"/>
                </a:solidFill>
              </a:rPr>
              <a:t>" </a:t>
            </a:r>
            <a:r>
              <a:rPr lang="en-US" sz="1200" b="1" dirty="0" err="1">
                <a:solidFill>
                  <a:schemeClr val="bg2"/>
                </a:solidFill>
              </a:rPr>
              <a:t>href</a:t>
            </a:r>
            <a:r>
              <a:rPr lang="en-US" sz="1200" b="1" dirty="0">
                <a:solidFill>
                  <a:schemeClr val="bg2"/>
                </a:solidFill>
              </a:rPr>
              <a:t>="style.css" /&gt;</a:t>
            </a:r>
          </a:p>
          <a:p>
            <a:r>
              <a:rPr lang="en-US" sz="1200" b="1" dirty="0">
                <a:solidFill>
                  <a:schemeClr val="bg2"/>
                </a:solidFill>
              </a:rPr>
              <a:t>         &lt;/head&gt;</a:t>
            </a:r>
          </a:p>
          <a:p>
            <a:r>
              <a:rPr lang="en-US" sz="1200" b="1" dirty="0">
                <a:solidFill>
                  <a:schemeClr val="bg2"/>
                </a:solidFill>
              </a:rPr>
              <a:t>         &lt;body&gt;</a:t>
            </a:r>
          </a:p>
          <a:p>
            <a:r>
              <a:rPr lang="en-US" sz="1200" b="1" dirty="0">
                <a:solidFill>
                  <a:schemeClr val="bg2"/>
                </a:solidFill>
              </a:rPr>
              <a:t>	&lt;h1&gt;My first </a:t>
            </a:r>
            <a:r>
              <a:rPr lang="en-US" sz="1200" b="1" dirty="0" err="1">
                <a:solidFill>
                  <a:schemeClr val="bg2"/>
                </a:solidFill>
              </a:rPr>
              <a:t>stylesheet</a:t>
            </a:r>
            <a:r>
              <a:rPr lang="en-US" sz="1200" b="1" dirty="0">
                <a:solidFill>
                  <a:schemeClr val="bg2"/>
                </a:solidFill>
              </a:rPr>
              <a:t>&lt;/h1&gt;</a:t>
            </a:r>
          </a:p>
          <a:p>
            <a:r>
              <a:rPr lang="en-US" sz="1200" b="1" dirty="0">
                <a:solidFill>
                  <a:schemeClr val="bg2"/>
                </a:solidFill>
              </a:rPr>
              <a:t>         &lt;/body&gt;</a:t>
            </a:r>
          </a:p>
          <a:p>
            <a:r>
              <a:rPr lang="en-US" sz="1200" b="1" dirty="0">
                <a:solidFill>
                  <a:schemeClr val="bg2"/>
                </a:solidFill>
              </a:rPr>
              <a:t>&lt;/html&gt;</a:t>
            </a:r>
          </a:p>
          <a:p>
            <a:r>
              <a:rPr lang="en-US" sz="1200" dirty="0"/>
              <a:t>	</a:t>
            </a:r>
          </a:p>
        </p:txBody>
      </p:sp>
      <p:sp>
        <p:nvSpPr>
          <p:cNvPr id="6" name="TextBox 5"/>
          <p:cNvSpPr txBox="1"/>
          <p:nvPr/>
        </p:nvSpPr>
        <p:spPr>
          <a:xfrm>
            <a:off x="1017141" y="2686499"/>
            <a:ext cx="1130157" cy="692497"/>
          </a:xfrm>
          <a:prstGeom prst="rect">
            <a:avLst/>
          </a:prstGeom>
          <a:noFill/>
        </p:spPr>
        <p:txBody>
          <a:bodyPr wrap="square" rtlCol="0">
            <a:spAutoFit/>
          </a:bodyPr>
          <a:lstStyle/>
          <a:p>
            <a:r>
              <a:rPr lang="en-US" sz="1100" b="1" dirty="0">
                <a:solidFill>
                  <a:schemeClr val="bg2"/>
                </a:solidFill>
              </a:rPr>
              <a:t>default.html</a:t>
            </a:r>
          </a:p>
          <a:p>
            <a:endParaRPr lang="en-US" dirty="0"/>
          </a:p>
        </p:txBody>
      </p:sp>
      <p:sp>
        <p:nvSpPr>
          <p:cNvPr id="7" name="TextBox 6"/>
          <p:cNvSpPr txBox="1"/>
          <p:nvPr/>
        </p:nvSpPr>
        <p:spPr>
          <a:xfrm>
            <a:off x="1017142" y="5548975"/>
            <a:ext cx="6544638" cy="646331"/>
          </a:xfrm>
          <a:prstGeom prst="rect">
            <a:avLst/>
          </a:prstGeom>
          <a:noFill/>
          <a:ln>
            <a:solidFill>
              <a:srgbClr val="40458C"/>
            </a:solidFill>
          </a:ln>
        </p:spPr>
        <p:txBody>
          <a:bodyPr wrap="square" rtlCol="0">
            <a:spAutoFit/>
          </a:bodyPr>
          <a:lstStyle/>
          <a:p>
            <a:r>
              <a:rPr lang="en-US" sz="1200" b="1" dirty="0">
                <a:solidFill>
                  <a:schemeClr val="bg2"/>
                </a:solidFill>
              </a:rPr>
              <a:t>body {</a:t>
            </a:r>
          </a:p>
          <a:p>
            <a:r>
              <a:rPr lang="en-US" sz="1200" b="1" dirty="0">
                <a:solidFill>
                  <a:schemeClr val="bg2"/>
                </a:solidFill>
              </a:rPr>
              <a:t>	  background-color: #33FF33;</a:t>
            </a:r>
          </a:p>
          <a:p>
            <a:r>
              <a:rPr lang="en-US" sz="1200" b="1" dirty="0">
                <a:solidFill>
                  <a:schemeClr val="bg2"/>
                </a:solidFill>
              </a:rPr>
              <a:t>	}</a:t>
            </a:r>
            <a:r>
              <a:rPr lang="en-US" sz="1200" dirty="0"/>
              <a:t>	</a:t>
            </a:r>
          </a:p>
        </p:txBody>
      </p:sp>
      <p:sp>
        <p:nvSpPr>
          <p:cNvPr id="8" name="TextBox 7"/>
          <p:cNvSpPr txBox="1"/>
          <p:nvPr/>
        </p:nvSpPr>
        <p:spPr>
          <a:xfrm>
            <a:off x="1017142" y="5301162"/>
            <a:ext cx="1130157" cy="692497"/>
          </a:xfrm>
          <a:prstGeom prst="rect">
            <a:avLst/>
          </a:prstGeom>
          <a:noFill/>
        </p:spPr>
        <p:txBody>
          <a:bodyPr wrap="square" rtlCol="0">
            <a:spAutoFit/>
          </a:bodyPr>
          <a:lstStyle/>
          <a:p>
            <a:r>
              <a:rPr lang="en-US" sz="1100" b="1" dirty="0">
                <a:solidFill>
                  <a:schemeClr val="bg2"/>
                </a:solidFill>
              </a:rPr>
              <a:t>style.css</a:t>
            </a:r>
          </a:p>
          <a:p>
            <a:endParaRPr lang="en-US" dirty="0"/>
          </a:p>
        </p:txBody>
      </p:sp>
    </p:spTree>
    <p:extLst>
      <p:ext uri="{BB962C8B-B14F-4D97-AF65-F5344CB8AC3E}">
        <p14:creationId xmlns:p14="http://schemas.microsoft.com/office/powerpoint/2010/main" val="231496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“Editable Web” eliminates need for HTML/CSS for simple content sites </a:t>
            </a:r>
          </a:p>
        </p:txBody>
      </p:sp>
      <p:sp>
        <p:nvSpPr>
          <p:cNvPr id="3" name="Content Placeholder 2"/>
          <p:cNvSpPr>
            <a:spLocks noGrp="1"/>
          </p:cNvSpPr>
          <p:nvPr>
            <p:ph idx="1"/>
          </p:nvPr>
        </p:nvSpPr>
        <p:spPr>
          <a:xfrm>
            <a:off x="311150" y="1211943"/>
            <a:ext cx="8604250" cy="876528"/>
          </a:xfrm>
        </p:spPr>
        <p:txBody>
          <a:bodyPr/>
          <a:lstStyle/>
          <a:p>
            <a:r>
              <a:rPr lang="en-US" sz="2000" dirty="0" err="1"/>
              <a:t>Wordpress</a:t>
            </a:r>
            <a:r>
              <a:rPr lang="en-US" sz="2000" dirty="0"/>
              <a:t>, Drupal content management, Google docs sites like WIX creates the HTML/CSS and even JS for you!</a:t>
            </a:r>
          </a:p>
        </p:txBody>
      </p:sp>
      <p:sp>
        <p:nvSpPr>
          <p:cNvPr id="4" name="Slide Number Placeholder 3"/>
          <p:cNvSpPr>
            <a:spLocks noGrp="1"/>
          </p:cNvSpPr>
          <p:nvPr>
            <p:ph type="sldNum" sz="quarter" idx="11"/>
          </p:nvPr>
        </p:nvSpPr>
        <p:spPr/>
        <p:txBody>
          <a:bodyPr/>
          <a:lstStyle/>
          <a:p>
            <a:pPr>
              <a:defRPr/>
            </a:pPr>
            <a:r>
              <a:rPr lang="en-US"/>
              <a:t>Dr. George Royce   </a:t>
            </a:r>
          </a:p>
        </p:txBody>
      </p:sp>
      <p:pic>
        <p:nvPicPr>
          <p:cNvPr id="5" name="Picture 4"/>
          <p:cNvPicPr>
            <a:picLocks noChangeAspect="1"/>
          </p:cNvPicPr>
          <p:nvPr/>
        </p:nvPicPr>
        <p:blipFill>
          <a:blip r:embed="rId2"/>
          <a:stretch>
            <a:fillRect/>
          </a:stretch>
        </p:blipFill>
        <p:spPr>
          <a:xfrm>
            <a:off x="4848727" y="4439963"/>
            <a:ext cx="4295273" cy="2323374"/>
          </a:xfrm>
          <a:prstGeom prst="rect">
            <a:avLst/>
          </a:prstGeom>
          <a:ln w="15875">
            <a:solidFill>
              <a:srgbClr val="000000"/>
            </a:solidFill>
          </a:ln>
        </p:spPr>
      </p:pic>
      <p:pic>
        <p:nvPicPr>
          <p:cNvPr id="6" name="Picture 5"/>
          <p:cNvPicPr>
            <a:picLocks noChangeAspect="1"/>
          </p:cNvPicPr>
          <p:nvPr/>
        </p:nvPicPr>
        <p:blipFill>
          <a:blip r:embed="rId3"/>
          <a:stretch>
            <a:fillRect/>
          </a:stretch>
        </p:blipFill>
        <p:spPr>
          <a:xfrm>
            <a:off x="2671011" y="1940175"/>
            <a:ext cx="6244389" cy="2342560"/>
          </a:xfrm>
          <a:prstGeom prst="rect">
            <a:avLst/>
          </a:prstGeom>
          <a:ln w="15875">
            <a:solidFill>
              <a:srgbClr val="000000"/>
            </a:solidFill>
          </a:ln>
        </p:spPr>
      </p:pic>
      <p:pic>
        <p:nvPicPr>
          <p:cNvPr id="7" name="Picture 6"/>
          <p:cNvPicPr>
            <a:picLocks noChangeAspect="1"/>
          </p:cNvPicPr>
          <p:nvPr/>
        </p:nvPicPr>
        <p:blipFill>
          <a:blip r:embed="rId4"/>
          <a:stretch>
            <a:fillRect/>
          </a:stretch>
        </p:blipFill>
        <p:spPr>
          <a:xfrm>
            <a:off x="228600" y="4439963"/>
            <a:ext cx="4620127" cy="2286448"/>
          </a:xfrm>
          <a:prstGeom prst="rect">
            <a:avLst/>
          </a:prstGeom>
        </p:spPr>
      </p:pic>
    </p:spTree>
    <p:extLst>
      <p:ext uri="{BB962C8B-B14F-4D97-AF65-F5344CB8AC3E}">
        <p14:creationId xmlns:p14="http://schemas.microsoft.com/office/powerpoint/2010/main" val="2283657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r>
              <a:rPr lang="en-US" sz="1400">
                <a:solidFill>
                  <a:schemeClr val="tx1"/>
                </a:solidFill>
                <a:latin typeface="Comic Sans MS" panose="030F0702030302020204" pitchFamily="66" charset="0"/>
              </a:rPr>
              <a:t>Dr. George Royce   </a:t>
            </a:r>
          </a:p>
        </p:txBody>
      </p:sp>
      <p:sp>
        <p:nvSpPr>
          <p:cNvPr id="32771" name="Rectangle 2"/>
          <p:cNvSpPr>
            <a:spLocks noChangeArrowheads="1"/>
          </p:cNvSpPr>
          <p:nvPr/>
        </p:nvSpPr>
        <p:spPr bwMode="auto">
          <a:xfrm>
            <a:off x="6400800" y="1143000"/>
            <a:ext cx="762000" cy="5029200"/>
          </a:xfrm>
          <a:prstGeom prst="rect">
            <a:avLst/>
          </a:prstGeom>
          <a:solidFill>
            <a:srgbClr val="33CC33"/>
          </a:solidFill>
          <a:ln w="9525">
            <a:solidFill>
              <a:schemeClr val="tx1"/>
            </a:solidFill>
            <a:miter lim="800000"/>
            <a:headEnd/>
            <a:tailEnd/>
          </a:ln>
        </p:spPr>
        <p:txBody>
          <a:bodyPr wrap="none" anchor="b"/>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pPr algn="ctr"/>
            <a:r>
              <a:rPr lang="en-US" sz="1800" b="1">
                <a:solidFill>
                  <a:schemeClr val="tx1"/>
                </a:solidFill>
                <a:latin typeface="Arial" panose="020B0604020202020204" pitchFamily="34" charset="0"/>
              </a:rPr>
              <a:t>ODBC</a:t>
            </a:r>
          </a:p>
        </p:txBody>
      </p:sp>
      <p:cxnSp>
        <p:nvCxnSpPr>
          <p:cNvPr id="32772" name="AutoShape 3"/>
          <p:cNvCxnSpPr>
            <a:cxnSpLocks noChangeShapeType="1"/>
            <a:stCxn id="32806" idx="3"/>
            <a:endCxn id="32805" idx="3"/>
          </p:cNvCxnSpPr>
          <p:nvPr/>
        </p:nvCxnSpPr>
        <p:spPr bwMode="auto">
          <a:xfrm>
            <a:off x="8229600" y="2438400"/>
            <a:ext cx="381000" cy="60960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32773" name="Line 4"/>
          <p:cNvSpPr>
            <a:spLocks noChangeShapeType="1"/>
          </p:cNvSpPr>
          <p:nvPr/>
        </p:nvSpPr>
        <p:spPr bwMode="auto">
          <a:xfrm>
            <a:off x="1524000" y="5313363"/>
            <a:ext cx="2895600" cy="20637"/>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32774" name="AutoShape 5"/>
          <p:cNvSpPr>
            <a:spLocks noChangeArrowheads="1"/>
          </p:cNvSpPr>
          <p:nvPr/>
        </p:nvSpPr>
        <p:spPr bwMode="auto">
          <a:xfrm>
            <a:off x="2286000" y="1295400"/>
            <a:ext cx="4343400" cy="2743200"/>
          </a:xfrm>
          <a:prstGeom prst="wedgeRectCallout">
            <a:avLst>
              <a:gd name="adj1" fmla="val 11292"/>
              <a:gd name="adj2" fmla="val 69329"/>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pPr algn="ctr"/>
            <a:endParaRPr lang="en-US" sz="1800">
              <a:solidFill>
                <a:schemeClr val="tx1"/>
              </a:solidFill>
              <a:latin typeface="Times New Roman" panose="02020603050405020304" pitchFamily="18" charset="0"/>
            </a:endParaRPr>
          </a:p>
        </p:txBody>
      </p:sp>
      <p:sp>
        <p:nvSpPr>
          <p:cNvPr id="32775" name="Rectangle 6"/>
          <p:cNvSpPr>
            <a:spLocks noGrp="1" noChangeArrowheads="1"/>
          </p:cNvSpPr>
          <p:nvPr>
            <p:ph type="title"/>
          </p:nvPr>
        </p:nvSpPr>
        <p:spPr>
          <a:xfrm>
            <a:off x="647700" y="209549"/>
            <a:ext cx="8153400" cy="914400"/>
          </a:xfrm>
        </p:spPr>
        <p:txBody>
          <a:bodyPr/>
          <a:lstStyle/>
          <a:p>
            <a:r>
              <a:rPr lang="en-US" dirty="0"/>
              <a:t>Our focus is building custom, data driven web sites, similar to what you can expect in your ISQA 8950 Capstone Class</a:t>
            </a:r>
          </a:p>
        </p:txBody>
      </p:sp>
      <p:graphicFrame>
        <p:nvGraphicFramePr>
          <p:cNvPr id="32776" name="Object 7">
            <a:hlinkClick r:id="" action="ppaction://ole?verb=0"/>
          </p:cNvPr>
          <p:cNvGraphicFramePr>
            <a:graphicFrameLocks/>
          </p:cNvGraphicFramePr>
          <p:nvPr/>
        </p:nvGraphicFramePr>
        <p:xfrm>
          <a:off x="381000" y="4876800"/>
          <a:ext cx="1130300" cy="1011238"/>
        </p:xfrm>
        <a:graphic>
          <a:graphicData uri="http://schemas.openxmlformats.org/presentationml/2006/ole">
            <mc:AlternateContent xmlns:mc="http://schemas.openxmlformats.org/markup-compatibility/2006">
              <mc:Choice xmlns:v="urn:schemas-microsoft-com:vml" Requires="v">
                <p:oleObj spid="_x0000_s37974" name="Clip" r:id="rId4" imgW="3475038" imgH="3108325" progId="MS_ClipArt_Gallery.2">
                  <p:embed/>
                </p:oleObj>
              </mc:Choice>
              <mc:Fallback>
                <p:oleObj name="Clip" r:id="rId4" imgW="3475038" imgH="3108325" progId="MS_ClipArt_Gallery.2">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4876800"/>
                        <a:ext cx="1130300" cy="1011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777" name="Object 8">
            <a:hlinkClick r:id="" action="ppaction://ole?verb=0"/>
          </p:cNvPr>
          <p:cNvGraphicFramePr>
            <a:graphicFrameLocks/>
          </p:cNvGraphicFramePr>
          <p:nvPr/>
        </p:nvGraphicFramePr>
        <p:xfrm>
          <a:off x="4419600" y="4495800"/>
          <a:ext cx="1250950" cy="1751013"/>
        </p:xfrm>
        <a:graphic>
          <a:graphicData uri="http://schemas.openxmlformats.org/presentationml/2006/ole">
            <mc:AlternateContent xmlns:mc="http://schemas.openxmlformats.org/markup-compatibility/2006">
              <mc:Choice xmlns:v="urn:schemas-microsoft-com:vml" Requires="v">
                <p:oleObj spid="_x0000_s37975" name="Clip" r:id="rId6" imgW="2735263" imgH="3825875" progId="MS_ClipArt_Gallery.5">
                  <p:embed/>
                </p:oleObj>
              </mc:Choice>
              <mc:Fallback>
                <p:oleObj name="Clip" r:id="rId6" imgW="2735263" imgH="3825875" progId="MS_ClipArt_Gallery.5">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19600" y="4495800"/>
                        <a:ext cx="1250950" cy="175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778" name="Line 9"/>
          <p:cNvSpPr>
            <a:spLocks noChangeShapeType="1"/>
          </p:cNvSpPr>
          <p:nvPr/>
        </p:nvSpPr>
        <p:spPr bwMode="auto">
          <a:xfrm>
            <a:off x="1524000" y="5160963"/>
            <a:ext cx="2895600" cy="2063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779" name="Oval 10"/>
          <p:cNvSpPr>
            <a:spLocks noChangeArrowheads="1"/>
          </p:cNvSpPr>
          <p:nvPr/>
        </p:nvSpPr>
        <p:spPr bwMode="auto">
          <a:xfrm>
            <a:off x="1828800" y="4800600"/>
            <a:ext cx="1219200" cy="685800"/>
          </a:xfrm>
          <a:prstGeom prst="ellipse">
            <a:avLst/>
          </a:prstGeom>
          <a:solidFill>
            <a:schemeClr val="bg1"/>
          </a:solidFill>
          <a:ln w="12700">
            <a:solidFill>
              <a:schemeClr val="tx1"/>
            </a:solidFill>
            <a:round/>
            <a:headEnd/>
            <a:tailEnd/>
          </a:ln>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endParaRPr lang="en-US"/>
          </a:p>
        </p:txBody>
      </p:sp>
      <p:sp>
        <p:nvSpPr>
          <p:cNvPr id="32780" name="Oval 11"/>
          <p:cNvSpPr>
            <a:spLocks noChangeArrowheads="1"/>
          </p:cNvSpPr>
          <p:nvPr/>
        </p:nvSpPr>
        <p:spPr bwMode="auto">
          <a:xfrm>
            <a:off x="2209800" y="5181600"/>
            <a:ext cx="990600" cy="762000"/>
          </a:xfrm>
          <a:prstGeom prst="ellipse">
            <a:avLst/>
          </a:prstGeom>
          <a:solidFill>
            <a:schemeClr val="bg1"/>
          </a:solidFill>
          <a:ln w="12700">
            <a:solidFill>
              <a:schemeClr val="tx1"/>
            </a:solidFill>
            <a:round/>
            <a:headEnd/>
            <a:tailEnd/>
          </a:ln>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endParaRPr lang="en-US"/>
          </a:p>
        </p:txBody>
      </p:sp>
      <p:sp>
        <p:nvSpPr>
          <p:cNvPr id="32781" name="Oval 12"/>
          <p:cNvSpPr>
            <a:spLocks noChangeArrowheads="1"/>
          </p:cNvSpPr>
          <p:nvPr/>
        </p:nvSpPr>
        <p:spPr bwMode="auto">
          <a:xfrm>
            <a:off x="2667000" y="4800600"/>
            <a:ext cx="1295400" cy="685800"/>
          </a:xfrm>
          <a:prstGeom prst="ellipse">
            <a:avLst/>
          </a:prstGeom>
          <a:solidFill>
            <a:schemeClr val="bg1"/>
          </a:solidFill>
          <a:ln w="12700">
            <a:solidFill>
              <a:schemeClr val="tx1"/>
            </a:solidFill>
            <a:round/>
            <a:headEnd/>
            <a:tailEnd/>
          </a:ln>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endParaRPr lang="en-US"/>
          </a:p>
        </p:txBody>
      </p:sp>
      <p:sp>
        <p:nvSpPr>
          <p:cNvPr id="32782" name="Oval 13"/>
          <p:cNvSpPr>
            <a:spLocks noChangeArrowheads="1"/>
          </p:cNvSpPr>
          <p:nvPr/>
        </p:nvSpPr>
        <p:spPr bwMode="auto">
          <a:xfrm>
            <a:off x="2895600" y="5257800"/>
            <a:ext cx="762000" cy="685800"/>
          </a:xfrm>
          <a:prstGeom prst="ellipse">
            <a:avLst/>
          </a:prstGeom>
          <a:solidFill>
            <a:schemeClr val="bg1"/>
          </a:solidFill>
          <a:ln w="12700">
            <a:solidFill>
              <a:schemeClr val="tx1"/>
            </a:solidFill>
            <a:round/>
            <a:headEnd/>
            <a:tailEnd/>
          </a:ln>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endParaRPr lang="en-US"/>
          </a:p>
        </p:txBody>
      </p:sp>
      <p:sp>
        <p:nvSpPr>
          <p:cNvPr id="32783" name="Oval 14"/>
          <p:cNvSpPr>
            <a:spLocks noChangeArrowheads="1"/>
          </p:cNvSpPr>
          <p:nvPr/>
        </p:nvSpPr>
        <p:spPr bwMode="auto">
          <a:xfrm>
            <a:off x="3124200" y="5029200"/>
            <a:ext cx="838200" cy="609600"/>
          </a:xfrm>
          <a:prstGeom prst="ellipse">
            <a:avLst/>
          </a:prstGeom>
          <a:solidFill>
            <a:schemeClr val="bg1"/>
          </a:solidFill>
          <a:ln w="12700">
            <a:solidFill>
              <a:schemeClr val="tx1"/>
            </a:solidFill>
            <a:round/>
            <a:headEnd/>
            <a:tailEnd/>
          </a:ln>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endParaRPr lang="en-US"/>
          </a:p>
        </p:txBody>
      </p:sp>
      <p:sp>
        <p:nvSpPr>
          <p:cNvPr id="32784" name="Oval 15"/>
          <p:cNvSpPr>
            <a:spLocks noChangeArrowheads="1"/>
          </p:cNvSpPr>
          <p:nvPr/>
        </p:nvSpPr>
        <p:spPr bwMode="auto">
          <a:xfrm>
            <a:off x="2438400" y="4648200"/>
            <a:ext cx="1143000" cy="762000"/>
          </a:xfrm>
          <a:prstGeom prst="ellipse">
            <a:avLst/>
          </a:prstGeom>
          <a:solidFill>
            <a:schemeClr val="bg1"/>
          </a:solidFill>
          <a:ln w="12700">
            <a:solidFill>
              <a:schemeClr val="tx1"/>
            </a:solidFill>
            <a:round/>
            <a:headEnd/>
            <a:tailEnd/>
          </a:ln>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endParaRPr lang="en-US"/>
          </a:p>
        </p:txBody>
      </p:sp>
      <p:sp>
        <p:nvSpPr>
          <p:cNvPr id="32785" name="Oval 16"/>
          <p:cNvSpPr>
            <a:spLocks noChangeArrowheads="1"/>
          </p:cNvSpPr>
          <p:nvPr/>
        </p:nvSpPr>
        <p:spPr bwMode="auto">
          <a:xfrm>
            <a:off x="2286000" y="4876800"/>
            <a:ext cx="1371600" cy="838200"/>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pPr algn="ctr"/>
            <a:r>
              <a:rPr lang="en-US" sz="2000">
                <a:solidFill>
                  <a:schemeClr val="tx1"/>
                </a:solidFill>
                <a:latin typeface="Arial" panose="020B0604020202020204" pitchFamily="34" charset="0"/>
              </a:rPr>
              <a:t>Inter(-tra)net</a:t>
            </a:r>
            <a:endParaRPr lang="en-US" sz="2400">
              <a:solidFill>
                <a:schemeClr val="tx1"/>
              </a:solidFill>
              <a:latin typeface="Arial" panose="020B0604020202020204" pitchFamily="34" charset="0"/>
            </a:endParaRPr>
          </a:p>
        </p:txBody>
      </p:sp>
      <p:graphicFrame>
        <p:nvGraphicFramePr>
          <p:cNvPr id="32786" name="Object 17">
            <a:hlinkClick r:id="" action="ppaction://ole?verb=0"/>
          </p:cNvPr>
          <p:cNvGraphicFramePr>
            <a:graphicFrameLocks/>
          </p:cNvGraphicFramePr>
          <p:nvPr/>
        </p:nvGraphicFramePr>
        <p:xfrm>
          <a:off x="7512050" y="4495800"/>
          <a:ext cx="1250950" cy="1751013"/>
        </p:xfrm>
        <a:graphic>
          <a:graphicData uri="http://schemas.openxmlformats.org/presentationml/2006/ole">
            <mc:AlternateContent xmlns:mc="http://schemas.openxmlformats.org/markup-compatibility/2006">
              <mc:Choice xmlns:v="urn:schemas-microsoft-com:vml" Requires="v">
                <p:oleObj spid="_x0000_s37976" name="Clip" r:id="rId8" imgW="2735263" imgH="3825875" progId="MS_ClipArt_Gallery.2">
                  <p:embed/>
                </p:oleObj>
              </mc:Choice>
              <mc:Fallback>
                <p:oleObj name="Clip" r:id="rId8" imgW="2735263" imgH="3825875" progId="MS_ClipArt_Gallery.2">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12050" y="4495800"/>
                        <a:ext cx="1250950" cy="175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787" name="Line 18"/>
          <p:cNvSpPr>
            <a:spLocks noChangeShapeType="1"/>
          </p:cNvSpPr>
          <p:nvPr/>
        </p:nvSpPr>
        <p:spPr bwMode="auto">
          <a:xfrm>
            <a:off x="5638800" y="5181600"/>
            <a:ext cx="19050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788" name="Line 19"/>
          <p:cNvSpPr>
            <a:spLocks noChangeShapeType="1"/>
          </p:cNvSpPr>
          <p:nvPr/>
        </p:nvSpPr>
        <p:spPr bwMode="auto">
          <a:xfrm>
            <a:off x="5638800" y="5334000"/>
            <a:ext cx="1905000" cy="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32789" name="AutoShape 20"/>
          <p:cNvSpPr>
            <a:spLocks noChangeArrowheads="1"/>
          </p:cNvSpPr>
          <p:nvPr/>
        </p:nvSpPr>
        <p:spPr bwMode="auto">
          <a:xfrm>
            <a:off x="304800" y="2819400"/>
            <a:ext cx="1219200" cy="457200"/>
          </a:xfrm>
          <a:prstGeom prst="flowChartAlternateProcess">
            <a:avLst/>
          </a:prstGeom>
          <a:solidFill>
            <a:schemeClr val="accent1"/>
          </a:solidFill>
          <a:ln w="9525">
            <a:solidFill>
              <a:schemeClr val="tx1"/>
            </a:solidFill>
            <a:miter lim="800000"/>
            <a:headEnd/>
            <a:tailEnd/>
          </a:ln>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pPr algn="ctr"/>
            <a:r>
              <a:rPr lang="en-US" sz="2000" b="1">
                <a:solidFill>
                  <a:schemeClr val="tx1"/>
                </a:solidFill>
                <a:latin typeface="Arial" panose="020B0604020202020204" pitchFamily="34" charset="0"/>
              </a:rPr>
              <a:t>Browser</a:t>
            </a:r>
          </a:p>
        </p:txBody>
      </p:sp>
      <p:sp>
        <p:nvSpPr>
          <p:cNvPr id="32790" name="AutoShape 21"/>
          <p:cNvSpPr>
            <a:spLocks noChangeArrowheads="1"/>
          </p:cNvSpPr>
          <p:nvPr/>
        </p:nvSpPr>
        <p:spPr bwMode="auto">
          <a:xfrm>
            <a:off x="2667000" y="2819400"/>
            <a:ext cx="1371600" cy="457200"/>
          </a:xfrm>
          <a:prstGeom prst="flowChartAlternateProcess">
            <a:avLst/>
          </a:prstGeom>
          <a:solidFill>
            <a:srgbClr val="CC0099"/>
          </a:solidFill>
          <a:ln w="9525">
            <a:solidFill>
              <a:schemeClr val="tx1"/>
            </a:solidFill>
            <a:miter lim="800000"/>
            <a:headEnd/>
            <a:tailEnd/>
          </a:ln>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pPr algn="ctr"/>
            <a:r>
              <a:rPr lang="en-US" sz="1800" b="1">
                <a:solidFill>
                  <a:schemeClr val="bg1"/>
                </a:solidFill>
                <a:latin typeface="Arial" panose="020B0604020202020204" pitchFamily="34" charset="0"/>
              </a:rPr>
              <a:t>Web Server</a:t>
            </a:r>
          </a:p>
        </p:txBody>
      </p:sp>
      <p:sp>
        <p:nvSpPr>
          <p:cNvPr id="32791" name="AutoShape 22"/>
          <p:cNvSpPr>
            <a:spLocks noChangeArrowheads="1"/>
          </p:cNvSpPr>
          <p:nvPr/>
        </p:nvSpPr>
        <p:spPr bwMode="auto">
          <a:xfrm>
            <a:off x="5029200" y="2819400"/>
            <a:ext cx="1371600" cy="457200"/>
          </a:xfrm>
          <a:prstGeom prst="flowChartAlternateProcess">
            <a:avLst/>
          </a:prstGeom>
          <a:solidFill>
            <a:srgbClr val="009999"/>
          </a:solidFill>
          <a:ln w="9525">
            <a:solidFill>
              <a:schemeClr val="tx1"/>
            </a:solidFill>
            <a:miter lim="800000"/>
            <a:headEnd/>
            <a:tailEnd/>
          </a:ln>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pPr algn="ctr"/>
            <a:r>
              <a:rPr lang="en-US" sz="1800" b="1">
                <a:solidFill>
                  <a:schemeClr val="bg1"/>
                </a:solidFill>
                <a:latin typeface="Arial" panose="020B0604020202020204" pitchFamily="34" charset="0"/>
              </a:rPr>
              <a:t>App Server</a:t>
            </a:r>
          </a:p>
        </p:txBody>
      </p:sp>
      <p:sp>
        <p:nvSpPr>
          <p:cNvPr id="32792" name="AutoShape 23"/>
          <p:cNvSpPr>
            <a:spLocks noChangeArrowheads="1"/>
          </p:cNvSpPr>
          <p:nvPr/>
        </p:nvSpPr>
        <p:spPr bwMode="auto">
          <a:xfrm>
            <a:off x="3886200" y="1447800"/>
            <a:ext cx="1371600" cy="533400"/>
          </a:xfrm>
          <a:prstGeom prst="verticalScroll">
            <a:avLst>
              <a:gd name="adj" fmla="val 12500"/>
            </a:avLst>
          </a:prstGeom>
          <a:solidFill>
            <a:schemeClr val="folHlink"/>
          </a:solidFill>
          <a:ln w="9525">
            <a:solidFill>
              <a:schemeClr val="tx1"/>
            </a:solidFill>
            <a:round/>
            <a:headEnd/>
            <a:tailEnd/>
          </a:ln>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pPr algn="ctr"/>
            <a:r>
              <a:rPr lang="en-US" sz="1800" b="1">
                <a:solidFill>
                  <a:schemeClr val="tx1"/>
                </a:solidFill>
                <a:latin typeface="Arial" panose="020B0604020202020204" pitchFamily="34" charset="0"/>
              </a:rPr>
              <a:t>Script</a:t>
            </a:r>
          </a:p>
        </p:txBody>
      </p:sp>
      <p:cxnSp>
        <p:nvCxnSpPr>
          <p:cNvPr id="32793" name="AutoShape 24"/>
          <p:cNvCxnSpPr>
            <a:cxnSpLocks noChangeShapeType="1"/>
            <a:stCxn id="32790" idx="0"/>
            <a:endCxn id="32792" idx="1"/>
          </p:cNvCxnSpPr>
          <p:nvPr/>
        </p:nvCxnSpPr>
        <p:spPr bwMode="auto">
          <a:xfrm rot="-5400000">
            <a:off x="3100388" y="1966912"/>
            <a:ext cx="1104900" cy="600075"/>
          </a:xfrm>
          <a:prstGeom prst="curvedConnector2">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794" name="AutoShape 25"/>
          <p:cNvCxnSpPr>
            <a:cxnSpLocks noChangeShapeType="1"/>
            <a:stCxn id="32792" idx="3"/>
            <a:endCxn id="32791" idx="0"/>
          </p:cNvCxnSpPr>
          <p:nvPr/>
        </p:nvCxnSpPr>
        <p:spPr bwMode="auto">
          <a:xfrm>
            <a:off x="5191125" y="1714500"/>
            <a:ext cx="523875" cy="1104900"/>
          </a:xfrm>
          <a:prstGeom prst="curvedConnector2">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2795" name="AutoShape 26"/>
          <p:cNvSpPr>
            <a:spLocks noChangeArrowheads="1"/>
          </p:cNvSpPr>
          <p:nvPr/>
        </p:nvSpPr>
        <p:spPr bwMode="auto">
          <a:xfrm>
            <a:off x="4038600" y="3429000"/>
            <a:ext cx="1066800" cy="533400"/>
          </a:xfrm>
          <a:prstGeom prst="flowChartDocument">
            <a:avLst/>
          </a:prstGeom>
          <a:solidFill>
            <a:srgbClr val="6600CC"/>
          </a:solidFill>
          <a:ln w="9525">
            <a:solidFill>
              <a:schemeClr val="tx1"/>
            </a:solidFill>
            <a:miter lim="800000"/>
            <a:headEnd/>
            <a:tailEnd/>
          </a:ln>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pPr algn="ctr"/>
            <a:r>
              <a:rPr lang="en-US" sz="1800" b="1">
                <a:solidFill>
                  <a:schemeClr val="bg1"/>
                </a:solidFill>
                <a:latin typeface="Arial" panose="020B0604020202020204" pitchFamily="34" charset="0"/>
              </a:rPr>
              <a:t>HTML</a:t>
            </a:r>
          </a:p>
        </p:txBody>
      </p:sp>
      <p:cxnSp>
        <p:nvCxnSpPr>
          <p:cNvPr id="32796" name="AutoShape 27"/>
          <p:cNvCxnSpPr>
            <a:cxnSpLocks noChangeShapeType="1"/>
            <a:stCxn id="32791" idx="2"/>
            <a:endCxn id="32795" idx="3"/>
          </p:cNvCxnSpPr>
          <p:nvPr/>
        </p:nvCxnSpPr>
        <p:spPr bwMode="auto">
          <a:xfrm rot="5400000">
            <a:off x="5200650" y="3181350"/>
            <a:ext cx="419100" cy="609600"/>
          </a:xfrm>
          <a:prstGeom prst="curvedConnector2">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797" name="AutoShape 28"/>
          <p:cNvCxnSpPr>
            <a:cxnSpLocks noChangeShapeType="1"/>
            <a:stCxn id="32795" idx="1"/>
            <a:endCxn id="32790" idx="2"/>
          </p:cNvCxnSpPr>
          <p:nvPr/>
        </p:nvCxnSpPr>
        <p:spPr bwMode="auto">
          <a:xfrm rot="10800000">
            <a:off x="3352800" y="3276600"/>
            <a:ext cx="685800" cy="419100"/>
          </a:xfrm>
          <a:prstGeom prst="curvedConnector2">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2798" name="AutoShape 29"/>
          <p:cNvSpPr>
            <a:spLocks noChangeArrowheads="1"/>
          </p:cNvSpPr>
          <p:nvPr/>
        </p:nvSpPr>
        <p:spPr bwMode="auto">
          <a:xfrm>
            <a:off x="3962400" y="2133600"/>
            <a:ext cx="1143000" cy="533400"/>
          </a:xfrm>
          <a:prstGeom prst="flowChartOnlineStorage">
            <a:avLst/>
          </a:prstGeom>
          <a:solidFill>
            <a:schemeClr val="folHlink"/>
          </a:solidFill>
          <a:ln w="9525">
            <a:solidFill>
              <a:schemeClr val="tx1"/>
            </a:solidFill>
            <a:miter lim="800000"/>
            <a:headEnd/>
            <a:tailEnd/>
          </a:ln>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pPr algn="ctr"/>
            <a:r>
              <a:rPr lang="en-US" sz="1800" b="1">
                <a:solidFill>
                  <a:schemeClr val="tx1"/>
                </a:solidFill>
                <a:latin typeface="Arial" panose="020B0604020202020204" pitchFamily="34" charset="0"/>
              </a:rPr>
              <a:t>variables</a:t>
            </a:r>
          </a:p>
        </p:txBody>
      </p:sp>
      <p:cxnSp>
        <p:nvCxnSpPr>
          <p:cNvPr id="32799" name="AutoShape 30"/>
          <p:cNvCxnSpPr>
            <a:cxnSpLocks noChangeShapeType="1"/>
            <a:stCxn id="32790" idx="0"/>
            <a:endCxn id="32798" idx="1"/>
          </p:cNvCxnSpPr>
          <p:nvPr/>
        </p:nvCxnSpPr>
        <p:spPr bwMode="auto">
          <a:xfrm rot="-5400000">
            <a:off x="3448050" y="2305050"/>
            <a:ext cx="419100" cy="609600"/>
          </a:xfrm>
          <a:prstGeom prst="curvedConnector2">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800" name="AutoShape 31"/>
          <p:cNvCxnSpPr>
            <a:cxnSpLocks noChangeShapeType="1"/>
            <a:stCxn id="32798" idx="3"/>
            <a:endCxn id="32791" idx="0"/>
          </p:cNvCxnSpPr>
          <p:nvPr/>
        </p:nvCxnSpPr>
        <p:spPr bwMode="auto">
          <a:xfrm>
            <a:off x="4914900" y="2400300"/>
            <a:ext cx="800100" cy="419100"/>
          </a:xfrm>
          <a:prstGeom prst="curvedConnector2">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801" name="AutoShape 32"/>
          <p:cNvCxnSpPr>
            <a:cxnSpLocks noChangeShapeType="1"/>
          </p:cNvCxnSpPr>
          <p:nvPr/>
        </p:nvCxnSpPr>
        <p:spPr bwMode="auto">
          <a:xfrm>
            <a:off x="1524000" y="2895600"/>
            <a:ext cx="1143000" cy="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802" name="AutoShape 33"/>
          <p:cNvCxnSpPr>
            <a:cxnSpLocks noChangeShapeType="1"/>
          </p:cNvCxnSpPr>
          <p:nvPr/>
        </p:nvCxnSpPr>
        <p:spPr bwMode="auto">
          <a:xfrm rot="10800000">
            <a:off x="1524000" y="3124200"/>
            <a:ext cx="1143000" cy="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2803" name="AutoShape 34"/>
          <p:cNvSpPr>
            <a:spLocks noChangeArrowheads="1"/>
          </p:cNvSpPr>
          <p:nvPr/>
        </p:nvSpPr>
        <p:spPr bwMode="auto">
          <a:xfrm>
            <a:off x="228600" y="1295400"/>
            <a:ext cx="1828800" cy="2743200"/>
          </a:xfrm>
          <a:prstGeom prst="wedgeRectCallout">
            <a:avLst>
              <a:gd name="adj1" fmla="val -12324"/>
              <a:gd name="adj2" fmla="val 80500"/>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pPr algn="ctr"/>
            <a:endParaRPr lang="en-US" sz="1800">
              <a:solidFill>
                <a:schemeClr val="tx1"/>
              </a:solidFill>
              <a:latin typeface="Times New Roman" panose="02020603050405020304" pitchFamily="18" charset="0"/>
            </a:endParaRPr>
          </a:p>
        </p:txBody>
      </p:sp>
      <p:sp>
        <p:nvSpPr>
          <p:cNvPr id="32804" name="AutoShape 35"/>
          <p:cNvSpPr>
            <a:spLocks noChangeArrowheads="1"/>
          </p:cNvSpPr>
          <p:nvPr/>
        </p:nvSpPr>
        <p:spPr bwMode="auto">
          <a:xfrm>
            <a:off x="6858000" y="1295400"/>
            <a:ext cx="2057400" cy="2743200"/>
          </a:xfrm>
          <a:prstGeom prst="wedgeRectCallout">
            <a:avLst>
              <a:gd name="adj1" fmla="val 1852"/>
              <a:gd name="adj2" fmla="val 68116"/>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pPr algn="ctr"/>
            <a:endParaRPr lang="en-US" sz="1800">
              <a:solidFill>
                <a:schemeClr val="tx1"/>
              </a:solidFill>
              <a:latin typeface="Times New Roman" panose="02020603050405020304" pitchFamily="18" charset="0"/>
            </a:endParaRPr>
          </a:p>
        </p:txBody>
      </p:sp>
      <p:sp>
        <p:nvSpPr>
          <p:cNvPr id="32805" name="AutoShape 36"/>
          <p:cNvSpPr>
            <a:spLocks noChangeArrowheads="1"/>
          </p:cNvSpPr>
          <p:nvPr/>
        </p:nvSpPr>
        <p:spPr bwMode="auto">
          <a:xfrm>
            <a:off x="7162800" y="2819400"/>
            <a:ext cx="1447800" cy="457200"/>
          </a:xfrm>
          <a:prstGeom prst="flowChartAlternateProcess">
            <a:avLst/>
          </a:prstGeom>
          <a:solidFill>
            <a:srgbClr val="FF0066"/>
          </a:solidFill>
          <a:ln w="9525">
            <a:solidFill>
              <a:schemeClr val="tx1"/>
            </a:solidFill>
            <a:miter lim="800000"/>
            <a:headEnd/>
            <a:tailEnd/>
          </a:ln>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pPr algn="ctr"/>
            <a:r>
              <a:rPr lang="en-US" sz="1800" b="1">
                <a:solidFill>
                  <a:schemeClr val="tx1"/>
                </a:solidFill>
                <a:latin typeface="Arial" panose="020B0604020202020204" pitchFamily="34" charset="0"/>
              </a:rPr>
              <a:t>DBMS</a:t>
            </a:r>
          </a:p>
        </p:txBody>
      </p:sp>
      <p:sp>
        <p:nvSpPr>
          <p:cNvPr id="32806" name="AutoShape 37"/>
          <p:cNvSpPr>
            <a:spLocks noChangeArrowheads="1"/>
          </p:cNvSpPr>
          <p:nvPr/>
        </p:nvSpPr>
        <p:spPr bwMode="auto">
          <a:xfrm>
            <a:off x="7696200" y="1905000"/>
            <a:ext cx="1066800" cy="533400"/>
          </a:xfrm>
          <a:prstGeom prst="flowChartMagneticDisk">
            <a:avLst/>
          </a:prstGeom>
          <a:solidFill>
            <a:schemeClr val="bg2"/>
          </a:solidFill>
          <a:ln w="9525">
            <a:solidFill>
              <a:schemeClr val="tx1"/>
            </a:solidFill>
            <a:round/>
            <a:headEnd/>
            <a:tailEnd/>
          </a:ln>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pPr algn="ctr"/>
            <a:r>
              <a:rPr lang="en-US" sz="1800" b="1">
                <a:solidFill>
                  <a:schemeClr val="tx1"/>
                </a:solidFill>
                <a:latin typeface="Arial" panose="020B0604020202020204" pitchFamily="34" charset="0"/>
              </a:rPr>
              <a:t>DB</a:t>
            </a:r>
          </a:p>
        </p:txBody>
      </p:sp>
      <p:sp>
        <p:nvSpPr>
          <p:cNvPr id="32807" name="AutoShape 38"/>
          <p:cNvSpPr>
            <a:spLocks noChangeArrowheads="1"/>
          </p:cNvSpPr>
          <p:nvPr/>
        </p:nvSpPr>
        <p:spPr bwMode="auto">
          <a:xfrm>
            <a:off x="6400800" y="3505200"/>
            <a:ext cx="838200" cy="381000"/>
          </a:xfrm>
          <a:prstGeom prst="flowChartOnlineStorage">
            <a:avLst/>
          </a:prstGeom>
          <a:solidFill>
            <a:schemeClr val="folHlink"/>
          </a:solidFill>
          <a:ln w="9525">
            <a:solidFill>
              <a:schemeClr val="tx1"/>
            </a:solidFill>
            <a:miter lim="800000"/>
            <a:headEnd/>
            <a:tailEnd/>
          </a:ln>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pPr algn="ctr"/>
            <a:r>
              <a:rPr lang="en-US" sz="1800" b="1">
                <a:solidFill>
                  <a:schemeClr val="tx1"/>
                </a:solidFill>
                <a:latin typeface="Arial" panose="020B0604020202020204" pitchFamily="34" charset="0"/>
              </a:rPr>
              <a:t>Data</a:t>
            </a:r>
          </a:p>
        </p:txBody>
      </p:sp>
      <p:cxnSp>
        <p:nvCxnSpPr>
          <p:cNvPr id="32808" name="AutoShape 39"/>
          <p:cNvCxnSpPr>
            <a:cxnSpLocks noChangeShapeType="1"/>
            <a:stCxn id="32805" idx="2"/>
            <a:endCxn id="32807" idx="3"/>
          </p:cNvCxnSpPr>
          <p:nvPr/>
        </p:nvCxnSpPr>
        <p:spPr bwMode="auto">
          <a:xfrm rot="5400000">
            <a:off x="7283450" y="3092450"/>
            <a:ext cx="419100" cy="787400"/>
          </a:xfrm>
          <a:prstGeom prst="curvedConnector2">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809" name="AutoShape 40"/>
          <p:cNvCxnSpPr>
            <a:cxnSpLocks noChangeShapeType="1"/>
            <a:stCxn id="32807" idx="1"/>
            <a:endCxn id="32791" idx="2"/>
          </p:cNvCxnSpPr>
          <p:nvPr/>
        </p:nvCxnSpPr>
        <p:spPr bwMode="auto">
          <a:xfrm rot="10800000">
            <a:off x="5715000" y="3276600"/>
            <a:ext cx="685800" cy="419100"/>
          </a:xfrm>
          <a:prstGeom prst="curvedConnector2">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2810" name="AutoShape 41"/>
          <p:cNvSpPr>
            <a:spLocks noChangeArrowheads="1"/>
          </p:cNvSpPr>
          <p:nvPr/>
        </p:nvSpPr>
        <p:spPr bwMode="auto">
          <a:xfrm>
            <a:off x="6400800" y="2057400"/>
            <a:ext cx="762000" cy="533400"/>
          </a:xfrm>
          <a:prstGeom prst="verticalScroll">
            <a:avLst>
              <a:gd name="adj" fmla="val 12500"/>
            </a:avLst>
          </a:prstGeom>
          <a:solidFill>
            <a:schemeClr val="folHlink"/>
          </a:solidFill>
          <a:ln w="9525">
            <a:solidFill>
              <a:schemeClr val="tx1"/>
            </a:solidFill>
            <a:round/>
            <a:headEnd/>
            <a:tailEnd/>
          </a:ln>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pPr algn="ctr"/>
            <a:r>
              <a:rPr lang="en-US" sz="1800" b="1">
                <a:solidFill>
                  <a:schemeClr val="tx1"/>
                </a:solidFill>
                <a:latin typeface="Arial" panose="020B0604020202020204" pitchFamily="34" charset="0"/>
              </a:rPr>
              <a:t>SQL</a:t>
            </a:r>
          </a:p>
        </p:txBody>
      </p:sp>
      <p:cxnSp>
        <p:nvCxnSpPr>
          <p:cNvPr id="32811" name="AutoShape 42"/>
          <p:cNvCxnSpPr>
            <a:cxnSpLocks noChangeShapeType="1"/>
            <a:stCxn id="32791" idx="0"/>
            <a:endCxn id="32810" idx="1"/>
          </p:cNvCxnSpPr>
          <p:nvPr/>
        </p:nvCxnSpPr>
        <p:spPr bwMode="auto">
          <a:xfrm rot="-5400000">
            <a:off x="5843588" y="2195512"/>
            <a:ext cx="495300" cy="752475"/>
          </a:xfrm>
          <a:prstGeom prst="curvedConnector2">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812" name="AutoShape 43"/>
          <p:cNvCxnSpPr>
            <a:cxnSpLocks noChangeShapeType="1"/>
            <a:stCxn id="32810" idx="3"/>
            <a:endCxn id="32805" idx="0"/>
          </p:cNvCxnSpPr>
          <p:nvPr/>
        </p:nvCxnSpPr>
        <p:spPr bwMode="auto">
          <a:xfrm>
            <a:off x="7096125" y="2324100"/>
            <a:ext cx="790575" cy="495300"/>
          </a:xfrm>
          <a:prstGeom prst="curvedConnector2">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45836" name="Oval 44"/>
          <p:cNvSpPr>
            <a:spLocks noChangeArrowheads="1"/>
          </p:cNvSpPr>
          <p:nvPr/>
        </p:nvSpPr>
        <p:spPr bwMode="auto">
          <a:xfrm>
            <a:off x="1957388" y="2438400"/>
            <a:ext cx="381000" cy="381000"/>
          </a:xfrm>
          <a:prstGeom prst="ellipse">
            <a:avLst/>
          </a:prstGeom>
          <a:solidFill>
            <a:schemeClr val="bg1"/>
          </a:solidFill>
          <a:ln w="9525">
            <a:solidFill>
              <a:schemeClr val="tx1"/>
            </a:solidFill>
            <a:round/>
            <a:headEnd/>
            <a:tailEnd/>
          </a:ln>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pPr algn="ctr"/>
            <a:r>
              <a:rPr lang="en-US" sz="1800" b="1">
                <a:solidFill>
                  <a:schemeClr val="tx1"/>
                </a:solidFill>
                <a:latin typeface="Arial" panose="020B0604020202020204" pitchFamily="34" charset="0"/>
              </a:rPr>
              <a:t>1</a:t>
            </a:r>
          </a:p>
        </p:txBody>
      </p:sp>
      <p:sp>
        <p:nvSpPr>
          <p:cNvPr id="545837" name="Oval 45"/>
          <p:cNvSpPr>
            <a:spLocks noChangeArrowheads="1"/>
          </p:cNvSpPr>
          <p:nvPr/>
        </p:nvSpPr>
        <p:spPr bwMode="auto">
          <a:xfrm>
            <a:off x="4343400" y="1905000"/>
            <a:ext cx="381000" cy="381000"/>
          </a:xfrm>
          <a:prstGeom prst="ellipse">
            <a:avLst/>
          </a:prstGeom>
          <a:solidFill>
            <a:schemeClr val="bg1"/>
          </a:solidFill>
          <a:ln w="9525">
            <a:solidFill>
              <a:schemeClr val="tx1"/>
            </a:solidFill>
            <a:round/>
            <a:headEnd/>
            <a:tailEnd/>
          </a:ln>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pPr algn="ctr"/>
            <a:r>
              <a:rPr lang="en-US" sz="1800" b="1">
                <a:solidFill>
                  <a:schemeClr val="tx1"/>
                </a:solidFill>
                <a:latin typeface="Arial" panose="020B0604020202020204" pitchFamily="34" charset="0"/>
              </a:rPr>
              <a:t>2</a:t>
            </a:r>
          </a:p>
        </p:txBody>
      </p:sp>
      <p:sp>
        <p:nvSpPr>
          <p:cNvPr id="545838" name="Oval 46"/>
          <p:cNvSpPr>
            <a:spLocks noChangeArrowheads="1"/>
          </p:cNvSpPr>
          <p:nvPr/>
        </p:nvSpPr>
        <p:spPr bwMode="auto">
          <a:xfrm>
            <a:off x="4648200" y="2819400"/>
            <a:ext cx="381000" cy="381000"/>
          </a:xfrm>
          <a:prstGeom prst="ellipse">
            <a:avLst/>
          </a:prstGeom>
          <a:solidFill>
            <a:schemeClr val="bg1"/>
          </a:solidFill>
          <a:ln w="9525">
            <a:solidFill>
              <a:schemeClr val="tx1"/>
            </a:solidFill>
            <a:round/>
            <a:headEnd/>
            <a:tailEnd/>
          </a:ln>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pPr algn="ctr"/>
            <a:r>
              <a:rPr lang="en-US" sz="1800" b="1">
                <a:solidFill>
                  <a:schemeClr val="tx1"/>
                </a:solidFill>
                <a:latin typeface="Arial" panose="020B0604020202020204" pitchFamily="34" charset="0"/>
              </a:rPr>
              <a:t>3</a:t>
            </a:r>
          </a:p>
        </p:txBody>
      </p:sp>
      <p:sp>
        <p:nvSpPr>
          <p:cNvPr id="545839" name="Oval 47"/>
          <p:cNvSpPr>
            <a:spLocks noChangeArrowheads="1"/>
          </p:cNvSpPr>
          <p:nvPr/>
        </p:nvSpPr>
        <p:spPr bwMode="auto">
          <a:xfrm>
            <a:off x="6553200" y="2819400"/>
            <a:ext cx="381000" cy="381000"/>
          </a:xfrm>
          <a:prstGeom prst="ellipse">
            <a:avLst/>
          </a:prstGeom>
          <a:solidFill>
            <a:schemeClr val="bg1"/>
          </a:solidFill>
          <a:ln w="9525">
            <a:solidFill>
              <a:schemeClr val="tx1"/>
            </a:solidFill>
            <a:round/>
            <a:headEnd/>
            <a:tailEnd/>
          </a:ln>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pPr algn="ctr"/>
            <a:r>
              <a:rPr lang="en-US" sz="1800" b="1">
                <a:solidFill>
                  <a:schemeClr val="tx1"/>
                </a:solidFill>
                <a:latin typeface="Arial" panose="020B0604020202020204" pitchFamily="34" charset="0"/>
              </a:rPr>
              <a:t>4</a:t>
            </a:r>
          </a:p>
        </p:txBody>
      </p:sp>
      <p:sp>
        <p:nvSpPr>
          <p:cNvPr id="545840" name="Oval 48"/>
          <p:cNvSpPr>
            <a:spLocks noChangeArrowheads="1"/>
          </p:cNvSpPr>
          <p:nvPr/>
        </p:nvSpPr>
        <p:spPr bwMode="auto">
          <a:xfrm>
            <a:off x="5410200" y="3581400"/>
            <a:ext cx="381000" cy="381000"/>
          </a:xfrm>
          <a:prstGeom prst="ellipse">
            <a:avLst/>
          </a:prstGeom>
          <a:solidFill>
            <a:schemeClr val="bg1"/>
          </a:solidFill>
          <a:ln w="9525">
            <a:solidFill>
              <a:schemeClr val="tx1"/>
            </a:solidFill>
            <a:round/>
            <a:headEnd/>
            <a:tailEnd/>
          </a:ln>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pPr algn="ctr"/>
            <a:r>
              <a:rPr lang="en-US" sz="1800" b="1">
                <a:solidFill>
                  <a:schemeClr val="tx1"/>
                </a:solidFill>
                <a:latin typeface="Arial" panose="020B0604020202020204" pitchFamily="34" charset="0"/>
              </a:rPr>
              <a:t>5</a:t>
            </a:r>
          </a:p>
        </p:txBody>
      </p:sp>
      <p:sp>
        <p:nvSpPr>
          <p:cNvPr id="545841" name="Oval 49"/>
          <p:cNvSpPr>
            <a:spLocks noChangeArrowheads="1"/>
          </p:cNvSpPr>
          <p:nvPr/>
        </p:nvSpPr>
        <p:spPr bwMode="auto">
          <a:xfrm>
            <a:off x="2895600" y="3352800"/>
            <a:ext cx="381000" cy="381000"/>
          </a:xfrm>
          <a:prstGeom prst="ellipse">
            <a:avLst/>
          </a:prstGeom>
          <a:solidFill>
            <a:schemeClr val="bg1"/>
          </a:solidFill>
          <a:ln w="9525">
            <a:solidFill>
              <a:schemeClr val="tx1"/>
            </a:solidFill>
            <a:round/>
            <a:headEnd/>
            <a:tailEnd/>
          </a:ln>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pPr algn="ctr"/>
            <a:r>
              <a:rPr lang="en-US" sz="1800" b="1">
                <a:solidFill>
                  <a:schemeClr val="tx1"/>
                </a:solidFill>
                <a:latin typeface="Arial" panose="020B0604020202020204" pitchFamily="34" charset="0"/>
              </a:rPr>
              <a:t>6</a:t>
            </a:r>
          </a:p>
        </p:txBody>
      </p:sp>
      <p:sp>
        <p:nvSpPr>
          <p:cNvPr id="32819" name="Rectangle 50"/>
          <p:cNvSpPr>
            <a:spLocks noChangeArrowheads="1"/>
          </p:cNvSpPr>
          <p:nvPr/>
        </p:nvSpPr>
        <p:spPr bwMode="auto">
          <a:xfrm>
            <a:off x="407988" y="6553200"/>
            <a:ext cx="37560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b">
            <a:spAutoFit/>
          </a:bodyP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r>
              <a:rPr lang="en-US" sz="1400" b="1">
                <a:solidFill>
                  <a:schemeClr val="tx1"/>
                </a:solidFill>
              </a:rPr>
              <a:t>The DYNAMIC Web – Application Server</a:t>
            </a:r>
          </a:p>
        </p:txBody>
      </p:sp>
    </p:spTree>
    <p:extLst>
      <p:ext uri="{BB962C8B-B14F-4D97-AF65-F5344CB8AC3E}">
        <p14:creationId xmlns:p14="http://schemas.microsoft.com/office/powerpoint/2010/main" val="109374770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545836"/>
                                        </p:tgtEl>
                                        <p:attrNameLst>
                                          <p:attrName>style.visibility</p:attrName>
                                        </p:attrNameLst>
                                      </p:cBhvr>
                                      <p:to>
                                        <p:strVal val="visible"/>
                                      </p:to>
                                    </p:set>
                                    <p:anim calcmode="lin" valueType="num">
                                      <p:cBhvr additive="base">
                                        <p:cTn id="7" dur="500" fill="hold"/>
                                        <p:tgtEl>
                                          <p:spTgt spid="545836"/>
                                        </p:tgtEl>
                                        <p:attrNameLst>
                                          <p:attrName>ppt_x</p:attrName>
                                        </p:attrNameLst>
                                      </p:cBhvr>
                                      <p:tavLst>
                                        <p:tav tm="0">
                                          <p:val>
                                            <p:strVal val="#ppt_x"/>
                                          </p:val>
                                        </p:tav>
                                        <p:tav tm="100000">
                                          <p:val>
                                            <p:strVal val="#ppt_x"/>
                                          </p:val>
                                        </p:tav>
                                      </p:tavLst>
                                    </p:anim>
                                    <p:anim calcmode="lin" valueType="num">
                                      <p:cBhvr additive="base">
                                        <p:cTn id="8" dur="500" fill="hold"/>
                                        <p:tgtEl>
                                          <p:spTgt spid="545836"/>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545837"/>
                                        </p:tgtEl>
                                        <p:attrNameLst>
                                          <p:attrName>style.visibility</p:attrName>
                                        </p:attrNameLst>
                                      </p:cBhvr>
                                      <p:to>
                                        <p:strVal val="visible"/>
                                      </p:to>
                                    </p:set>
                                    <p:anim calcmode="lin" valueType="num">
                                      <p:cBhvr additive="base">
                                        <p:cTn id="13" dur="500" fill="hold"/>
                                        <p:tgtEl>
                                          <p:spTgt spid="545837"/>
                                        </p:tgtEl>
                                        <p:attrNameLst>
                                          <p:attrName>ppt_x</p:attrName>
                                        </p:attrNameLst>
                                      </p:cBhvr>
                                      <p:tavLst>
                                        <p:tav tm="0">
                                          <p:val>
                                            <p:strVal val="#ppt_x"/>
                                          </p:val>
                                        </p:tav>
                                        <p:tav tm="100000">
                                          <p:val>
                                            <p:strVal val="#ppt_x"/>
                                          </p:val>
                                        </p:tav>
                                      </p:tavLst>
                                    </p:anim>
                                    <p:anim calcmode="lin" valueType="num">
                                      <p:cBhvr additive="base">
                                        <p:cTn id="14" dur="500" fill="hold"/>
                                        <p:tgtEl>
                                          <p:spTgt spid="545837"/>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545838"/>
                                        </p:tgtEl>
                                        <p:attrNameLst>
                                          <p:attrName>style.visibility</p:attrName>
                                        </p:attrNameLst>
                                      </p:cBhvr>
                                      <p:to>
                                        <p:strVal val="visible"/>
                                      </p:to>
                                    </p:set>
                                    <p:anim calcmode="lin" valueType="num">
                                      <p:cBhvr additive="base">
                                        <p:cTn id="19" dur="500" fill="hold"/>
                                        <p:tgtEl>
                                          <p:spTgt spid="545838"/>
                                        </p:tgtEl>
                                        <p:attrNameLst>
                                          <p:attrName>ppt_x</p:attrName>
                                        </p:attrNameLst>
                                      </p:cBhvr>
                                      <p:tavLst>
                                        <p:tav tm="0">
                                          <p:val>
                                            <p:strVal val="#ppt_x"/>
                                          </p:val>
                                        </p:tav>
                                        <p:tav tm="100000">
                                          <p:val>
                                            <p:strVal val="#ppt_x"/>
                                          </p:val>
                                        </p:tav>
                                      </p:tavLst>
                                    </p:anim>
                                    <p:anim calcmode="lin" valueType="num">
                                      <p:cBhvr additive="base">
                                        <p:cTn id="20" dur="500" fill="hold"/>
                                        <p:tgtEl>
                                          <p:spTgt spid="545838"/>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545839"/>
                                        </p:tgtEl>
                                        <p:attrNameLst>
                                          <p:attrName>style.visibility</p:attrName>
                                        </p:attrNameLst>
                                      </p:cBhvr>
                                      <p:to>
                                        <p:strVal val="visible"/>
                                      </p:to>
                                    </p:set>
                                    <p:anim calcmode="lin" valueType="num">
                                      <p:cBhvr additive="base">
                                        <p:cTn id="25" dur="500" fill="hold"/>
                                        <p:tgtEl>
                                          <p:spTgt spid="545839"/>
                                        </p:tgtEl>
                                        <p:attrNameLst>
                                          <p:attrName>ppt_x</p:attrName>
                                        </p:attrNameLst>
                                      </p:cBhvr>
                                      <p:tavLst>
                                        <p:tav tm="0">
                                          <p:val>
                                            <p:strVal val="#ppt_x"/>
                                          </p:val>
                                        </p:tav>
                                        <p:tav tm="100000">
                                          <p:val>
                                            <p:strVal val="#ppt_x"/>
                                          </p:val>
                                        </p:tav>
                                      </p:tavLst>
                                    </p:anim>
                                    <p:anim calcmode="lin" valueType="num">
                                      <p:cBhvr additive="base">
                                        <p:cTn id="26" dur="500" fill="hold"/>
                                        <p:tgtEl>
                                          <p:spTgt spid="545839"/>
                                        </p:tgtEl>
                                        <p:attrNameLst>
                                          <p:attrName>ppt_y</p:attrName>
                                        </p:attrNameLst>
                                      </p:cBhvr>
                                      <p:tavLst>
                                        <p:tav tm="0">
                                          <p:val>
                                            <p:strVal val="0-#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545840"/>
                                        </p:tgtEl>
                                        <p:attrNameLst>
                                          <p:attrName>style.visibility</p:attrName>
                                        </p:attrNameLst>
                                      </p:cBhvr>
                                      <p:to>
                                        <p:strVal val="visible"/>
                                      </p:to>
                                    </p:set>
                                    <p:anim calcmode="lin" valueType="num">
                                      <p:cBhvr additive="base">
                                        <p:cTn id="31" dur="500" fill="hold"/>
                                        <p:tgtEl>
                                          <p:spTgt spid="545840"/>
                                        </p:tgtEl>
                                        <p:attrNameLst>
                                          <p:attrName>ppt_x</p:attrName>
                                        </p:attrNameLst>
                                      </p:cBhvr>
                                      <p:tavLst>
                                        <p:tav tm="0">
                                          <p:val>
                                            <p:strVal val="#ppt_x"/>
                                          </p:val>
                                        </p:tav>
                                        <p:tav tm="100000">
                                          <p:val>
                                            <p:strVal val="#ppt_x"/>
                                          </p:val>
                                        </p:tav>
                                      </p:tavLst>
                                    </p:anim>
                                    <p:anim calcmode="lin" valueType="num">
                                      <p:cBhvr additive="base">
                                        <p:cTn id="32" dur="500" fill="hold"/>
                                        <p:tgtEl>
                                          <p:spTgt spid="545840"/>
                                        </p:tgtEl>
                                        <p:attrNameLst>
                                          <p:attrName>ppt_y</p:attrName>
                                        </p:attrNameLst>
                                      </p:cBhvr>
                                      <p:tavLst>
                                        <p:tav tm="0">
                                          <p:val>
                                            <p:strVal val="0-#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1" fill="hold" grpId="0" nodeType="clickEffect">
                                  <p:stCondLst>
                                    <p:cond delay="0"/>
                                  </p:stCondLst>
                                  <p:childTnLst>
                                    <p:set>
                                      <p:cBhvr>
                                        <p:cTn id="36" dur="1" fill="hold">
                                          <p:stCondLst>
                                            <p:cond delay="0"/>
                                          </p:stCondLst>
                                        </p:cTn>
                                        <p:tgtEl>
                                          <p:spTgt spid="545841"/>
                                        </p:tgtEl>
                                        <p:attrNameLst>
                                          <p:attrName>style.visibility</p:attrName>
                                        </p:attrNameLst>
                                      </p:cBhvr>
                                      <p:to>
                                        <p:strVal val="visible"/>
                                      </p:to>
                                    </p:set>
                                    <p:anim calcmode="lin" valueType="num">
                                      <p:cBhvr additive="base">
                                        <p:cTn id="37" dur="500" fill="hold"/>
                                        <p:tgtEl>
                                          <p:spTgt spid="545841"/>
                                        </p:tgtEl>
                                        <p:attrNameLst>
                                          <p:attrName>ppt_x</p:attrName>
                                        </p:attrNameLst>
                                      </p:cBhvr>
                                      <p:tavLst>
                                        <p:tav tm="0">
                                          <p:val>
                                            <p:strVal val="#ppt_x"/>
                                          </p:val>
                                        </p:tav>
                                        <p:tav tm="100000">
                                          <p:val>
                                            <p:strVal val="#ppt_x"/>
                                          </p:val>
                                        </p:tav>
                                      </p:tavLst>
                                    </p:anim>
                                    <p:anim calcmode="lin" valueType="num">
                                      <p:cBhvr additive="base">
                                        <p:cTn id="38" dur="500" fill="hold"/>
                                        <p:tgtEl>
                                          <p:spTgt spid="54584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5836" grpId="0" animBg="1" autoUpdateAnimBg="0"/>
      <p:bldP spid="545837" grpId="0" animBg="1" autoUpdateAnimBg="0"/>
      <p:bldP spid="545838" grpId="0" animBg="1" autoUpdateAnimBg="0"/>
      <p:bldP spid="545839" grpId="0" animBg="1" autoUpdateAnimBg="0"/>
      <p:bldP spid="545840" grpId="0" animBg="1" autoUpdateAnimBg="0"/>
      <p:bldP spid="545841"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r>
              <a:rPr lang="en-US" sz="1400">
                <a:solidFill>
                  <a:schemeClr val="tx1"/>
                </a:solidFill>
                <a:latin typeface="Comic Sans MS" panose="030F0702030302020204" pitchFamily="66" charset="0"/>
              </a:rPr>
              <a:t>Dr. George Royce   </a:t>
            </a:r>
          </a:p>
        </p:txBody>
      </p:sp>
      <p:sp>
        <p:nvSpPr>
          <p:cNvPr id="30723" name="Freeform 2"/>
          <p:cNvSpPr>
            <a:spLocks/>
          </p:cNvSpPr>
          <p:nvPr/>
        </p:nvSpPr>
        <p:spPr bwMode="auto">
          <a:xfrm>
            <a:off x="1752600" y="2489200"/>
            <a:ext cx="4572000" cy="1701800"/>
          </a:xfrm>
          <a:custGeom>
            <a:avLst/>
            <a:gdLst>
              <a:gd name="T0" fmla="*/ 0 w 2880"/>
              <a:gd name="T1" fmla="*/ 2147483647 h 1072"/>
              <a:gd name="T2" fmla="*/ 2147483647 w 2880"/>
              <a:gd name="T3" fmla="*/ 2147483647 h 1072"/>
              <a:gd name="T4" fmla="*/ 2147483647 w 2880"/>
              <a:gd name="T5" fmla="*/ 2147483647 h 1072"/>
              <a:gd name="T6" fmla="*/ 0 60000 65536"/>
              <a:gd name="T7" fmla="*/ 0 60000 65536"/>
              <a:gd name="T8" fmla="*/ 0 60000 65536"/>
              <a:gd name="T9" fmla="*/ 0 w 2880"/>
              <a:gd name="T10" fmla="*/ 0 h 1072"/>
              <a:gd name="T11" fmla="*/ 2880 w 2880"/>
              <a:gd name="T12" fmla="*/ 1072 h 1072"/>
            </a:gdLst>
            <a:ahLst/>
            <a:cxnLst>
              <a:cxn ang="T6">
                <a:pos x="T0" y="T1"/>
              </a:cxn>
              <a:cxn ang="T7">
                <a:pos x="T2" y="T3"/>
              </a:cxn>
              <a:cxn ang="T8">
                <a:pos x="T4" y="T5"/>
              </a:cxn>
            </a:cxnLst>
            <a:rect l="T9" t="T10" r="T11" b="T12"/>
            <a:pathLst>
              <a:path w="2880" h="1072">
                <a:moveTo>
                  <a:pt x="0" y="1072"/>
                </a:moveTo>
                <a:cubicBezTo>
                  <a:pt x="504" y="552"/>
                  <a:pt x="1008" y="32"/>
                  <a:pt x="1488" y="16"/>
                </a:cubicBezTo>
                <a:cubicBezTo>
                  <a:pt x="1968" y="0"/>
                  <a:pt x="2424" y="488"/>
                  <a:pt x="2880" y="976"/>
                </a:cubicBez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0724" name="Rectangle 3"/>
          <p:cNvSpPr>
            <a:spLocks noGrp="1" noChangeArrowheads="1"/>
          </p:cNvSpPr>
          <p:nvPr>
            <p:ph type="title"/>
          </p:nvPr>
        </p:nvSpPr>
        <p:spPr/>
        <p:txBody>
          <a:bodyPr/>
          <a:lstStyle/>
          <a:p>
            <a:r>
              <a:rPr lang="en-US" sz="2800"/>
              <a:t>Submitting Input to the Server</a:t>
            </a:r>
          </a:p>
        </p:txBody>
      </p:sp>
      <p:graphicFrame>
        <p:nvGraphicFramePr>
          <p:cNvPr id="30725" name="Object 4">
            <a:hlinkClick r:id="" action="ppaction://ole?verb=0"/>
          </p:cNvPr>
          <p:cNvGraphicFramePr>
            <a:graphicFrameLocks/>
          </p:cNvGraphicFramePr>
          <p:nvPr/>
        </p:nvGraphicFramePr>
        <p:xfrm>
          <a:off x="1157288" y="4497388"/>
          <a:ext cx="1130300" cy="1011237"/>
        </p:xfrm>
        <a:graphic>
          <a:graphicData uri="http://schemas.openxmlformats.org/presentationml/2006/ole">
            <mc:AlternateContent xmlns:mc="http://schemas.openxmlformats.org/markup-compatibility/2006">
              <mc:Choice xmlns:v="urn:schemas-microsoft-com:vml" Requires="v">
                <p:oleObj spid="_x0000_s30840" name="Clip" r:id="rId4" imgW="3475038" imgH="3108325" progId="MS_ClipArt_Gallery.2">
                  <p:embed/>
                </p:oleObj>
              </mc:Choice>
              <mc:Fallback>
                <p:oleObj name="Clip" r:id="rId4" imgW="3475038" imgH="3108325" progId="MS_ClipArt_Gallery.2">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7288" y="4497388"/>
                        <a:ext cx="1130300" cy="1011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26" name="Object 5">
            <a:hlinkClick r:id="" action="ppaction://ole?verb=0"/>
          </p:cNvPr>
          <p:cNvGraphicFramePr>
            <a:graphicFrameLocks/>
          </p:cNvGraphicFramePr>
          <p:nvPr/>
        </p:nvGraphicFramePr>
        <p:xfrm>
          <a:off x="6521450" y="4116388"/>
          <a:ext cx="1250950" cy="1751012"/>
        </p:xfrm>
        <a:graphic>
          <a:graphicData uri="http://schemas.openxmlformats.org/presentationml/2006/ole">
            <mc:AlternateContent xmlns:mc="http://schemas.openxmlformats.org/markup-compatibility/2006">
              <mc:Choice xmlns:v="urn:schemas-microsoft-com:vml" Requires="v">
                <p:oleObj spid="_x0000_s30841" name="Clip" r:id="rId6" imgW="2735263" imgH="3825875" progId="MS_ClipArt_Gallery.2">
                  <p:embed/>
                </p:oleObj>
              </mc:Choice>
              <mc:Fallback>
                <p:oleObj name="Clip" r:id="rId6" imgW="2735263" imgH="3825875" progId="MS_ClipArt_Gallery.2">
                  <p:embed/>
                  <p:pic>
                    <p:nvPicPr>
                      <p:cNvPr id="0" name="Object 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21450" y="4116388"/>
                        <a:ext cx="1250950" cy="1751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27" name="Line 6"/>
          <p:cNvSpPr>
            <a:spLocks noChangeShapeType="1"/>
          </p:cNvSpPr>
          <p:nvPr/>
        </p:nvSpPr>
        <p:spPr bwMode="auto">
          <a:xfrm>
            <a:off x="2300288" y="4781550"/>
            <a:ext cx="4114800" cy="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28" name="Oval 7"/>
          <p:cNvSpPr>
            <a:spLocks noChangeArrowheads="1"/>
          </p:cNvSpPr>
          <p:nvPr/>
        </p:nvSpPr>
        <p:spPr bwMode="auto">
          <a:xfrm>
            <a:off x="3290888" y="4421188"/>
            <a:ext cx="1219200" cy="685800"/>
          </a:xfrm>
          <a:prstGeom prst="ellipse">
            <a:avLst/>
          </a:prstGeom>
          <a:solidFill>
            <a:schemeClr val="bg1"/>
          </a:solidFill>
          <a:ln w="12700">
            <a:solidFill>
              <a:schemeClr val="tx1"/>
            </a:solidFill>
            <a:round/>
            <a:headEnd/>
            <a:tailEnd/>
          </a:ln>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endParaRPr lang="en-US"/>
          </a:p>
        </p:txBody>
      </p:sp>
      <p:sp>
        <p:nvSpPr>
          <p:cNvPr id="30729" name="Oval 8"/>
          <p:cNvSpPr>
            <a:spLocks noChangeArrowheads="1"/>
          </p:cNvSpPr>
          <p:nvPr/>
        </p:nvSpPr>
        <p:spPr bwMode="auto">
          <a:xfrm>
            <a:off x="3671888" y="4802188"/>
            <a:ext cx="990600" cy="762000"/>
          </a:xfrm>
          <a:prstGeom prst="ellipse">
            <a:avLst/>
          </a:prstGeom>
          <a:solidFill>
            <a:schemeClr val="bg1"/>
          </a:solidFill>
          <a:ln w="12700">
            <a:solidFill>
              <a:schemeClr val="tx1"/>
            </a:solidFill>
            <a:round/>
            <a:headEnd/>
            <a:tailEnd/>
          </a:ln>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endParaRPr lang="en-US"/>
          </a:p>
        </p:txBody>
      </p:sp>
      <p:sp>
        <p:nvSpPr>
          <p:cNvPr id="30730" name="Oval 9"/>
          <p:cNvSpPr>
            <a:spLocks noChangeArrowheads="1"/>
          </p:cNvSpPr>
          <p:nvPr/>
        </p:nvSpPr>
        <p:spPr bwMode="auto">
          <a:xfrm>
            <a:off x="4129088" y="4421188"/>
            <a:ext cx="1295400" cy="685800"/>
          </a:xfrm>
          <a:prstGeom prst="ellipse">
            <a:avLst/>
          </a:prstGeom>
          <a:solidFill>
            <a:schemeClr val="bg1"/>
          </a:solidFill>
          <a:ln w="12700">
            <a:solidFill>
              <a:schemeClr val="tx1"/>
            </a:solidFill>
            <a:round/>
            <a:headEnd/>
            <a:tailEnd/>
          </a:ln>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endParaRPr lang="en-US"/>
          </a:p>
        </p:txBody>
      </p:sp>
      <p:sp>
        <p:nvSpPr>
          <p:cNvPr id="30731" name="Oval 10"/>
          <p:cNvSpPr>
            <a:spLocks noChangeArrowheads="1"/>
          </p:cNvSpPr>
          <p:nvPr/>
        </p:nvSpPr>
        <p:spPr bwMode="auto">
          <a:xfrm>
            <a:off x="4357688" y="4878388"/>
            <a:ext cx="762000" cy="685800"/>
          </a:xfrm>
          <a:prstGeom prst="ellipse">
            <a:avLst/>
          </a:prstGeom>
          <a:solidFill>
            <a:schemeClr val="bg1"/>
          </a:solidFill>
          <a:ln w="12700">
            <a:solidFill>
              <a:schemeClr val="tx1"/>
            </a:solidFill>
            <a:round/>
            <a:headEnd/>
            <a:tailEnd/>
          </a:ln>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endParaRPr lang="en-US"/>
          </a:p>
        </p:txBody>
      </p:sp>
      <p:sp>
        <p:nvSpPr>
          <p:cNvPr id="30732" name="Oval 11"/>
          <p:cNvSpPr>
            <a:spLocks noChangeArrowheads="1"/>
          </p:cNvSpPr>
          <p:nvPr/>
        </p:nvSpPr>
        <p:spPr bwMode="auto">
          <a:xfrm>
            <a:off x="4586288" y="4649788"/>
            <a:ext cx="838200" cy="609600"/>
          </a:xfrm>
          <a:prstGeom prst="ellipse">
            <a:avLst/>
          </a:prstGeom>
          <a:solidFill>
            <a:schemeClr val="bg1"/>
          </a:solidFill>
          <a:ln w="12700">
            <a:solidFill>
              <a:schemeClr val="tx1"/>
            </a:solidFill>
            <a:round/>
            <a:headEnd/>
            <a:tailEnd/>
          </a:ln>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endParaRPr lang="en-US"/>
          </a:p>
        </p:txBody>
      </p:sp>
      <p:sp>
        <p:nvSpPr>
          <p:cNvPr id="30733" name="Oval 12"/>
          <p:cNvSpPr>
            <a:spLocks noChangeArrowheads="1"/>
          </p:cNvSpPr>
          <p:nvPr/>
        </p:nvSpPr>
        <p:spPr bwMode="auto">
          <a:xfrm>
            <a:off x="3900488" y="4268788"/>
            <a:ext cx="1143000" cy="762000"/>
          </a:xfrm>
          <a:prstGeom prst="ellipse">
            <a:avLst/>
          </a:prstGeom>
          <a:solidFill>
            <a:schemeClr val="bg1"/>
          </a:solidFill>
          <a:ln w="12700">
            <a:solidFill>
              <a:schemeClr val="tx1"/>
            </a:solidFill>
            <a:round/>
            <a:headEnd/>
            <a:tailEnd/>
          </a:ln>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endParaRPr lang="en-US"/>
          </a:p>
        </p:txBody>
      </p:sp>
      <p:sp>
        <p:nvSpPr>
          <p:cNvPr id="30734" name="Oval 13"/>
          <p:cNvSpPr>
            <a:spLocks noChangeArrowheads="1"/>
          </p:cNvSpPr>
          <p:nvPr/>
        </p:nvSpPr>
        <p:spPr bwMode="auto">
          <a:xfrm>
            <a:off x="3748088" y="4497388"/>
            <a:ext cx="1371600" cy="838200"/>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pPr algn="ctr"/>
            <a:r>
              <a:rPr lang="en-US" sz="2000">
                <a:solidFill>
                  <a:schemeClr val="tx1"/>
                </a:solidFill>
                <a:latin typeface="Arial" panose="020B0604020202020204" pitchFamily="34" charset="0"/>
              </a:rPr>
              <a:t>Inter(-tra)net</a:t>
            </a:r>
            <a:endParaRPr lang="en-US" sz="2400">
              <a:solidFill>
                <a:schemeClr val="tx1"/>
              </a:solidFill>
              <a:latin typeface="Arial" panose="020B0604020202020204" pitchFamily="34" charset="0"/>
            </a:endParaRPr>
          </a:p>
        </p:txBody>
      </p:sp>
      <p:sp>
        <p:nvSpPr>
          <p:cNvPr id="30735" name="AutoShape 14"/>
          <p:cNvSpPr>
            <a:spLocks noChangeArrowheads="1"/>
          </p:cNvSpPr>
          <p:nvPr/>
        </p:nvSpPr>
        <p:spPr bwMode="auto">
          <a:xfrm>
            <a:off x="5486400" y="4495800"/>
            <a:ext cx="838200" cy="609600"/>
          </a:xfrm>
          <a:prstGeom prst="verticalScroll">
            <a:avLst>
              <a:gd name="adj" fmla="val 12500"/>
            </a:avLst>
          </a:prstGeom>
          <a:solidFill>
            <a:schemeClr val="accent1"/>
          </a:solidFill>
          <a:ln w="9525">
            <a:solidFill>
              <a:schemeClr val="bg2"/>
            </a:solidFill>
            <a:round/>
            <a:headEnd/>
            <a:tailEnd/>
          </a:ln>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pPr algn="ctr"/>
            <a:r>
              <a:rPr lang="en-US" sz="1800">
                <a:solidFill>
                  <a:schemeClr val="tx1"/>
                </a:solidFill>
                <a:latin typeface="Times New Roman" panose="02020603050405020304" pitchFamily="18" charset="0"/>
              </a:rPr>
              <a:t>HTML</a:t>
            </a:r>
          </a:p>
        </p:txBody>
      </p:sp>
      <p:sp>
        <p:nvSpPr>
          <p:cNvPr id="30736" name="AutoShape 15"/>
          <p:cNvSpPr>
            <a:spLocks noChangeArrowheads="1"/>
          </p:cNvSpPr>
          <p:nvPr/>
        </p:nvSpPr>
        <p:spPr bwMode="auto">
          <a:xfrm>
            <a:off x="2590800" y="1905000"/>
            <a:ext cx="3276600" cy="1752600"/>
          </a:xfrm>
          <a:prstGeom prst="bracketPair">
            <a:avLst>
              <a:gd name="adj" fmla="val 16667"/>
            </a:avLst>
          </a:prstGeom>
          <a:solidFill>
            <a:schemeClr val="bg1"/>
          </a:solidFill>
          <a:ln w="9525">
            <a:solidFill>
              <a:schemeClr val="tx1"/>
            </a:solidFill>
            <a:round/>
            <a:headEnd/>
            <a:tailEnd/>
          </a:ln>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endParaRPr lang="en-US"/>
          </a:p>
        </p:txBody>
      </p:sp>
      <p:sp>
        <p:nvSpPr>
          <p:cNvPr id="30737" name="Text Box 16"/>
          <p:cNvSpPr txBox="1">
            <a:spLocks noChangeArrowheads="1"/>
          </p:cNvSpPr>
          <p:nvPr/>
        </p:nvSpPr>
        <p:spPr bwMode="auto">
          <a:xfrm rot="1707809">
            <a:off x="4206875" y="2179638"/>
            <a:ext cx="18669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r>
              <a:rPr lang="en-US" sz="1800">
                <a:solidFill>
                  <a:schemeClr val="tx1"/>
                </a:solidFill>
                <a:latin typeface="Arial" panose="020B0604020202020204" pitchFamily="34" charset="0"/>
              </a:rPr>
              <a:t>Fname=“George</a:t>
            </a:r>
          </a:p>
        </p:txBody>
      </p:sp>
      <p:sp>
        <p:nvSpPr>
          <p:cNvPr id="30738" name="Text Box 17"/>
          <p:cNvSpPr txBox="1">
            <a:spLocks noChangeArrowheads="1"/>
          </p:cNvSpPr>
          <p:nvPr/>
        </p:nvSpPr>
        <p:spPr bwMode="auto">
          <a:xfrm rot="2122531">
            <a:off x="3438525" y="2100263"/>
            <a:ext cx="1816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r>
              <a:rPr lang="en-US" sz="1800">
                <a:solidFill>
                  <a:schemeClr val="tx1"/>
                </a:solidFill>
                <a:latin typeface="Arial" panose="020B0604020202020204" pitchFamily="34" charset="0"/>
              </a:rPr>
              <a:t>Lname=“Royce”</a:t>
            </a:r>
          </a:p>
        </p:txBody>
      </p:sp>
      <p:sp>
        <p:nvSpPr>
          <p:cNvPr id="30739" name="Text Box 19"/>
          <p:cNvSpPr txBox="1">
            <a:spLocks noChangeArrowheads="1"/>
          </p:cNvSpPr>
          <p:nvPr/>
        </p:nvSpPr>
        <p:spPr bwMode="auto">
          <a:xfrm rot="-2226481">
            <a:off x="2652713" y="2376488"/>
            <a:ext cx="15367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r>
              <a:rPr lang="en-US" sz="1800">
                <a:solidFill>
                  <a:schemeClr val="tx1"/>
                </a:solidFill>
                <a:latin typeface="Arial" panose="020B0604020202020204" pitchFamily="34" charset="0"/>
              </a:rPr>
              <a:t>Height=70 in.</a:t>
            </a:r>
          </a:p>
        </p:txBody>
      </p:sp>
      <p:sp>
        <p:nvSpPr>
          <p:cNvPr id="30740" name="Text Box 20"/>
          <p:cNvSpPr txBox="1">
            <a:spLocks noChangeArrowheads="1"/>
          </p:cNvSpPr>
          <p:nvPr/>
        </p:nvSpPr>
        <p:spPr bwMode="auto">
          <a:xfrm rot="19742">
            <a:off x="2616200" y="3214688"/>
            <a:ext cx="3251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r>
              <a:rPr lang="en-US" sz="1800">
                <a:solidFill>
                  <a:schemeClr val="tx1"/>
                </a:solidFill>
                <a:latin typeface="Arial" panose="020B0604020202020204" pitchFamily="34" charset="0"/>
              </a:rPr>
              <a:t>FavMusic=“Handel’s Messiah”</a:t>
            </a:r>
          </a:p>
        </p:txBody>
      </p:sp>
      <p:sp>
        <p:nvSpPr>
          <p:cNvPr id="30741" name="AutoShape 21"/>
          <p:cNvSpPr>
            <a:spLocks noChangeArrowheads="1"/>
          </p:cNvSpPr>
          <p:nvPr/>
        </p:nvSpPr>
        <p:spPr bwMode="auto">
          <a:xfrm>
            <a:off x="6248400" y="1676400"/>
            <a:ext cx="2590800" cy="1219200"/>
          </a:xfrm>
          <a:prstGeom prst="wedgeRoundRectCallout">
            <a:avLst>
              <a:gd name="adj1" fmla="val -62685"/>
              <a:gd name="adj2" fmla="val 48176"/>
              <a:gd name="adj3" fmla="val 16667"/>
            </a:avLst>
          </a:prstGeom>
          <a:solidFill>
            <a:srgbClr val="CC0099"/>
          </a:solidFill>
          <a:ln w="9525">
            <a:solidFill>
              <a:schemeClr val="tx1"/>
            </a:solidFill>
            <a:miter lim="800000"/>
            <a:headEnd/>
            <a:tailEnd/>
          </a:ln>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pPr algn="ctr"/>
            <a:r>
              <a:rPr lang="en-US" sz="1800">
                <a:solidFill>
                  <a:schemeClr val="bg1"/>
                </a:solidFill>
                <a:latin typeface="Times New Roman" panose="02020603050405020304" pitchFamily="18" charset="0"/>
              </a:rPr>
              <a:t>Data are sent as</a:t>
            </a:r>
          </a:p>
          <a:p>
            <a:pPr algn="ctr"/>
            <a:r>
              <a:rPr lang="en-US" sz="1800">
                <a:solidFill>
                  <a:schemeClr val="bg1"/>
                </a:solidFill>
                <a:latin typeface="Times New Roman" panose="02020603050405020304" pitchFamily="18" charset="0"/>
              </a:rPr>
              <a:t>attribute-value pairs</a:t>
            </a:r>
          </a:p>
          <a:p>
            <a:pPr algn="ctr"/>
            <a:r>
              <a:rPr lang="en-US" sz="1800">
                <a:solidFill>
                  <a:schemeClr val="bg1"/>
                </a:solidFill>
                <a:latin typeface="Times New Roman" panose="02020603050405020304" pitchFamily="18" charset="0"/>
              </a:rPr>
              <a:t>with no inherent structure </a:t>
            </a:r>
          </a:p>
          <a:p>
            <a:pPr algn="ctr"/>
            <a:r>
              <a:rPr lang="en-US" sz="1800">
                <a:solidFill>
                  <a:schemeClr val="bg1"/>
                </a:solidFill>
                <a:latin typeface="Times New Roman" panose="02020603050405020304" pitchFamily="18" charset="0"/>
              </a:rPr>
              <a:t>or order</a:t>
            </a:r>
          </a:p>
        </p:txBody>
      </p:sp>
      <p:sp>
        <p:nvSpPr>
          <p:cNvPr id="30742" name="Text Box 22"/>
          <p:cNvSpPr txBox="1">
            <a:spLocks noChangeArrowheads="1"/>
          </p:cNvSpPr>
          <p:nvPr/>
        </p:nvSpPr>
        <p:spPr bwMode="auto">
          <a:xfrm rot="19742">
            <a:off x="3289300" y="2911475"/>
            <a:ext cx="210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r>
              <a:rPr lang="en-US" sz="1800">
                <a:solidFill>
                  <a:schemeClr val="tx1"/>
                </a:solidFill>
                <a:latin typeface="Arial" panose="020B0604020202020204" pitchFamily="34" charset="0"/>
              </a:rPr>
              <a:t>Occupation=“CTO”</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r>
              <a:rPr lang="en-US" sz="1400">
                <a:solidFill>
                  <a:schemeClr val="tx1"/>
                </a:solidFill>
                <a:latin typeface="Comic Sans MS" panose="030F0702030302020204" pitchFamily="66" charset="0"/>
              </a:rPr>
              <a:t>Dr. George Royce   </a:t>
            </a:r>
          </a:p>
        </p:txBody>
      </p:sp>
      <p:sp>
        <p:nvSpPr>
          <p:cNvPr id="31747" name="Rectangle 2"/>
          <p:cNvSpPr>
            <a:spLocks noGrp="1" noChangeArrowheads="1"/>
          </p:cNvSpPr>
          <p:nvPr>
            <p:ph type="title"/>
          </p:nvPr>
        </p:nvSpPr>
        <p:spPr>
          <a:xfrm>
            <a:off x="381000" y="252413"/>
            <a:ext cx="7261225" cy="685800"/>
          </a:xfrm>
        </p:spPr>
        <p:txBody>
          <a:bodyPr/>
          <a:lstStyle/>
          <a:p>
            <a:r>
              <a:rPr lang="en-US"/>
              <a:t>Application Server</a:t>
            </a:r>
          </a:p>
        </p:txBody>
      </p:sp>
      <p:sp>
        <p:nvSpPr>
          <p:cNvPr id="31748" name="Rectangle 3" descr="Rectangle: Click to edit Master text styles&#10;Second level&#10;Third level&#10;Fourth level&#10;Fifth level"/>
          <p:cNvSpPr>
            <a:spLocks noGrp="1" noChangeArrowheads="1"/>
          </p:cNvSpPr>
          <p:nvPr>
            <p:ph type="body" idx="1"/>
          </p:nvPr>
        </p:nvSpPr>
        <p:spPr>
          <a:xfrm>
            <a:off x="1449388" y="1676400"/>
            <a:ext cx="7772400" cy="4419600"/>
          </a:xfrm>
        </p:spPr>
        <p:txBody>
          <a:bodyPr/>
          <a:lstStyle/>
          <a:p>
            <a:r>
              <a:rPr lang="en-US" sz="2000" dirty="0"/>
              <a:t>A server (a process) providing a variety of services needed by applications, e.g.</a:t>
            </a:r>
          </a:p>
          <a:p>
            <a:pPr lvl="1"/>
            <a:r>
              <a:rPr lang="en-US" sz="1800" dirty="0">
                <a:solidFill>
                  <a:schemeClr val="tx2"/>
                </a:solidFill>
              </a:rPr>
              <a:t>Connectivity</a:t>
            </a:r>
            <a:r>
              <a:rPr lang="en-US" sz="1800" dirty="0"/>
              <a:t> to the database &amp; other information resources</a:t>
            </a:r>
          </a:p>
          <a:p>
            <a:pPr lvl="1"/>
            <a:r>
              <a:rPr lang="en-US" sz="1800" dirty="0">
                <a:solidFill>
                  <a:schemeClr val="tx2"/>
                </a:solidFill>
              </a:rPr>
              <a:t>Transaction management</a:t>
            </a:r>
          </a:p>
          <a:p>
            <a:pPr lvl="1"/>
            <a:r>
              <a:rPr lang="en-US" sz="1800" dirty="0"/>
              <a:t>User </a:t>
            </a:r>
            <a:r>
              <a:rPr lang="en-US" sz="1800" dirty="0">
                <a:solidFill>
                  <a:schemeClr val="tx2"/>
                </a:solidFill>
              </a:rPr>
              <a:t>session management</a:t>
            </a:r>
            <a:r>
              <a:rPr lang="en-US" sz="1800" dirty="0"/>
              <a:t>, keeping track of session state</a:t>
            </a:r>
          </a:p>
          <a:p>
            <a:pPr lvl="1"/>
            <a:r>
              <a:rPr lang="en-US" sz="1800" dirty="0">
                <a:solidFill>
                  <a:schemeClr val="tx2"/>
                </a:solidFill>
              </a:rPr>
              <a:t>Security</a:t>
            </a:r>
            <a:r>
              <a:rPr lang="en-US" sz="1800" dirty="0"/>
              <a:t> functions</a:t>
            </a:r>
          </a:p>
          <a:p>
            <a:pPr lvl="1"/>
            <a:r>
              <a:rPr lang="en-US" sz="1800" dirty="0">
                <a:solidFill>
                  <a:schemeClr val="tx2"/>
                </a:solidFill>
              </a:rPr>
              <a:t>Load balancing, integration, fail-over</a:t>
            </a:r>
          </a:p>
          <a:p>
            <a:pPr lvl="1"/>
            <a:r>
              <a:rPr lang="en-US" sz="1800" dirty="0"/>
              <a:t>Application development environment</a:t>
            </a:r>
          </a:p>
          <a:p>
            <a:pPr lvl="1"/>
            <a:r>
              <a:rPr lang="en-US" sz="1800" dirty="0"/>
              <a:t>Our Python Django Application Server is on your machine and </a:t>
            </a:r>
            <a:r>
              <a:rPr lang="en-US" sz="1800" dirty="0" err="1"/>
              <a:t>Heroku</a:t>
            </a:r>
            <a:r>
              <a:rPr lang="en-US" sz="1800" dirty="0"/>
              <a:t> or </a:t>
            </a:r>
            <a:r>
              <a:rPr lang="en-US" sz="1800" dirty="0" err="1"/>
              <a:t>PythonAnywhere</a:t>
            </a:r>
            <a:endParaRPr lang="en-US" sz="1800" dirty="0"/>
          </a:p>
          <a:p>
            <a:pPr lvl="1"/>
            <a:r>
              <a:rPr lang="en-US" sz="1800" dirty="0"/>
              <a:t>If you have not signed up for this site yet, please do.</a:t>
            </a:r>
          </a:p>
          <a:p>
            <a:pPr lvl="1"/>
            <a:endParaRPr lang="en-US" sz="1800"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r>
              <a:rPr lang="en-US" sz="1400">
                <a:solidFill>
                  <a:schemeClr val="tx1"/>
                </a:solidFill>
                <a:latin typeface="Comic Sans MS" panose="030F0702030302020204" pitchFamily="66" charset="0"/>
              </a:rPr>
              <a:t>Dr. George Royce   </a:t>
            </a:r>
          </a:p>
        </p:txBody>
      </p:sp>
      <p:sp>
        <p:nvSpPr>
          <p:cNvPr id="32771" name="Rectangle 2"/>
          <p:cNvSpPr>
            <a:spLocks noChangeArrowheads="1"/>
          </p:cNvSpPr>
          <p:nvPr/>
        </p:nvSpPr>
        <p:spPr bwMode="auto">
          <a:xfrm>
            <a:off x="6400800" y="1143000"/>
            <a:ext cx="762000" cy="5029200"/>
          </a:xfrm>
          <a:prstGeom prst="rect">
            <a:avLst/>
          </a:prstGeom>
          <a:solidFill>
            <a:srgbClr val="33CC33"/>
          </a:solidFill>
          <a:ln w="9525">
            <a:solidFill>
              <a:schemeClr val="tx1"/>
            </a:solidFill>
            <a:miter lim="800000"/>
            <a:headEnd/>
            <a:tailEnd/>
          </a:ln>
        </p:spPr>
        <p:txBody>
          <a:bodyPr wrap="none" anchor="b"/>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pPr algn="ctr"/>
            <a:r>
              <a:rPr lang="en-US" sz="1800" b="1">
                <a:solidFill>
                  <a:schemeClr val="tx1"/>
                </a:solidFill>
                <a:latin typeface="Arial" panose="020B0604020202020204" pitchFamily="34" charset="0"/>
              </a:rPr>
              <a:t>ODBC</a:t>
            </a:r>
          </a:p>
        </p:txBody>
      </p:sp>
      <p:cxnSp>
        <p:nvCxnSpPr>
          <p:cNvPr id="32772" name="AutoShape 3"/>
          <p:cNvCxnSpPr>
            <a:cxnSpLocks noChangeShapeType="1"/>
            <a:stCxn id="32806" idx="3"/>
            <a:endCxn id="32805" idx="3"/>
          </p:cNvCxnSpPr>
          <p:nvPr/>
        </p:nvCxnSpPr>
        <p:spPr bwMode="auto">
          <a:xfrm>
            <a:off x="8229600" y="2438400"/>
            <a:ext cx="381000" cy="60960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32773" name="Line 4"/>
          <p:cNvSpPr>
            <a:spLocks noChangeShapeType="1"/>
          </p:cNvSpPr>
          <p:nvPr/>
        </p:nvSpPr>
        <p:spPr bwMode="auto">
          <a:xfrm>
            <a:off x="1524000" y="5313363"/>
            <a:ext cx="2895600" cy="20637"/>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32774" name="AutoShape 5"/>
          <p:cNvSpPr>
            <a:spLocks noChangeArrowheads="1"/>
          </p:cNvSpPr>
          <p:nvPr/>
        </p:nvSpPr>
        <p:spPr bwMode="auto">
          <a:xfrm>
            <a:off x="2286000" y="1295400"/>
            <a:ext cx="4343400" cy="2743200"/>
          </a:xfrm>
          <a:prstGeom prst="wedgeRectCallout">
            <a:avLst>
              <a:gd name="adj1" fmla="val 11292"/>
              <a:gd name="adj2" fmla="val 69329"/>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pPr algn="ctr"/>
            <a:endParaRPr lang="en-US" sz="1800">
              <a:solidFill>
                <a:schemeClr val="tx1"/>
              </a:solidFill>
              <a:latin typeface="Times New Roman" panose="02020603050405020304" pitchFamily="18" charset="0"/>
            </a:endParaRPr>
          </a:p>
        </p:txBody>
      </p:sp>
      <p:sp>
        <p:nvSpPr>
          <p:cNvPr id="32775" name="Rectangle 6"/>
          <p:cNvSpPr>
            <a:spLocks noGrp="1" noChangeArrowheads="1"/>
          </p:cNvSpPr>
          <p:nvPr>
            <p:ph type="title"/>
          </p:nvPr>
        </p:nvSpPr>
        <p:spPr>
          <a:xfrm>
            <a:off x="685800" y="76200"/>
            <a:ext cx="7772400" cy="1143000"/>
          </a:xfrm>
        </p:spPr>
        <p:txBody>
          <a:bodyPr/>
          <a:lstStyle/>
          <a:p>
            <a:r>
              <a:rPr lang="en-US" sz="2000"/>
              <a:t>Web and Application Servers Work Together</a:t>
            </a:r>
          </a:p>
        </p:txBody>
      </p:sp>
      <p:graphicFrame>
        <p:nvGraphicFramePr>
          <p:cNvPr id="32776" name="Object 7">
            <a:hlinkClick r:id="" action="ppaction://ole?verb=0"/>
          </p:cNvPr>
          <p:cNvGraphicFramePr>
            <a:graphicFrameLocks/>
          </p:cNvGraphicFramePr>
          <p:nvPr/>
        </p:nvGraphicFramePr>
        <p:xfrm>
          <a:off x="381000" y="4876800"/>
          <a:ext cx="1130300" cy="1011238"/>
        </p:xfrm>
        <a:graphic>
          <a:graphicData uri="http://schemas.openxmlformats.org/presentationml/2006/ole">
            <mc:AlternateContent xmlns:mc="http://schemas.openxmlformats.org/markup-compatibility/2006">
              <mc:Choice xmlns:v="urn:schemas-microsoft-com:vml" Requires="v">
                <p:oleObj spid="_x0000_s32964" name="Clip" r:id="rId4" imgW="3475038" imgH="3108325" progId="MS_ClipArt_Gallery.2">
                  <p:embed/>
                </p:oleObj>
              </mc:Choice>
              <mc:Fallback>
                <p:oleObj name="Clip" r:id="rId4" imgW="3475038" imgH="3108325" progId="MS_ClipArt_Gallery.2">
                  <p:embed/>
                  <p:pic>
                    <p:nvPicPr>
                      <p:cNvPr id="0" name="Object 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4876800"/>
                        <a:ext cx="1130300" cy="1011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777" name="Object 8">
            <a:hlinkClick r:id="" action="ppaction://ole?verb=0"/>
          </p:cNvPr>
          <p:cNvGraphicFramePr>
            <a:graphicFrameLocks/>
          </p:cNvGraphicFramePr>
          <p:nvPr/>
        </p:nvGraphicFramePr>
        <p:xfrm>
          <a:off x="4419600" y="4495800"/>
          <a:ext cx="1250950" cy="1751013"/>
        </p:xfrm>
        <a:graphic>
          <a:graphicData uri="http://schemas.openxmlformats.org/presentationml/2006/ole">
            <mc:AlternateContent xmlns:mc="http://schemas.openxmlformats.org/markup-compatibility/2006">
              <mc:Choice xmlns:v="urn:schemas-microsoft-com:vml" Requires="v">
                <p:oleObj spid="_x0000_s32965" name="Clip" r:id="rId6" imgW="2735263" imgH="3825875" progId="MS_ClipArt_Gallery.5">
                  <p:embed/>
                </p:oleObj>
              </mc:Choice>
              <mc:Fallback>
                <p:oleObj name="Clip" r:id="rId6" imgW="2735263" imgH="3825875" progId="MS_ClipArt_Gallery.5">
                  <p:embed/>
                  <p:pic>
                    <p:nvPicPr>
                      <p:cNvPr id="0" name="Object 8"/>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19600" y="4495800"/>
                        <a:ext cx="1250950" cy="175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778" name="Line 9"/>
          <p:cNvSpPr>
            <a:spLocks noChangeShapeType="1"/>
          </p:cNvSpPr>
          <p:nvPr/>
        </p:nvSpPr>
        <p:spPr bwMode="auto">
          <a:xfrm>
            <a:off x="1524000" y="5160963"/>
            <a:ext cx="2895600" cy="2063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779" name="Oval 10"/>
          <p:cNvSpPr>
            <a:spLocks noChangeArrowheads="1"/>
          </p:cNvSpPr>
          <p:nvPr/>
        </p:nvSpPr>
        <p:spPr bwMode="auto">
          <a:xfrm>
            <a:off x="1828800" y="4800600"/>
            <a:ext cx="1219200" cy="685800"/>
          </a:xfrm>
          <a:prstGeom prst="ellipse">
            <a:avLst/>
          </a:prstGeom>
          <a:solidFill>
            <a:schemeClr val="bg1"/>
          </a:solidFill>
          <a:ln w="12700">
            <a:solidFill>
              <a:schemeClr val="tx1"/>
            </a:solidFill>
            <a:round/>
            <a:headEnd/>
            <a:tailEnd/>
          </a:ln>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endParaRPr lang="en-US"/>
          </a:p>
        </p:txBody>
      </p:sp>
      <p:sp>
        <p:nvSpPr>
          <p:cNvPr id="32780" name="Oval 11"/>
          <p:cNvSpPr>
            <a:spLocks noChangeArrowheads="1"/>
          </p:cNvSpPr>
          <p:nvPr/>
        </p:nvSpPr>
        <p:spPr bwMode="auto">
          <a:xfrm>
            <a:off x="2209800" y="5181600"/>
            <a:ext cx="990600" cy="762000"/>
          </a:xfrm>
          <a:prstGeom prst="ellipse">
            <a:avLst/>
          </a:prstGeom>
          <a:solidFill>
            <a:schemeClr val="bg1"/>
          </a:solidFill>
          <a:ln w="12700">
            <a:solidFill>
              <a:schemeClr val="tx1"/>
            </a:solidFill>
            <a:round/>
            <a:headEnd/>
            <a:tailEnd/>
          </a:ln>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endParaRPr lang="en-US"/>
          </a:p>
        </p:txBody>
      </p:sp>
      <p:sp>
        <p:nvSpPr>
          <p:cNvPr id="32781" name="Oval 12"/>
          <p:cNvSpPr>
            <a:spLocks noChangeArrowheads="1"/>
          </p:cNvSpPr>
          <p:nvPr/>
        </p:nvSpPr>
        <p:spPr bwMode="auto">
          <a:xfrm>
            <a:off x="2667000" y="4800600"/>
            <a:ext cx="1295400" cy="685800"/>
          </a:xfrm>
          <a:prstGeom prst="ellipse">
            <a:avLst/>
          </a:prstGeom>
          <a:solidFill>
            <a:schemeClr val="bg1"/>
          </a:solidFill>
          <a:ln w="12700">
            <a:solidFill>
              <a:schemeClr val="tx1"/>
            </a:solidFill>
            <a:round/>
            <a:headEnd/>
            <a:tailEnd/>
          </a:ln>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endParaRPr lang="en-US"/>
          </a:p>
        </p:txBody>
      </p:sp>
      <p:sp>
        <p:nvSpPr>
          <p:cNvPr id="32782" name="Oval 13"/>
          <p:cNvSpPr>
            <a:spLocks noChangeArrowheads="1"/>
          </p:cNvSpPr>
          <p:nvPr/>
        </p:nvSpPr>
        <p:spPr bwMode="auto">
          <a:xfrm>
            <a:off x="2895600" y="5257800"/>
            <a:ext cx="762000" cy="685800"/>
          </a:xfrm>
          <a:prstGeom prst="ellipse">
            <a:avLst/>
          </a:prstGeom>
          <a:solidFill>
            <a:schemeClr val="bg1"/>
          </a:solidFill>
          <a:ln w="12700">
            <a:solidFill>
              <a:schemeClr val="tx1"/>
            </a:solidFill>
            <a:round/>
            <a:headEnd/>
            <a:tailEnd/>
          </a:ln>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endParaRPr lang="en-US"/>
          </a:p>
        </p:txBody>
      </p:sp>
      <p:sp>
        <p:nvSpPr>
          <p:cNvPr id="32783" name="Oval 14"/>
          <p:cNvSpPr>
            <a:spLocks noChangeArrowheads="1"/>
          </p:cNvSpPr>
          <p:nvPr/>
        </p:nvSpPr>
        <p:spPr bwMode="auto">
          <a:xfrm>
            <a:off x="3124200" y="5029200"/>
            <a:ext cx="838200" cy="609600"/>
          </a:xfrm>
          <a:prstGeom prst="ellipse">
            <a:avLst/>
          </a:prstGeom>
          <a:solidFill>
            <a:schemeClr val="bg1"/>
          </a:solidFill>
          <a:ln w="12700">
            <a:solidFill>
              <a:schemeClr val="tx1"/>
            </a:solidFill>
            <a:round/>
            <a:headEnd/>
            <a:tailEnd/>
          </a:ln>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endParaRPr lang="en-US"/>
          </a:p>
        </p:txBody>
      </p:sp>
      <p:sp>
        <p:nvSpPr>
          <p:cNvPr id="32784" name="Oval 15"/>
          <p:cNvSpPr>
            <a:spLocks noChangeArrowheads="1"/>
          </p:cNvSpPr>
          <p:nvPr/>
        </p:nvSpPr>
        <p:spPr bwMode="auto">
          <a:xfrm>
            <a:off x="2438400" y="4648200"/>
            <a:ext cx="1143000" cy="762000"/>
          </a:xfrm>
          <a:prstGeom prst="ellipse">
            <a:avLst/>
          </a:prstGeom>
          <a:solidFill>
            <a:schemeClr val="bg1"/>
          </a:solidFill>
          <a:ln w="12700">
            <a:solidFill>
              <a:schemeClr val="tx1"/>
            </a:solidFill>
            <a:round/>
            <a:headEnd/>
            <a:tailEnd/>
          </a:ln>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endParaRPr lang="en-US"/>
          </a:p>
        </p:txBody>
      </p:sp>
      <p:sp>
        <p:nvSpPr>
          <p:cNvPr id="32785" name="Oval 16"/>
          <p:cNvSpPr>
            <a:spLocks noChangeArrowheads="1"/>
          </p:cNvSpPr>
          <p:nvPr/>
        </p:nvSpPr>
        <p:spPr bwMode="auto">
          <a:xfrm>
            <a:off x="2286000" y="4876800"/>
            <a:ext cx="1371600" cy="838200"/>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pPr algn="ctr"/>
            <a:r>
              <a:rPr lang="en-US" sz="2000">
                <a:solidFill>
                  <a:schemeClr val="tx1"/>
                </a:solidFill>
                <a:latin typeface="Arial" panose="020B0604020202020204" pitchFamily="34" charset="0"/>
              </a:rPr>
              <a:t>Inter(-tra)net</a:t>
            </a:r>
            <a:endParaRPr lang="en-US" sz="2400">
              <a:solidFill>
                <a:schemeClr val="tx1"/>
              </a:solidFill>
              <a:latin typeface="Arial" panose="020B0604020202020204" pitchFamily="34" charset="0"/>
            </a:endParaRPr>
          </a:p>
        </p:txBody>
      </p:sp>
      <p:graphicFrame>
        <p:nvGraphicFramePr>
          <p:cNvPr id="32786" name="Object 17">
            <a:hlinkClick r:id="" action="ppaction://ole?verb=0"/>
          </p:cNvPr>
          <p:cNvGraphicFramePr>
            <a:graphicFrameLocks/>
          </p:cNvGraphicFramePr>
          <p:nvPr/>
        </p:nvGraphicFramePr>
        <p:xfrm>
          <a:off x="7512050" y="4495800"/>
          <a:ext cx="1250950" cy="1751013"/>
        </p:xfrm>
        <a:graphic>
          <a:graphicData uri="http://schemas.openxmlformats.org/presentationml/2006/ole">
            <mc:AlternateContent xmlns:mc="http://schemas.openxmlformats.org/markup-compatibility/2006">
              <mc:Choice xmlns:v="urn:schemas-microsoft-com:vml" Requires="v">
                <p:oleObj spid="_x0000_s32966" name="Clip" r:id="rId8" imgW="2735263" imgH="3825875" progId="MS_ClipArt_Gallery.2">
                  <p:embed/>
                </p:oleObj>
              </mc:Choice>
              <mc:Fallback>
                <p:oleObj name="Clip" r:id="rId8" imgW="2735263" imgH="3825875" progId="MS_ClipArt_Gallery.2">
                  <p:embed/>
                  <p:pic>
                    <p:nvPicPr>
                      <p:cNvPr id="0" name="Object 17"/>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12050" y="4495800"/>
                        <a:ext cx="1250950" cy="175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787" name="Line 18"/>
          <p:cNvSpPr>
            <a:spLocks noChangeShapeType="1"/>
          </p:cNvSpPr>
          <p:nvPr/>
        </p:nvSpPr>
        <p:spPr bwMode="auto">
          <a:xfrm>
            <a:off x="5638800" y="5181600"/>
            <a:ext cx="19050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788" name="Line 19"/>
          <p:cNvSpPr>
            <a:spLocks noChangeShapeType="1"/>
          </p:cNvSpPr>
          <p:nvPr/>
        </p:nvSpPr>
        <p:spPr bwMode="auto">
          <a:xfrm>
            <a:off x="5638800" y="5334000"/>
            <a:ext cx="1905000" cy="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32789" name="AutoShape 20"/>
          <p:cNvSpPr>
            <a:spLocks noChangeArrowheads="1"/>
          </p:cNvSpPr>
          <p:nvPr/>
        </p:nvSpPr>
        <p:spPr bwMode="auto">
          <a:xfrm>
            <a:off x="304800" y="2819400"/>
            <a:ext cx="1219200" cy="457200"/>
          </a:xfrm>
          <a:prstGeom prst="flowChartAlternateProcess">
            <a:avLst/>
          </a:prstGeom>
          <a:solidFill>
            <a:schemeClr val="accent1"/>
          </a:solidFill>
          <a:ln w="9525">
            <a:solidFill>
              <a:schemeClr val="tx1"/>
            </a:solidFill>
            <a:miter lim="800000"/>
            <a:headEnd/>
            <a:tailEnd/>
          </a:ln>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pPr algn="ctr"/>
            <a:r>
              <a:rPr lang="en-US" sz="2000" b="1">
                <a:solidFill>
                  <a:schemeClr val="tx1"/>
                </a:solidFill>
                <a:latin typeface="Arial" panose="020B0604020202020204" pitchFamily="34" charset="0"/>
              </a:rPr>
              <a:t>Browser</a:t>
            </a:r>
          </a:p>
        </p:txBody>
      </p:sp>
      <p:sp>
        <p:nvSpPr>
          <p:cNvPr id="32790" name="AutoShape 21"/>
          <p:cNvSpPr>
            <a:spLocks noChangeArrowheads="1"/>
          </p:cNvSpPr>
          <p:nvPr/>
        </p:nvSpPr>
        <p:spPr bwMode="auto">
          <a:xfrm>
            <a:off x="2667000" y="2819400"/>
            <a:ext cx="1371600" cy="457200"/>
          </a:xfrm>
          <a:prstGeom prst="flowChartAlternateProcess">
            <a:avLst/>
          </a:prstGeom>
          <a:solidFill>
            <a:srgbClr val="CC0099"/>
          </a:solidFill>
          <a:ln w="9525">
            <a:solidFill>
              <a:schemeClr val="tx1"/>
            </a:solidFill>
            <a:miter lim="800000"/>
            <a:headEnd/>
            <a:tailEnd/>
          </a:ln>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pPr algn="ctr"/>
            <a:r>
              <a:rPr lang="en-US" sz="1800" b="1">
                <a:solidFill>
                  <a:schemeClr val="bg1"/>
                </a:solidFill>
                <a:latin typeface="Arial" panose="020B0604020202020204" pitchFamily="34" charset="0"/>
              </a:rPr>
              <a:t>Web Server</a:t>
            </a:r>
          </a:p>
        </p:txBody>
      </p:sp>
      <p:sp>
        <p:nvSpPr>
          <p:cNvPr id="32791" name="AutoShape 22"/>
          <p:cNvSpPr>
            <a:spLocks noChangeArrowheads="1"/>
          </p:cNvSpPr>
          <p:nvPr/>
        </p:nvSpPr>
        <p:spPr bwMode="auto">
          <a:xfrm>
            <a:off x="5029200" y="2819400"/>
            <a:ext cx="1371600" cy="457200"/>
          </a:xfrm>
          <a:prstGeom prst="flowChartAlternateProcess">
            <a:avLst/>
          </a:prstGeom>
          <a:solidFill>
            <a:srgbClr val="009999"/>
          </a:solidFill>
          <a:ln w="9525">
            <a:solidFill>
              <a:schemeClr val="tx1"/>
            </a:solidFill>
            <a:miter lim="800000"/>
            <a:headEnd/>
            <a:tailEnd/>
          </a:ln>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pPr algn="ctr"/>
            <a:r>
              <a:rPr lang="en-US" sz="1800" b="1">
                <a:solidFill>
                  <a:schemeClr val="bg1"/>
                </a:solidFill>
                <a:latin typeface="Arial" panose="020B0604020202020204" pitchFamily="34" charset="0"/>
              </a:rPr>
              <a:t>App Server</a:t>
            </a:r>
          </a:p>
        </p:txBody>
      </p:sp>
      <p:sp>
        <p:nvSpPr>
          <p:cNvPr id="32792" name="AutoShape 23"/>
          <p:cNvSpPr>
            <a:spLocks noChangeArrowheads="1"/>
          </p:cNvSpPr>
          <p:nvPr/>
        </p:nvSpPr>
        <p:spPr bwMode="auto">
          <a:xfrm>
            <a:off x="3886200" y="1447800"/>
            <a:ext cx="1371600" cy="533400"/>
          </a:xfrm>
          <a:prstGeom prst="verticalScroll">
            <a:avLst>
              <a:gd name="adj" fmla="val 12500"/>
            </a:avLst>
          </a:prstGeom>
          <a:solidFill>
            <a:schemeClr val="folHlink"/>
          </a:solidFill>
          <a:ln w="9525">
            <a:solidFill>
              <a:schemeClr val="tx1"/>
            </a:solidFill>
            <a:round/>
            <a:headEnd/>
            <a:tailEnd/>
          </a:ln>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pPr algn="ctr"/>
            <a:r>
              <a:rPr lang="en-US" sz="1800" b="1">
                <a:solidFill>
                  <a:schemeClr val="tx1"/>
                </a:solidFill>
                <a:latin typeface="Arial" panose="020B0604020202020204" pitchFamily="34" charset="0"/>
              </a:rPr>
              <a:t>Script</a:t>
            </a:r>
          </a:p>
        </p:txBody>
      </p:sp>
      <p:cxnSp>
        <p:nvCxnSpPr>
          <p:cNvPr id="32793" name="AutoShape 24"/>
          <p:cNvCxnSpPr>
            <a:cxnSpLocks noChangeShapeType="1"/>
            <a:stCxn id="32790" idx="0"/>
            <a:endCxn id="32792" idx="1"/>
          </p:cNvCxnSpPr>
          <p:nvPr/>
        </p:nvCxnSpPr>
        <p:spPr bwMode="auto">
          <a:xfrm rot="-5400000">
            <a:off x="3100388" y="1966912"/>
            <a:ext cx="1104900" cy="600075"/>
          </a:xfrm>
          <a:prstGeom prst="curvedConnector2">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794" name="AutoShape 25"/>
          <p:cNvCxnSpPr>
            <a:cxnSpLocks noChangeShapeType="1"/>
            <a:stCxn id="32792" idx="3"/>
            <a:endCxn id="32791" idx="0"/>
          </p:cNvCxnSpPr>
          <p:nvPr/>
        </p:nvCxnSpPr>
        <p:spPr bwMode="auto">
          <a:xfrm>
            <a:off x="5191125" y="1714500"/>
            <a:ext cx="523875" cy="1104900"/>
          </a:xfrm>
          <a:prstGeom prst="curvedConnector2">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2795" name="AutoShape 26"/>
          <p:cNvSpPr>
            <a:spLocks noChangeArrowheads="1"/>
          </p:cNvSpPr>
          <p:nvPr/>
        </p:nvSpPr>
        <p:spPr bwMode="auto">
          <a:xfrm>
            <a:off x="4038600" y="3429000"/>
            <a:ext cx="1066800" cy="533400"/>
          </a:xfrm>
          <a:prstGeom prst="flowChartDocument">
            <a:avLst/>
          </a:prstGeom>
          <a:solidFill>
            <a:srgbClr val="6600CC"/>
          </a:solidFill>
          <a:ln w="9525">
            <a:solidFill>
              <a:schemeClr val="tx1"/>
            </a:solidFill>
            <a:miter lim="800000"/>
            <a:headEnd/>
            <a:tailEnd/>
          </a:ln>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pPr algn="ctr"/>
            <a:r>
              <a:rPr lang="en-US" sz="1800" b="1">
                <a:solidFill>
                  <a:schemeClr val="bg1"/>
                </a:solidFill>
                <a:latin typeface="Arial" panose="020B0604020202020204" pitchFamily="34" charset="0"/>
              </a:rPr>
              <a:t>HTML</a:t>
            </a:r>
          </a:p>
        </p:txBody>
      </p:sp>
      <p:cxnSp>
        <p:nvCxnSpPr>
          <p:cNvPr id="32796" name="AutoShape 27"/>
          <p:cNvCxnSpPr>
            <a:cxnSpLocks noChangeShapeType="1"/>
            <a:stCxn id="32791" idx="2"/>
            <a:endCxn id="32795" idx="3"/>
          </p:cNvCxnSpPr>
          <p:nvPr/>
        </p:nvCxnSpPr>
        <p:spPr bwMode="auto">
          <a:xfrm rot="5400000">
            <a:off x="5200650" y="3181350"/>
            <a:ext cx="419100" cy="609600"/>
          </a:xfrm>
          <a:prstGeom prst="curvedConnector2">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797" name="AutoShape 28"/>
          <p:cNvCxnSpPr>
            <a:cxnSpLocks noChangeShapeType="1"/>
            <a:stCxn id="32795" idx="1"/>
            <a:endCxn id="32790" idx="2"/>
          </p:cNvCxnSpPr>
          <p:nvPr/>
        </p:nvCxnSpPr>
        <p:spPr bwMode="auto">
          <a:xfrm rot="10800000">
            <a:off x="3352800" y="3276600"/>
            <a:ext cx="685800" cy="419100"/>
          </a:xfrm>
          <a:prstGeom prst="curvedConnector2">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2798" name="AutoShape 29"/>
          <p:cNvSpPr>
            <a:spLocks noChangeArrowheads="1"/>
          </p:cNvSpPr>
          <p:nvPr/>
        </p:nvSpPr>
        <p:spPr bwMode="auto">
          <a:xfrm>
            <a:off x="3962400" y="2133600"/>
            <a:ext cx="1143000" cy="533400"/>
          </a:xfrm>
          <a:prstGeom prst="flowChartOnlineStorage">
            <a:avLst/>
          </a:prstGeom>
          <a:solidFill>
            <a:schemeClr val="folHlink"/>
          </a:solidFill>
          <a:ln w="9525">
            <a:solidFill>
              <a:schemeClr val="tx1"/>
            </a:solidFill>
            <a:miter lim="800000"/>
            <a:headEnd/>
            <a:tailEnd/>
          </a:ln>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pPr algn="ctr"/>
            <a:r>
              <a:rPr lang="en-US" sz="1800" b="1">
                <a:solidFill>
                  <a:schemeClr val="tx1"/>
                </a:solidFill>
                <a:latin typeface="Arial" panose="020B0604020202020204" pitchFamily="34" charset="0"/>
              </a:rPr>
              <a:t>variables</a:t>
            </a:r>
          </a:p>
        </p:txBody>
      </p:sp>
      <p:cxnSp>
        <p:nvCxnSpPr>
          <p:cNvPr id="32799" name="AutoShape 30"/>
          <p:cNvCxnSpPr>
            <a:cxnSpLocks noChangeShapeType="1"/>
            <a:stCxn id="32790" idx="0"/>
            <a:endCxn id="32798" idx="1"/>
          </p:cNvCxnSpPr>
          <p:nvPr/>
        </p:nvCxnSpPr>
        <p:spPr bwMode="auto">
          <a:xfrm rot="-5400000">
            <a:off x="3448050" y="2305050"/>
            <a:ext cx="419100" cy="609600"/>
          </a:xfrm>
          <a:prstGeom prst="curvedConnector2">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800" name="AutoShape 31"/>
          <p:cNvCxnSpPr>
            <a:cxnSpLocks noChangeShapeType="1"/>
            <a:stCxn id="32798" idx="3"/>
            <a:endCxn id="32791" idx="0"/>
          </p:cNvCxnSpPr>
          <p:nvPr/>
        </p:nvCxnSpPr>
        <p:spPr bwMode="auto">
          <a:xfrm>
            <a:off x="4914900" y="2400300"/>
            <a:ext cx="800100" cy="419100"/>
          </a:xfrm>
          <a:prstGeom prst="curvedConnector2">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801" name="AutoShape 32"/>
          <p:cNvCxnSpPr>
            <a:cxnSpLocks noChangeShapeType="1"/>
          </p:cNvCxnSpPr>
          <p:nvPr/>
        </p:nvCxnSpPr>
        <p:spPr bwMode="auto">
          <a:xfrm>
            <a:off x="1524000" y="2895600"/>
            <a:ext cx="1143000" cy="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802" name="AutoShape 33"/>
          <p:cNvCxnSpPr>
            <a:cxnSpLocks noChangeShapeType="1"/>
          </p:cNvCxnSpPr>
          <p:nvPr/>
        </p:nvCxnSpPr>
        <p:spPr bwMode="auto">
          <a:xfrm rot="10800000">
            <a:off x="1524000" y="3124200"/>
            <a:ext cx="1143000" cy="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2803" name="AutoShape 34"/>
          <p:cNvSpPr>
            <a:spLocks noChangeArrowheads="1"/>
          </p:cNvSpPr>
          <p:nvPr/>
        </p:nvSpPr>
        <p:spPr bwMode="auto">
          <a:xfrm>
            <a:off x="228600" y="1295400"/>
            <a:ext cx="1828800" cy="2743200"/>
          </a:xfrm>
          <a:prstGeom prst="wedgeRectCallout">
            <a:avLst>
              <a:gd name="adj1" fmla="val -12324"/>
              <a:gd name="adj2" fmla="val 80500"/>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pPr algn="ctr"/>
            <a:endParaRPr lang="en-US" sz="1800">
              <a:solidFill>
                <a:schemeClr val="tx1"/>
              </a:solidFill>
              <a:latin typeface="Times New Roman" panose="02020603050405020304" pitchFamily="18" charset="0"/>
            </a:endParaRPr>
          </a:p>
        </p:txBody>
      </p:sp>
      <p:sp>
        <p:nvSpPr>
          <p:cNvPr id="32804" name="AutoShape 35"/>
          <p:cNvSpPr>
            <a:spLocks noChangeArrowheads="1"/>
          </p:cNvSpPr>
          <p:nvPr/>
        </p:nvSpPr>
        <p:spPr bwMode="auto">
          <a:xfrm>
            <a:off x="6858000" y="1295400"/>
            <a:ext cx="2057400" cy="2743200"/>
          </a:xfrm>
          <a:prstGeom prst="wedgeRectCallout">
            <a:avLst>
              <a:gd name="adj1" fmla="val 1852"/>
              <a:gd name="adj2" fmla="val 68116"/>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pPr algn="ctr"/>
            <a:endParaRPr lang="en-US" sz="1800">
              <a:solidFill>
                <a:schemeClr val="tx1"/>
              </a:solidFill>
              <a:latin typeface="Times New Roman" panose="02020603050405020304" pitchFamily="18" charset="0"/>
            </a:endParaRPr>
          </a:p>
        </p:txBody>
      </p:sp>
      <p:sp>
        <p:nvSpPr>
          <p:cNvPr id="32805" name="AutoShape 36"/>
          <p:cNvSpPr>
            <a:spLocks noChangeArrowheads="1"/>
          </p:cNvSpPr>
          <p:nvPr/>
        </p:nvSpPr>
        <p:spPr bwMode="auto">
          <a:xfrm>
            <a:off x="7162800" y="2819400"/>
            <a:ext cx="1447800" cy="457200"/>
          </a:xfrm>
          <a:prstGeom prst="flowChartAlternateProcess">
            <a:avLst/>
          </a:prstGeom>
          <a:solidFill>
            <a:srgbClr val="FF0066"/>
          </a:solidFill>
          <a:ln w="9525">
            <a:solidFill>
              <a:schemeClr val="tx1"/>
            </a:solidFill>
            <a:miter lim="800000"/>
            <a:headEnd/>
            <a:tailEnd/>
          </a:ln>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pPr algn="ctr"/>
            <a:r>
              <a:rPr lang="en-US" sz="1800" b="1">
                <a:solidFill>
                  <a:schemeClr val="tx1"/>
                </a:solidFill>
                <a:latin typeface="Arial" panose="020B0604020202020204" pitchFamily="34" charset="0"/>
              </a:rPr>
              <a:t>DBMS</a:t>
            </a:r>
          </a:p>
        </p:txBody>
      </p:sp>
      <p:sp>
        <p:nvSpPr>
          <p:cNvPr id="32806" name="AutoShape 37"/>
          <p:cNvSpPr>
            <a:spLocks noChangeArrowheads="1"/>
          </p:cNvSpPr>
          <p:nvPr/>
        </p:nvSpPr>
        <p:spPr bwMode="auto">
          <a:xfrm>
            <a:off x="7696200" y="1905000"/>
            <a:ext cx="1066800" cy="533400"/>
          </a:xfrm>
          <a:prstGeom prst="flowChartMagneticDisk">
            <a:avLst/>
          </a:prstGeom>
          <a:solidFill>
            <a:schemeClr val="bg2"/>
          </a:solidFill>
          <a:ln w="9525">
            <a:solidFill>
              <a:schemeClr val="tx1"/>
            </a:solidFill>
            <a:round/>
            <a:headEnd/>
            <a:tailEnd/>
          </a:ln>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pPr algn="ctr"/>
            <a:r>
              <a:rPr lang="en-US" sz="1800" b="1">
                <a:solidFill>
                  <a:schemeClr val="tx1"/>
                </a:solidFill>
                <a:latin typeface="Arial" panose="020B0604020202020204" pitchFamily="34" charset="0"/>
              </a:rPr>
              <a:t>DB</a:t>
            </a:r>
          </a:p>
        </p:txBody>
      </p:sp>
      <p:sp>
        <p:nvSpPr>
          <p:cNvPr id="32807" name="AutoShape 38"/>
          <p:cNvSpPr>
            <a:spLocks noChangeArrowheads="1"/>
          </p:cNvSpPr>
          <p:nvPr/>
        </p:nvSpPr>
        <p:spPr bwMode="auto">
          <a:xfrm>
            <a:off x="6400800" y="3505200"/>
            <a:ext cx="838200" cy="381000"/>
          </a:xfrm>
          <a:prstGeom prst="flowChartOnlineStorage">
            <a:avLst/>
          </a:prstGeom>
          <a:solidFill>
            <a:schemeClr val="folHlink"/>
          </a:solidFill>
          <a:ln w="9525">
            <a:solidFill>
              <a:schemeClr val="tx1"/>
            </a:solidFill>
            <a:miter lim="800000"/>
            <a:headEnd/>
            <a:tailEnd/>
          </a:ln>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pPr algn="ctr"/>
            <a:r>
              <a:rPr lang="en-US" sz="1800" b="1">
                <a:solidFill>
                  <a:schemeClr val="tx1"/>
                </a:solidFill>
                <a:latin typeface="Arial" panose="020B0604020202020204" pitchFamily="34" charset="0"/>
              </a:rPr>
              <a:t>Data</a:t>
            </a:r>
          </a:p>
        </p:txBody>
      </p:sp>
      <p:cxnSp>
        <p:nvCxnSpPr>
          <p:cNvPr id="32808" name="AutoShape 39"/>
          <p:cNvCxnSpPr>
            <a:cxnSpLocks noChangeShapeType="1"/>
            <a:stCxn id="32805" idx="2"/>
            <a:endCxn id="32807" idx="3"/>
          </p:cNvCxnSpPr>
          <p:nvPr/>
        </p:nvCxnSpPr>
        <p:spPr bwMode="auto">
          <a:xfrm rot="5400000">
            <a:off x="7283450" y="3092450"/>
            <a:ext cx="419100" cy="787400"/>
          </a:xfrm>
          <a:prstGeom prst="curvedConnector2">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809" name="AutoShape 40"/>
          <p:cNvCxnSpPr>
            <a:cxnSpLocks noChangeShapeType="1"/>
            <a:stCxn id="32807" idx="1"/>
            <a:endCxn id="32791" idx="2"/>
          </p:cNvCxnSpPr>
          <p:nvPr/>
        </p:nvCxnSpPr>
        <p:spPr bwMode="auto">
          <a:xfrm rot="10800000">
            <a:off x="5715000" y="3276600"/>
            <a:ext cx="685800" cy="419100"/>
          </a:xfrm>
          <a:prstGeom prst="curvedConnector2">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2810" name="AutoShape 41"/>
          <p:cNvSpPr>
            <a:spLocks noChangeArrowheads="1"/>
          </p:cNvSpPr>
          <p:nvPr/>
        </p:nvSpPr>
        <p:spPr bwMode="auto">
          <a:xfrm>
            <a:off x="6400800" y="2057400"/>
            <a:ext cx="762000" cy="533400"/>
          </a:xfrm>
          <a:prstGeom prst="verticalScroll">
            <a:avLst>
              <a:gd name="adj" fmla="val 12500"/>
            </a:avLst>
          </a:prstGeom>
          <a:solidFill>
            <a:schemeClr val="folHlink"/>
          </a:solidFill>
          <a:ln w="9525">
            <a:solidFill>
              <a:schemeClr val="tx1"/>
            </a:solidFill>
            <a:round/>
            <a:headEnd/>
            <a:tailEnd/>
          </a:ln>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pPr algn="ctr"/>
            <a:r>
              <a:rPr lang="en-US" sz="1800" b="1">
                <a:solidFill>
                  <a:schemeClr val="tx1"/>
                </a:solidFill>
                <a:latin typeface="Arial" panose="020B0604020202020204" pitchFamily="34" charset="0"/>
              </a:rPr>
              <a:t>SQL</a:t>
            </a:r>
          </a:p>
        </p:txBody>
      </p:sp>
      <p:cxnSp>
        <p:nvCxnSpPr>
          <p:cNvPr id="32811" name="AutoShape 42"/>
          <p:cNvCxnSpPr>
            <a:cxnSpLocks noChangeShapeType="1"/>
            <a:stCxn id="32791" idx="0"/>
            <a:endCxn id="32810" idx="1"/>
          </p:cNvCxnSpPr>
          <p:nvPr/>
        </p:nvCxnSpPr>
        <p:spPr bwMode="auto">
          <a:xfrm rot="-5400000">
            <a:off x="5843588" y="2195512"/>
            <a:ext cx="495300" cy="752475"/>
          </a:xfrm>
          <a:prstGeom prst="curvedConnector2">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812" name="AutoShape 43"/>
          <p:cNvCxnSpPr>
            <a:cxnSpLocks noChangeShapeType="1"/>
            <a:stCxn id="32810" idx="3"/>
            <a:endCxn id="32805" idx="0"/>
          </p:cNvCxnSpPr>
          <p:nvPr/>
        </p:nvCxnSpPr>
        <p:spPr bwMode="auto">
          <a:xfrm>
            <a:off x="7096125" y="2324100"/>
            <a:ext cx="790575" cy="495300"/>
          </a:xfrm>
          <a:prstGeom prst="curvedConnector2">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45836" name="Oval 44"/>
          <p:cNvSpPr>
            <a:spLocks noChangeArrowheads="1"/>
          </p:cNvSpPr>
          <p:nvPr/>
        </p:nvSpPr>
        <p:spPr bwMode="auto">
          <a:xfrm>
            <a:off x="1957388" y="2438400"/>
            <a:ext cx="381000" cy="381000"/>
          </a:xfrm>
          <a:prstGeom prst="ellipse">
            <a:avLst/>
          </a:prstGeom>
          <a:solidFill>
            <a:schemeClr val="bg1"/>
          </a:solidFill>
          <a:ln w="9525">
            <a:solidFill>
              <a:schemeClr val="tx1"/>
            </a:solidFill>
            <a:round/>
            <a:headEnd/>
            <a:tailEnd/>
          </a:ln>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pPr algn="ctr"/>
            <a:r>
              <a:rPr lang="en-US" sz="1800" b="1">
                <a:solidFill>
                  <a:schemeClr val="tx1"/>
                </a:solidFill>
                <a:latin typeface="Arial" panose="020B0604020202020204" pitchFamily="34" charset="0"/>
              </a:rPr>
              <a:t>1</a:t>
            </a:r>
          </a:p>
        </p:txBody>
      </p:sp>
      <p:sp>
        <p:nvSpPr>
          <p:cNvPr id="545837" name="Oval 45"/>
          <p:cNvSpPr>
            <a:spLocks noChangeArrowheads="1"/>
          </p:cNvSpPr>
          <p:nvPr/>
        </p:nvSpPr>
        <p:spPr bwMode="auto">
          <a:xfrm>
            <a:off x="4343400" y="1905000"/>
            <a:ext cx="381000" cy="381000"/>
          </a:xfrm>
          <a:prstGeom prst="ellipse">
            <a:avLst/>
          </a:prstGeom>
          <a:solidFill>
            <a:schemeClr val="bg1"/>
          </a:solidFill>
          <a:ln w="9525">
            <a:solidFill>
              <a:schemeClr val="tx1"/>
            </a:solidFill>
            <a:round/>
            <a:headEnd/>
            <a:tailEnd/>
          </a:ln>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pPr algn="ctr"/>
            <a:r>
              <a:rPr lang="en-US" sz="1800" b="1">
                <a:solidFill>
                  <a:schemeClr val="tx1"/>
                </a:solidFill>
                <a:latin typeface="Arial" panose="020B0604020202020204" pitchFamily="34" charset="0"/>
              </a:rPr>
              <a:t>2</a:t>
            </a:r>
          </a:p>
        </p:txBody>
      </p:sp>
      <p:sp>
        <p:nvSpPr>
          <p:cNvPr id="545838" name="Oval 46"/>
          <p:cNvSpPr>
            <a:spLocks noChangeArrowheads="1"/>
          </p:cNvSpPr>
          <p:nvPr/>
        </p:nvSpPr>
        <p:spPr bwMode="auto">
          <a:xfrm>
            <a:off x="4648200" y="2819400"/>
            <a:ext cx="381000" cy="381000"/>
          </a:xfrm>
          <a:prstGeom prst="ellipse">
            <a:avLst/>
          </a:prstGeom>
          <a:solidFill>
            <a:schemeClr val="bg1"/>
          </a:solidFill>
          <a:ln w="9525">
            <a:solidFill>
              <a:schemeClr val="tx1"/>
            </a:solidFill>
            <a:round/>
            <a:headEnd/>
            <a:tailEnd/>
          </a:ln>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pPr algn="ctr"/>
            <a:r>
              <a:rPr lang="en-US" sz="1800" b="1">
                <a:solidFill>
                  <a:schemeClr val="tx1"/>
                </a:solidFill>
                <a:latin typeface="Arial" panose="020B0604020202020204" pitchFamily="34" charset="0"/>
              </a:rPr>
              <a:t>3</a:t>
            </a:r>
          </a:p>
        </p:txBody>
      </p:sp>
      <p:sp>
        <p:nvSpPr>
          <p:cNvPr id="545839" name="Oval 47"/>
          <p:cNvSpPr>
            <a:spLocks noChangeArrowheads="1"/>
          </p:cNvSpPr>
          <p:nvPr/>
        </p:nvSpPr>
        <p:spPr bwMode="auto">
          <a:xfrm>
            <a:off x="6553200" y="2819400"/>
            <a:ext cx="381000" cy="381000"/>
          </a:xfrm>
          <a:prstGeom prst="ellipse">
            <a:avLst/>
          </a:prstGeom>
          <a:solidFill>
            <a:schemeClr val="bg1"/>
          </a:solidFill>
          <a:ln w="9525">
            <a:solidFill>
              <a:schemeClr val="tx1"/>
            </a:solidFill>
            <a:round/>
            <a:headEnd/>
            <a:tailEnd/>
          </a:ln>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pPr algn="ctr"/>
            <a:r>
              <a:rPr lang="en-US" sz="1800" b="1">
                <a:solidFill>
                  <a:schemeClr val="tx1"/>
                </a:solidFill>
                <a:latin typeface="Arial" panose="020B0604020202020204" pitchFamily="34" charset="0"/>
              </a:rPr>
              <a:t>4</a:t>
            </a:r>
          </a:p>
        </p:txBody>
      </p:sp>
      <p:sp>
        <p:nvSpPr>
          <p:cNvPr id="545840" name="Oval 48"/>
          <p:cNvSpPr>
            <a:spLocks noChangeArrowheads="1"/>
          </p:cNvSpPr>
          <p:nvPr/>
        </p:nvSpPr>
        <p:spPr bwMode="auto">
          <a:xfrm>
            <a:off x="5410200" y="3581400"/>
            <a:ext cx="381000" cy="381000"/>
          </a:xfrm>
          <a:prstGeom prst="ellipse">
            <a:avLst/>
          </a:prstGeom>
          <a:solidFill>
            <a:schemeClr val="bg1"/>
          </a:solidFill>
          <a:ln w="9525">
            <a:solidFill>
              <a:schemeClr val="tx1"/>
            </a:solidFill>
            <a:round/>
            <a:headEnd/>
            <a:tailEnd/>
          </a:ln>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pPr algn="ctr"/>
            <a:r>
              <a:rPr lang="en-US" sz="1800" b="1">
                <a:solidFill>
                  <a:schemeClr val="tx1"/>
                </a:solidFill>
                <a:latin typeface="Arial" panose="020B0604020202020204" pitchFamily="34" charset="0"/>
              </a:rPr>
              <a:t>5</a:t>
            </a:r>
          </a:p>
        </p:txBody>
      </p:sp>
      <p:sp>
        <p:nvSpPr>
          <p:cNvPr id="545841" name="Oval 49"/>
          <p:cNvSpPr>
            <a:spLocks noChangeArrowheads="1"/>
          </p:cNvSpPr>
          <p:nvPr/>
        </p:nvSpPr>
        <p:spPr bwMode="auto">
          <a:xfrm>
            <a:off x="2895600" y="3352800"/>
            <a:ext cx="381000" cy="381000"/>
          </a:xfrm>
          <a:prstGeom prst="ellipse">
            <a:avLst/>
          </a:prstGeom>
          <a:solidFill>
            <a:schemeClr val="bg1"/>
          </a:solidFill>
          <a:ln w="9525">
            <a:solidFill>
              <a:schemeClr val="tx1"/>
            </a:solidFill>
            <a:round/>
            <a:headEnd/>
            <a:tailEnd/>
          </a:ln>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pPr algn="ctr"/>
            <a:r>
              <a:rPr lang="en-US" sz="1800" b="1">
                <a:solidFill>
                  <a:schemeClr val="tx1"/>
                </a:solidFill>
                <a:latin typeface="Arial" panose="020B0604020202020204" pitchFamily="34" charset="0"/>
              </a:rPr>
              <a:t>6</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545836"/>
                                        </p:tgtEl>
                                        <p:attrNameLst>
                                          <p:attrName>style.visibility</p:attrName>
                                        </p:attrNameLst>
                                      </p:cBhvr>
                                      <p:to>
                                        <p:strVal val="visible"/>
                                      </p:to>
                                    </p:set>
                                    <p:anim calcmode="lin" valueType="num">
                                      <p:cBhvr additive="base">
                                        <p:cTn id="7" dur="500" fill="hold"/>
                                        <p:tgtEl>
                                          <p:spTgt spid="545836"/>
                                        </p:tgtEl>
                                        <p:attrNameLst>
                                          <p:attrName>ppt_x</p:attrName>
                                        </p:attrNameLst>
                                      </p:cBhvr>
                                      <p:tavLst>
                                        <p:tav tm="0">
                                          <p:val>
                                            <p:strVal val="#ppt_x"/>
                                          </p:val>
                                        </p:tav>
                                        <p:tav tm="100000">
                                          <p:val>
                                            <p:strVal val="#ppt_x"/>
                                          </p:val>
                                        </p:tav>
                                      </p:tavLst>
                                    </p:anim>
                                    <p:anim calcmode="lin" valueType="num">
                                      <p:cBhvr additive="base">
                                        <p:cTn id="8" dur="500" fill="hold"/>
                                        <p:tgtEl>
                                          <p:spTgt spid="545836"/>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545837"/>
                                        </p:tgtEl>
                                        <p:attrNameLst>
                                          <p:attrName>style.visibility</p:attrName>
                                        </p:attrNameLst>
                                      </p:cBhvr>
                                      <p:to>
                                        <p:strVal val="visible"/>
                                      </p:to>
                                    </p:set>
                                    <p:anim calcmode="lin" valueType="num">
                                      <p:cBhvr additive="base">
                                        <p:cTn id="13" dur="500" fill="hold"/>
                                        <p:tgtEl>
                                          <p:spTgt spid="545837"/>
                                        </p:tgtEl>
                                        <p:attrNameLst>
                                          <p:attrName>ppt_x</p:attrName>
                                        </p:attrNameLst>
                                      </p:cBhvr>
                                      <p:tavLst>
                                        <p:tav tm="0">
                                          <p:val>
                                            <p:strVal val="#ppt_x"/>
                                          </p:val>
                                        </p:tav>
                                        <p:tav tm="100000">
                                          <p:val>
                                            <p:strVal val="#ppt_x"/>
                                          </p:val>
                                        </p:tav>
                                      </p:tavLst>
                                    </p:anim>
                                    <p:anim calcmode="lin" valueType="num">
                                      <p:cBhvr additive="base">
                                        <p:cTn id="14" dur="500" fill="hold"/>
                                        <p:tgtEl>
                                          <p:spTgt spid="545837"/>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545838"/>
                                        </p:tgtEl>
                                        <p:attrNameLst>
                                          <p:attrName>style.visibility</p:attrName>
                                        </p:attrNameLst>
                                      </p:cBhvr>
                                      <p:to>
                                        <p:strVal val="visible"/>
                                      </p:to>
                                    </p:set>
                                    <p:anim calcmode="lin" valueType="num">
                                      <p:cBhvr additive="base">
                                        <p:cTn id="19" dur="500" fill="hold"/>
                                        <p:tgtEl>
                                          <p:spTgt spid="545838"/>
                                        </p:tgtEl>
                                        <p:attrNameLst>
                                          <p:attrName>ppt_x</p:attrName>
                                        </p:attrNameLst>
                                      </p:cBhvr>
                                      <p:tavLst>
                                        <p:tav tm="0">
                                          <p:val>
                                            <p:strVal val="#ppt_x"/>
                                          </p:val>
                                        </p:tav>
                                        <p:tav tm="100000">
                                          <p:val>
                                            <p:strVal val="#ppt_x"/>
                                          </p:val>
                                        </p:tav>
                                      </p:tavLst>
                                    </p:anim>
                                    <p:anim calcmode="lin" valueType="num">
                                      <p:cBhvr additive="base">
                                        <p:cTn id="20" dur="500" fill="hold"/>
                                        <p:tgtEl>
                                          <p:spTgt spid="545838"/>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545839"/>
                                        </p:tgtEl>
                                        <p:attrNameLst>
                                          <p:attrName>style.visibility</p:attrName>
                                        </p:attrNameLst>
                                      </p:cBhvr>
                                      <p:to>
                                        <p:strVal val="visible"/>
                                      </p:to>
                                    </p:set>
                                    <p:anim calcmode="lin" valueType="num">
                                      <p:cBhvr additive="base">
                                        <p:cTn id="25" dur="500" fill="hold"/>
                                        <p:tgtEl>
                                          <p:spTgt spid="545839"/>
                                        </p:tgtEl>
                                        <p:attrNameLst>
                                          <p:attrName>ppt_x</p:attrName>
                                        </p:attrNameLst>
                                      </p:cBhvr>
                                      <p:tavLst>
                                        <p:tav tm="0">
                                          <p:val>
                                            <p:strVal val="#ppt_x"/>
                                          </p:val>
                                        </p:tav>
                                        <p:tav tm="100000">
                                          <p:val>
                                            <p:strVal val="#ppt_x"/>
                                          </p:val>
                                        </p:tav>
                                      </p:tavLst>
                                    </p:anim>
                                    <p:anim calcmode="lin" valueType="num">
                                      <p:cBhvr additive="base">
                                        <p:cTn id="26" dur="500" fill="hold"/>
                                        <p:tgtEl>
                                          <p:spTgt spid="545839"/>
                                        </p:tgtEl>
                                        <p:attrNameLst>
                                          <p:attrName>ppt_y</p:attrName>
                                        </p:attrNameLst>
                                      </p:cBhvr>
                                      <p:tavLst>
                                        <p:tav tm="0">
                                          <p:val>
                                            <p:strVal val="0-#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545840"/>
                                        </p:tgtEl>
                                        <p:attrNameLst>
                                          <p:attrName>style.visibility</p:attrName>
                                        </p:attrNameLst>
                                      </p:cBhvr>
                                      <p:to>
                                        <p:strVal val="visible"/>
                                      </p:to>
                                    </p:set>
                                    <p:anim calcmode="lin" valueType="num">
                                      <p:cBhvr additive="base">
                                        <p:cTn id="31" dur="500" fill="hold"/>
                                        <p:tgtEl>
                                          <p:spTgt spid="545840"/>
                                        </p:tgtEl>
                                        <p:attrNameLst>
                                          <p:attrName>ppt_x</p:attrName>
                                        </p:attrNameLst>
                                      </p:cBhvr>
                                      <p:tavLst>
                                        <p:tav tm="0">
                                          <p:val>
                                            <p:strVal val="#ppt_x"/>
                                          </p:val>
                                        </p:tav>
                                        <p:tav tm="100000">
                                          <p:val>
                                            <p:strVal val="#ppt_x"/>
                                          </p:val>
                                        </p:tav>
                                      </p:tavLst>
                                    </p:anim>
                                    <p:anim calcmode="lin" valueType="num">
                                      <p:cBhvr additive="base">
                                        <p:cTn id="32" dur="500" fill="hold"/>
                                        <p:tgtEl>
                                          <p:spTgt spid="545840"/>
                                        </p:tgtEl>
                                        <p:attrNameLst>
                                          <p:attrName>ppt_y</p:attrName>
                                        </p:attrNameLst>
                                      </p:cBhvr>
                                      <p:tavLst>
                                        <p:tav tm="0">
                                          <p:val>
                                            <p:strVal val="0-#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1" fill="hold" grpId="0" nodeType="clickEffect">
                                  <p:stCondLst>
                                    <p:cond delay="0"/>
                                  </p:stCondLst>
                                  <p:childTnLst>
                                    <p:set>
                                      <p:cBhvr>
                                        <p:cTn id="36" dur="1" fill="hold">
                                          <p:stCondLst>
                                            <p:cond delay="0"/>
                                          </p:stCondLst>
                                        </p:cTn>
                                        <p:tgtEl>
                                          <p:spTgt spid="545841"/>
                                        </p:tgtEl>
                                        <p:attrNameLst>
                                          <p:attrName>style.visibility</p:attrName>
                                        </p:attrNameLst>
                                      </p:cBhvr>
                                      <p:to>
                                        <p:strVal val="visible"/>
                                      </p:to>
                                    </p:set>
                                    <p:anim calcmode="lin" valueType="num">
                                      <p:cBhvr additive="base">
                                        <p:cTn id="37" dur="500" fill="hold"/>
                                        <p:tgtEl>
                                          <p:spTgt spid="545841"/>
                                        </p:tgtEl>
                                        <p:attrNameLst>
                                          <p:attrName>ppt_x</p:attrName>
                                        </p:attrNameLst>
                                      </p:cBhvr>
                                      <p:tavLst>
                                        <p:tav tm="0">
                                          <p:val>
                                            <p:strVal val="#ppt_x"/>
                                          </p:val>
                                        </p:tav>
                                        <p:tav tm="100000">
                                          <p:val>
                                            <p:strVal val="#ppt_x"/>
                                          </p:val>
                                        </p:tav>
                                      </p:tavLst>
                                    </p:anim>
                                    <p:anim calcmode="lin" valueType="num">
                                      <p:cBhvr additive="base">
                                        <p:cTn id="38" dur="500" fill="hold"/>
                                        <p:tgtEl>
                                          <p:spTgt spid="54584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5836" grpId="0" animBg="1" autoUpdateAnimBg="0"/>
      <p:bldP spid="545837" grpId="0" animBg="1" autoUpdateAnimBg="0"/>
      <p:bldP spid="545838" grpId="0" animBg="1" autoUpdateAnimBg="0"/>
      <p:bldP spid="545839" grpId="0" animBg="1" autoUpdateAnimBg="0"/>
      <p:bldP spid="545840" grpId="0" animBg="1" autoUpdateAnimBg="0"/>
      <p:bldP spid="545841"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r>
              <a:rPr lang="en-US" sz="1400">
                <a:solidFill>
                  <a:schemeClr val="tx1"/>
                </a:solidFill>
                <a:latin typeface="Comic Sans MS" panose="030F0702030302020204" pitchFamily="66" charset="0"/>
              </a:rPr>
              <a:t>Dr. George Royce   </a:t>
            </a:r>
          </a:p>
        </p:txBody>
      </p:sp>
      <p:sp>
        <p:nvSpPr>
          <p:cNvPr id="33795" name="Rectangle 2"/>
          <p:cNvSpPr>
            <a:spLocks noGrp="1" noChangeArrowheads="1"/>
          </p:cNvSpPr>
          <p:nvPr>
            <p:ph type="title"/>
          </p:nvPr>
        </p:nvSpPr>
        <p:spPr/>
        <p:txBody>
          <a:bodyPr/>
          <a:lstStyle/>
          <a:p>
            <a:r>
              <a:rPr lang="en-US"/>
              <a:t>Programming &amp; Web Pages</a:t>
            </a:r>
          </a:p>
        </p:txBody>
      </p:sp>
      <p:sp>
        <p:nvSpPr>
          <p:cNvPr id="33796" name="Rectangle 3" descr="Rectangle: Click to edit Master text styles&#10;Second level&#10;Third level&#10;Fourth level&#10;Fifth level"/>
          <p:cNvSpPr>
            <a:spLocks noGrp="1" noChangeArrowheads="1"/>
          </p:cNvSpPr>
          <p:nvPr>
            <p:ph type="body" idx="1"/>
          </p:nvPr>
        </p:nvSpPr>
        <p:spPr/>
        <p:txBody>
          <a:bodyPr/>
          <a:lstStyle/>
          <a:p>
            <a:r>
              <a:rPr lang="en-US"/>
              <a:t>Applications developer must create a separate page for each user activity</a:t>
            </a:r>
          </a:p>
          <a:p>
            <a:r>
              <a:rPr lang="en-US"/>
              <a:t>Applications developer must anticipate each sequence of user activities</a:t>
            </a:r>
          </a:p>
          <a:p>
            <a:r>
              <a:rPr lang="en-US"/>
              <a:t>Explicit coding of flow of control reminiscent of pre-GUI era...</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298450" y="200765"/>
            <a:ext cx="8229600" cy="685800"/>
          </a:xfrm>
        </p:spPr>
        <p:txBody>
          <a:bodyPr/>
          <a:lstStyle/>
          <a:p>
            <a:r>
              <a:rPr lang="en-US" dirty="0"/>
              <a:t>Your Web Development Environment</a:t>
            </a:r>
          </a:p>
        </p:txBody>
      </p:sp>
      <p:sp>
        <p:nvSpPr>
          <p:cNvPr id="34819" name="Content Placeholder 2" descr="Rectangle: Click to edit Master text styles&#10;Second level&#10;Third level&#10;Fourth level&#10;Fifth level"/>
          <p:cNvSpPr>
            <a:spLocks noGrp="1"/>
          </p:cNvSpPr>
          <p:nvPr>
            <p:ph idx="1"/>
          </p:nvPr>
        </p:nvSpPr>
        <p:spPr>
          <a:xfrm>
            <a:off x="2847254" y="4293058"/>
            <a:ext cx="5440218" cy="1890027"/>
          </a:xfrm>
        </p:spPr>
        <p:txBody>
          <a:bodyPr/>
          <a:lstStyle/>
          <a:p>
            <a:r>
              <a:rPr lang="en-US" sz="1400" dirty="0"/>
              <a:t>You will experience a realistic web development environment. </a:t>
            </a:r>
          </a:p>
          <a:p>
            <a:r>
              <a:rPr lang="en-US" sz="1400" dirty="0"/>
              <a:t>You need to demonstrate that you created your application and database in one environment and moved the application to an integration/test environment</a:t>
            </a:r>
          </a:p>
          <a:p>
            <a:r>
              <a:rPr lang="en-US" sz="1400" dirty="0"/>
              <a:t>There are videos to show you how to work with this environment approach and learn Django.</a:t>
            </a:r>
          </a:p>
        </p:txBody>
      </p:sp>
      <p:sp>
        <p:nvSpPr>
          <p:cNvPr id="34820"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r>
              <a:rPr lang="en-US" sz="1400">
                <a:solidFill>
                  <a:schemeClr val="tx1"/>
                </a:solidFill>
                <a:latin typeface="Comic Sans MS" panose="030F0702030302020204" pitchFamily="66" charset="0"/>
              </a:rPr>
              <a:t>Dr. George Royce   </a:t>
            </a:r>
          </a:p>
        </p:txBody>
      </p:sp>
      <p:pic>
        <p:nvPicPr>
          <p:cNvPr id="6" name="Picture 2" descr="typing, student, notebook computer, desk, indoors, preson (4029R-433649 / u12601257 © Fotosearch)"/>
          <p:cNvPicPr>
            <a:picLocks noChangeAspect="1" noChangeArrowheads="1"/>
          </p:cNvPicPr>
          <p:nvPr/>
        </p:nvPicPr>
        <p:blipFill>
          <a:blip r:embed="rId2" cstate="print"/>
          <a:srcRect/>
          <a:stretch>
            <a:fillRect/>
          </a:stretch>
        </p:blipFill>
        <p:spPr bwMode="auto">
          <a:xfrm>
            <a:off x="298450" y="1777346"/>
            <a:ext cx="908090" cy="822470"/>
          </a:xfrm>
          <a:prstGeom prst="rect">
            <a:avLst/>
          </a:prstGeom>
          <a:noFill/>
        </p:spPr>
      </p:pic>
      <p:pic>
        <p:nvPicPr>
          <p:cNvPr id="7" name="Picture 27"/>
          <p:cNvPicPr>
            <a:picLocks noChangeAspect="1" noChangeArrowheads="1"/>
          </p:cNvPicPr>
          <p:nvPr/>
        </p:nvPicPr>
        <p:blipFill>
          <a:blip r:embed="rId3" cstate="print"/>
          <a:srcRect/>
          <a:stretch>
            <a:fillRect/>
          </a:stretch>
        </p:blipFill>
        <p:spPr bwMode="auto">
          <a:xfrm>
            <a:off x="2963828" y="1165190"/>
            <a:ext cx="449263" cy="749300"/>
          </a:xfrm>
          <a:prstGeom prst="rect">
            <a:avLst/>
          </a:prstGeom>
          <a:noFill/>
          <a:ln w="28575">
            <a:noFill/>
            <a:miter lim="800000"/>
            <a:headEnd/>
            <a:tailEnd/>
          </a:ln>
        </p:spPr>
      </p:pic>
      <p:pic>
        <p:nvPicPr>
          <p:cNvPr id="8" name="Picture 8"/>
          <p:cNvPicPr>
            <a:picLocks noChangeAspect="1" noChangeArrowheads="1"/>
          </p:cNvPicPr>
          <p:nvPr/>
        </p:nvPicPr>
        <p:blipFill>
          <a:blip r:embed="rId4" cstate="print"/>
          <a:srcRect/>
          <a:stretch>
            <a:fillRect/>
          </a:stretch>
        </p:blipFill>
        <p:spPr bwMode="auto">
          <a:xfrm>
            <a:off x="2996371" y="2754030"/>
            <a:ext cx="384175" cy="744537"/>
          </a:xfrm>
          <a:prstGeom prst="rect">
            <a:avLst/>
          </a:prstGeom>
          <a:noFill/>
          <a:ln w="9525" algn="ctr">
            <a:noFill/>
            <a:miter lim="800000"/>
            <a:headEnd/>
            <a:tailEnd/>
          </a:ln>
        </p:spPr>
      </p:pic>
      <p:pic>
        <p:nvPicPr>
          <p:cNvPr id="10" name="Picture 9"/>
          <p:cNvPicPr>
            <a:picLocks noChangeAspect="1"/>
          </p:cNvPicPr>
          <p:nvPr/>
        </p:nvPicPr>
        <p:blipFill>
          <a:blip r:embed="rId5"/>
          <a:stretch>
            <a:fillRect/>
          </a:stretch>
        </p:blipFill>
        <p:spPr>
          <a:xfrm>
            <a:off x="6092729" y="1197035"/>
            <a:ext cx="421361" cy="526700"/>
          </a:xfrm>
          <a:prstGeom prst="rect">
            <a:avLst/>
          </a:prstGeom>
        </p:spPr>
      </p:pic>
      <p:sp>
        <p:nvSpPr>
          <p:cNvPr id="11" name="TextBox 10"/>
          <p:cNvSpPr txBox="1"/>
          <p:nvPr/>
        </p:nvSpPr>
        <p:spPr>
          <a:xfrm>
            <a:off x="6092729" y="1681056"/>
            <a:ext cx="2706131" cy="738664"/>
          </a:xfrm>
          <a:prstGeom prst="rect">
            <a:avLst/>
          </a:prstGeom>
          <a:noFill/>
        </p:spPr>
        <p:txBody>
          <a:bodyPr wrap="square" rtlCol="0">
            <a:spAutoFit/>
          </a:bodyPr>
          <a:lstStyle/>
          <a:p>
            <a:r>
              <a:rPr lang="en-US" sz="1400" dirty="0"/>
              <a:t>Third Party API’s/ Web Services</a:t>
            </a:r>
          </a:p>
          <a:p>
            <a:r>
              <a:rPr lang="en-US" sz="1400" dirty="0"/>
              <a:t>like Yahoo Finance for a stock quote) and others.</a:t>
            </a:r>
          </a:p>
        </p:txBody>
      </p:sp>
      <p:cxnSp>
        <p:nvCxnSpPr>
          <p:cNvPr id="12" name="Straight Arrow Connector 11"/>
          <p:cNvCxnSpPr>
            <a:stCxn id="6" idx="3"/>
          </p:cNvCxnSpPr>
          <p:nvPr/>
        </p:nvCxnSpPr>
        <p:spPr bwMode="auto">
          <a:xfrm flipV="1">
            <a:off x="1206540" y="1539840"/>
            <a:ext cx="1640714" cy="648741"/>
          </a:xfrm>
          <a:prstGeom prst="straightConnector1">
            <a:avLst/>
          </a:prstGeom>
          <a:solidFill>
            <a:schemeClr val="folHlink"/>
          </a:solidFill>
          <a:ln w="9525" cap="flat" cmpd="sng" algn="ctr">
            <a:solidFill>
              <a:schemeClr val="bg2"/>
            </a:solidFill>
            <a:prstDash val="solid"/>
            <a:round/>
            <a:headEnd type="none" w="med" len="med"/>
            <a:tailEnd type="triangle"/>
          </a:ln>
          <a:effectLst/>
        </p:spPr>
      </p:cxnSp>
      <p:cxnSp>
        <p:nvCxnSpPr>
          <p:cNvPr id="13" name="Straight Arrow Connector 12"/>
          <p:cNvCxnSpPr/>
          <p:nvPr/>
        </p:nvCxnSpPr>
        <p:spPr bwMode="auto">
          <a:xfrm>
            <a:off x="1118525" y="2515791"/>
            <a:ext cx="1686129" cy="619321"/>
          </a:xfrm>
          <a:prstGeom prst="straightConnector1">
            <a:avLst/>
          </a:prstGeom>
          <a:solidFill>
            <a:schemeClr val="folHlink"/>
          </a:solidFill>
          <a:ln w="9525" cap="flat" cmpd="sng" algn="ctr">
            <a:solidFill>
              <a:schemeClr val="bg2"/>
            </a:solidFill>
            <a:prstDash val="solid"/>
            <a:round/>
            <a:headEnd type="none" w="med" len="med"/>
            <a:tailEnd type="triangle"/>
          </a:ln>
          <a:effectLst/>
        </p:spPr>
      </p:cxnSp>
      <p:cxnSp>
        <p:nvCxnSpPr>
          <p:cNvPr id="16" name="Straight Arrow Connector 15"/>
          <p:cNvCxnSpPr/>
          <p:nvPr/>
        </p:nvCxnSpPr>
        <p:spPr bwMode="auto">
          <a:xfrm flipH="1">
            <a:off x="3396819" y="1384647"/>
            <a:ext cx="2819254" cy="1772059"/>
          </a:xfrm>
          <a:prstGeom prst="straightConnector1">
            <a:avLst/>
          </a:prstGeom>
          <a:solidFill>
            <a:schemeClr val="folHlink"/>
          </a:solidFill>
          <a:ln w="9525" cap="flat" cmpd="sng" algn="ctr">
            <a:solidFill>
              <a:schemeClr val="bg2"/>
            </a:solidFill>
            <a:prstDash val="solid"/>
            <a:round/>
            <a:headEnd type="triangle" w="med" len="med"/>
            <a:tailEnd type="triangle"/>
          </a:ln>
          <a:effectLst/>
        </p:spPr>
      </p:cxnSp>
      <p:sp>
        <p:nvSpPr>
          <p:cNvPr id="20" name="TextBox 19"/>
          <p:cNvSpPr txBox="1"/>
          <p:nvPr/>
        </p:nvSpPr>
        <p:spPr>
          <a:xfrm>
            <a:off x="145424" y="3136767"/>
            <a:ext cx="2331847" cy="2492990"/>
          </a:xfrm>
          <a:prstGeom prst="rect">
            <a:avLst/>
          </a:prstGeom>
          <a:noFill/>
        </p:spPr>
        <p:txBody>
          <a:bodyPr wrap="square" rtlCol="0">
            <a:spAutoFit/>
          </a:bodyPr>
          <a:lstStyle/>
          <a:p>
            <a:pPr marL="228600" indent="-228600">
              <a:buAutoNum type="arabicPeriod"/>
            </a:pPr>
            <a:r>
              <a:rPr lang="en-US" sz="1200" dirty="0"/>
              <a:t>Windows and Python Django App server and Database </a:t>
            </a:r>
            <a:r>
              <a:rPr lang="en-US" sz="1200" b="1" dirty="0">
                <a:solidFill>
                  <a:srgbClr val="FF0000"/>
                </a:solidFill>
              </a:rPr>
              <a:t>Development Environment</a:t>
            </a:r>
          </a:p>
          <a:p>
            <a:pPr marL="228600" indent="-228600">
              <a:buAutoNum type="arabicPeriod"/>
            </a:pPr>
            <a:r>
              <a:rPr lang="en-US" sz="1200" dirty="0" err="1"/>
              <a:t>PyCharm</a:t>
            </a:r>
            <a:r>
              <a:rPr lang="en-US" sz="1200" dirty="0"/>
              <a:t> (HTML/CSS/PHP Integrated Development Environment.</a:t>
            </a:r>
          </a:p>
          <a:p>
            <a:pPr marL="228600" indent="-228600">
              <a:buAutoNum type="arabicPeriod"/>
            </a:pPr>
            <a:r>
              <a:rPr lang="en-US" sz="1200" dirty="0"/>
              <a:t>GitHub to manage code between  environments</a:t>
            </a:r>
          </a:p>
          <a:p>
            <a:pPr marL="685800" lvl="1" indent="-228600">
              <a:buAutoNum type="arabicPeriod"/>
            </a:pPr>
            <a:endParaRPr lang="en-US" sz="1200" dirty="0"/>
          </a:p>
          <a:p>
            <a:pPr lvl="1"/>
            <a:endParaRPr lang="en-US" sz="1200" b="1" dirty="0">
              <a:solidFill>
                <a:srgbClr val="FF0000"/>
              </a:solidFill>
            </a:endParaRPr>
          </a:p>
          <a:p>
            <a:endParaRPr lang="en-US" sz="1200" b="1" dirty="0">
              <a:solidFill>
                <a:srgbClr val="7030A0"/>
              </a:solidFill>
            </a:endParaRPr>
          </a:p>
          <a:p>
            <a:pPr marL="228600" indent="-228600">
              <a:buAutoNum type="arabicPeriod"/>
            </a:pPr>
            <a:endParaRPr lang="en-US" sz="1200" dirty="0"/>
          </a:p>
        </p:txBody>
      </p:sp>
      <p:sp>
        <p:nvSpPr>
          <p:cNvPr id="2" name="TextBox 1"/>
          <p:cNvSpPr txBox="1"/>
          <p:nvPr/>
        </p:nvSpPr>
        <p:spPr>
          <a:xfrm>
            <a:off x="138308" y="2563841"/>
            <a:ext cx="1852669" cy="523220"/>
          </a:xfrm>
          <a:prstGeom prst="rect">
            <a:avLst/>
          </a:prstGeom>
          <a:noFill/>
        </p:spPr>
        <p:txBody>
          <a:bodyPr wrap="square" rtlCol="0">
            <a:spAutoFit/>
          </a:bodyPr>
          <a:lstStyle/>
          <a:p>
            <a:r>
              <a:rPr lang="en-US" sz="1400" b="1" dirty="0">
                <a:solidFill>
                  <a:srgbClr val="FF0000"/>
                </a:solidFill>
              </a:rPr>
              <a:t>Development Environment</a:t>
            </a:r>
          </a:p>
        </p:txBody>
      </p:sp>
      <p:sp>
        <p:nvSpPr>
          <p:cNvPr id="22" name="TextBox 21"/>
          <p:cNvSpPr txBox="1"/>
          <p:nvPr/>
        </p:nvSpPr>
        <p:spPr>
          <a:xfrm>
            <a:off x="3753291" y="2962044"/>
            <a:ext cx="1852669" cy="523220"/>
          </a:xfrm>
          <a:prstGeom prst="rect">
            <a:avLst/>
          </a:prstGeom>
          <a:noFill/>
        </p:spPr>
        <p:txBody>
          <a:bodyPr wrap="square" rtlCol="0">
            <a:spAutoFit/>
          </a:bodyPr>
          <a:lstStyle/>
          <a:p>
            <a:r>
              <a:rPr lang="en-US" sz="1400" b="1" dirty="0">
                <a:solidFill>
                  <a:srgbClr val="FF0000"/>
                </a:solidFill>
              </a:rPr>
              <a:t>Integration / Test Environment</a:t>
            </a:r>
          </a:p>
        </p:txBody>
      </p:sp>
      <p:pic>
        <p:nvPicPr>
          <p:cNvPr id="4" name="Picture 3"/>
          <p:cNvPicPr>
            <a:picLocks noChangeAspect="1"/>
          </p:cNvPicPr>
          <p:nvPr/>
        </p:nvPicPr>
        <p:blipFill>
          <a:blip r:embed="rId6"/>
          <a:stretch>
            <a:fillRect/>
          </a:stretch>
        </p:blipFill>
        <p:spPr>
          <a:xfrm>
            <a:off x="2611023" y="3505140"/>
            <a:ext cx="1345468" cy="442172"/>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What is MVC?</a:t>
            </a:r>
          </a:p>
        </p:txBody>
      </p:sp>
      <p:sp>
        <p:nvSpPr>
          <p:cNvPr id="3" name="Content Placeholder 2"/>
          <p:cNvSpPr>
            <a:spLocks noGrp="1"/>
          </p:cNvSpPr>
          <p:nvPr>
            <p:ph idx="1"/>
          </p:nvPr>
        </p:nvSpPr>
        <p:spPr>
          <a:xfrm>
            <a:off x="416070" y="938213"/>
            <a:ext cx="8604250" cy="4114800"/>
          </a:xfrm>
        </p:spPr>
        <p:txBody>
          <a:bodyPr/>
          <a:lstStyle/>
          <a:p>
            <a:pPr eaLnBrk="1" hangingPunct="1">
              <a:lnSpc>
                <a:spcPct val="80000"/>
              </a:lnSpc>
              <a:defRPr/>
            </a:pPr>
            <a:r>
              <a:rPr lang="en-US" sz="2800" dirty="0"/>
              <a:t>Model represents the data model</a:t>
            </a:r>
          </a:p>
          <a:p>
            <a:pPr lvl="1" eaLnBrk="1" hangingPunct="1">
              <a:lnSpc>
                <a:spcPct val="80000"/>
              </a:lnSpc>
              <a:defRPr/>
            </a:pPr>
            <a:r>
              <a:rPr lang="en-US" sz="2400" dirty="0"/>
              <a:t>“Manages behavior and data of the application domain”</a:t>
            </a:r>
          </a:p>
          <a:p>
            <a:pPr eaLnBrk="1" hangingPunct="1">
              <a:lnSpc>
                <a:spcPct val="80000"/>
              </a:lnSpc>
              <a:defRPr/>
            </a:pPr>
            <a:endParaRPr lang="en-US" sz="2800" dirty="0"/>
          </a:p>
          <a:p>
            <a:pPr eaLnBrk="1" hangingPunct="1">
              <a:lnSpc>
                <a:spcPct val="80000"/>
              </a:lnSpc>
              <a:defRPr/>
            </a:pPr>
            <a:r>
              <a:rPr lang="en-US" sz="2800" dirty="0"/>
              <a:t>View represents the screen(s) shown to the user</a:t>
            </a:r>
          </a:p>
          <a:p>
            <a:pPr lvl="1" eaLnBrk="1" hangingPunct="1">
              <a:lnSpc>
                <a:spcPct val="80000"/>
              </a:lnSpc>
              <a:defRPr/>
            </a:pPr>
            <a:r>
              <a:rPr lang="en-US" sz="2400" dirty="0"/>
              <a:t>“Manages the graphical and/or textual output to the portion of the bitmapped display that is allocated to its application”</a:t>
            </a:r>
          </a:p>
          <a:p>
            <a:pPr eaLnBrk="1" hangingPunct="1">
              <a:lnSpc>
                <a:spcPct val="80000"/>
              </a:lnSpc>
              <a:defRPr/>
            </a:pPr>
            <a:endParaRPr lang="en-US" sz="2800" dirty="0"/>
          </a:p>
          <a:p>
            <a:pPr eaLnBrk="1" hangingPunct="1">
              <a:lnSpc>
                <a:spcPct val="80000"/>
              </a:lnSpc>
              <a:defRPr/>
            </a:pPr>
            <a:r>
              <a:rPr lang="en-US" sz="2800" dirty="0"/>
              <a:t>Controller represents interactions from the user that changes the data and the view</a:t>
            </a:r>
          </a:p>
          <a:p>
            <a:pPr lvl="1" eaLnBrk="1" hangingPunct="1">
              <a:lnSpc>
                <a:spcPct val="80000"/>
              </a:lnSpc>
              <a:defRPr/>
            </a:pPr>
            <a:r>
              <a:rPr lang="en-US" sz="2400" dirty="0"/>
              <a:t>“Interprets the mouse and keyboard inputs from the user, commanding the model and/or the view to change as appropriate” (</a:t>
            </a:r>
            <a:r>
              <a:rPr lang="en-US" sz="2400" dirty="0" err="1"/>
              <a:t>Burbeck</a:t>
            </a:r>
            <a:r>
              <a:rPr lang="en-US" sz="2400" dirty="0"/>
              <a:t>) </a:t>
            </a:r>
          </a:p>
          <a:p>
            <a:endParaRPr lang="en-US" dirty="0"/>
          </a:p>
        </p:txBody>
      </p:sp>
      <p:sp>
        <p:nvSpPr>
          <p:cNvPr id="4" name="Slide Number Placeholder 3"/>
          <p:cNvSpPr>
            <a:spLocks noGrp="1"/>
          </p:cNvSpPr>
          <p:nvPr>
            <p:ph type="sldNum" sz="quarter" idx="11"/>
          </p:nvPr>
        </p:nvSpPr>
        <p:spPr/>
        <p:txBody>
          <a:bodyPr/>
          <a:lstStyle/>
          <a:p>
            <a:pPr>
              <a:defRPr/>
            </a:pPr>
            <a:r>
              <a:rPr lang="en-US"/>
              <a:t>Dr. George Royce   </a:t>
            </a:r>
          </a:p>
        </p:txBody>
      </p:sp>
    </p:spTree>
    <p:extLst>
      <p:ext uri="{BB962C8B-B14F-4D97-AF65-F5344CB8AC3E}">
        <p14:creationId xmlns:p14="http://schemas.microsoft.com/office/powerpoint/2010/main" val="1226913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r>
              <a:rPr lang="en-US" sz="1400">
                <a:solidFill>
                  <a:schemeClr val="tx1"/>
                </a:solidFill>
                <a:latin typeface="Comic Sans MS" panose="030F0702030302020204" pitchFamily="66" charset="0"/>
              </a:rPr>
              <a:t>Dr. George Royce   </a:t>
            </a:r>
          </a:p>
        </p:txBody>
      </p:sp>
      <p:sp>
        <p:nvSpPr>
          <p:cNvPr id="4099" name="Rectangle 2"/>
          <p:cNvSpPr>
            <a:spLocks noGrp="1" noChangeArrowheads="1"/>
          </p:cNvSpPr>
          <p:nvPr>
            <p:ph type="title"/>
          </p:nvPr>
        </p:nvSpPr>
        <p:spPr/>
        <p:txBody>
          <a:bodyPr/>
          <a:lstStyle/>
          <a:p>
            <a:r>
              <a:rPr lang="en-US"/>
              <a:t>Agenda</a:t>
            </a:r>
          </a:p>
        </p:txBody>
      </p:sp>
      <p:sp>
        <p:nvSpPr>
          <p:cNvPr id="4100" name="Rectangle 3" descr="Rectangle: Click to edit Master text styles&#10;Second level&#10;Third level&#10;Fourth level&#10;Fifth level"/>
          <p:cNvSpPr>
            <a:spLocks noGrp="1" noChangeArrowheads="1"/>
          </p:cNvSpPr>
          <p:nvPr>
            <p:ph type="body" idx="1"/>
          </p:nvPr>
        </p:nvSpPr>
        <p:spPr>
          <a:xfrm>
            <a:off x="311150" y="1048327"/>
            <a:ext cx="8604250" cy="4565650"/>
          </a:xfrm>
        </p:spPr>
        <p:txBody>
          <a:bodyPr/>
          <a:lstStyle/>
          <a:p>
            <a:r>
              <a:rPr lang="en-US" dirty="0"/>
              <a:t>Introduction</a:t>
            </a:r>
          </a:p>
          <a:p>
            <a:r>
              <a:rPr lang="en-US" dirty="0"/>
              <a:t>Basic Web – HTML and CSS</a:t>
            </a:r>
          </a:p>
          <a:p>
            <a:r>
              <a:rPr lang="en-US" dirty="0"/>
              <a:t>The Dynamic Web – Introduce languages and databases to support transactions</a:t>
            </a:r>
          </a:p>
          <a:p>
            <a:r>
              <a:rPr lang="en-US" dirty="0"/>
              <a:t>What are Model-View-Controller and a Model View Frameworks?</a:t>
            </a:r>
          </a:p>
          <a:p>
            <a:r>
              <a:rPr lang="en-US" dirty="0"/>
              <a:t>Your Web Development Environment</a:t>
            </a:r>
          </a:p>
          <a:p>
            <a:pPr lvl="1"/>
            <a:r>
              <a:rPr lang="en-US" dirty="0"/>
              <a:t>Web Development Environment</a:t>
            </a:r>
          </a:p>
          <a:p>
            <a:pPr lvl="1"/>
            <a:r>
              <a:rPr lang="en-US" dirty="0"/>
              <a:t>Web Integration</a:t>
            </a:r>
          </a:p>
          <a:p>
            <a:r>
              <a:rPr lang="en-US" dirty="0"/>
              <a:t>Django</a:t>
            </a:r>
          </a:p>
        </p:txBody>
      </p:sp>
      <p:sp>
        <p:nvSpPr>
          <p:cNvPr id="4101" name="Text Box 4"/>
          <p:cNvSpPr txBox="1">
            <a:spLocks noChangeArrowheads="1"/>
          </p:cNvSpPr>
          <p:nvPr/>
        </p:nvSpPr>
        <p:spPr bwMode="auto">
          <a:xfrm>
            <a:off x="546100" y="6553200"/>
            <a:ext cx="8334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b">
            <a:spAutoFit/>
          </a:bodyP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r>
              <a:rPr lang="en-US" sz="1400" b="1">
                <a:solidFill>
                  <a:schemeClr val="tx1"/>
                </a:solidFill>
                <a:latin typeface="Arial" panose="020B0604020202020204" pitchFamily="34" charset="0"/>
              </a:rPr>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did it come about?</a:t>
            </a:r>
          </a:p>
        </p:txBody>
      </p:sp>
      <p:sp>
        <p:nvSpPr>
          <p:cNvPr id="3" name="Content Placeholder 2"/>
          <p:cNvSpPr>
            <a:spLocks noGrp="1"/>
          </p:cNvSpPr>
          <p:nvPr>
            <p:ph idx="1"/>
          </p:nvPr>
        </p:nvSpPr>
        <p:spPr/>
        <p:txBody>
          <a:bodyPr/>
          <a:lstStyle/>
          <a:p>
            <a:pPr eaLnBrk="1" hangingPunct="1">
              <a:defRPr/>
            </a:pPr>
            <a:r>
              <a:rPr lang="en-US" sz="2800" dirty="0"/>
              <a:t>Presented by </a:t>
            </a:r>
            <a:r>
              <a:rPr lang="en-US" sz="2800" dirty="0" err="1"/>
              <a:t>Trygve</a:t>
            </a:r>
            <a:r>
              <a:rPr lang="en-US" sz="2800" dirty="0"/>
              <a:t> </a:t>
            </a:r>
            <a:r>
              <a:rPr lang="en-US" sz="2800" dirty="0" err="1"/>
              <a:t>Reenskaug</a:t>
            </a:r>
            <a:r>
              <a:rPr lang="en-US" sz="2800" dirty="0"/>
              <a:t> in 1979</a:t>
            </a:r>
          </a:p>
          <a:p>
            <a:pPr eaLnBrk="1" hangingPunct="1">
              <a:defRPr/>
            </a:pPr>
            <a:endParaRPr lang="en-US" sz="2800" dirty="0"/>
          </a:p>
          <a:p>
            <a:pPr eaLnBrk="1" hangingPunct="1">
              <a:defRPr/>
            </a:pPr>
            <a:r>
              <a:rPr lang="en-US" sz="2800" dirty="0"/>
              <a:t>First used in the Smalltalk-80 framework</a:t>
            </a:r>
          </a:p>
          <a:p>
            <a:pPr lvl="1" eaLnBrk="1" hangingPunct="1">
              <a:defRPr/>
            </a:pPr>
            <a:r>
              <a:rPr lang="en-US" sz="2400" dirty="0"/>
              <a:t>Used in making Apple interfaces (Lisa and Macintosh)</a:t>
            </a:r>
          </a:p>
          <a:p>
            <a:endParaRPr lang="en-US" dirty="0"/>
          </a:p>
        </p:txBody>
      </p:sp>
      <p:sp>
        <p:nvSpPr>
          <p:cNvPr id="4" name="Slide Number Placeholder 3"/>
          <p:cNvSpPr>
            <a:spLocks noGrp="1"/>
          </p:cNvSpPr>
          <p:nvPr>
            <p:ph type="sldNum" sz="quarter" idx="11"/>
          </p:nvPr>
        </p:nvSpPr>
        <p:spPr/>
        <p:txBody>
          <a:bodyPr/>
          <a:lstStyle/>
          <a:p>
            <a:pPr>
              <a:defRPr/>
            </a:pPr>
            <a:r>
              <a:rPr lang="en-US"/>
              <a:t>Dr. George Royce   </a:t>
            </a:r>
          </a:p>
        </p:txBody>
      </p:sp>
    </p:spTree>
    <p:extLst>
      <p:ext uri="{BB962C8B-B14F-4D97-AF65-F5344CB8AC3E}">
        <p14:creationId xmlns:p14="http://schemas.microsoft.com/office/powerpoint/2010/main" val="16214108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How Does it Work?</a:t>
            </a:r>
          </a:p>
        </p:txBody>
      </p:sp>
      <p:sp>
        <p:nvSpPr>
          <p:cNvPr id="3" name="Content Placeholder 2"/>
          <p:cNvSpPr>
            <a:spLocks noGrp="1"/>
          </p:cNvSpPr>
          <p:nvPr>
            <p:ph idx="1"/>
          </p:nvPr>
        </p:nvSpPr>
        <p:spPr/>
        <p:txBody>
          <a:bodyPr/>
          <a:lstStyle/>
          <a:p>
            <a:pPr eaLnBrk="1" hangingPunct="1">
              <a:defRPr/>
            </a:pPr>
            <a:r>
              <a:rPr lang="en-US" dirty="0"/>
              <a:t>User inputs a command e.g., HTTP GET, POST usually from a web page.</a:t>
            </a:r>
          </a:p>
          <a:p>
            <a:pPr eaLnBrk="1" hangingPunct="1">
              <a:defRPr/>
            </a:pPr>
            <a:endParaRPr lang="en-US" dirty="0"/>
          </a:p>
          <a:p>
            <a:pPr eaLnBrk="1" hangingPunct="1">
              <a:defRPr/>
            </a:pPr>
            <a:r>
              <a:rPr lang="en-US" dirty="0"/>
              <a:t>Controller handles input and updates model (which updates the database) or changes the view</a:t>
            </a:r>
          </a:p>
          <a:p>
            <a:pPr eaLnBrk="1" hangingPunct="1">
              <a:defRPr/>
            </a:pPr>
            <a:endParaRPr lang="en-US" dirty="0"/>
          </a:p>
          <a:p>
            <a:pPr eaLnBrk="1" hangingPunct="1">
              <a:defRPr/>
            </a:pPr>
            <a:r>
              <a:rPr lang="en-US" dirty="0"/>
              <a:t>View, which relies on model to show data to user, updates if necessary, on the next request</a:t>
            </a:r>
          </a:p>
          <a:p>
            <a:pPr eaLnBrk="1" hangingPunct="1">
              <a:defRPr/>
            </a:pPr>
            <a:endParaRPr lang="en-US" dirty="0"/>
          </a:p>
          <a:p>
            <a:pPr eaLnBrk="1" hangingPunct="1">
              <a:defRPr/>
            </a:pPr>
            <a:r>
              <a:rPr lang="en-US" dirty="0"/>
              <a:t>Rinse and Repeat</a:t>
            </a:r>
          </a:p>
          <a:p>
            <a:endParaRPr lang="en-US" dirty="0"/>
          </a:p>
        </p:txBody>
      </p:sp>
      <p:sp>
        <p:nvSpPr>
          <p:cNvPr id="4" name="Slide Number Placeholder 3"/>
          <p:cNvSpPr>
            <a:spLocks noGrp="1"/>
          </p:cNvSpPr>
          <p:nvPr>
            <p:ph type="sldNum" sz="quarter" idx="11"/>
          </p:nvPr>
        </p:nvSpPr>
        <p:spPr/>
        <p:txBody>
          <a:bodyPr/>
          <a:lstStyle/>
          <a:p>
            <a:pPr>
              <a:defRPr/>
            </a:pPr>
            <a:r>
              <a:rPr lang="en-US"/>
              <a:t>Dr. George Royce   </a:t>
            </a:r>
          </a:p>
        </p:txBody>
      </p:sp>
    </p:spTree>
    <p:extLst>
      <p:ext uri="{BB962C8B-B14F-4D97-AF65-F5344CB8AC3E}">
        <p14:creationId xmlns:p14="http://schemas.microsoft.com/office/powerpoint/2010/main" val="1783963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MVC?</a:t>
            </a:r>
          </a:p>
        </p:txBody>
      </p:sp>
      <p:sp>
        <p:nvSpPr>
          <p:cNvPr id="4" name="Slide Number Placeholder 3"/>
          <p:cNvSpPr>
            <a:spLocks noGrp="1"/>
          </p:cNvSpPr>
          <p:nvPr>
            <p:ph type="sldNum" sz="quarter" idx="11"/>
          </p:nvPr>
        </p:nvSpPr>
        <p:spPr/>
        <p:txBody>
          <a:bodyPr/>
          <a:lstStyle/>
          <a:p>
            <a:pPr>
              <a:defRPr/>
            </a:pPr>
            <a:r>
              <a:rPr lang="en-US"/>
              <a:t>Dr. George Royce   </a:t>
            </a:r>
          </a:p>
        </p:txBody>
      </p:sp>
      <p:pic>
        <p:nvPicPr>
          <p:cNvPr id="5" name="Picture 4" descr="gen-interac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450" y="709208"/>
            <a:ext cx="8494568" cy="5760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300926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M-V-C?</a:t>
            </a:r>
          </a:p>
        </p:txBody>
      </p:sp>
      <p:sp>
        <p:nvSpPr>
          <p:cNvPr id="3" name="Content Placeholder 2"/>
          <p:cNvSpPr>
            <a:spLocks noGrp="1"/>
          </p:cNvSpPr>
          <p:nvPr>
            <p:ph idx="1"/>
          </p:nvPr>
        </p:nvSpPr>
        <p:spPr/>
        <p:txBody>
          <a:bodyPr/>
          <a:lstStyle/>
          <a:p>
            <a:pPr eaLnBrk="1" hangingPunct="1">
              <a:defRPr/>
            </a:pPr>
            <a:r>
              <a:rPr lang="en-US" sz="2800" dirty="0"/>
              <a:t>Provides a logical structure for heavily interactive system</a:t>
            </a:r>
          </a:p>
          <a:p>
            <a:pPr eaLnBrk="1" hangingPunct="1">
              <a:defRPr/>
            </a:pPr>
            <a:endParaRPr lang="en-US" dirty="0"/>
          </a:p>
          <a:p>
            <a:pPr eaLnBrk="1" hangingPunct="1">
              <a:defRPr/>
            </a:pPr>
            <a:r>
              <a:rPr lang="en-US" sz="2800" dirty="0"/>
              <a:t>Adheres to good engineering design principles and practices</a:t>
            </a:r>
          </a:p>
          <a:p>
            <a:pPr lvl="1" eaLnBrk="1" hangingPunct="1">
              <a:defRPr/>
            </a:pPr>
            <a:endParaRPr lang="en-US" dirty="0"/>
          </a:p>
          <a:p>
            <a:pPr lvl="1" eaLnBrk="1" hangingPunct="1">
              <a:defRPr/>
            </a:pPr>
            <a:r>
              <a:rPr lang="en-US" sz="2400" dirty="0"/>
              <a:t>Information hiding, less tight coupling, simplicity, etc.</a:t>
            </a:r>
          </a:p>
          <a:p>
            <a:pPr lvl="1" eaLnBrk="1" hangingPunct="1">
              <a:defRPr/>
            </a:pPr>
            <a:endParaRPr lang="en-US" sz="2400" dirty="0"/>
          </a:p>
          <a:p>
            <a:pPr lvl="1" eaLnBrk="1" hangingPunct="1">
              <a:defRPr/>
            </a:pPr>
            <a:r>
              <a:rPr lang="en-US" sz="2400" dirty="0"/>
              <a:t>Delegated control style</a:t>
            </a:r>
          </a:p>
          <a:p>
            <a:endParaRPr lang="en-US" dirty="0"/>
          </a:p>
        </p:txBody>
      </p:sp>
      <p:sp>
        <p:nvSpPr>
          <p:cNvPr id="4" name="Slide Number Placeholder 3"/>
          <p:cNvSpPr>
            <a:spLocks noGrp="1"/>
          </p:cNvSpPr>
          <p:nvPr>
            <p:ph type="sldNum" sz="quarter" idx="11"/>
          </p:nvPr>
        </p:nvSpPr>
        <p:spPr/>
        <p:txBody>
          <a:bodyPr/>
          <a:lstStyle/>
          <a:p>
            <a:pPr>
              <a:defRPr/>
            </a:pPr>
            <a:r>
              <a:rPr lang="en-US"/>
              <a:t>Dr. George Royce   </a:t>
            </a:r>
          </a:p>
        </p:txBody>
      </p:sp>
    </p:spTree>
    <p:extLst>
      <p:ext uri="{BB962C8B-B14F-4D97-AF65-F5344CB8AC3E}">
        <p14:creationId xmlns:p14="http://schemas.microsoft.com/office/powerpoint/2010/main" val="3729959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Django</a:t>
            </a:r>
          </a:p>
        </p:txBody>
      </p:sp>
      <p:sp>
        <p:nvSpPr>
          <p:cNvPr id="3" name="Content Placeholder 2"/>
          <p:cNvSpPr>
            <a:spLocks noGrp="1"/>
          </p:cNvSpPr>
          <p:nvPr>
            <p:ph idx="1"/>
          </p:nvPr>
        </p:nvSpPr>
        <p:spPr>
          <a:xfrm>
            <a:off x="369888" y="1371600"/>
            <a:ext cx="8545512" cy="5105400"/>
          </a:xfrm>
        </p:spPr>
        <p:txBody>
          <a:bodyPr/>
          <a:lstStyle/>
          <a:p>
            <a:r>
              <a:rPr lang="en-US" dirty="0"/>
              <a:t>Most popular full stack Python framework on </a:t>
            </a:r>
            <a:r>
              <a:rPr lang="en-US" dirty="0" err="1"/>
              <a:t>Github</a:t>
            </a:r>
            <a:r>
              <a:rPr lang="en-US" dirty="0"/>
              <a:t>.</a:t>
            </a:r>
          </a:p>
          <a:p>
            <a:r>
              <a:rPr lang="en-US" dirty="0"/>
              <a:t>Open source,  rapid development framework for Python.</a:t>
            </a:r>
          </a:p>
          <a:p>
            <a:r>
              <a:rPr lang="en-US" dirty="0"/>
              <a:t>Features such as CRUD (create, read, update and delete) are security authentication and authorization are built into the framework.  </a:t>
            </a:r>
          </a:p>
          <a:p>
            <a:r>
              <a:rPr lang="en-US" dirty="0"/>
              <a:t>It uses Model and View and is best to drive out the data model first which can is used by Django</a:t>
            </a:r>
          </a:p>
          <a:p>
            <a:r>
              <a:rPr lang="en-US" dirty="0"/>
              <a:t>Website: </a:t>
            </a:r>
            <a:r>
              <a:rPr lang="en-US" dirty="0">
                <a:hlinkClick r:id="rId2"/>
              </a:rPr>
              <a:t>https://www.djangoproject.com/</a:t>
            </a:r>
            <a:endParaRPr lang="en-US" dirty="0"/>
          </a:p>
          <a:p>
            <a:pPr marL="0" indent="0">
              <a:buNone/>
            </a:pPr>
            <a:r>
              <a:rPr lang="en-US" dirty="0"/>
              <a:t> </a:t>
            </a:r>
          </a:p>
          <a:p>
            <a:endParaRPr lang="en-US" dirty="0"/>
          </a:p>
          <a:p>
            <a:endParaRPr lang="en-US" dirty="0"/>
          </a:p>
          <a:p>
            <a:endParaRPr lang="en-US" dirty="0"/>
          </a:p>
        </p:txBody>
      </p:sp>
      <p:sp>
        <p:nvSpPr>
          <p:cNvPr id="4" name="Slide Number Placeholder 3"/>
          <p:cNvSpPr>
            <a:spLocks noGrp="1"/>
          </p:cNvSpPr>
          <p:nvPr>
            <p:ph type="sldNum" sz="quarter" idx="11"/>
          </p:nvPr>
        </p:nvSpPr>
        <p:spPr/>
        <p:txBody>
          <a:bodyPr/>
          <a:lstStyle/>
          <a:p>
            <a:pPr>
              <a:defRPr/>
            </a:pPr>
            <a:r>
              <a:rPr lang="en-US"/>
              <a:t>Dr. George Royce   </a:t>
            </a:r>
          </a:p>
        </p:txBody>
      </p:sp>
      <p:pic>
        <p:nvPicPr>
          <p:cNvPr id="5" name="Picture 4"/>
          <p:cNvPicPr>
            <a:picLocks noChangeAspect="1"/>
          </p:cNvPicPr>
          <p:nvPr/>
        </p:nvPicPr>
        <p:blipFill>
          <a:blip r:embed="rId3"/>
          <a:stretch>
            <a:fillRect/>
          </a:stretch>
        </p:blipFill>
        <p:spPr>
          <a:xfrm>
            <a:off x="4413250" y="201181"/>
            <a:ext cx="1958397" cy="1128082"/>
          </a:xfrm>
          <a:prstGeom prst="rect">
            <a:avLst/>
          </a:prstGeom>
        </p:spPr>
      </p:pic>
      <p:pic>
        <p:nvPicPr>
          <p:cNvPr id="7" name="Picture 6"/>
          <p:cNvPicPr>
            <a:picLocks noChangeAspect="1"/>
          </p:cNvPicPr>
          <p:nvPr/>
        </p:nvPicPr>
        <p:blipFill>
          <a:blip r:embed="rId4"/>
          <a:stretch>
            <a:fillRect/>
          </a:stretch>
        </p:blipFill>
        <p:spPr>
          <a:xfrm>
            <a:off x="7084290" y="201181"/>
            <a:ext cx="1563832" cy="1164412"/>
          </a:xfrm>
          <a:prstGeom prst="rect">
            <a:avLst/>
          </a:prstGeom>
        </p:spPr>
      </p:pic>
    </p:spTree>
    <p:extLst>
      <p:ext uri="{BB962C8B-B14F-4D97-AF65-F5344CB8AC3E}">
        <p14:creationId xmlns:p14="http://schemas.microsoft.com/office/powerpoint/2010/main" val="7636108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How does Django Work?</a:t>
            </a:r>
          </a:p>
        </p:txBody>
      </p:sp>
      <p:sp>
        <p:nvSpPr>
          <p:cNvPr id="3" name="Content Placeholder 2"/>
          <p:cNvSpPr>
            <a:spLocks noGrp="1"/>
          </p:cNvSpPr>
          <p:nvPr>
            <p:ph idx="1"/>
          </p:nvPr>
        </p:nvSpPr>
        <p:spPr/>
        <p:txBody>
          <a:bodyPr/>
          <a:lstStyle/>
          <a:p>
            <a:pPr marL="0" indent="0">
              <a:buNone/>
            </a:pPr>
            <a:r>
              <a:rPr lang="en-US" dirty="0"/>
              <a:t>Here’s what happens when a visitor lands on your Django page:</a:t>
            </a:r>
          </a:p>
          <a:p>
            <a:pPr marL="457200" indent="-457200">
              <a:buFont typeface="+mj-lt"/>
              <a:buAutoNum type="arabicPeriod"/>
            </a:pPr>
            <a:r>
              <a:rPr lang="en-US" dirty="0"/>
              <a:t>First, Django consults the various URL patterns you’ve created and uses the information to retrieve a view.</a:t>
            </a:r>
          </a:p>
          <a:p>
            <a:pPr marL="457200" indent="-457200">
              <a:buFont typeface="+mj-lt"/>
              <a:buAutoNum type="arabicPeriod"/>
            </a:pPr>
            <a:r>
              <a:rPr lang="en-US" dirty="0"/>
              <a:t>The view then processes the request, querying your database if necessary.</a:t>
            </a:r>
          </a:p>
          <a:p>
            <a:pPr marL="457200" indent="-457200">
              <a:buFont typeface="+mj-lt"/>
              <a:buAutoNum type="arabicPeriod"/>
            </a:pPr>
            <a:r>
              <a:rPr lang="en-US" dirty="0"/>
              <a:t>The view passes the requested information on to your template.</a:t>
            </a:r>
          </a:p>
          <a:p>
            <a:pPr marL="457200" indent="-457200">
              <a:buFont typeface="+mj-lt"/>
              <a:buAutoNum type="arabicPeriod"/>
            </a:pPr>
            <a:r>
              <a:rPr lang="en-US" dirty="0"/>
              <a:t>The template then renders the data in a layout you’ve created and displays the page.</a:t>
            </a:r>
          </a:p>
          <a:p>
            <a:endParaRPr lang="en-US" dirty="0"/>
          </a:p>
          <a:p>
            <a:pPr marL="0" indent="0">
              <a:buNone/>
            </a:pPr>
            <a:endParaRPr lang="en-US" dirty="0"/>
          </a:p>
        </p:txBody>
      </p:sp>
      <p:sp>
        <p:nvSpPr>
          <p:cNvPr id="4" name="Slide Number Placeholder 3"/>
          <p:cNvSpPr>
            <a:spLocks noGrp="1"/>
          </p:cNvSpPr>
          <p:nvPr>
            <p:ph type="sldNum" sz="quarter" idx="11"/>
          </p:nvPr>
        </p:nvSpPr>
        <p:spPr/>
        <p:txBody>
          <a:bodyPr/>
          <a:lstStyle/>
          <a:p>
            <a:pPr>
              <a:defRPr/>
            </a:pPr>
            <a:r>
              <a:rPr lang="en-US"/>
              <a:t>Dr. George Royce   </a:t>
            </a:r>
          </a:p>
        </p:txBody>
      </p:sp>
      <p:sp>
        <p:nvSpPr>
          <p:cNvPr id="5" name="TextBox 4"/>
          <p:cNvSpPr txBox="1"/>
          <p:nvPr/>
        </p:nvSpPr>
        <p:spPr>
          <a:xfrm>
            <a:off x="298450" y="6581001"/>
            <a:ext cx="4091441" cy="276999"/>
          </a:xfrm>
          <a:prstGeom prst="rect">
            <a:avLst/>
          </a:prstGeom>
          <a:noFill/>
        </p:spPr>
        <p:txBody>
          <a:bodyPr wrap="none" rtlCol="0">
            <a:spAutoFit/>
          </a:bodyPr>
          <a:lstStyle/>
          <a:p>
            <a:r>
              <a:rPr lang="en-US" sz="1200" dirty="0"/>
              <a:t>“Getting Started with Django”, P. </a:t>
            </a:r>
            <a:r>
              <a:rPr lang="en-US" sz="1200" dirty="0" err="1"/>
              <a:t>Statz</a:t>
            </a:r>
            <a:r>
              <a:rPr lang="en-US" sz="1200" dirty="0"/>
              <a:t>, Wired. 2.15.2010 </a:t>
            </a:r>
          </a:p>
        </p:txBody>
      </p:sp>
    </p:spTree>
    <p:extLst>
      <p:ext uri="{BB962C8B-B14F-4D97-AF65-F5344CB8AC3E}">
        <p14:creationId xmlns:p14="http://schemas.microsoft.com/office/powerpoint/2010/main" val="20436335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Model-View-Template</a:t>
            </a:r>
          </a:p>
        </p:txBody>
      </p:sp>
      <p:sp>
        <p:nvSpPr>
          <p:cNvPr id="4" name="Slide Number Placeholder 3"/>
          <p:cNvSpPr>
            <a:spLocks noGrp="1"/>
          </p:cNvSpPr>
          <p:nvPr>
            <p:ph type="sldNum" sz="quarter" idx="11"/>
          </p:nvPr>
        </p:nvSpPr>
        <p:spPr/>
        <p:txBody>
          <a:bodyPr/>
          <a:lstStyle/>
          <a:p>
            <a:pPr>
              <a:defRPr/>
            </a:pPr>
            <a:r>
              <a:rPr lang="en-US"/>
              <a:t>Dr. George Royce   </a:t>
            </a:r>
          </a:p>
        </p:txBody>
      </p:sp>
      <p:pic>
        <p:nvPicPr>
          <p:cNvPr id="6" name="Picture 5"/>
          <p:cNvPicPr>
            <a:picLocks noChangeAspect="1"/>
          </p:cNvPicPr>
          <p:nvPr/>
        </p:nvPicPr>
        <p:blipFill>
          <a:blip r:embed="rId2"/>
          <a:stretch>
            <a:fillRect/>
          </a:stretch>
        </p:blipFill>
        <p:spPr>
          <a:xfrm>
            <a:off x="2346108" y="938213"/>
            <a:ext cx="4134284" cy="5611937"/>
          </a:xfrm>
          <a:prstGeom prst="rect">
            <a:avLst/>
          </a:prstGeom>
        </p:spPr>
      </p:pic>
    </p:spTree>
    <p:extLst>
      <p:ext uri="{BB962C8B-B14F-4D97-AF65-F5344CB8AC3E}">
        <p14:creationId xmlns:p14="http://schemas.microsoft.com/office/powerpoint/2010/main" val="15352509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Major Features of Django</a:t>
            </a:r>
          </a:p>
        </p:txBody>
      </p:sp>
      <p:sp>
        <p:nvSpPr>
          <p:cNvPr id="3" name="Content Placeholder 2"/>
          <p:cNvSpPr>
            <a:spLocks noGrp="1"/>
          </p:cNvSpPr>
          <p:nvPr>
            <p:ph idx="1"/>
          </p:nvPr>
        </p:nvSpPr>
        <p:spPr>
          <a:xfrm>
            <a:off x="369888" y="1371599"/>
            <a:ext cx="8604250" cy="4897315"/>
          </a:xfrm>
        </p:spPr>
        <p:txBody>
          <a:bodyPr/>
          <a:lstStyle/>
          <a:p>
            <a:r>
              <a:rPr lang="en-US" dirty="0"/>
              <a:t>Complete Object Relational Mapper (ORM)</a:t>
            </a:r>
          </a:p>
          <a:p>
            <a:r>
              <a:rPr lang="en-US" dirty="0"/>
              <a:t>Built in form serialization and validation system</a:t>
            </a:r>
          </a:p>
          <a:p>
            <a:r>
              <a:rPr lang="en-US" dirty="0"/>
              <a:t>A </a:t>
            </a:r>
            <a:r>
              <a:rPr lang="en-US" dirty="0">
                <a:hlinkClick r:id="rId2" tooltip="Serialization"/>
              </a:rPr>
              <a:t>serialization</a:t>
            </a:r>
            <a:r>
              <a:rPr lang="en-US" dirty="0"/>
              <a:t> system that can produce and read </a:t>
            </a:r>
            <a:r>
              <a:rPr lang="en-US" dirty="0">
                <a:hlinkClick r:id="rId3" tooltip="XML"/>
              </a:rPr>
              <a:t>XML</a:t>
            </a:r>
            <a:r>
              <a:rPr lang="en-US" dirty="0"/>
              <a:t> and/or </a:t>
            </a:r>
            <a:r>
              <a:rPr lang="en-US" dirty="0">
                <a:hlinkClick r:id="rId4" tooltip="JSON"/>
              </a:rPr>
              <a:t>JSON</a:t>
            </a:r>
            <a:r>
              <a:rPr lang="en-US" dirty="0"/>
              <a:t> representations of Django model instances</a:t>
            </a:r>
          </a:p>
          <a:p>
            <a:r>
              <a:rPr lang="en-US" dirty="0"/>
              <a:t>An interface to Python’s built-in unit test framework</a:t>
            </a:r>
          </a:p>
          <a:p>
            <a:r>
              <a:rPr lang="en-US" dirty="0"/>
              <a:t>A built in app server/web browser</a:t>
            </a:r>
          </a:p>
          <a:p>
            <a:r>
              <a:rPr lang="en-US" dirty="0"/>
              <a:t>An extensible authentication system</a:t>
            </a:r>
          </a:p>
          <a:p>
            <a:r>
              <a:rPr lang="en-US" dirty="0"/>
              <a:t>A dynamic and easy to use administrative interface.</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1"/>
          </p:nvPr>
        </p:nvSpPr>
        <p:spPr/>
        <p:txBody>
          <a:bodyPr/>
          <a:lstStyle/>
          <a:p>
            <a:pPr>
              <a:defRPr/>
            </a:pPr>
            <a:r>
              <a:rPr lang="en-US"/>
              <a:t>Dr. George Royce   </a:t>
            </a:r>
          </a:p>
        </p:txBody>
      </p:sp>
    </p:spTree>
    <p:extLst>
      <p:ext uri="{BB962C8B-B14F-4D97-AF65-F5344CB8AC3E}">
        <p14:creationId xmlns:p14="http://schemas.microsoft.com/office/powerpoint/2010/main" val="15813397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Activity: </a:t>
            </a:r>
            <a:r>
              <a:rPr lang="en-US" b="1" dirty="0"/>
              <a:t>Build your Django Blog application.</a:t>
            </a:r>
          </a:p>
        </p:txBody>
      </p:sp>
      <p:sp>
        <p:nvSpPr>
          <p:cNvPr id="8" name="Content Placeholder 7"/>
          <p:cNvSpPr>
            <a:spLocks noGrp="1"/>
          </p:cNvSpPr>
          <p:nvPr>
            <p:ph idx="1"/>
          </p:nvPr>
        </p:nvSpPr>
        <p:spPr>
          <a:xfrm>
            <a:off x="539750" y="938213"/>
            <a:ext cx="8604250" cy="2889204"/>
          </a:xfrm>
        </p:spPr>
        <p:txBody>
          <a:bodyPr/>
          <a:lstStyle/>
          <a:p>
            <a:r>
              <a:rPr lang="en-US" sz="2000" dirty="0"/>
              <a:t>You should have a system with python installed and in the path.  If it is not installed go to </a:t>
            </a:r>
            <a:r>
              <a:rPr lang="en-US" sz="2000" dirty="0">
                <a:hlinkClick r:id="rId2"/>
              </a:rPr>
              <a:t>https://www.python.org/downloads/release/python-361/</a:t>
            </a:r>
            <a:endParaRPr lang="en-US" sz="2000" dirty="0"/>
          </a:p>
          <a:p>
            <a:r>
              <a:rPr lang="en-US" sz="2000" dirty="0"/>
              <a:t>Be sure it is python 3.61</a:t>
            </a:r>
          </a:p>
          <a:p>
            <a:r>
              <a:rPr lang="en-US" sz="2000" dirty="0"/>
              <a:t>Create a directory for the blog project.  I called it C:\python\blogger</a:t>
            </a:r>
          </a:p>
          <a:p>
            <a:r>
              <a:rPr lang="en-US" sz="2000" dirty="0"/>
              <a:t>Use the command line interface and run the following command: </a:t>
            </a:r>
          </a:p>
          <a:p>
            <a:pPr marL="0" indent="0">
              <a:buNone/>
            </a:pPr>
            <a:r>
              <a:rPr lang="en-US" sz="2000" dirty="0"/>
              <a:t>    pip install Django==1.11.2 </a:t>
            </a:r>
          </a:p>
          <a:p>
            <a:r>
              <a:rPr lang="en-US" sz="2000" dirty="0"/>
              <a:t>You should see:</a:t>
            </a:r>
          </a:p>
        </p:txBody>
      </p:sp>
      <p:sp>
        <p:nvSpPr>
          <p:cNvPr id="4" name="Slide Number Placeholder 3"/>
          <p:cNvSpPr>
            <a:spLocks noGrp="1"/>
          </p:cNvSpPr>
          <p:nvPr>
            <p:ph type="sldNum" sz="quarter" idx="11"/>
          </p:nvPr>
        </p:nvSpPr>
        <p:spPr/>
        <p:txBody>
          <a:bodyPr/>
          <a:lstStyle/>
          <a:p>
            <a:pPr>
              <a:defRPr/>
            </a:pPr>
            <a:r>
              <a:rPr lang="en-US"/>
              <a:t>Dr. George Royce   </a:t>
            </a:r>
          </a:p>
        </p:txBody>
      </p:sp>
      <p:pic>
        <p:nvPicPr>
          <p:cNvPr id="11" name="Picture 10"/>
          <p:cNvPicPr>
            <a:picLocks noChangeAspect="1"/>
          </p:cNvPicPr>
          <p:nvPr/>
        </p:nvPicPr>
        <p:blipFill>
          <a:blip r:embed="rId3"/>
          <a:stretch>
            <a:fillRect/>
          </a:stretch>
        </p:blipFill>
        <p:spPr>
          <a:xfrm>
            <a:off x="690905" y="3941649"/>
            <a:ext cx="7837145" cy="2421118"/>
          </a:xfrm>
          <a:prstGeom prst="rect">
            <a:avLst/>
          </a:prstGeom>
        </p:spPr>
      </p:pic>
    </p:spTree>
    <p:extLst>
      <p:ext uri="{BB962C8B-B14F-4D97-AF65-F5344CB8AC3E}">
        <p14:creationId xmlns:p14="http://schemas.microsoft.com/office/powerpoint/2010/main" val="7497676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r>
              <a:rPr lang="en-US" dirty="0"/>
              <a:t>Create your Django project</a:t>
            </a:r>
          </a:p>
        </p:txBody>
      </p:sp>
      <p:sp>
        <p:nvSpPr>
          <p:cNvPr id="3" name="Content Placeholder 2"/>
          <p:cNvSpPr>
            <a:spLocks noGrp="1"/>
          </p:cNvSpPr>
          <p:nvPr>
            <p:ph idx="1"/>
          </p:nvPr>
        </p:nvSpPr>
        <p:spPr/>
        <p:txBody>
          <a:bodyPr/>
          <a:lstStyle/>
          <a:p>
            <a:r>
              <a:rPr lang="en-US" sz="2000" dirty="0"/>
              <a:t>With your chosen directory, run the following command to create a project called </a:t>
            </a:r>
            <a:r>
              <a:rPr lang="en-US" sz="2000" dirty="0" err="1"/>
              <a:t>mysite</a:t>
            </a:r>
            <a:r>
              <a:rPr lang="en-US" sz="2000" dirty="0"/>
              <a:t>:</a:t>
            </a:r>
          </a:p>
          <a:p>
            <a:pPr marL="0" indent="0">
              <a:buNone/>
            </a:pPr>
            <a:r>
              <a:rPr lang="en-US" dirty="0"/>
              <a:t>    </a:t>
            </a:r>
            <a:r>
              <a:rPr lang="en-US" dirty="0" err="1"/>
              <a:t>django</a:t>
            </a:r>
            <a:r>
              <a:rPr lang="en-US" dirty="0"/>
              <a:t>-admin </a:t>
            </a:r>
            <a:r>
              <a:rPr lang="en-US" dirty="0" err="1"/>
              <a:t>startproject</a:t>
            </a:r>
            <a:r>
              <a:rPr lang="en-US" dirty="0"/>
              <a:t> </a:t>
            </a:r>
            <a:r>
              <a:rPr lang="en-US" dirty="0" err="1"/>
              <a:t>mysite</a:t>
            </a:r>
            <a:endParaRPr lang="en-US" dirty="0"/>
          </a:p>
          <a:p>
            <a:pPr marL="0" indent="0">
              <a:buNone/>
            </a:pPr>
            <a:endParaRPr lang="en-US" dirty="0"/>
          </a:p>
          <a:p>
            <a:endParaRPr lang="en-US" dirty="0"/>
          </a:p>
        </p:txBody>
      </p:sp>
      <p:sp>
        <p:nvSpPr>
          <p:cNvPr id="4" name="Slide Number Placeholder 3"/>
          <p:cNvSpPr>
            <a:spLocks noGrp="1"/>
          </p:cNvSpPr>
          <p:nvPr>
            <p:ph type="sldNum" sz="quarter" idx="11"/>
          </p:nvPr>
        </p:nvSpPr>
        <p:spPr/>
        <p:txBody>
          <a:bodyPr/>
          <a:lstStyle/>
          <a:p>
            <a:pPr>
              <a:defRPr/>
            </a:pPr>
            <a:r>
              <a:rPr lang="en-US"/>
              <a:t>Dr. George Royce   </a:t>
            </a:r>
          </a:p>
        </p:txBody>
      </p:sp>
      <p:pic>
        <p:nvPicPr>
          <p:cNvPr id="5" name="Picture 4"/>
          <p:cNvPicPr>
            <a:picLocks noChangeAspect="1"/>
          </p:cNvPicPr>
          <p:nvPr/>
        </p:nvPicPr>
        <p:blipFill>
          <a:blip r:embed="rId2"/>
          <a:stretch>
            <a:fillRect/>
          </a:stretch>
        </p:blipFill>
        <p:spPr>
          <a:xfrm>
            <a:off x="859155" y="2509838"/>
            <a:ext cx="5006068" cy="3734208"/>
          </a:xfrm>
          <a:prstGeom prst="rect">
            <a:avLst/>
          </a:prstGeom>
        </p:spPr>
      </p:pic>
      <p:pic>
        <p:nvPicPr>
          <p:cNvPr id="6" name="Picture 5"/>
          <p:cNvPicPr>
            <a:picLocks noChangeAspect="1"/>
          </p:cNvPicPr>
          <p:nvPr/>
        </p:nvPicPr>
        <p:blipFill>
          <a:blip r:embed="rId3"/>
          <a:stretch>
            <a:fillRect/>
          </a:stretch>
        </p:blipFill>
        <p:spPr>
          <a:xfrm>
            <a:off x="6065451" y="2509838"/>
            <a:ext cx="2908687" cy="2088288"/>
          </a:xfrm>
          <a:prstGeom prst="rect">
            <a:avLst/>
          </a:prstGeom>
          <a:ln w="12700">
            <a:solidFill>
              <a:schemeClr val="tx1"/>
            </a:solidFill>
          </a:ln>
        </p:spPr>
      </p:pic>
    </p:spTree>
    <p:extLst>
      <p:ext uri="{BB962C8B-B14F-4D97-AF65-F5344CB8AC3E}">
        <p14:creationId xmlns:p14="http://schemas.microsoft.com/office/powerpoint/2010/main" val="1814694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r>
              <a:rPr lang="en-US" sz="1400">
                <a:solidFill>
                  <a:schemeClr val="tx1"/>
                </a:solidFill>
                <a:latin typeface="Comic Sans MS" panose="030F0702030302020204" pitchFamily="66" charset="0"/>
              </a:rPr>
              <a:t>Dr. George Royce   </a:t>
            </a:r>
          </a:p>
        </p:txBody>
      </p:sp>
      <p:sp>
        <p:nvSpPr>
          <p:cNvPr id="17411" name="Rectangle 2"/>
          <p:cNvSpPr>
            <a:spLocks noGrp="1" noChangeArrowheads="1"/>
          </p:cNvSpPr>
          <p:nvPr>
            <p:ph type="title"/>
          </p:nvPr>
        </p:nvSpPr>
        <p:spPr>
          <a:noFill/>
        </p:spPr>
        <p:txBody>
          <a:bodyPr lIns="90488" tIns="44450" rIns="90488" bIns="44450" anchor="b"/>
          <a:lstStyle/>
          <a:p>
            <a:r>
              <a:rPr lang="en-US" sz="2800" dirty="0"/>
              <a:t>The amazing HTTP and HTTPS</a:t>
            </a:r>
          </a:p>
        </p:txBody>
      </p:sp>
      <p:sp>
        <p:nvSpPr>
          <p:cNvPr id="516099" name="Rectangle 3" descr="Rectangle: Click to edit Master text styles&#10;Second level&#10;Third level&#10;Fourth level&#10;Fifth level"/>
          <p:cNvSpPr>
            <a:spLocks noGrp="1" noChangeArrowheads="1"/>
          </p:cNvSpPr>
          <p:nvPr>
            <p:ph type="body" idx="1"/>
          </p:nvPr>
        </p:nvSpPr>
        <p:spPr>
          <a:noFill/>
        </p:spPr>
        <p:txBody>
          <a:bodyPr lIns="90488" tIns="44450" rIns="90488" bIns="44450"/>
          <a:lstStyle/>
          <a:p>
            <a:r>
              <a:rPr lang="en-US" dirty="0"/>
              <a:t>A protocol used to transport Web pages (which includes different sorts of objects) from one node to another</a:t>
            </a:r>
          </a:p>
          <a:p>
            <a:r>
              <a:rPr lang="en-US" dirty="0"/>
              <a:t>Developed at the CERN (Geneva, Switzerland)</a:t>
            </a:r>
          </a:p>
          <a:p>
            <a:r>
              <a:rPr lang="en-US" dirty="0"/>
              <a:t>Designed to set up &amp; tear down connections quickly &amp; efficiently</a:t>
            </a:r>
          </a:p>
          <a:p>
            <a:r>
              <a:rPr lang="en-US" dirty="0"/>
              <a:t>HTTP is a “stateless protocol” – Does not need to maintain session information with clients and server</a:t>
            </a:r>
          </a:p>
        </p:txBody>
      </p:sp>
      <p:sp>
        <p:nvSpPr>
          <p:cNvPr id="17413" name="Rectangle 5"/>
          <p:cNvSpPr>
            <a:spLocks noChangeArrowheads="1"/>
          </p:cNvSpPr>
          <p:nvPr/>
        </p:nvSpPr>
        <p:spPr bwMode="auto">
          <a:xfrm>
            <a:off x="374650" y="6553200"/>
            <a:ext cx="29321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b">
            <a:spAutoFit/>
          </a:bodyP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r>
              <a:rPr lang="en-US" sz="1400" b="1">
                <a:solidFill>
                  <a:schemeClr val="tx1"/>
                </a:solidFill>
                <a:latin typeface="Arial" panose="020B0604020202020204" pitchFamily="34" charset="0"/>
              </a:rPr>
              <a:t>Shortcomings Of The Basic Web</a:t>
            </a:r>
          </a:p>
        </p:txBody>
      </p:sp>
    </p:spTree>
    <p:extLst>
      <p:ext uri="{BB962C8B-B14F-4D97-AF65-F5344CB8AC3E}">
        <p14:creationId xmlns:p14="http://schemas.microsoft.com/office/powerpoint/2010/main" val="3003414997"/>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6099">
                                            <p:txEl>
                                              <p:pRg st="0" end="0"/>
                                            </p:txEl>
                                          </p:spTgt>
                                        </p:tgtEl>
                                        <p:attrNameLst>
                                          <p:attrName>style.visibility</p:attrName>
                                        </p:attrNameLst>
                                      </p:cBhvr>
                                      <p:to>
                                        <p:strVal val="visible"/>
                                      </p:to>
                                    </p:set>
                                    <p:animEffect transition="in" filter="wipe(left)">
                                      <p:cBhvr>
                                        <p:cTn id="7" dur="500"/>
                                        <p:tgtEl>
                                          <p:spTgt spid="5160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16099">
                                            <p:txEl>
                                              <p:pRg st="1" end="1"/>
                                            </p:txEl>
                                          </p:spTgt>
                                        </p:tgtEl>
                                        <p:attrNameLst>
                                          <p:attrName>style.visibility</p:attrName>
                                        </p:attrNameLst>
                                      </p:cBhvr>
                                      <p:to>
                                        <p:strVal val="visible"/>
                                      </p:to>
                                    </p:set>
                                    <p:animEffect transition="in" filter="wipe(left)">
                                      <p:cBhvr>
                                        <p:cTn id="12" dur="500"/>
                                        <p:tgtEl>
                                          <p:spTgt spid="5160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16099">
                                            <p:txEl>
                                              <p:pRg st="2" end="2"/>
                                            </p:txEl>
                                          </p:spTgt>
                                        </p:tgtEl>
                                        <p:attrNameLst>
                                          <p:attrName>style.visibility</p:attrName>
                                        </p:attrNameLst>
                                      </p:cBhvr>
                                      <p:to>
                                        <p:strVal val="visible"/>
                                      </p:to>
                                    </p:set>
                                    <p:animEffect transition="in" filter="wipe(left)">
                                      <p:cBhvr>
                                        <p:cTn id="17" dur="500"/>
                                        <p:tgtEl>
                                          <p:spTgt spid="5160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16099">
                                            <p:txEl>
                                              <p:pRg st="3" end="3"/>
                                            </p:txEl>
                                          </p:spTgt>
                                        </p:tgtEl>
                                        <p:attrNameLst>
                                          <p:attrName>style.visibility</p:attrName>
                                        </p:attrNameLst>
                                      </p:cBhvr>
                                      <p:to>
                                        <p:strVal val="visible"/>
                                      </p:to>
                                    </p:set>
                                    <p:animEffect transition="in" filter="wipe(left)">
                                      <p:cBhvr>
                                        <p:cTn id="22" dur="500"/>
                                        <p:tgtEl>
                                          <p:spTgt spid="5160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6099"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to do an initial migration and create the database</a:t>
            </a:r>
          </a:p>
        </p:txBody>
      </p:sp>
      <p:sp>
        <p:nvSpPr>
          <p:cNvPr id="3" name="Content Placeholder 2"/>
          <p:cNvSpPr>
            <a:spLocks noGrp="1"/>
          </p:cNvSpPr>
          <p:nvPr>
            <p:ph idx="1"/>
          </p:nvPr>
        </p:nvSpPr>
        <p:spPr>
          <a:xfrm>
            <a:off x="311150" y="1071154"/>
            <a:ext cx="8604250" cy="1554480"/>
          </a:xfrm>
        </p:spPr>
        <p:txBody>
          <a:bodyPr/>
          <a:lstStyle/>
          <a:p>
            <a:r>
              <a:rPr lang="en-US" sz="2000" dirty="0"/>
              <a:t>From the </a:t>
            </a:r>
            <a:r>
              <a:rPr lang="en-US" sz="2000" dirty="0" err="1"/>
              <a:t>mysite</a:t>
            </a:r>
            <a:r>
              <a:rPr lang="en-US" sz="2000" dirty="0"/>
              <a:t> project directory (must have manage.py in directory, issue this command:</a:t>
            </a:r>
          </a:p>
          <a:p>
            <a:pPr marL="0" indent="0">
              <a:buNone/>
            </a:pPr>
            <a:r>
              <a:rPr lang="en-US" sz="2000" dirty="0"/>
              <a:t>    python manage.py migrate</a:t>
            </a:r>
          </a:p>
          <a:p>
            <a:r>
              <a:rPr lang="en-US" sz="2000" dirty="0"/>
              <a:t>You should see:</a:t>
            </a:r>
          </a:p>
          <a:p>
            <a:pPr marL="0" indent="0">
              <a:buNone/>
            </a:pPr>
            <a:endParaRPr lang="en-US" dirty="0"/>
          </a:p>
        </p:txBody>
      </p:sp>
      <p:sp>
        <p:nvSpPr>
          <p:cNvPr id="4" name="Slide Number Placeholder 3"/>
          <p:cNvSpPr>
            <a:spLocks noGrp="1"/>
          </p:cNvSpPr>
          <p:nvPr>
            <p:ph type="sldNum" sz="quarter" idx="11"/>
          </p:nvPr>
        </p:nvSpPr>
        <p:spPr/>
        <p:txBody>
          <a:bodyPr/>
          <a:lstStyle/>
          <a:p>
            <a:pPr>
              <a:defRPr/>
            </a:pPr>
            <a:r>
              <a:rPr lang="en-US"/>
              <a:t>Dr. George Royce   </a:t>
            </a:r>
          </a:p>
        </p:txBody>
      </p:sp>
      <p:pic>
        <p:nvPicPr>
          <p:cNvPr id="5" name="Picture 4"/>
          <p:cNvPicPr>
            <a:picLocks noChangeAspect="1"/>
          </p:cNvPicPr>
          <p:nvPr/>
        </p:nvPicPr>
        <p:blipFill>
          <a:blip r:embed="rId2"/>
          <a:stretch>
            <a:fillRect/>
          </a:stretch>
        </p:blipFill>
        <p:spPr>
          <a:xfrm>
            <a:off x="822007" y="2514736"/>
            <a:ext cx="7107147" cy="3846875"/>
          </a:xfrm>
          <a:prstGeom prst="rect">
            <a:avLst/>
          </a:prstGeom>
        </p:spPr>
      </p:pic>
    </p:spTree>
    <p:extLst>
      <p:ext uri="{BB962C8B-B14F-4D97-AF65-F5344CB8AC3E}">
        <p14:creationId xmlns:p14="http://schemas.microsoft.com/office/powerpoint/2010/main" val="14786964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Run server to see initial output</a:t>
            </a:r>
          </a:p>
        </p:txBody>
      </p:sp>
      <p:sp>
        <p:nvSpPr>
          <p:cNvPr id="3" name="Content Placeholder 2"/>
          <p:cNvSpPr>
            <a:spLocks noGrp="1"/>
          </p:cNvSpPr>
          <p:nvPr>
            <p:ph idx="1"/>
          </p:nvPr>
        </p:nvSpPr>
        <p:spPr>
          <a:xfrm>
            <a:off x="422139" y="868408"/>
            <a:ext cx="8604250" cy="1031966"/>
          </a:xfrm>
        </p:spPr>
        <p:txBody>
          <a:bodyPr/>
          <a:lstStyle/>
          <a:p>
            <a:r>
              <a:rPr lang="en-US" dirty="0"/>
              <a:t>Again, in the </a:t>
            </a:r>
            <a:r>
              <a:rPr lang="en-US" sz="2000" dirty="0"/>
              <a:t>project</a:t>
            </a:r>
            <a:r>
              <a:rPr lang="en-US" dirty="0"/>
              <a:t> directory, issue the following command: python manage.py </a:t>
            </a:r>
            <a:r>
              <a:rPr lang="en-US" dirty="0" err="1"/>
              <a:t>runserver</a:t>
            </a:r>
            <a:endParaRPr lang="en-US" dirty="0"/>
          </a:p>
          <a:p>
            <a:endParaRPr lang="en-US" dirty="0"/>
          </a:p>
        </p:txBody>
      </p:sp>
      <p:sp>
        <p:nvSpPr>
          <p:cNvPr id="4" name="Slide Number Placeholder 3"/>
          <p:cNvSpPr>
            <a:spLocks noGrp="1"/>
          </p:cNvSpPr>
          <p:nvPr>
            <p:ph type="sldNum" sz="quarter" idx="11"/>
          </p:nvPr>
        </p:nvSpPr>
        <p:spPr/>
        <p:txBody>
          <a:bodyPr/>
          <a:lstStyle/>
          <a:p>
            <a:pPr>
              <a:defRPr/>
            </a:pPr>
            <a:r>
              <a:rPr lang="en-US"/>
              <a:t>Dr. George Royce   </a:t>
            </a:r>
          </a:p>
        </p:txBody>
      </p:sp>
      <p:pic>
        <p:nvPicPr>
          <p:cNvPr id="5" name="Picture 4"/>
          <p:cNvPicPr>
            <a:picLocks noChangeAspect="1"/>
          </p:cNvPicPr>
          <p:nvPr/>
        </p:nvPicPr>
        <p:blipFill>
          <a:blip r:embed="rId2"/>
          <a:stretch>
            <a:fillRect/>
          </a:stretch>
        </p:blipFill>
        <p:spPr>
          <a:xfrm>
            <a:off x="592727" y="1688238"/>
            <a:ext cx="7641046" cy="2129245"/>
          </a:xfrm>
          <a:prstGeom prst="rect">
            <a:avLst/>
          </a:prstGeom>
        </p:spPr>
      </p:pic>
      <p:sp>
        <p:nvSpPr>
          <p:cNvPr id="6" name="TextBox 5"/>
          <p:cNvSpPr txBox="1"/>
          <p:nvPr/>
        </p:nvSpPr>
        <p:spPr>
          <a:xfrm>
            <a:off x="592727" y="3834744"/>
            <a:ext cx="7154317" cy="707886"/>
          </a:xfrm>
          <a:prstGeom prst="rect">
            <a:avLst/>
          </a:prstGeom>
          <a:noFill/>
        </p:spPr>
        <p:txBody>
          <a:bodyPr wrap="square" rtlCol="0">
            <a:spAutoFit/>
          </a:bodyPr>
          <a:lstStyle/>
          <a:p>
            <a:r>
              <a:rPr lang="en-US" sz="2000" dirty="0">
                <a:solidFill>
                  <a:schemeClr val="tx1"/>
                </a:solidFill>
              </a:rPr>
              <a:t>Go to your browser and type in: </a:t>
            </a:r>
            <a:r>
              <a:rPr lang="en-US" sz="2000" dirty="0">
                <a:solidFill>
                  <a:schemeClr val="tx1"/>
                </a:solidFill>
                <a:hlinkClick r:id="rId3"/>
              </a:rPr>
              <a:t>http://127.0.0.1:8000/</a:t>
            </a:r>
            <a:endParaRPr lang="en-US" sz="2000" dirty="0">
              <a:solidFill>
                <a:schemeClr val="tx1"/>
              </a:solidFill>
            </a:endParaRPr>
          </a:p>
          <a:p>
            <a:r>
              <a:rPr lang="en-US" sz="2000" dirty="0">
                <a:solidFill>
                  <a:schemeClr val="tx1"/>
                </a:solidFill>
              </a:rPr>
              <a:t>You should see:</a:t>
            </a:r>
          </a:p>
        </p:txBody>
      </p:sp>
      <p:pic>
        <p:nvPicPr>
          <p:cNvPr id="7" name="Picture 6"/>
          <p:cNvPicPr>
            <a:picLocks noChangeAspect="1"/>
          </p:cNvPicPr>
          <p:nvPr/>
        </p:nvPicPr>
        <p:blipFill>
          <a:blip r:embed="rId4"/>
          <a:stretch>
            <a:fillRect/>
          </a:stretch>
        </p:blipFill>
        <p:spPr>
          <a:xfrm>
            <a:off x="638039" y="4567508"/>
            <a:ext cx="7595734" cy="1924050"/>
          </a:xfrm>
          <a:prstGeom prst="rect">
            <a:avLst/>
          </a:prstGeom>
        </p:spPr>
      </p:pic>
    </p:spTree>
    <p:extLst>
      <p:ext uri="{BB962C8B-B14F-4D97-AF65-F5344CB8AC3E}">
        <p14:creationId xmlns:p14="http://schemas.microsoft.com/office/powerpoint/2010/main" val="21850603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Now it is time to create the blog application</a:t>
            </a:r>
          </a:p>
        </p:txBody>
      </p:sp>
      <p:sp>
        <p:nvSpPr>
          <p:cNvPr id="3" name="Content Placeholder 2"/>
          <p:cNvSpPr>
            <a:spLocks noGrp="1"/>
          </p:cNvSpPr>
          <p:nvPr>
            <p:ph idx="1"/>
          </p:nvPr>
        </p:nvSpPr>
        <p:spPr>
          <a:xfrm>
            <a:off x="311150" y="1214846"/>
            <a:ext cx="8604250" cy="927463"/>
          </a:xfrm>
        </p:spPr>
        <p:txBody>
          <a:bodyPr/>
          <a:lstStyle/>
          <a:p>
            <a:r>
              <a:rPr lang="en-US" dirty="0"/>
              <a:t>Again, in the project run the following command:</a:t>
            </a:r>
          </a:p>
          <a:p>
            <a:pPr marL="0" indent="0">
              <a:buNone/>
            </a:pPr>
            <a:r>
              <a:rPr lang="en-US" dirty="0"/>
              <a:t>    python manage.py </a:t>
            </a:r>
            <a:r>
              <a:rPr lang="en-US" dirty="0" err="1"/>
              <a:t>startapp</a:t>
            </a:r>
            <a:r>
              <a:rPr lang="en-US" dirty="0"/>
              <a:t> blog</a:t>
            </a:r>
          </a:p>
          <a:p>
            <a:pPr marL="0" indent="0">
              <a:buNone/>
            </a:pPr>
            <a:endParaRPr lang="en-US" dirty="0"/>
          </a:p>
        </p:txBody>
      </p:sp>
      <p:sp>
        <p:nvSpPr>
          <p:cNvPr id="4" name="Slide Number Placeholder 3"/>
          <p:cNvSpPr>
            <a:spLocks noGrp="1"/>
          </p:cNvSpPr>
          <p:nvPr>
            <p:ph type="sldNum" sz="quarter" idx="11"/>
          </p:nvPr>
        </p:nvSpPr>
        <p:spPr/>
        <p:txBody>
          <a:bodyPr/>
          <a:lstStyle/>
          <a:p>
            <a:pPr>
              <a:defRPr/>
            </a:pPr>
            <a:r>
              <a:rPr lang="en-US"/>
              <a:t>Dr. George Royce   </a:t>
            </a:r>
          </a:p>
        </p:txBody>
      </p:sp>
      <p:pic>
        <p:nvPicPr>
          <p:cNvPr id="5" name="Picture 4"/>
          <p:cNvPicPr>
            <a:picLocks noChangeAspect="1"/>
          </p:cNvPicPr>
          <p:nvPr/>
        </p:nvPicPr>
        <p:blipFill>
          <a:blip r:embed="rId2"/>
          <a:stretch>
            <a:fillRect/>
          </a:stretch>
        </p:blipFill>
        <p:spPr>
          <a:xfrm>
            <a:off x="111033" y="2260418"/>
            <a:ext cx="5323115" cy="4216582"/>
          </a:xfrm>
          <a:prstGeom prst="rect">
            <a:avLst/>
          </a:prstGeom>
        </p:spPr>
      </p:pic>
      <p:pic>
        <p:nvPicPr>
          <p:cNvPr id="6" name="Picture 5"/>
          <p:cNvPicPr>
            <a:picLocks noChangeAspect="1"/>
          </p:cNvPicPr>
          <p:nvPr/>
        </p:nvPicPr>
        <p:blipFill>
          <a:blip r:embed="rId3"/>
          <a:stretch>
            <a:fillRect/>
          </a:stretch>
        </p:blipFill>
        <p:spPr>
          <a:xfrm>
            <a:off x="5551714" y="2301920"/>
            <a:ext cx="3481252" cy="2920637"/>
          </a:xfrm>
          <a:prstGeom prst="rect">
            <a:avLst/>
          </a:prstGeom>
          <a:ln>
            <a:solidFill>
              <a:schemeClr val="tx1"/>
            </a:solidFill>
          </a:ln>
        </p:spPr>
      </p:pic>
    </p:spTree>
    <p:extLst>
      <p:ext uri="{BB962C8B-B14F-4D97-AF65-F5344CB8AC3E}">
        <p14:creationId xmlns:p14="http://schemas.microsoft.com/office/powerpoint/2010/main" val="25190677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7213" y="381000"/>
            <a:ext cx="8229600" cy="685800"/>
          </a:xfrm>
        </p:spPr>
        <p:txBody>
          <a:bodyPr/>
          <a:lstStyle/>
          <a:p>
            <a:r>
              <a:rPr lang="en-US" dirty="0"/>
              <a:t>Now we need to edit the settings.py and add  the blog application</a:t>
            </a:r>
          </a:p>
        </p:txBody>
      </p:sp>
      <p:sp>
        <p:nvSpPr>
          <p:cNvPr id="4" name="Slide Number Placeholder 3"/>
          <p:cNvSpPr>
            <a:spLocks noGrp="1"/>
          </p:cNvSpPr>
          <p:nvPr>
            <p:ph type="sldNum" sz="quarter" idx="11"/>
          </p:nvPr>
        </p:nvSpPr>
        <p:spPr/>
        <p:txBody>
          <a:bodyPr/>
          <a:lstStyle/>
          <a:p>
            <a:pPr>
              <a:defRPr/>
            </a:pPr>
            <a:r>
              <a:rPr lang="en-US"/>
              <a:t>Dr. George Royce   </a:t>
            </a:r>
          </a:p>
        </p:txBody>
      </p:sp>
      <p:pic>
        <p:nvPicPr>
          <p:cNvPr id="5" name="Picture 4"/>
          <p:cNvPicPr>
            <a:picLocks noChangeAspect="1"/>
          </p:cNvPicPr>
          <p:nvPr/>
        </p:nvPicPr>
        <p:blipFill>
          <a:blip r:embed="rId2"/>
          <a:stretch>
            <a:fillRect/>
          </a:stretch>
        </p:blipFill>
        <p:spPr>
          <a:xfrm>
            <a:off x="452004" y="1623290"/>
            <a:ext cx="3891106" cy="2394527"/>
          </a:xfrm>
          <a:prstGeom prst="rect">
            <a:avLst/>
          </a:prstGeom>
        </p:spPr>
      </p:pic>
      <p:pic>
        <p:nvPicPr>
          <p:cNvPr id="6" name="Picture 5"/>
          <p:cNvPicPr>
            <a:picLocks noChangeAspect="1"/>
          </p:cNvPicPr>
          <p:nvPr/>
        </p:nvPicPr>
        <p:blipFill>
          <a:blip r:embed="rId3"/>
          <a:stretch>
            <a:fillRect/>
          </a:stretch>
        </p:blipFill>
        <p:spPr>
          <a:xfrm>
            <a:off x="4672013" y="1753322"/>
            <a:ext cx="3288893" cy="906751"/>
          </a:xfrm>
          <a:prstGeom prst="rect">
            <a:avLst/>
          </a:prstGeom>
        </p:spPr>
      </p:pic>
    </p:spTree>
    <p:extLst>
      <p:ext uri="{BB962C8B-B14F-4D97-AF65-F5344CB8AC3E}">
        <p14:creationId xmlns:p14="http://schemas.microsoft.com/office/powerpoint/2010/main" val="13752337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9888" y="381000"/>
            <a:ext cx="8229600" cy="685800"/>
          </a:xfrm>
        </p:spPr>
        <p:txBody>
          <a:bodyPr/>
          <a:lstStyle/>
          <a:p>
            <a:r>
              <a:rPr lang="en-US" dirty="0"/>
              <a:t>Now we need to add the data model using Django Girls Site</a:t>
            </a:r>
          </a:p>
        </p:txBody>
      </p:sp>
      <p:sp>
        <p:nvSpPr>
          <p:cNvPr id="4" name="Slide Number Placeholder 3"/>
          <p:cNvSpPr>
            <a:spLocks noGrp="1"/>
          </p:cNvSpPr>
          <p:nvPr>
            <p:ph type="sldNum" sz="quarter" idx="11"/>
          </p:nvPr>
        </p:nvSpPr>
        <p:spPr/>
        <p:txBody>
          <a:bodyPr/>
          <a:lstStyle/>
          <a:p>
            <a:pPr>
              <a:defRPr/>
            </a:pPr>
            <a:r>
              <a:rPr lang="en-US"/>
              <a:t>Dr. George Royce   </a:t>
            </a:r>
          </a:p>
        </p:txBody>
      </p:sp>
      <p:sp>
        <p:nvSpPr>
          <p:cNvPr id="3" name="Rectangle 2"/>
          <p:cNvSpPr/>
          <p:nvPr/>
        </p:nvSpPr>
        <p:spPr>
          <a:xfrm>
            <a:off x="438726" y="1066800"/>
            <a:ext cx="8160761"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https://tutorial.djangogirls.org/en/django_models/</a:t>
            </a:r>
          </a:p>
        </p:txBody>
      </p:sp>
      <p:sp>
        <p:nvSpPr>
          <p:cNvPr id="7" name="TextBox 6"/>
          <p:cNvSpPr txBox="1"/>
          <p:nvPr/>
        </p:nvSpPr>
        <p:spPr>
          <a:xfrm>
            <a:off x="1868920" y="1679019"/>
            <a:ext cx="4636655" cy="4185761"/>
          </a:xfrm>
          <a:prstGeom prst="rect">
            <a:avLst/>
          </a:prstGeom>
          <a:noFill/>
          <a:ln>
            <a:solidFill>
              <a:schemeClr val="tx1"/>
            </a:solidFill>
          </a:ln>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from </a:t>
            </a:r>
            <a:r>
              <a:rPr lang="en-US" sz="1400" b="1" dirty="0" err="1">
                <a:solidFill>
                  <a:srgbClr val="00B050"/>
                </a:solidFill>
                <a:latin typeface="Arial" panose="020B0604020202020204" pitchFamily="34" charset="0"/>
                <a:cs typeface="Arial" panose="020B0604020202020204" pitchFamily="34" charset="0"/>
              </a:rPr>
              <a:t>django.db</a:t>
            </a:r>
            <a:r>
              <a:rPr lang="en-US" sz="1400" b="1" dirty="0">
                <a:solidFill>
                  <a:srgbClr val="00B050"/>
                </a:solidFill>
                <a:latin typeface="Arial" panose="020B0604020202020204" pitchFamily="34" charset="0"/>
                <a:cs typeface="Arial" panose="020B0604020202020204" pitchFamily="34" charset="0"/>
              </a:rPr>
              <a:t> import models</a:t>
            </a:r>
          </a:p>
          <a:p>
            <a:r>
              <a:rPr lang="en-US" sz="1400" b="1" dirty="0">
                <a:solidFill>
                  <a:srgbClr val="00B050"/>
                </a:solidFill>
                <a:latin typeface="Arial" panose="020B0604020202020204" pitchFamily="34" charset="0"/>
                <a:cs typeface="Arial" panose="020B0604020202020204" pitchFamily="34" charset="0"/>
              </a:rPr>
              <a:t>from </a:t>
            </a:r>
            <a:r>
              <a:rPr lang="en-US" sz="1400" b="1" dirty="0" err="1">
                <a:solidFill>
                  <a:srgbClr val="00B050"/>
                </a:solidFill>
                <a:latin typeface="Arial" panose="020B0604020202020204" pitchFamily="34" charset="0"/>
                <a:cs typeface="Arial" panose="020B0604020202020204" pitchFamily="34" charset="0"/>
              </a:rPr>
              <a:t>django.utils</a:t>
            </a:r>
            <a:r>
              <a:rPr lang="en-US" sz="1400" b="1" dirty="0">
                <a:solidFill>
                  <a:srgbClr val="00B050"/>
                </a:solidFill>
                <a:latin typeface="Arial" panose="020B0604020202020204" pitchFamily="34" charset="0"/>
                <a:cs typeface="Arial" panose="020B0604020202020204" pitchFamily="34" charset="0"/>
              </a:rPr>
              <a:t> import </a:t>
            </a:r>
            <a:r>
              <a:rPr lang="en-US" sz="1400" b="1" dirty="0" err="1">
                <a:solidFill>
                  <a:srgbClr val="00B050"/>
                </a:solidFill>
                <a:latin typeface="Arial" panose="020B0604020202020204" pitchFamily="34" charset="0"/>
                <a:cs typeface="Arial" panose="020B0604020202020204" pitchFamily="34" charset="0"/>
              </a:rPr>
              <a:t>timezone</a:t>
            </a:r>
            <a:endParaRPr lang="en-US" sz="1400" b="1" dirty="0">
              <a:solidFill>
                <a:srgbClr val="00B050"/>
              </a:solidFill>
              <a:latin typeface="Arial" panose="020B0604020202020204" pitchFamily="34" charset="0"/>
              <a:cs typeface="Arial" panose="020B0604020202020204" pitchFamily="34" charset="0"/>
            </a:endParaRPr>
          </a:p>
          <a:p>
            <a:endParaRPr lang="en" sz="1400" b="1" dirty="0">
              <a:solidFill>
                <a:srgbClr val="00B050"/>
              </a:solidFill>
              <a:latin typeface="Arial" panose="020B0604020202020204" pitchFamily="34" charset="0"/>
              <a:cs typeface="Arial" panose="020B0604020202020204" pitchFamily="34" charset="0"/>
            </a:endParaRPr>
          </a:p>
          <a:p>
            <a:endParaRPr lang="en" sz="1400" b="1" dirty="0">
              <a:solidFill>
                <a:srgbClr val="00B050"/>
              </a:solidFill>
              <a:latin typeface="Arial" panose="020B0604020202020204" pitchFamily="34" charset="0"/>
              <a:cs typeface="Arial" panose="020B0604020202020204" pitchFamily="34" charset="0"/>
            </a:endParaRPr>
          </a:p>
          <a:p>
            <a:r>
              <a:rPr lang="en-US" sz="1400" b="1" dirty="0">
                <a:solidFill>
                  <a:srgbClr val="00B050"/>
                </a:solidFill>
                <a:latin typeface="Arial" panose="020B0604020202020204" pitchFamily="34" charset="0"/>
                <a:cs typeface="Arial" panose="020B0604020202020204" pitchFamily="34" charset="0"/>
              </a:rPr>
              <a:t>class Post(</a:t>
            </a:r>
            <a:r>
              <a:rPr lang="en-US" sz="1400" b="1" dirty="0" err="1">
                <a:solidFill>
                  <a:srgbClr val="00B050"/>
                </a:solidFill>
                <a:latin typeface="Arial" panose="020B0604020202020204" pitchFamily="34" charset="0"/>
                <a:cs typeface="Arial" panose="020B0604020202020204" pitchFamily="34" charset="0"/>
              </a:rPr>
              <a:t>models.Model</a:t>
            </a:r>
            <a:r>
              <a:rPr lang="en-US" sz="1400" b="1" dirty="0">
                <a:solidFill>
                  <a:srgbClr val="00B050"/>
                </a:solidFill>
                <a:latin typeface="Arial" panose="020B0604020202020204" pitchFamily="34" charset="0"/>
                <a:cs typeface="Arial" panose="020B0604020202020204" pitchFamily="34" charset="0"/>
              </a:rPr>
              <a:t>):</a:t>
            </a:r>
          </a:p>
          <a:p>
            <a:r>
              <a:rPr lang="en-US" sz="1400" b="1" dirty="0">
                <a:solidFill>
                  <a:srgbClr val="00B050"/>
                </a:solidFill>
                <a:latin typeface="Arial" panose="020B0604020202020204" pitchFamily="34" charset="0"/>
                <a:cs typeface="Arial" panose="020B0604020202020204" pitchFamily="34" charset="0"/>
              </a:rPr>
              <a:t>    author = </a:t>
            </a:r>
            <a:r>
              <a:rPr lang="en-US" sz="1400" b="1" dirty="0" err="1">
                <a:solidFill>
                  <a:srgbClr val="00B050"/>
                </a:solidFill>
                <a:latin typeface="Arial" panose="020B0604020202020204" pitchFamily="34" charset="0"/>
                <a:cs typeface="Arial" panose="020B0604020202020204" pitchFamily="34" charset="0"/>
              </a:rPr>
              <a:t>models.ForeignKey</a:t>
            </a:r>
            <a:r>
              <a:rPr lang="en-US" sz="1400" b="1" dirty="0">
                <a:solidFill>
                  <a:srgbClr val="00B050"/>
                </a:solidFill>
                <a:latin typeface="Arial" panose="020B0604020202020204" pitchFamily="34" charset="0"/>
                <a:cs typeface="Arial" panose="020B0604020202020204" pitchFamily="34" charset="0"/>
              </a:rPr>
              <a:t>('</a:t>
            </a:r>
            <a:r>
              <a:rPr lang="en-US" sz="1400" b="1" dirty="0" err="1">
                <a:solidFill>
                  <a:srgbClr val="00B050"/>
                </a:solidFill>
                <a:latin typeface="Arial" panose="020B0604020202020204" pitchFamily="34" charset="0"/>
                <a:cs typeface="Arial" panose="020B0604020202020204" pitchFamily="34" charset="0"/>
              </a:rPr>
              <a:t>auth.User</a:t>
            </a:r>
            <a:r>
              <a:rPr lang="en-US" sz="1400" b="1" dirty="0">
                <a:solidFill>
                  <a:srgbClr val="00B050"/>
                </a:solidFill>
                <a:latin typeface="Arial" panose="020B0604020202020204" pitchFamily="34" charset="0"/>
                <a:cs typeface="Arial" panose="020B0604020202020204" pitchFamily="34" charset="0"/>
              </a:rPr>
              <a:t>')</a:t>
            </a:r>
          </a:p>
          <a:p>
            <a:r>
              <a:rPr lang="en-US" sz="1400" b="1" dirty="0">
                <a:solidFill>
                  <a:srgbClr val="00B050"/>
                </a:solidFill>
                <a:latin typeface="Arial" panose="020B0604020202020204" pitchFamily="34" charset="0"/>
                <a:cs typeface="Arial" panose="020B0604020202020204" pitchFamily="34" charset="0"/>
              </a:rPr>
              <a:t>    title = </a:t>
            </a:r>
            <a:r>
              <a:rPr lang="en-US" sz="1400" b="1" dirty="0" err="1">
                <a:solidFill>
                  <a:srgbClr val="00B050"/>
                </a:solidFill>
                <a:latin typeface="Arial" panose="020B0604020202020204" pitchFamily="34" charset="0"/>
                <a:cs typeface="Arial" panose="020B0604020202020204" pitchFamily="34" charset="0"/>
              </a:rPr>
              <a:t>models.CharField</a:t>
            </a:r>
            <a:r>
              <a:rPr lang="en-US" sz="1400" b="1" dirty="0">
                <a:solidFill>
                  <a:srgbClr val="00B050"/>
                </a:solidFill>
                <a:latin typeface="Arial" panose="020B0604020202020204" pitchFamily="34" charset="0"/>
                <a:cs typeface="Arial" panose="020B0604020202020204" pitchFamily="34" charset="0"/>
              </a:rPr>
              <a:t>(</a:t>
            </a:r>
            <a:r>
              <a:rPr lang="en-US" sz="1400" b="1" dirty="0" err="1">
                <a:solidFill>
                  <a:srgbClr val="00B050"/>
                </a:solidFill>
                <a:latin typeface="Arial" panose="020B0604020202020204" pitchFamily="34" charset="0"/>
                <a:cs typeface="Arial" panose="020B0604020202020204" pitchFamily="34" charset="0"/>
              </a:rPr>
              <a:t>max_length</a:t>
            </a:r>
            <a:r>
              <a:rPr lang="en-US" sz="1400" b="1" dirty="0">
                <a:solidFill>
                  <a:srgbClr val="00B050"/>
                </a:solidFill>
                <a:latin typeface="Arial" panose="020B0604020202020204" pitchFamily="34" charset="0"/>
                <a:cs typeface="Arial" panose="020B0604020202020204" pitchFamily="34" charset="0"/>
              </a:rPr>
              <a:t>=200)</a:t>
            </a:r>
          </a:p>
          <a:p>
            <a:r>
              <a:rPr lang="en-US" sz="1400" b="1" dirty="0">
                <a:solidFill>
                  <a:srgbClr val="00B050"/>
                </a:solidFill>
                <a:latin typeface="Arial" panose="020B0604020202020204" pitchFamily="34" charset="0"/>
                <a:cs typeface="Arial" panose="020B0604020202020204" pitchFamily="34" charset="0"/>
              </a:rPr>
              <a:t>    text = </a:t>
            </a:r>
            <a:r>
              <a:rPr lang="en-US" sz="1400" b="1" dirty="0" err="1">
                <a:solidFill>
                  <a:srgbClr val="00B050"/>
                </a:solidFill>
                <a:latin typeface="Arial" panose="020B0604020202020204" pitchFamily="34" charset="0"/>
                <a:cs typeface="Arial" panose="020B0604020202020204" pitchFamily="34" charset="0"/>
              </a:rPr>
              <a:t>models.TextField</a:t>
            </a:r>
            <a:r>
              <a:rPr lang="en-US" sz="1400" b="1" dirty="0">
                <a:solidFill>
                  <a:srgbClr val="00B050"/>
                </a:solidFill>
                <a:latin typeface="Arial" panose="020B0604020202020204" pitchFamily="34" charset="0"/>
                <a:cs typeface="Arial" panose="020B0604020202020204" pitchFamily="34" charset="0"/>
              </a:rPr>
              <a:t>()</a:t>
            </a:r>
          </a:p>
          <a:p>
            <a:r>
              <a:rPr lang="en-US" sz="1400" b="1" dirty="0">
                <a:solidFill>
                  <a:srgbClr val="00B050"/>
                </a:solidFill>
                <a:latin typeface="Arial" panose="020B0604020202020204" pitchFamily="34" charset="0"/>
                <a:cs typeface="Arial" panose="020B0604020202020204" pitchFamily="34" charset="0"/>
              </a:rPr>
              <a:t>    </a:t>
            </a:r>
            <a:r>
              <a:rPr lang="en-US" sz="1400" b="1" dirty="0" err="1">
                <a:solidFill>
                  <a:srgbClr val="00B050"/>
                </a:solidFill>
                <a:latin typeface="Arial" panose="020B0604020202020204" pitchFamily="34" charset="0"/>
                <a:cs typeface="Arial" panose="020B0604020202020204" pitchFamily="34" charset="0"/>
              </a:rPr>
              <a:t>created_date</a:t>
            </a:r>
            <a:r>
              <a:rPr lang="en-US" sz="1400" b="1" dirty="0">
                <a:solidFill>
                  <a:srgbClr val="00B050"/>
                </a:solidFill>
                <a:latin typeface="Arial" panose="020B0604020202020204" pitchFamily="34" charset="0"/>
                <a:cs typeface="Arial" panose="020B0604020202020204" pitchFamily="34" charset="0"/>
              </a:rPr>
              <a:t> = </a:t>
            </a:r>
            <a:r>
              <a:rPr lang="en-US" sz="1400" b="1" dirty="0" err="1">
                <a:solidFill>
                  <a:srgbClr val="00B050"/>
                </a:solidFill>
                <a:latin typeface="Arial" panose="020B0604020202020204" pitchFamily="34" charset="0"/>
                <a:cs typeface="Arial" panose="020B0604020202020204" pitchFamily="34" charset="0"/>
              </a:rPr>
              <a:t>models.DateTimeField</a:t>
            </a:r>
            <a:r>
              <a:rPr lang="en-US" sz="1400" b="1" dirty="0">
                <a:solidFill>
                  <a:srgbClr val="00B050"/>
                </a:solidFill>
                <a:latin typeface="Arial" panose="020B0604020202020204" pitchFamily="34" charset="0"/>
                <a:cs typeface="Arial" panose="020B0604020202020204" pitchFamily="34" charset="0"/>
              </a:rPr>
              <a:t>(</a:t>
            </a:r>
          </a:p>
          <a:p>
            <a:r>
              <a:rPr lang="en-US" sz="1400" b="1" dirty="0">
                <a:solidFill>
                  <a:srgbClr val="00B050"/>
                </a:solidFill>
                <a:latin typeface="Arial" panose="020B0604020202020204" pitchFamily="34" charset="0"/>
                <a:cs typeface="Arial" panose="020B0604020202020204" pitchFamily="34" charset="0"/>
              </a:rPr>
              <a:t>            default=</a:t>
            </a:r>
            <a:r>
              <a:rPr lang="en-US" sz="1400" b="1" dirty="0" err="1">
                <a:solidFill>
                  <a:srgbClr val="00B050"/>
                </a:solidFill>
                <a:latin typeface="Arial" panose="020B0604020202020204" pitchFamily="34" charset="0"/>
                <a:cs typeface="Arial" panose="020B0604020202020204" pitchFamily="34" charset="0"/>
              </a:rPr>
              <a:t>timezone.now</a:t>
            </a:r>
            <a:r>
              <a:rPr lang="en-US" sz="1400" b="1" dirty="0">
                <a:solidFill>
                  <a:srgbClr val="00B050"/>
                </a:solidFill>
                <a:latin typeface="Arial" panose="020B0604020202020204" pitchFamily="34" charset="0"/>
                <a:cs typeface="Arial" panose="020B0604020202020204" pitchFamily="34" charset="0"/>
              </a:rPr>
              <a:t>)</a:t>
            </a:r>
          </a:p>
          <a:p>
            <a:r>
              <a:rPr lang="en-US" sz="1400" b="1" dirty="0">
                <a:solidFill>
                  <a:srgbClr val="00B050"/>
                </a:solidFill>
                <a:latin typeface="Arial" panose="020B0604020202020204" pitchFamily="34" charset="0"/>
                <a:cs typeface="Arial" panose="020B0604020202020204" pitchFamily="34" charset="0"/>
              </a:rPr>
              <a:t>    </a:t>
            </a:r>
            <a:r>
              <a:rPr lang="en-US" sz="1400" b="1" dirty="0" err="1">
                <a:solidFill>
                  <a:srgbClr val="00B050"/>
                </a:solidFill>
                <a:latin typeface="Arial" panose="020B0604020202020204" pitchFamily="34" charset="0"/>
                <a:cs typeface="Arial" panose="020B0604020202020204" pitchFamily="34" charset="0"/>
              </a:rPr>
              <a:t>published_date</a:t>
            </a:r>
            <a:r>
              <a:rPr lang="en-US" sz="1400" b="1" dirty="0">
                <a:solidFill>
                  <a:srgbClr val="00B050"/>
                </a:solidFill>
                <a:latin typeface="Arial" panose="020B0604020202020204" pitchFamily="34" charset="0"/>
                <a:cs typeface="Arial" panose="020B0604020202020204" pitchFamily="34" charset="0"/>
              </a:rPr>
              <a:t> = </a:t>
            </a:r>
            <a:r>
              <a:rPr lang="en-US" sz="1400" b="1" dirty="0" err="1">
                <a:solidFill>
                  <a:srgbClr val="00B050"/>
                </a:solidFill>
                <a:latin typeface="Arial" panose="020B0604020202020204" pitchFamily="34" charset="0"/>
                <a:cs typeface="Arial" panose="020B0604020202020204" pitchFamily="34" charset="0"/>
              </a:rPr>
              <a:t>models.DateTimeField</a:t>
            </a:r>
            <a:r>
              <a:rPr lang="en-US" sz="1400" b="1" dirty="0">
                <a:solidFill>
                  <a:srgbClr val="00B050"/>
                </a:solidFill>
                <a:latin typeface="Arial" panose="020B0604020202020204" pitchFamily="34" charset="0"/>
                <a:cs typeface="Arial" panose="020B0604020202020204" pitchFamily="34" charset="0"/>
              </a:rPr>
              <a:t>(</a:t>
            </a:r>
          </a:p>
          <a:p>
            <a:r>
              <a:rPr lang="en-US" sz="1400" b="1" dirty="0">
                <a:solidFill>
                  <a:srgbClr val="00B050"/>
                </a:solidFill>
                <a:latin typeface="Arial" panose="020B0604020202020204" pitchFamily="34" charset="0"/>
                <a:cs typeface="Arial" panose="020B0604020202020204" pitchFamily="34" charset="0"/>
              </a:rPr>
              <a:t>            blank=True, null=True)</a:t>
            </a:r>
          </a:p>
          <a:p>
            <a:endParaRPr lang="en" sz="1400" b="1" dirty="0">
              <a:solidFill>
                <a:srgbClr val="00B050"/>
              </a:solidFill>
              <a:latin typeface="Arial" panose="020B0604020202020204" pitchFamily="34" charset="0"/>
              <a:cs typeface="Arial" panose="020B0604020202020204" pitchFamily="34" charset="0"/>
            </a:endParaRPr>
          </a:p>
          <a:p>
            <a:r>
              <a:rPr lang="en-US" sz="1400" b="1" dirty="0">
                <a:solidFill>
                  <a:srgbClr val="00B050"/>
                </a:solidFill>
                <a:latin typeface="Arial" panose="020B0604020202020204" pitchFamily="34" charset="0"/>
                <a:cs typeface="Arial" panose="020B0604020202020204" pitchFamily="34" charset="0"/>
              </a:rPr>
              <a:t>    </a:t>
            </a:r>
            <a:r>
              <a:rPr lang="en-US" sz="1400" b="1" dirty="0" err="1">
                <a:solidFill>
                  <a:srgbClr val="00B050"/>
                </a:solidFill>
                <a:latin typeface="Arial" panose="020B0604020202020204" pitchFamily="34" charset="0"/>
                <a:cs typeface="Arial" panose="020B0604020202020204" pitchFamily="34" charset="0"/>
              </a:rPr>
              <a:t>def</a:t>
            </a:r>
            <a:r>
              <a:rPr lang="en-US" sz="1400" b="1" dirty="0">
                <a:solidFill>
                  <a:srgbClr val="00B050"/>
                </a:solidFill>
                <a:latin typeface="Arial" panose="020B0604020202020204" pitchFamily="34" charset="0"/>
                <a:cs typeface="Arial" panose="020B0604020202020204" pitchFamily="34" charset="0"/>
              </a:rPr>
              <a:t> publish(self):</a:t>
            </a:r>
          </a:p>
          <a:p>
            <a:r>
              <a:rPr lang="en-US" sz="1400" b="1" dirty="0">
                <a:solidFill>
                  <a:srgbClr val="00B050"/>
                </a:solidFill>
                <a:latin typeface="Arial" panose="020B0604020202020204" pitchFamily="34" charset="0"/>
                <a:cs typeface="Arial" panose="020B0604020202020204" pitchFamily="34" charset="0"/>
              </a:rPr>
              <a:t>        </a:t>
            </a:r>
            <a:r>
              <a:rPr lang="en-US" sz="1400" b="1" dirty="0" err="1">
                <a:solidFill>
                  <a:srgbClr val="00B050"/>
                </a:solidFill>
                <a:latin typeface="Arial" panose="020B0604020202020204" pitchFamily="34" charset="0"/>
                <a:cs typeface="Arial" panose="020B0604020202020204" pitchFamily="34" charset="0"/>
              </a:rPr>
              <a:t>self.published_date</a:t>
            </a:r>
            <a:r>
              <a:rPr lang="en-US" sz="1400" b="1" dirty="0">
                <a:solidFill>
                  <a:srgbClr val="00B050"/>
                </a:solidFill>
                <a:latin typeface="Arial" panose="020B0604020202020204" pitchFamily="34" charset="0"/>
                <a:cs typeface="Arial" panose="020B0604020202020204" pitchFamily="34" charset="0"/>
              </a:rPr>
              <a:t> = </a:t>
            </a:r>
            <a:r>
              <a:rPr lang="en-US" sz="1400" b="1" dirty="0" err="1">
                <a:solidFill>
                  <a:srgbClr val="00B050"/>
                </a:solidFill>
                <a:latin typeface="Arial" panose="020B0604020202020204" pitchFamily="34" charset="0"/>
                <a:cs typeface="Arial" panose="020B0604020202020204" pitchFamily="34" charset="0"/>
              </a:rPr>
              <a:t>timezone.now</a:t>
            </a:r>
            <a:r>
              <a:rPr lang="en-US" sz="1400" b="1" dirty="0">
                <a:solidFill>
                  <a:srgbClr val="00B050"/>
                </a:solidFill>
                <a:latin typeface="Arial" panose="020B0604020202020204" pitchFamily="34" charset="0"/>
                <a:cs typeface="Arial" panose="020B0604020202020204" pitchFamily="34" charset="0"/>
              </a:rPr>
              <a:t>()</a:t>
            </a:r>
          </a:p>
          <a:p>
            <a:r>
              <a:rPr lang="en-US" sz="1400" b="1" dirty="0">
                <a:solidFill>
                  <a:srgbClr val="00B050"/>
                </a:solidFill>
                <a:latin typeface="Arial" panose="020B0604020202020204" pitchFamily="34" charset="0"/>
                <a:cs typeface="Arial" panose="020B0604020202020204" pitchFamily="34" charset="0"/>
              </a:rPr>
              <a:t>        </a:t>
            </a:r>
            <a:r>
              <a:rPr lang="en-US" sz="1400" b="1" dirty="0" err="1">
                <a:solidFill>
                  <a:srgbClr val="00B050"/>
                </a:solidFill>
                <a:latin typeface="Arial" panose="020B0604020202020204" pitchFamily="34" charset="0"/>
                <a:cs typeface="Arial" panose="020B0604020202020204" pitchFamily="34" charset="0"/>
              </a:rPr>
              <a:t>self.save</a:t>
            </a:r>
            <a:r>
              <a:rPr lang="en-US" sz="1400" b="1" dirty="0">
                <a:solidFill>
                  <a:srgbClr val="00B050"/>
                </a:solidFill>
                <a:latin typeface="Arial" panose="020B0604020202020204" pitchFamily="34" charset="0"/>
                <a:cs typeface="Arial" panose="020B0604020202020204" pitchFamily="34" charset="0"/>
              </a:rPr>
              <a:t>()</a:t>
            </a:r>
          </a:p>
          <a:p>
            <a:endParaRPr lang="en" sz="1400" b="1" dirty="0">
              <a:solidFill>
                <a:srgbClr val="00B050"/>
              </a:solidFill>
              <a:latin typeface="Arial" panose="020B0604020202020204" pitchFamily="34" charset="0"/>
              <a:cs typeface="Arial" panose="020B0604020202020204" pitchFamily="34" charset="0"/>
            </a:endParaRPr>
          </a:p>
          <a:p>
            <a:r>
              <a:rPr lang="en-US" sz="1400" b="1" dirty="0">
                <a:solidFill>
                  <a:srgbClr val="00B050"/>
                </a:solidFill>
                <a:latin typeface="Arial" panose="020B0604020202020204" pitchFamily="34" charset="0"/>
                <a:cs typeface="Arial" panose="020B0604020202020204" pitchFamily="34" charset="0"/>
              </a:rPr>
              <a:t>    </a:t>
            </a:r>
            <a:r>
              <a:rPr lang="en-US" sz="1400" b="1" dirty="0" err="1">
                <a:solidFill>
                  <a:srgbClr val="00B050"/>
                </a:solidFill>
                <a:latin typeface="Arial" panose="020B0604020202020204" pitchFamily="34" charset="0"/>
                <a:cs typeface="Arial" panose="020B0604020202020204" pitchFamily="34" charset="0"/>
              </a:rPr>
              <a:t>def</a:t>
            </a:r>
            <a:r>
              <a:rPr lang="en-US" sz="1400" b="1" dirty="0">
                <a:solidFill>
                  <a:srgbClr val="00B050"/>
                </a:solidFill>
                <a:latin typeface="Arial" panose="020B0604020202020204" pitchFamily="34" charset="0"/>
                <a:cs typeface="Arial" panose="020B0604020202020204" pitchFamily="34" charset="0"/>
              </a:rPr>
              <a:t> __</a:t>
            </a:r>
            <a:r>
              <a:rPr lang="en-US" sz="1400" b="1" dirty="0" err="1">
                <a:solidFill>
                  <a:srgbClr val="00B050"/>
                </a:solidFill>
                <a:latin typeface="Arial" panose="020B0604020202020204" pitchFamily="34" charset="0"/>
                <a:cs typeface="Arial" panose="020B0604020202020204" pitchFamily="34" charset="0"/>
              </a:rPr>
              <a:t>str</a:t>
            </a:r>
            <a:r>
              <a:rPr lang="en-US" sz="1400" b="1" dirty="0">
                <a:solidFill>
                  <a:srgbClr val="00B050"/>
                </a:solidFill>
                <a:latin typeface="Arial" panose="020B0604020202020204" pitchFamily="34" charset="0"/>
                <a:cs typeface="Arial" panose="020B0604020202020204" pitchFamily="34" charset="0"/>
              </a:rPr>
              <a:t>__(self):</a:t>
            </a:r>
          </a:p>
          <a:p>
            <a:r>
              <a:rPr lang="en-US" sz="1400" b="1" dirty="0">
                <a:solidFill>
                  <a:srgbClr val="00B050"/>
                </a:solidFill>
                <a:latin typeface="Arial" panose="020B0604020202020204" pitchFamily="34" charset="0"/>
                <a:cs typeface="Arial" panose="020B0604020202020204" pitchFamily="34" charset="0"/>
              </a:rPr>
              <a:t>        return </a:t>
            </a:r>
            <a:r>
              <a:rPr lang="en-US" sz="1400" b="1" dirty="0" err="1">
                <a:solidFill>
                  <a:srgbClr val="00B050"/>
                </a:solidFill>
                <a:latin typeface="Arial" panose="020B0604020202020204" pitchFamily="34" charset="0"/>
                <a:cs typeface="Arial" panose="020B0604020202020204" pitchFamily="34" charset="0"/>
              </a:rPr>
              <a:t>self.title</a:t>
            </a:r>
            <a:endParaRPr lang="en-US" sz="1400" b="1" dirty="0">
              <a:solidFill>
                <a:srgbClr val="00B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271432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9888" y="365370"/>
            <a:ext cx="8229600" cy="685800"/>
          </a:xfrm>
        </p:spPr>
        <p:txBody>
          <a:bodyPr/>
          <a:lstStyle/>
          <a:p>
            <a:r>
              <a:rPr lang="en-US" dirty="0"/>
              <a:t>Next we </a:t>
            </a:r>
            <a:r>
              <a:rPr lang="en-US" dirty="0" err="1"/>
              <a:t>makemigrations</a:t>
            </a:r>
            <a:r>
              <a:rPr lang="en-US" dirty="0"/>
              <a:t> and migrate to update DB</a:t>
            </a:r>
          </a:p>
        </p:txBody>
      </p:sp>
      <p:sp>
        <p:nvSpPr>
          <p:cNvPr id="4" name="Slide Number Placeholder 3"/>
          <p:cNvSpPr>
            <a:spLocks noGrp="1"/>
          </p:cNvSpPr>
          <p:nvPr>
            <p:ph type="sldNum" sz="quarter" idx="11"/>
          </p:nvPr>
        </p:nvSpPr>
        <p:spPr/>
        <p:txBody>
          <a:bodyPr/>
          <a:lstStyle/>
          <a:p>
            <a:pPr>
              <a:defRPr/>
            </a:pPr>
            <a:r>
              <a:rPr lang="en-US"/>
              <a:t>Dr. George Royce   </a:t>
            </a:r>
          </a:p>
        </p:txBody>
      </p:sp>
      <p:sp>
        <p:nvSpPr>
          <p:cNvPr id="3" name="Rectangle 2"/>
          <p:cNvSpPr/>
          <p:nvPr/>
        </p:nvSpPr>
        <p:spPr>
          <a:xfrm>
            <a:off x="188634" y="6581001"/>
            <a:ext cx="8160761" cy="276999"/>
          </a:xfrm>
          <a:prstGeom prst="rect">
            <a:avLst/>
          </a:prstGeom>
        </p:spPr>
        <p:txBody>
          <a:bodyPr wrap="square">
            <a:spAutoFit/>
          </a:bodyPr>
          <a:lstStyle/>
          <a:p>
            <a:r>
              <a:rPr lang="en-US" sz="1200" dirty="0">
                <a:latin typeface="Arial" panose="020B0604020202020204" pitchFamily="34" charset="0"/>
                <a:cs typeface="Arial" panose="020B0604020202020204" pitchFamily="34" charset="0"/>
              </a:rPr>
              <a:t>https://tutorial.djangogirls.org/en/django_models/</a:t>
            </a:r>
          </a:p>
        </p:txBody>
      </p:sp>
      <p:pic>
        <p:nvPicPr>
          <p:cNvPr id="6" name="Picture 5">
            <a:extLst>
              <a:ext uri="{FF2B5EF4-FFF2-40B4-BE49-F238E27FC236}">
                <a16:creationId xmlns:a16="http://schemas.microsoft.com/office/drawing/2014/main" id="{7A069173-A7C9-43F2-8184-1EE0AEB4478B}"/>
              </a:ext>
            </a:extLst>
          </p:cNvPr>
          <p:cNvPicPr>
            <a:picLocks noChangeAspect="1"/>
          </p:cNvPicPr>
          <p:nvPr/>
        </p:nvPicPr>
        <p:blipFill>
          <a:blip r:embed="rId2"/>
          <a:stretch>
            <a:fillRect/>
          </a:stretch>
        </p:blipFill>
        <p:spPr>
          <a:xfrm>
            <a:off x="502749" y="2041156"/>
            <a:ext cx="7963877" cy="3927547"/>
          </a:xfrm>
          <a:prstGeom prst="rect">
            <a:avLst/>
          </a:prstGeom>
        </p:spPr>
      </p:pic>
      <p:sp>
        <p:nvSpPr>
          <p:cNvPr id="7" name="TextBox 6">
            <a:extLst>
              <a:ext uri="{FF2B5EF4-FFF2-40B4-BE49-F238E27FC236}">
                <a16:creationId xmlns:a16="http://schemas.microsoft.com/office/drawing/2014/main" id="{0DEDD421-40D4-4470-89FE-8C752F83D795}"/>
              </a:ext>
            </a:extLst>
          </p:cNvPr>
          <p:cNvSpPr txBox="1"/>
          <p:nvPr/>
        </p:nvSpPr>
        <p:spPr>
          <a:xfrm>
            <a:off x="502749" y="955582"/>
            <a:ext cx="4746812" cy="707886"/>
          </a:xfrm>
          <a:prstGeom prst="rect">
            <a:avLst/>
          </a:prstGeom>
          <a:noFill/>
        </p:spPr>
        <p:txBody>
          <a:bodyPr wrap="none" rtlCol="0">
            <a:spAutoFit/>
          </a:bodyPr>
          <a:lstStyle/>
          <a:p>
            <a:r>
              <a:rPr lang="en-US" sz="2000" b="1" dirty="0">
                <a:solidFill>
                  <a:srgbClr val="00B050"/>
                </a:solidFill>
              </a:rPr>
              <a:t>python manage.py </a:t>
            </a:r>
            <a:r>
              <a:rPr lang="en-US" sz="2000" b="1" dirty="0" err="1">
                <a:solidFill>
                  <a:srgbClr val="00B050"/>
                </a:solidFill>
              </a:rPr>
              <a:t>makemigrations</a:t>
            </a:r>
            <a:endParaRPr lang="en-US" sz="2000" b="1" dirty="0">
              <a:solidFill>
                <a:srgbClr val="00B050"/>
              </a:solidFill>
            </a:endParaRPr>
          </a:p>
          <a:p>
            <a:r>
              <a:rPr lang="en-US" sz="2000" b="1" dirty="0">
                <a:solidFill>
                  <a:srgbClr val="00B050"/>
                </a:solidFill>
              </a:rPr>
              <a:t>Python manage.py migrate</a:t>
            </a:r>
          </a:p>
        </p:txBody>
      </p:sp>
    </p:spTree>
    <p:extLst>
      <p:ext uri="{BB962C8B-B14F-4D97-AF65-F5344CB8AC3E}">
        <p14:creationId xmlns:p14="http://schemas.microsoft.com/office/powerpoint/2010/main" val="37802182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AE0BA-F131-48E3-9ED7-845BC7E0D600}"/>
              </a:ext>
            </a:extLst>
          </p:cNvPr>
          <p:cNvSpPr>
            <a:spLocks noGrp="1"/>
          </p:cNvSpPr>
          <p:nvPr>
            <p:ph type="title"/>
          </p:nvPr>
        </p:nvSpPr>
        <p:spPr>
          <a:xfrm>
            <a:off x="369888" y="283675"/>
            <a:ext cx="8229600" cy="685800"/>
          </a:xfrm>
        </p:spPr>
        <p:txBody>
          <a:bodyPr/>
          <a:lstStyle/>
          <a:p>
            <a:r>
              <a:rPr lang="en-US" dirty="0"/>
              <a:t>Now we add the following into admin.py and </a:t>
            </a:r>
            <a:r>
              <a:rPr lang="en-US" dirty="0" err="1"/>
              <a:t>createsuperuser</a:t>
            </a:r>
            <a:endParaRPr lang="en-US" dirty="0"/>
          </a:p>
        </p:txBody>
      </p:sp>
      <p:sp>
        <p:nvSpPr>
          <p:cNvPr id="4" name="Slide Number Placeholder 3">
            <a:extLst>
              <a:ext uri="{FF2B5EF4-FFF2-40B4-BE49-F238E27FC236}">
                <a16:creationId xmlns:a16="http://schemas.microsoft.com/office/drawing/2014/main" id="{3B681EB0-4358-4531-83B5-1AB33BE40269}"/>
              </a:ext>
            </a:extLst>
          </p:cNvPr>
          <p:cNvSpPr>
            <a:spLocks noGrp="1"/>
          </p:cNvSpPr>
          <p:nvPr>
            <p:ph type="sldNum" sz="quarter" idx="11"/>
          </p:nvPr>
        </p:nvSpPr>
        <p:spPr/>
        <p:txBody>
          <a:bodyPr/>
          <a:lstStyle/>
          <a:p>
            <a:pPr>
              <a:defRPr/>
            </a:pPr>
            <a:r>
              <a:rPr lang="en-US"/>
              <a:t>Dr. George Royce   </a:t>
            </a:r>
          </a:p>
        </p:txBody>
      </p:sp>
      <p:sp>
        <p:nvSpPr>
          <p:cNvPr id="5" name="Rectangle 4">
            <a:extLst>
              <a:ext uri="{FF2B5EF4-FFF2-40B4-BE49-F238E27FC236}">
                <a16:creationId xmlns:a16="http://schemas.microsoft.com/office/drawing/2014/main" id="{C1D7F244-2DC8-47C7-9A07-760172E19285}"/>
              </a:ext>
            </a:extLst>
          </p:cNvPr>
          <p:cNvSpPr/>
          <p:nvPr/>
        </p:nvSpPr>
        <p:spPr>
          <a:xfrm>
            <a:off x="746369" y="1105433"/>
            <a:ext cx="6717323" cy="1323439"/>
          </a:xfrm>
          <a:prstGeom prst="rect">
            <a:avLst/>
          </a:prstGeom>
          <a:ln>
            <a:solidFill>
              <a:schemeClr val="tx1"/>
            </a:solidFill>
          </a:ln>
        </p:spPr>
        <p:txBody>
          <a:bodyPr wrap="square">
            <a:spAutoFit/>
          </a:bodyPr>
          <a:lstStyle/>
          <a:p>
            <a:r>
              <a:rPr lang="en-US" sz="2000" b="1" dirty="0">
                <a:solidFill>
                  <a:srgbClr val="00B050"/>
                </a:solidFill>
                <a:latin typeface="Calibri" panose="020F0502020204030204" pitchFamily="34" charset="0"/>
              </a:rPr>
              <a:t>from </a:t>
            </a:r>
            <a:r>
              <a:rPr lang="en-US" sz="2000" b="1" dirty="0" err="1">
                <a:solidFill>
                  <a:srgbClr val="00B050"/>
                </a:solidFill>
                <a:latin typeface="Calibri" panose="020F0502020204030204" pitchFamily="34" charset="0"/>
              </a:rPr>
              <a:t>django.contrib</a:t>
            </a:r>
            <a:r>
              <a:rPr lang="en-US" sz="2000" b="1" dirty="0">
                <a:solidFill>
                  <a:srgbClr val="00B050"/>
                </a:solidFill>
                <a:latin typeface="Calibri" panose="020F0502020204030204" pitchFamily="34" charset="0"/>
              </a:rPr>
              <a:t> import admin</a:t>
            </a:r>
          </a:p>
          <a:p>
            <a:r>
              <a:rPr lang="en-US" sz="2000" b="1" dirty="0">
                <a:solidFill>
                  <a:srgbClr val="00B050"/>
                </a:solidFill>
                <a:latin typeface="Calibri" panose="020F0502020204030204" pitchFamily="34" charset="0"/>
              </a:rPr>
              <a:t>from .models import Post</a:t>
            </a:r>
          </a:p>
          <a:p>
            <a:endParaRPr lang="en" sz="2000" b="1" dirty="0">
              <a:solidFill>
                <a:srgbClr val="00B050"/>
              </a:solidFill>
              <a:latin typeface="Calibri" panose="020F0502020204030204" pitchFamily="34" charset="0"/>
            </a:endParaRPr>
          </a:p>
          <a:p>
            <a:r>
              <a:rPr lang="en-US" sz="2000" b="1" dirty="0" err="1">
                <a:solidFill>
                  <a:srgbClr val="00B050"/>
                </a:solidFill>
                <a:latin typeface="Calibri" panose="020F0502020204030204" pitchFamily="34" charset="0"/>
              </a:rPr>
              <a:t>admin.site.register</a:t>
            </a:r>
            <a:r>
              <a:rPr lang="en-US" sz="2000" b="1" dirty="0">
                <a:solidFill>
                  <a:srgbClr val="00B050"/>
                </a:solidFill>
                <a:latin typeface="Calibri" panose="020F0502020204030204" pitchFamily="34" charset="0"/>
              </a:rPr>
              <a:t>(Post)</a:t>
            </a:r>
          </a:p>
        </p:txBody>
      </p:sp>
      <p:sp>
        <p:nvSpPr>
          <p:cNvPr id="6" name="Rectangle 5">
            <a:extLst>
              <a:ext uri="{FF2B5EF4-FFF2-40B4-BE49-F238E27FC236}">
                <a16:creationId xmlns:a16="http://schemas.microsoft.com/office/drawing/2014/main" id="{BA0DB823-D5A2-4892-954B-E019A5792845}"/>
              </a:ext>
            </a:extLst>
          </p:cNvPr>
          <p:cNvSpPr/>
          <p:nvPr/>
        </p:nvSpPr>
        <p:spPr>
          <a:xfrm>
            <a:off x="631352" y="2646471"/>
            <a:ext cx="2957881" cy="400110"/>
          </a:xfrm>
          <a:prstGeom prst="rect">
            <a:avLst/>
          </a:prstGeom>
        </p:spPr>
        <p:txBody>
          <a:bodyPr wrap="square">
            <a:spAutoFit/>
          </a:bodyPr>
          <a:lstStyle/>
          <a:p>
            <a:r>
              <a:rPr lang="en-US" sz="2000" b="1" dirty="0" err="1">
                <a:solidFill>
                  <a:srgbClr val="00B050"/>
                </a:solidFill>
                <a:latin typeface="Calibri" panose="020F0502020204030204" pitchFamily="34" charset="0"/>
              </a:rPr>
              <a:t>createsuperuser</a:t>
            </a:r>
            <a:endParaRPr lang="en-US" sz="2000" b="1" dirty="0">
              <a:solidFill>
                <a:srgbClr val="00B050"/>
              </a:solidFill>
              <a:latin typeface="Calibri" panose="020F0502020204030204" pitchFamily="34" charset="0"/>
            </a:endParaRPr>
          </a:p>
        </p:txBody>
      </p:sp>
      <p:pic>
        <p:nvPicPr>
          <p:cNvPr id="7" name="Picture 6">
            <a:extLst>
              <a:ext uri="{FF2B5EF4-FFF2-40B4-BE49-F238E27FC236}">
                <a16:creationId xmlns:a16="http://schemas.microsoft.com/office/drawing/2014/main" id="{CD63897F-ED1D-40B5-BBD2-B37C55731E8A}"/>
              </a:ext>
            </a:extLst>
          </p:cNvPr>
          <p:cNvPicPr>
            <a:picLocks noChangeAspect="1"/>
          </p:cNvPicPr>
          <p:nvPr/>
        </p:nvPicPr>
        <p:blipFill>
          <a:blip r:embed="rId2"/>
          <a:stretch>
            <a:fillRect/>
          </a:stretch>
        </p:blipFill>
        <p:spPr>
          <a:xfrm>
            <a:off x="631352" y="3413658"/>
            <a:ext cx="6904815" cy="1828336"/>
          </a:xfrm>
          <a:prstGeom prst="rect">
            <a:avLst/>
          </a:prstGeom>
        </p:spPr>
      </p:pic>
    </p:spTree>
    <p:extLst>
      <p:ext uri="{BB962C8B-B14F-4D97-AF65-F5344CB8AC3E}">
        <p14:creationId xmlns:p14="http://schemas.microsoft.com/office/powerpoint/2010/main" val="40868269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DA50C-96F5-4CDC-8C47-63C023083A40}"/>
              </a:ext>
            </a:extLst>
          </p:cNvPr>
          <p:cNvSpPr>
            <a:spLocks noGrp="1"/>
          </p:cNvSpPr>
          <p:nvPr>
            <p:ph type="title"/>
          </p:nvPr>
        </p:nvSpPr>
        <p:spPr>
          <a:xfrm>
            <a:off x="445377" y="1155818"/>
            <a:ext cx="8229600" cy="685800"/>
          </a:xfrm>
        </p:spPr>
        <p:txBody>
          <a:bodyPr/>
          <a:lstStyle/>
          <a:p>
            <a:r>
              <a:rPr lang="en-US" dirty="0"/>
              <a:t> python manage.py </a:t>
            </a:r>
            <a:r>
              <a:rPr lang="en-US" dirty="0" err="1"/>
              <a:t>runserver</a:t>
            </a:r>
            <a:r>
              <a:rPr lang="en-US" dirty="0"/>
              <a:t> </a:t>
            </a:r>
            <a:br>
              <a:rPr lang="en-US" dirty="0"/>
            </a:br>
            <a:r>
              <a:rPr lang="en-US" dirty="0"/>
              <a:t>and type </a:t>
            </a:r>
            <a:r>
              <a:rPr lang="en-US" dirty="0">
                <a:hlinkClick r:id="rId2"/>
              </a:rPr>
              <a:t>http://127.0.0.1:8000/admin/</a:t>
            </a:r>
            <a:r>
              <a:rPr lang="en-US" dirty="0"/>
              <a:t> in the browser</a:t>
            </a:r>
          </a:p>
        </p:txBody>
      </p:sp>
      <p:sp>
        <p:nvSpPr>
          <p:cNvPr id="4" name="Slide Number Placeholder 3">
            <a:extLst>
              <a:ext uri="{FF2B5EF4-FFF2-40B4-BE49-F238E27FC236}">
                <a16:creationId xmlns:a16="http://schemas.microsoft.com/office/drawing/2014/main" id="{0947D84A-3962-48A6-A8B7-6ECB2439E6BC}"/>
              </a:ext>
            </a:extLst>
          </p:cNvPr>
          <p:cNvSpPr>
            <a:spLocks noGrp="1"/>
          </p:cNvSpPr>
          <p:nvPr>
            <p:ph type="sldNum" sz="quarter" idx="11"/>
          </p:nvPr>
        </p:nvSpPr>
        <p:spPr/>
        <p:txBody>
          <a:bodyPr/>
          <a:lstStyle/>
          <a:p>
            <a:pPr>
              <a:defRPr/>
            </a:pPr>
            <a:r>
              <a:rPr lang="en-US"/>
              <a:t>Dr. George Royce   </a:t>
            </a:r>
          </a:p>
        </p:txBody>
      </p:sp>
      <p:sp>
        <p:nvSpPr>
          <p:cNvPr id="5" name="Title 1">
            <a:extLst>
              <a:ext uri="{FF2B5EF4-FFF2-40B4-BE49-F238E27FC236}">
                <a16:creationId xmlns:a16="http://schemas.microsoft.com/office/drawing/2014/main" id="{96B9B2DF-06AC-443C-9A28-E393A9AB8B8C}"/>
              </a:ext>
            </a:extLst>
          </p:cNvPr>
          <p:cNvSpPr txBox="1">
            <a:spLocks/>
          </p:cNvSpPr>
          <p:nvPr/>
        </p:nvSpPr>
        <p:spPr bwMode="auto">
          <a:xfrm>
            <a:off x="445377" y="359636"/>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chemeClr val="tx1"/>
                </a:solidFill>
                <a:latin typeface="+mj-lt"/>
                <a:ea typeface="+mj-ea"/>
                <a:cs typeface="+mj-cs"/>
              </a:defRPr>
            </a:lvl1pPr>
            <a:lvl2pPr algn="l" rtl="0" eaLnBrk="0" fontAlgn="base" hangingPunct="0">
              <a:spcBef>
                <a:spcPct val="0"/>
              </a:spcBef>
              <a:spcAft>
                <a:spcPct val="0"/>
              </a:spcAft>
              <a:defRPr sz="2400">
                <a:solidFill>
                  <a:schemeClr val="tx1"/>
                </a:solidFill>
                <a:latin typeface="Tahoma" charset="0"/>
              </a:defRPr>
            </a:lvl2pPr>
            <a:lvl3pPr algn="l" rtl="0" eaLnBrk="0" fontAlgn="base" hangingPunct="0">
              <a:spcBef>
                <a:spcPct val="0"/>
              </a:spcBef>
              <a:spcAft>
                <a:spcPct val="0"/>
              </a:spcAft>
              <a:defRPr sz="2400">
                <a:solidFill>
                  <a:schemeClr val="tx1"/>
                </a:solidFill>
                <a:latin typeface="Tahoma" charset="0"/>
              </a:defRPr>
            </a:lvl3pPr>
            <a:lvl4pPr algn="l" rtl="0" eaLnBrk="0" fontAlgn="base" hangingPunct="0">
              <a:spcBef>
                <a:spcPct val="0"/>
              </a:spcBef>
              <a:spcAft>
                <a:spcPct val="0"/>
              </a:spcAft>
              <a:defRPr sz="2400">
                <a:solidFill>
                  <a:schemeClr val="tx1"/>
                </a:solidFill>
                <a:latin typeface="Tahoma" charset="0"/>
              </a:defRPr>
            </a:lvl4pPr>
            <a:lvl5pPr algn="l" rtl="0" eaLnBrk="0" fontAlgn="base" hangingPunct="0">
              <a:spcBef>
                <a:spcPct val="0"/>
              </a:spcBef>
              <a:spcAft>
                <a:spcPct val="0"/>
              </a:spcAft>
              <a:defRPr sz="2400">
                <a:solidFill>
                  <a:schemeClr val="tx1"/>
                </a:solidFill>
                <a:latin typeface="Tahoma" charset="0"/>
              </a:defRPr>
            </a:lvl5pPr>
            <a:lvl6pPr marL="457200" algn="l" rtl="0" eaLnBrk="0" fontAlgn="base" hangingPunct="0">
              <a:spcBef>
                <a:spcPct val="0"/>
              </a:spcBef>
              <a:spcAft>
                <a:spcPct val="0"/>
              </a:spcAft>
              <a:defRPr sz="2400">
                <a:solidFill>
                  <a:schemeClr val="tx1"/>
                </a:solidFill>
                <a:latin typeface="Tahoma" charset="0"/>
              </a:defRPr>
            </a:lvl6pPr>
            <a:lvl7pPr marL="914400" algn="l" rtl="0" eaLnBrk="0" fontAlgn="base" hangingPunct="0">
              <a:spcBef>
                <a:spcPct val="0"/>
              </a:spcBef>
              <a:spcAft>
                <a:spcPct val="0"/>
              </a:spcAft>
              <a:defRPr sz="2400">
                <a:solidFill>
                  <a:schemeClr val="tx1"/>
                </a:solidFill>
                <a:latin typeface="Tahoma" charset="0"/>
              </a:defRPr>
            </a:lvl7pPr>
            <a:lvl8pPr marL="1371600" algn="l" rtl="0" eaLnBrk="0" fontAlgn="base" hangingPunct="0">
              <a:spcBef>
                <a:spcPct val="0"/>
              </a:spcBef>
              <a:spcAft>
                <a:spcPct val="0"/>
              </a:spcAft>
              <a:defRPr sz="2400">
                <a:solidFill>
                  <a:schemeClr val="tx1"/>
                </a:solidFill>
                <a:latin typeface="Tahoma" charset="0"/>
              </a:defRPr>
            </a:lvl8pPr>
            <a:lvl9pPr marL="1828800" algn="l" rtl="0" eaLnBrk="0" fontAlgn="base" hangingPunct="0">
              <a:spcBef>
                <a:spcPct val="0"/>
              </a:spcBef>
              <a:spcAft>
                <a:spcPct val="0"/>
              </a:spcAft>
              <a:defRPr sz="2400">
                <a:solidFill>
                  <a:schemeClr val="tx1"/>
                </a:solidFill>
                <a:latin typeface="Tahoma" charset="0"/>
              </a:defRPr>
            </a:lvl9pPr>
          </a:lstStyle>
          <a:p>
            <a:r>
              <a:rPr lang="en-US" kern="0" dirty="0"/>
              <a:t>Do </a:t>
            </a:r>
            <a:r>
              <a:rPr lang="en-US" kern="0" dirty="0" err="1"/>
              <a:t>runserver</a:t>
            </a:r>
            <a:r>
              <a:rPr lang="en-US" kern="0" dirty="0"/>
              <a:t> so see the Admin Panel</a:t>
            </a:r>
          </a:p>
        </p:txBody>
      </p:sp>
      <p:pic>
        <p:nvPicPr>
          <p:cNvPr id="6" name="Picture 5">
            <a:extLst>
              <a:ext uri="{FF2B5EF4-FFF2-40B4-BE49-F238E27FC236}">
                <a16:creationId xmlns:a16="http://schemas.microsoft.com/office/drawing/2014/main" id="{FA99D5C6-DD21-4F67-A77A-A0352201E93A}"/>
              </a:ext>
            </a:extLst>
          </p:cNvPr>
          <p:cNvPicPr>
            <a:picLocks noChangeAspect="1"/>
          </p:cNvPicPr>
          <p:nvPr/>
        </p:nvPicPr>
        <p:blipFill>
          <a:blip r:embed="rId3"/>
          <a:stretch>
            <a:fillRect/>
          </a:stretch>
        </p:blipFill>
        <p:spPr>
          <a:xfrm>
            <a:off x="177337" y="2099109"/>
            <a:ext cx="8307185" cy="3387291"/>
          </a:xfrm>
          <a:prstGeom prst="rect">
            <a:avLst/>
          </a:prstGeom>
        </p:spPr>
      </p:pic>
    </p:spTree>
    <p:extLst>
      <p:ext uri="{BB962C8B-B14F-4D97-AF65-F5344CB8AC3E}">
        <p14:creationId xmlns:p14="http://schemas.microsoft.com/office/powerpoint/2010/main" val="20446415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13502-E668-4255-B680-94B68086760D}"/>
              </a:ext>
            </a:extLst>
          </p:cNvPr>
          <p:cNvSpPr>
            <a:spLocks noGrp="1"/>
          </p:cNvSpPr>
          <p:nvPr>
            <p:ph type="title"/>
          </p:nvPr>
        </p:nvSpPr>
        <p:spPr/>
        <p:txBody>
          <a:bodyPr/>
          <a:lstStyle/>
          <a:p>
            <a:r>
              <a:rPr lang="en-US" dirty="0"/>
              <a:t>Finally add a couple of test posts</a:t>
            </a:r>
          </a:p>
        </p:txBody>
      </p:sp>
      <p:sp>
        <p:nvSpPr>
          <p:cNvPr id="4" name="Slide Number Placeholder 3">
            <a:extLst>
              <a:ext uri="{FF2B5EF4-FFF2-40B4-BE49-F238E27FC236}">
                <a16:creationId xmlns:a16="http://schemas.microsoft.com/office/drawing/2014/main" id="{D4E0FF16-1470-4635-ADB6-1046243A782A}"/>
              </a:ext>
            </a:extLst>
          </p:cNvPr>
          <p:cNvSpPr>
            <a:spLocks noGrp="1"/>
          </p:cNvSpPr>
          <p:nvPr>
            <p:ph type="sldNum" sz="quarter" idx="11"/>
          </p:nvPr>
        </p:nvSpPr>
        <p:spPr/>
        <p:txBody>
          <a:bodyPr/>
          <a:lstStyle/>
          <a:p>
            <a:pPr>
              <a:defRPr/>
            </a:pPr>
            <a:r>
              <a:rPr lang="en-US"/>
              <a:t>Dr. George Royce   </a:t>
            </a:r>
          </a:p>
        </p:txBody>
      </p:sp>
      <p:pic>
        <p:nvPicPr>
          <p:cNvPr id="5" name="Picture 4">
            <a:extLst>
              <a:ext uri="{FF2B5EF4-FFF2-40B4-BE49-F238E27FC236}">
                <a16:creationId xmlns:a16="http://schemas.microsoft.com/office/drawing/2014/main" id="{722542C1-666E-4111-8E3D-3515EF3A0B4D}"/>
              </a:ext>
            </a:extLst>
          </p:cNvPr>
          <p:cNvPicPr>
            <a:picLocks noChangeAspect="1"/>
          </p:cNvPicPr>
          <p:nvPr/>
        </p:nvPicPr>
        <p:blipFill>
          <a:blip r:embed="rId2"/>
          <a:stretch>
            <a:fillRect/>
          </a:stretch>
        </p:blipFill>
        <p:spPr>
          <a:xfrm>
            <a:off x="128126" y="1119446"/>
            <a:ext cx="8795600" cy="4998721"/>
          </a:xfrm>
          <a:prstGeom prst="rect">
            <a:avLst/>
          </a:prstGeom>
        </p:spPr>
      </p:pic>
    </p:spTree>
    <p:extLst>
      <p:ext uri="{BB962C8B-B14F-4D97-AF65-F5344CB8AC3E}">
        <p14:creationId xmlns:p14="http://schemas.microsoft.com/office/powerpoint/2010/main" val="8266115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Your Code with </a:t>
            </a:r>
            <a:r>
              <a:rPr lang="en-US" dirty="0" err="1"/>
              <a:t>Git</a:t>
            </a:r>
            <a:r>
              <a:rPr lang="en-US" dirty="0"/>
              <a:t> and </a:t>
            </a:r>
            <a:r>
              <a:rPr lang="en-US" dirty="0" err="1"/>
              <a:t>Github</a:t>
            </a:r>
            <a:endParaRPr lang="en-US" dirty="0"/>
          </a:p>
        </p:txBody>
      </p:sp>
      <p:sp>
        <p:nvSpPr>
          <p:cNvPr id="3" name="Content Placeholder 2"/>
          <p:cNvSpPr>
            <a:spLocks noGrp="1"/>
          </p:cNvSpPr>
          <p:nvPr>
            <p:ph idx="1"/>
          </p:nvPr>
        </p:nvSpPr>
        <p:spPr>
          <a:xfrm>
            <a:off x="539750" y="1080052"/>
            <a:ext cx="8604250" cy="4856922"/>
          </a:xfrm>
        </p:spPr>
        <p:txBody>
          <a:bodyPr/>
          <a:lstStyle/>
          <a:p>
            <a:r>
              <a:rPr lang="en-US" sz="2200" dirty="0"/>
              <a:t>As you develop and update code, especially as a team in the Capstone class, you will need to learn how to use both </a:t>
            </a:r>
            <a:r>
              <a:rPr lang="en-US" sz="2200" dirty="0" err="1"/>
              <a:t>Git</a:t>
            </a:r>
            <a:r>
              <a:rPr lang="en-US" sz="2200" dirty="0"/>
              <a:t> and </a:t>
            </a:r>
            <a:r>
              <a:rPr lang="en-US" sz="2200" dirty="0" err="1"/>
              <a:t>Github</a:t>
            </a:r>
            <a:r>
              <a:rPr lang="en-US" sz="2200" dirty="0"/>
              <a:t>.</a:t>
            </a:r>
          </a:p>
          <a:p>
            <a:r>
              <a:rPr lang="en-US" sz="2200" dirty="0"/>
              <a:t>Assignment 1 and Assignment 4 code will be delivered to me by sharing your code with me on </a:t>
            </a:r>
            <a:r>
              <a:rPr lang="en-US" sz="2200" dirty="0" err="1"/>
              <a:t>Github</a:t>
            </a:r>
            <a:r>
              <a:rPr lang="en-US" sz="2200" dirty="0"/>
              <a:t>.</a:t>
            </a:r>
          </a:p>
          <a:p>
            <a:r>
              <a:rPr lang="en-US" sz="2200" dirty="0"/>
              <a:t>You are required to use </a:t>
            </a:r>
            <a:r>
              <a:rPr lang="en-US" sz="2200" dirty="0" err="1"/>
              <a:t>Git</a:t>
            </a:r>
            <a:r>
              <a:rPr lang="en-US" sz="2200" dirty="0"/>
              <a:t> on your PC or MAC to deploy your applications to </a:t>
            </a:r>
            <a:r>
              <a:rPr lang="en-US" sz="2200" dirty="0" err="1"/>
              <a:t>Heroku</a:t>
            </a:r>
            <a:r>
              <a:rPr lang="en-US" sz="2200" dirty="0"/>
              <a:t>. Obtain </a:t>
            </a:r>
            <a:r>
              <a:rPr lang="en-US" sz="2200" dirty="0" err="1"/>
              <a:t>Git</a:t>
            </a:r>
            <a:r>
              <a:rPr lang="en-US" sz="2200" dirty="0"/>
              <a:t> from:</a:t>
            </a:r>
          </a:p>
          <a:p>
            <a:r>
              <a:rPr lang="en-US" sz="2200" dirty="0">
                <a:hlinkClick r:id="rId2" tooltip="https://git-scm.com/downloads"/>
              </a:rPr>
              <a:t>https://git-scm.com/downloads</a:t>
            </a:r>
            <a:endParaRPr lang="en-US" sz="2200" dirty="0"/>
          </a:p>
          <a:p>
            <a:r>
              <a:rPr lang="en-US" sz="2200" dirty="0"/>
              <a:t>Obtain training on </a:t>
            </a:r>
            <a:r>
              <a:rPr lang="en-US" sz="2200" dirty="0" err="1"/>
              <a:t>Git</a:t>
            </a:r>
            <a:r>
              <a:rPr lang="en-US" sz="2200" dirty="0"/>
              <a:t> from </a:t>
            </a:r>
            <a:r>
              <a:rPr lang="en-US" sz="2200" dirty="0" err="1"/>
              <a:t>CodeSchool</a:t>
            </a:r>
            <a:r>
              <a:rPr lang="en-US" sz="2200" dirty="0"/>
              <a:t> and at </a:t>
            </a:r>
            <a:r>
              <a:rPr lang="en-US" sz="2200" dirty="0" err="1"/>
              <a:t>BitBucket</a:t>
            </a:r>
            <a:r>
              <a:rPr lang="en-US" sz="2200" dirty="0"/>
              <a:t> and other tutorial sites:</a:t>
            </a:r>
          </a:p>
          <a:p>
            <a:r>
              <a:rPr lang="en-US" sz="2200" dirty="0">
                <a:hlinkClick r:id="rId3" tooltip="https://www.codeschool.com/courses/try-git"/>
              </a:rPr>
              <a:t>https://www.codeschool.com/courses/try-git</a:t>
            </a:r>
            <a:endParaRPr lang="en-US" sz="2200" dirty="0"/>
          </a:p>
          <a:p>
            <a:r>
              <a:rPr lang="en-US" sz="2200" dirty="0" err="1"/>
              <a:t>Github</a:t>
            </a:r>
            <a:r>
              <a:rPr lang="en-US" sz="2200" dirty="0"/>
              <a:t> Training is found here:</a:t>
            </a:r>
          </a:p>
          <a:p>
            <a:r>
              <a:rPr lang="en-US" sz="2200" dirty="0">
                <a:hlinkClick r:id="rId4" tooltip="https://help.github.com/categories/bootcamp/"/>
              </a:rPr>
              <a:t>https://help.github.com/categories/bootcamp/</a:t>
            </a:r>
            <a:endParaRPr lang="en-US" sz="2200" dirty="0"/>
          </a:p>
          <a:p>
            <a:endParaRPr lang="en-US" sz="2200" dirty="0"/>
          </a:p>
          <a:p>
            <a:endParaRPr lang="en-US" sz="1800" dirty="0"/>
          </a:p>
          <a:p>
            <a:endParaRPr lang="en-US" sz="1800" dirty="0"/>
          </a:p>
        </p:txBody>
      </p:sp>
      <p:sp>
        <p:nvSpPr>
          <p:cNvPr id="4" name="Slide Number Placeholder 3"/>
          <p:cNvSpPr>
            <a:spLocks noGrp="1"/>
          </p:cNvSpPr>
          <p:nvPr>
            <p:ph type="sldNum" sz="quarter" idx="11"/>
          </p:nvPr>
        </p:nvSpPr>
        <p:spPr/>
        <p:txBody>
          <a:bodyPr/>
          <a:lstStyle/>
          <a:p>
            <a:pPr>
              <a:defRPr/>
            </a:pPr>
            <a:r>
              <a:rPr lang="en-US"/>
              <a:t>Dr. George Royce   </a:t>
            </a:r>
          </a:p>
        </p:txBody>
      </p:sp>
    </p:spTree>
    <p:extLst>
      <p:ext uri="{BB962C8B-B14F-4D97-AF65-F5344CB8AC3E}">
        <p14:creationId xmlns:p14="http://schemas.microsoft.com/office/powerpoint/2010/main" val="366618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r>
              <a:rPr lang="en-US" sz="1400">
                <a:solidFill>
                  <a:schemeClr val="tx1"/>
                </a:solidFill>
                <a:latin typeface="Comic Sans MS" panose="030F0702030302020204" pitchFamily="66" charset="0"/>
              </a:rPr>
              <a:t>Dr. George Royce   </a:t>
            </a:r>
          </a:p>
        </p:txBody>
      </p:sp>
      <p:sp>
        <p:nvSpPr>
          <p:cNvPr id="18435" name="Rectangle 2"/>
          <p:cNvSpPr>
            <a:spLocks noGrp="1" noChangeArrowheads="1"/>
          </p:cNvSpPr>
          <p:nvPr>
            <p:ph type="title"/>
          </p:nvPr>
        </p:nvSpPr>
        <p:spPr/>
        <p:txBody>
          <a:bodyPr/>
          <a:lstStyle/>
          <a:p>
            <a:r>
              <a:rPr lang="en-US"/>
              <a:t>HTTP </a:t>
            </a:r>
          </a:p>
        </p:txBody>
      </p:sp>
      <p:sp>
        <p:nvSpPr>
          <p:cNvPr id="18436" name="Rectangle 3" descr="Rectangle: Click to edit Master text styles&#10;Second level&#10;Third level&#10;Fourth level&#10;Fifth level"/>
          <p:cNvSpPr>
            <a:spLocks noGrp="1" noChangeArrowheads="1"/>
          </p:cNvSpPr>
          <p:nvPr>
            <p:ph type="body" sz="half" idx="1"/>
          </p:nvPr>
        </p:nvSpPr>
        <p:spPr>
          <a:xfrm>
            <a:off x="600075" y="1263650"/>
            <a:ext cx="3810000" cy="4114800"/>
          </a:xfrm>
        </p:spPr>
        <p:txBody>
          <a:bodyPr/>
          <a:lstStyle/>
          <a:p>
            <a:r>
              <a:rPr lang="en-US" sz="2400"/>
              <a:t>Typical HTTP Session</a:t>
            </a:r>
          </a:p>
          <a:p>
            <a:pPr lvl="1"/>
            <a:r>
              <a:rPr lang="en-US"/>
              <a:t>Connect</a:t>
            </a:r>
          </a:p>
          <a:p>
            <a:pPr lvl="1"/>
            <a:r>
              <a:rPr lang="en-US"/>
              <a:t>Request</a:t>
            </a:r>
          </a:p>
          <a:p>
            <a:pPr lvl="1"/>
            <a:r>
              <a:rPr lang="en-US"/>
              <a:t>Response</a:t>
            </a:r>
          </a:p>
          <a:p>
            <a:pPr lvl="1"/>
            <a:r>
              <a:rPr lang="en-US"/>
              <a:t>Close</a:t>
            </a:r>
          </a:p>
        </p:txBody>
      </p:sp>
      <p:sp>
        <p:nvSpPr>
          <p:cNvPr id="18437" name="Rectangle 4" descr="Rectangle: Click to edit Master text styles&#10;Second level&#10;Third level&#10;Fourth level&#10;Fifth level"/>
          <p:cNvSpPr>
            <a:spLocks noGrp="1" noChangeArrowheads="1"/>
          </p:cNvSpPr>
          <p:nvPr>
            <p:ph type="body" sz="half" idx="2"/>
          </p:nvPr>
        </p:nvSpPr>
        <p:spPr>
          <a:xfrm>
            <a:off x="4191000" y="1206500"/>
            <a:ext cx="4953000" cy="4114800"/>
          </a:xfrm>
        </p:spPr>
        <p:txBody>
          <a:bodyPr/>
          <a:lstStyle/>
          <a:p>
            <a:r>
              <a:rPr lang="en-US" sz="2400"/>
              <a:t>Request commands</a:t>
            </a:r>
          </a:p>
          <a:p>
            <a:pPr lvl="1"/>
            <a:r>
              <a:rPr lang="en-US"/>
              <a:t>GET</a:t>
            </a:r>
          </a:p>
          <a:p>
            <a:pPr lvl="2"/>
            <a:r>
              <a:rPr lang="en-US" sz="2400">
                <a:latin typeface="Courier New" panose="02070309020205020404" pitchFamily="49" charset="0"/>
              </a:rPr>
              <a:t>GET homecr.htm HTTP/1.0</a:t>
            </a:r>
          </a:p>
          <a:p>
            <a:pPr lvl="1"/>
            <a:r>
              <a:rPr lang="en-US"/>
              <a:t>HEAD</a:t>
            </a:r>
          </a:p>
          <a:p>
            <a:pPr lvl="1"/>
            <a:r>
              <a:rPr lang="en-US"/>
              <a:t>POST</a:t>
            </a:r>
          </a:p>
          <a:p>
            <a:pPr lvl="1"/>
            <a:r>
              <a:rPr lang="en-US"/>
              <a:t>PUT</a:t>
            </a:r>
          </a:p>
          <a:p>
            <a:pPr lvl="1"/>
            <a:r>
              <a:rPr lang="en-US"/>
              <a:t>DELETE</a:t>
            </a:r>
          </a:p>
        </p:txBody>
      </p:sp>
      <p:sp>
        <p:nvSpPr>
          <p:cNvPr id="18438" name="Rectangle 6"/>
          <p:cNvSpPr>
            <a:spLocks noChangeArrowheads="1"/>
          </p:cNvSpPr>
          <p:nvPr/>
        </p:nvSpPr>
        <p:spPr bwMode="auto">
          <a:xfrm>
            <a:off x="374650" y="6553200"/>
            <a:ext cx="29321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b">
            <a:spAutoFit/>
          </a:bodyP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r>
              <a:rPr lang="en-US" sz="1400" b="1">
                <a:solidFill>
                  <a:schemeClr val="tx1"/>
                </a:solidFill>
                <a:latin typeface="Arial" panose="020B0604020202020204" pitchFamily="34" charset="0"/>
              </a:rPr>
              <a:t>Shortcomings Of The Basic Web</a:t>
            </a:r>
          </a:p>
        </p:txBody>
      </p:sp>
      <p:sp>
        <p:nvSpPr>
          <p:cNvPr id="18439" name="Rectangle 7"/>
          <p:cNvSpPr>
            <a:spLocks noChangeArrowheads="1"/>
          </p:cNvSpPr>
          <p:nvPr/>
        </p:nvSpPr>
        <p:spPr bwMode="auto">
          <a:xfrm>
            <a:off x="1573213" y="4978400"/>
            <a:ext cx="642143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b">
            <a:spAutoFit/>
          </a:bodyP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r>
              <a:rPr lang="en-US" sz="3600">
                <a:solidFill>
                  <a:schemeClr val="tx1"/>
                </a:solidFill>
              </a:rPr>
              <a:t>HTTP is very light-weight, fast.</a:t>
            </a:r>
          </a:p>
        </p:txBody>
      </p:sp>
    </p:spTree>
    <p:extLst>
      <p:ext uri="{BB962C8B-B14F-4D97-AF65-F5344CB8AC3E}">
        <p14:creationId xmlns:p14="http://schemas.microsoft.com/office/powerpoint/2010/main" val="2737312446"/>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445539" y="1087842"/>
            <a:ext cx="8604250" cy="4114800"/>
          </a:xfrm>
        </p:spPr>
        <p:txBody>
          <a:bodyPr/>
          <a:lstStyle/>
          <a:p>
            <a:r>
              <a:rPr lang="en-US" sz="2000" dirty="0"/>
              <a:t>HTML, CSS and JavaScript are used to compose the basic web pages we use everyday.</a:t>
            </a:r>
          </a:p>
          <a:p>
            <a:r>
              <a:rPr lang="en-US" sz="2000" dirty="0"/>
              <a:t>The Editable web makes it easy to create and main content pages on the web.</a:t>
            </a:r>
          </a:p>
          <a:p>
            <a:r>
              <a:rPr lang="en-US" sz="2000" dirty="0"/>
              <a:t>To add transactional capabilities to the web application servers and databases are required.</a:t>
            </a:r>
          </a:p>
          <a:p>
            <a:r>
              <a:rPr lang="en-US" sz="2000" dirty="0"/>
              <a:t>Application servers of PHP, Ruby, Python, Server Side JavaScript and other  languages, .NET and Java are the primary application languages in use today.</a:t>
            </a:r>
          </a:p>
          <a:p>
            <a:pPr>
              <a:lnSpc>
                <a:spcPct val="80000"/>
              </a:lnSpc>
            </a:pPr>
            <a:r>
              <a:rPr lang="en-US" sz="2000" dirty="0"/>
              <a:t>M-V-C Architectural design pattern which works to separate data and UI for a more cohesive and modularized system</a:t>
            </a:r>
          </a:p>
          <a:p>
            <a:pPr>
              <a:lnSpc>
                <a:spcPct val="80000"/>
              </a:lnSpc>
            </a:pPr>
            <a:r>
              <a:rPr lang="en-US" sz="2000" dirty="0"/>
              <a:t>Model represents the data model</a:t>
            </a:r>
          </a:p>
          <a:p>
            <a:pPr>
              <a:lnSpc>
                <a:spcPct val="80000"/>
              </a:lnSpc>
            </a:pPr>
            <a:r>
              <a:rPr lang="en-US" sz="2000" dirty="0"/>
              <a:t>View represents the screen(s) shown to the user</a:t>
            </a:r>
          </a:p>
          <a:p>
            <a:pPr>
              <a:lnSpc>
                <a:spcPct val="80000"/>
              </a:lnSpc>
            </a:pPr>
            <a:r>
              <a:rPr lang="en-US" sz="2000" dirty="0"/>
              <a:t>Controller represents interactions from the user that changes the data and the view</a:t>
            </a:r>
          </a:p>
          <a:p>
            <a:r>
              <a:rPr lang="en-US" sz="2000" dirty="0"/>
              <a:t>Django is a popular MVT (Model View Template) framework.</a:t>
            </a:r>
          </a:p>
        </p:txBody>
      </p:sp>
      <p:sp>
        <p:nvSpPr>
          <p:cNvPr id="4" name="Slide Number Placeholder 3"/>
          <p:cNvSpPr>
            <a:spLocks noGrp="1"/>
          </p:cNvSpPr>
          <p:nvPr>
            <p:ph type="sldNum" sz="quarter" idx="11"/>
          </p:nvPr>
        </p:nvSpPr>
        <p:spPr/>
        <p:txBody>
          <a:bodyPr/>
          <a:lstStyle/>
          <a:p>
            <a:pPr>
              <a:defRPr/>
            </a:pPr>
            <a:r>
              <a:rPr lang="en-US"/>
              <a:t>Dr. George Royce   </a:t>
            </a:r>
          </a:p>
        </p:txBody>
      </p:sp>
    </p:spTree>
    <p:extLst>
      <p:ext uri="{BB962C8B-B14F-4D97-AF65-F5344CB8AC3E}">
        <p14:creationId xmlns:p14="http://schemas.microsoft.com/office/powerpoint/2010/main" val="163862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r>
              <a:rPr lang="en-US" sz="1400">
                <a:solidFill>
                  <a:schemeClr val="tx1"/>
                </a:solidFill>
                <a:latin typeface="Comic Sans MS" panose="030F0702030302020204" pitchFamily="66" charset="0"/>
              </a:rPr>
              <a:t>Dr. George Royce   </a:t>
            </a:r>
          </a:p>
        </p:txBody>
      </p:sp>
      <p:sp>
        <p:nvSpPr>
          <p:cNvPr id="7171" name="Rectangle 2"/>
          <p:cNvSpPr>
            <a:spLocks noGrp="1" noChangeArrowheads="1"/>
          </p:cNvSpPr>
          <p:nvPr>
            <p:ph type="title"/>
          </p:nvPr>
        </p:nvSpPr>
        <p:spPr>
          <a:xfrm>
            <a:off x="431800" y="0"/>
            <a:ext cx="7772400" cy="1143000"/>
          </a:xfrm>
        </p:spPr>
        <p:txBody>
          <a:bodyPr/>
          <a:lstStyle/>
          <a:p>
            <a:r>
              <a:rPr lang="en-US" sz="2800"/>
              <a:t>The Basic Web</a:t>
            </a:r>
          </a:p>
        </p:txBody>
      </p:sp>
      <p:graphicFrame>
        <p:nvGraphicFramePr>
          <p:cNvPr id="7172" name="Object 3">
            <a:hlinkClick r:id="" action="ppaction://ole?verb=0"/>
          </p:cNvPr>
          <p:cNvGraphicFramePr>
            <a:graphicFrameLocks/>
          </p:cNvGraphicFramePr>
          <p:nvPr/>
        </p:nvGraphicFramePr>
        <p:xfrm>
          <a:off x="990600" y="1752600"/>
          <a:ext cx="1130300" cy="1011238"/>
        </p:xfrm>
        <a:graphic>
          <a:graphicData uri="http://schemas.openxmlformats.org/presentationml/2006/ole">
            <mc:AlternateContent xmlns:mc="http://schemas.openxmlformats.org/markup-compatibility/2006">
              <mc:Choice xmlns:v="urn:schemas-microsoft-com:vml" Requires="v">
                <p:oleObj spid="_x0000_s7284" name="Clip" r:id="rId4" imgW="3475038" imgH="3108325" progId="MS_ClipArt_Gallery.2">
                  <p:embed/>
                </p:oleObj>
              </mc:Choice>
              <mc:Fallback>
                <p:oleObj name="Clip" r:id="rId4" imgW="3475038" imgH="3108325" progId="MS_ClipArt_Gallery.2">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1752600"/>
                        <a:ext cx="1130300" cy="1011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3" name="Object 4">
            <a:hlinkClick r:id="" action="ppaction://ole?verb=0"/>
          </p:cNvPr>
          <p:cNvGraphicFramePr>
            <a:graphicFrameLocks/>
          </p:cNvGraphicFramePr>
          <p:nvPr/>
        </p:nvGraphicFramePr>
        <p:xfrm>
          <a:off x="6354763" y="1371600"/>
          <a:ext cx="1250950" cy="1751013"/>
        </p:xfrm>
        <a:graphic>
          <a:graphicData uri="http://schemas.openxmlformats.org/presentationml/2006/ole">
            <mc:AlternateContent xmlns:mc="http://schemas.openxmlformats.org/markup-compatibility/2006">
              <mc:Choice xmlns:v="urn:schemas-microsoft-com:vml" Requires="v">
                <p:oleObj spid="_x0000_s7285" name="Clip" r:id="rId6" imgW="2735263" imgH="3825875" progId="MS_ClipArt_Gallery.2">
                  <p:embed/>
                </p:oleObj>
              </mc:Choice>
              <mc:Fallback>
                <p:oleObj name="Clip" r:id="rId6" imgW="2735263" imgH="3825875" progId="MS_ClipArt_Gallery.2">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54763" y="1371600"/>
                        <a:ext cx="1250950" cy="175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4" name="Line 5"/>
          <p:cNvSpPr>
            <a:spLocks noChangeShapeType="1"/>
          </p:cNvSpPr>
          <p:nvPr/>
        </p:nvSpPr>
        <p:spPr bwMode="auto">
          <a:xfrm>
            <a:off x="2133600" y="2057400"/>
            <a:ext cx="4114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175" name="Line 6"/>
          <p:cNvSpPr>
            <a:spLocks noChangeShapeType="1"/>
          </p:cNvSpPr>
          <p:nvPr/>
        </p:nvSpPr>
        <p:spPr bwMode="auto">
          <a:xfrm>
            <a:off x="2133600" y="2438400"/>
            <a:ext cx="4114800"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6" name="Text Box 7"/>
          <p:cNvSpPr txBox="1">
            <a:spLocks noChangeArrowheads="1"/>
          </p:cNvSpPr>
          <p:nvPr/>
        </p:nvSpPr>
        <p:spPr bwMode="auto">
          <a:xfrm>
            <a:off x="901700" y="3159125"/>
            <a:ext cx="253365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r>
              <a:rPr lang="en-US" sz="1800" b="1" u="sng">
                <a:solidFill>
                  <a:schemeClr val="tx1"/>
                </a:solidFill>
                <a:latin typeface="Arial" panose="020B0604020202020204" pitchFamily="34" charset="0"/>
              </a:rPr>
              <a:t>Browser</a:t>
            </a:r>
            <a:endParaRPr lang="en-US" sz="1800">
              <a:solidFill>
                <a:schemeClr val="tx1"/>
              </a:solidFill>
              <a:latin typeface="Arial" panose="020B0604020202020204" pitchFamily="34" charset="0"/>
            </a:endParaRPr>
          </a:p>
          <a:p>
            <a:r>
              <a:rPr lang="en-US" sz="1800">
                <a:solidFill>
                  <a:schemeClr val="tx1"/>
                </a:solidFill>
                <a:latin typeface="Arial" panose="020B0604020202020204" pitchFamily="34" charset="0"/>
              </a:rPr>
              <a:t>Display of static HTML</a:t>
            </a:r>
          </a:p>
          <a:p>
            <a:r>
              <a:rPr lang="en-US" sz="1800">
                <a:solidFill>
                  <a:schemeClr val="tx1"/>
                </a:solidFill>
                <a:latin typeface="Arial" panose="020B0604020202020204" pitchFamily="34" charset="0"/>
              </a:rPr>
              <a:t>Platform independence</a:t>
            </a:r>
            <a:br>
              <a:rPr lang="en-US" sz="1800">
                <a:solidFill>
                  <a:schemeClr val="tx1"/>
                </a:solidFill>
                <a:latin typeface="Arial" panose="020B0604020202020204" pitchFamily="34" charset="0"/>
              </a:rPr>
            </a:br>
            <a:r>
              <a:rPr lang="en-US" sz="1800">
                <a:solidFill>
                  <a:schemeClr val="tx1"/>
                </a:solidFill>
                <a:latin typeface="Arial" panose="020B0604020202020204" pitchFamily="34" charset="0"/>
              </a:rPr>
              <a:t>Multiple media</a:t>
            </a:r>
            <a:br>
              <a:rPr lang="en-US" sz="1800">
                <a:solidFill>
                  <a:schemeClr val="tx1"/>
                </a:solidFill>
                <a:latin typeface="Arial" panose="020B0604020202020204" pitchFamily="34" charset="0"/>
              </a:rPr>
            </a:br>
            <a:r>
              <a:rPr lang="en-US" sz="1800">
                <a:solidFill>
                  <a:schemeClr val="tx1"/>
                </a:solidFill>
                <a:latin typeface="Arial" panose="020B0604020202020204" pitchFamily="34" charset="0"/>
              </a:rPr>
              <a:t>Point &amp; Click (easy)</a:t>
            </a:r>
          </a:p>
        </p:txBody>
      </p:sp>
      <p:sp>
        <p:nvSpPr>
          <p:cNvPr id="7177" name="Text Box 8"/>
          <p:cNvSpPr txBox="1">
            <a:spLocks noChangeArrowheads="1"/>
          </p:cNvSpPr>
          <p:nvPr/>
        </p:nvSpPr>
        <p:spPr bwMode="auto">
          <a:xfrm>
            <a:off x="3810000" y="3159125"/>
            <a:ext cx="208915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r>
              <a:rPr lang="en-US" sz="1800" b="1" u="sng">
                <a:solidFill>
                  <a:schemeClr val="tx1"/>
                </a:solidFill>
                <a:latin typeface="Arial" panose="020B0604020202020204" pitchFamily="34" charset="0"/>
              </a:rPr>
              <a:t>Protocol</a:t>
            </a:r>
            <a:endParaRPr lang="en-US" sz="1800">
              <a:solidFill>
                <a:schemeClr val="tx1"/>
              </a:solidFill>
              <a:latin typeface="Arial" panose="020B0604020202020204" pitchFamily="34" charset="0"/>
            </a:endParaRPr>
          </a:p>
          <a:p>
            <a:r>
              <a:rPr lang="en-US" sz="1800">
                <a:solidFill>
                  <a:schemeClr val="tx1"/>
                </a:solidFill>
                <a:latin typeface="Arial" panose="020B0604020202020204" pitchFamily="34" charset="0"/>
              </a:rPr>
              <a:t>HTTP over TCP/IP</a:t>
            </a:r>
          </a:p>
          <a:p>
            <a:r>
              <a:rPr lang="en-US" sz="1800">
                <a:solidFill>
                  <a:schemeClr val="tx1"/>
                </a:solidFill>
                <a:latin typeface="Arial" panose="020B0604020202020204" pitchFamily="34" charset="0"/>
              </a:rPr>
              <a:t>Simple &amp; light</a:t>
            </a:r>
          </a:p>
          <a:p>
            <a:r>
              <a:rPr lang="en-US" sz="1800">
                <a:solidFill>
                  <a:schemeClr val="tx1"/>
                </a:solidFill>
                <a:latin typeface="Arial" panose="020B0604020202020204" pitchFamily="34" charset="0"/>
              </a:rPr>
              <a:t>Stateless</a:t>
            </a:r>
          </a:p>
        </p:txBody>
      </p:sp>
      <p:sp>
        <p:nvSpPr>
          <p:cNvPr id="7178" name="Text Box 9"/>
          <p:cNvSpPr txBox="1">
            <a:spLocks noChangeArrowheads="1"/>
          </p:cNvSpPr>
          <p:nvPr/>
        </p:nvSpPr>
        <p:spPr bwMode="auto">
          <a:xfrm>
            <a:off x="6229350" y="3159125"/>
            <a:ext cx="1682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r>
              <a:rPr lang="en-US" sz="1800" b="1" u="sng">
                <a:solidFill>
                  <a:schemeClr val="tx1"/>
                </a:solidFill>
                <a:latin typeface="Arial" panose="020B0604020202020204" pitchFamily="34" charset="0"/>
              </a:rPr>
              <a:t>Server</a:t>
            </a:r>
            <a:endParaRPr lang="en-US" sz="1800">
              <a:solidFill>
                <a:schemeClr val="tx1"/>
              </a:solidFill>
              <a:latin typeface="Arial" panose="020B0604020202020204" pitchFamily="34" charset="0"/>
            </a:endParaRPr>
          </a:p>
          <a:p>
            <a:r>
              <a:rPr lang="en-US" sz="1800">
                <a:solidFill>
                  <a:schemeClr val="tx1"/>
                </a:solidFill>
                <a:latin typeface="Arial" panose="020B0604020202020204" pitchFamily="34" charset="0"/>
              </a:rPr>
              <a:t>Fast file server</a:t>
            </a:r>
          </a:p>
        </p:txBody>
      </p:sp>
      <p:sp>
        <p:nvSpPr>
          <p:cNvPr id="7179" name="Oval 10"/>
          <p:cNvSpPr>
            <a:spLocks noChangeArrowheads="1"/>
          </p:cNvSpPr>
          <p:nvPr/>
        </p:nvSpPr>
        <p:spPr bwMode="auto">
          <a:xfrm>
            <a:off x="3124200" y="1676400"/>
            <a:ext cx="1219200" cy="685800"/>
          </a:xfrm>
          <a:prstGeom prst="ellipse">
            <a:avLst/>
          </a:prstGeom>
          <a:solidFill>
            <a:schemeClr val="bg1"/>
          </a:solidFill>
          <a:ln w="12700">
            <a:solidFill>
              <a:schemeClr val="tx1"/>
            </a:solidFill>
            <a:round/>
            <a:headEnd/>
            <a:tailEnd/>
          </a:ln>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endParaRPr lang="en-US"/>
          </a:p>
        </p:txBody>
      </p:sp>
      <p:sp>
        <p:nvSpPr>
          <p:cNvPr id="7180" name="Oval 11"/>
          <p:cNvSpPr>
            <a:spLocks noChangeArrowheads="1"/>
          </p:cNvSpPr>
          <p:nvPr/>
        </p:nvSpPr>
        <p:spPr bwMode="auto">
          <a:xfrm>
            <a:off x="3505200" y="2057400"/>
            <a:ext cx="990600" cy="762000"/>
          </a:xfrm>
          <a:prstGeom prst="ellipse">
            <a:avLst/>
          </a:prstGeom>
          <a:solidFill>
            <a:schemeClr val="bg1"/>
          </a:solidFill>
          <a:ln w="12700">
            <a:solidFill>
              <a:schemeClr val="tx1"/>
            </a:solidFill>
            <a:round/>
            <a:headEnd/>
            <a:tailEnd/>
          </a:ln>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endParaRPr lang="en-US"/>
          </a:p>
        </p:txBody>
      </p:sp>
      <p:sp>
        <p:nvSpPr>
          <p:cNvPr id="7181" name="Oval 12"/>
          <p:cNvSpPr>
            <a:spLocks noChangeArrowheads="1"/>
          </p:cNvSpPr>
          <p:nvPr/>
        </p:nvSpPr>
        <p:spPr bwMode="auto">
          <a:xfrm>
            <a:off x="3962400" y="1676400"/>
            <a:ext cx="1295400" cy="685800"/>
          </a:xfrm>
          <a:prstGeom prst="ellipse">
            <a:avLst/>
          </a:prstGeom>
          <a:solidFill>
            <a:schemeClr val="bg1"/>
          </a:solidFill>
          <a:ln w="12700">
            <a:solidFill>
              <a:schemeClr val="tx1"/>
            </a:solidFill>
            <a:round/>
            <a:headEnd/>
            <a:tailEnd/>
          </a:ln>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endParaRPr lang="en-US"/>
          </a:p>
        </p:txBody>
      </p:sp>
      <p:sp>
        <p:nvSpPr>
          <p:cNvPr id="7182" name="Oval 13"/>
          <p:cNvSpPr>
            <a:spLocks noChangeArrowheads="1"/>
          </p:cNvSpPr>
          <p:nvPr/>
        </p:nvSpPr>
        <p:spPr bwMode="auto">
          <a:xfrm>
            <a:off x="4191000" y="2133600"/>
            <a:ext cx="762000" cy="685800"/>
          </a:xfrm>
          <a:prstGeom prst="ellipse">
            <a:avLst/>
          </a:prstGeom>
          <a:solidFill>
            <a:schemeClr val="bg1"/>
          </a:solidFill>
          <a:ln w="12700">
            <a:solidFill>
              <a:schemeClr val="tx1"/>
            </a:solidFill>
            <a:round/>
            <a:headEnd/>
            <a:tailEnd/>
          </a:ln>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endParaRPr lang="en-US"/>
          </a:p>
        </p:txBody>
      </p:sp>
      <p:sp>
        <p:nvSpPr>
          <p:cNvPr id="7183" name="Oval 14"/>
          <p:cNvSpPr>
            <a:spLocks noChangeArrowheads="1"/>
          </p:cNvSpPr>
          <p:nvPr/>
        </p:nvSpPr>
        <p:spPr bwMode="auto">
          <a:xfrm>
            <a:off x="4419600" y="1905000"/>
            <a:ext cx="838200" cy="609600"/>
          </a:xfrm>
          <a:prstGeom prst="ellipse">
            <a:avLst/>
          </a:prstGeom>
          <a:solidFill>
            <a:schemeClr val="bg1"/>
          </a:solidFill>
          <a:ln w="12700">
            <a:solidFill>
              <a:schemeClr val="tx1"/>
            </a:solidFill>
            <a:round/>
            <a:headEnd/>
            <a:tailEnd/>
          </a:ln>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endParaRPr lang="en-US"/>
          </a:p>
        </p:txBody>
      </p:sp>
      <p:sp>
        <p:nvSpPr>
          <p:cNvPr id="7184" name="Oval 15"/>
          <p:cNvSpPr>
            <a:spLocks noChangeArrowheads="1"/>
          </p:cNvSpPr>
          <p:nvPr/>
        </p:nvSpPr>
        <p:spPr bwMode="auto">
          <a:xfrm>
            <a:off x="3733800" y="1524000"/>
            <a:ext cx="1143000" cy="762000"/>
          </a:xfrm>
          <a:prstGeom prst="ellipse">
            <a:avLst/>
          </a:prstGeom>
          <a:solidFill>
            <a:schemeClr val="bg1"/>
          </a:solidFill>
          <a:ln w="12700">
            <a:solidFill>
              <a:schemeClr val="tx1"/>
            </a:solidFill>
            <a:round/>
            <a:headEnd/>
            <a:tailEnd/>
          </a:ln>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endParaRPr lang="en-US"/>
          </a:p>
        </p:txBody>
      </p:sp>
      <p:sp>
        <p:nvSpPr>
          <p:cNvPr id="7185" name="AutoShape 16"/>
          <p:cNvSpPr>
            <a:spLocks noChangeArrowheads="1"/>
          </p:cNvSpPr>
          <p:nvPr/>
        </p:nvSpPr>
        <p:spPr bwMode="auto">
          <a:xfrm>
            <a:off x="1066800" y="4419600"/>
            <a:ext cx="6705600" cy="2057400"/>
          </a:xfrm>
          <a:prstGeom prst="horizontalScroll">
            <a:avLst>
              <a:gd name="adj" fmla="val 12500"/>
            </a:avLst>
          </a:prstGeom>
          <a:solidFill>
            <a:srgbClr val="FFCCCC"/>
          </a:solidFill>
          <a:ln w="12700">
            <a:solidFill>
              <a:schemeClr val="tx1"/>
            </a:solidFill>
            <a:round/>
            <a:headEnd/>
            <a:tailEnd/>
          </a:ln>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pPr algn="ctr"/>
            <a:r>
              <a:rPr lang="en-US" sz="1800">
                <a:solidFill>
                  <a:schemeClr val="tx1"/>
                </a:solidFill>
                <a:latin typeface="Arial" panose="020B0604020202020204" pitchFamily="34" charset="0"/>
              </a:rPr>
              <a:t>The Basic Web is excellent for what it was designed for:</a:t>
            </a:r>
            <a:br>
              <a:rPr lang="en-US" sz="1800">
                <a:solidFill>
                  <a:schemeClr val="tx1"/>
                </a:solidFill>
                <a:latin typeface="Arial" panose="020B0604020202020204" pitchFamily="34" charset="0"/>
              </a:rPr>
            </a:br>
            <a:r>
              <a:rPr lang="en-US" sz="1800">
                <a:solidFill>
                  <a:schemeClr val="tx1"/>
                </a:solidFill>
                <a:latin typeface="Arial" panose="020B0604020202020204" pitchFamily="34" charset="0"/>
              </a:rPr>
              <a:t>Universal, easy access to simple, static information.</a:t>
            </a:r>
          </a:p>
          <a:p>
            <a:pPr algn="ctr"/>
            <a:r>
              <a:rPr lang="en-US" sz="1800">
                <a:solidFill>
                  <a:schemeClr val="tx1"/>
                </a:solidFill>
                <a:latin typeface="Arial" panose="020B0604020202020204" pitchFamily="34" charset="0"/>
              </a:rPr>
              <a:t>It is not well suited for what it was not designed for:</a:t>
            </a:r>
          </a:p>
          <a:p>
            <a:pPr algn="ctr"/>
            <a:r>
              <a:rPr lang="en-US" sz="1800">
                <a:solidFill>
                  <a:schemeClr val="tx1"/>
                </a:solidFill>
                <a:latin typeface="Arial" panose="020B0604020202020204" pitchFamily="34" charset="0"/>
              </a:rPr>
              <a:t>Industrial strength, mission-critical applications.</a:t>
            </a:r>
          </a:p>
          <a:p>
            <a:pPr algn="ctr"/>
            <a:r>
              <a:rPr lang="en-US" sz="1800" b="1">
                <a:solidFill>
                  <a:schemeClr val="tx1"/>
                </a:solidFill>
                <a:latin typeface="Arial" panose="020B0604020202020204" pitchFamily="34" charset="0"/>
              </a:rPr>
              <a:t>What’s missing?</a:t>
            </a:r>
            <a:endParaRPr lang="en-US" sz="1800">
              <a:solidFill>
                <a:schemeClr val="tx1"/>
              </a:solidFill>
              <a:latin typeface="Arial" panose="020B0604020202020204" pitchFamily="34" charset="0"/>
            </a:endParaRPr>
          </a:p>
        </p:txBody>
      </p:sp>
      <p:sp>
        <p:nvSpPr>
          <p:cNvPr id="7186" name="Oval 17"/>
          <p:cNvSpPr>
            <a:spLocks noChangeArrowheads="1"/>
          </p:cNvSpPr>
          <p:nvPr/>
        </p:nvSpPr>
        <p:spPr bwMode="auto">
          <a:xfrm>
            <a:off x="3581400" y="1752600"/>
            <a:ext cx="1371600" cy="838200"/>
          </a:xfrm>
          <a:prstGeom prst="ellipse">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pPr algn="ctr"/>
            <a:r>
              <a:rPr lang="en-US" sz="2000">
                <a:solidFill>
                  <a:schemeClr val="tx1"/>
                </a:solidFill>
                <a:latin typeface="Arial Unicode MS" panose="020B0604020202020204" pitchFamily="34" charset="-128"/>
              </a:rPr>
              <a:t>Inter(-tra)net</a:t>
            </a:r>
            <a:endParaRPr lang="en-US" sz="2400">
              <a:solidFill>
                <a:schemeClr val="tx1"/>
              </a:solidFill>
              <a:latin typeface="Arial Unicode MS" panose="020B0604020202020204" pitchFamily="34" charset="-128"/>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0515" y="306686"/>
            <a:ext cx="8229600" cy="685800"/>
          </a:xfrm>
        </p:spPr>
        <p:txBody>
          <a:bodyPr/>
          <a:lstStyle/>
          <a:p>
            <a:r>
              <a:rPr lang="en-US" dirty="0"/>
              <a:t>What controls websites and many mobile applications?</a:t>
            </a:r>
          </a:p>
        </p:txBody>
      </p:sp>
      <p:sp>
        <p:nvSpPr>
          <p:cNvPr id="3" name="Slide Number Placeholder 2"/>
          <p:cNvSpPr>
            <a:spLocks noGrp="1"/>
          </p:cNvSpPr>
          <p:nvPr>
            <p:ph type="sldNum" sz="quarter" idx="11"/>
          </p:nvPr>
        </p:nvSpPr>
        <p:spPr/>
        <p:txBody>
          <a:bodyPr/>
          <a:lstStyle/>
          <a:p>
            <a:pPr>
              <a:defRPr/>
            </a:pPr>
            <a:r>
              <a:rPr lang="en-US"/>
              <a:t>Dr. George Royce   </a:t>
            </a:r>
          </a:p>
        </p:txBody>
      </p:sp>
      <p:pic>
        <p:nvPicPr>
          <p:cNvPr id="4" name="Picture 3"/>
          <p:cNvPicPr>
            <a:picLocks noChangeAspect="1"/>
          </p:cNvPicPr>
          <p:nvPr/>
        </p:nvPicPr>
        <p:blipFill>
          <a:blip r:embed="rId2"/>
          <a:stretch>
            <a:fillRect/>
          </a:stretch>
        </p:blipFill>
        <p:spPr>
          <a:xfrm>
            <a:off x="2894121" y="1314542"/>
            <a:ext cx="2998038" cy="1792641"/>
          </a:xfrm>
          <a:prstGeom prst="rect">
            <a:avLst/>
          </a:prstGeom>
          <a:ln w="15875">
            <a:solidFill>
              <a:schemeClr val="bg2">
                <a:lumMod val="60000"/>
                <a:lumOff val="40000"/>
              </a:schemeClr>
            </a:solidFill>
          </a:ln>
        </p:spPr>
      </p:pic>
      <p:graphicFrame>
        <p:nvGraphicFramePr>
          <p:cNvPr id="6" name="Table 5"/>
          <p:cNvGraphicFramePr>
            <a:graphicFrameLocks noGrp="1"/>
          </p:cNvGraphicFramePr>
          <p:nvPr>
            <p:extLst>
              <p:ext uri="{D42A27DB-BD31-4B8C-83A1-F6EECF244321}">
                <p14:modId xmlns:p14="http://schemas.microsoft.com/office/powerpoint/2010/main" val="2385596780"/>
              </p:ext>
            </p:extLst>
          </p:nvPr>
        </p:nvGraphicFramePr>
        <p:xfrm>
          <a:off x="298450" y="3483512"/>
          <a:ext cx="8401665" cy="2402502"/>
        </p:xfrm>
        <a:graphic>
          <a:graphicData uri="http://schemas.openxmlformats.org/drawingml/2006/table">
            <a:tbl>
              <a:tblPr firstRow="1" bandRow="1">
                <a:tableStyleId>{F5AB1C69-6EDB-4FF4-983F-18BD219EF322}</a:tableStyleId>
              </a:tblPr>
              <a:tblGrid>
                <a:gridCol w="1680333">
                  <a:extLst>
                    <a:ext uri="{9D8B030D-6E8A-4147-A177-3AD203B41FA5}">
                      <a16:colId xmlns:a16="http://schemas.microsoft.com/office/drawing/2014/main" val="20000"/>
                    </a:ext>
                  </a:extLst>
                </a:gridCol>
                <a:gridCol w="1680333">
                  <a:extLst>
                    <a:ext uri="{9D8B030D-6E8A-4147-A177-3AD203B41FA5}">
                      <a16:colId xmlns:a16="http://schemas.microsoft.com/office/drawing/2014/main" val="20001"/>
                    </a:ext>
                  </a:extLst>
                </a:gridCol>
                <a:gridCol w="1680333">
                  <a:extLst>
                    <a:ext uri="{9D8B030D-6E8A-4147-A177-3AD203B41FA5}">
                      <a16:colId xmlns:a16="http://schemas.microsoft.com/office/drawing/2014/main" val="20002"/>
                    </a:ext>
                  </a:extLst>
                </a:gridCol>
                <a:gridCol w="1680333">
                  <a:extLst>
                    <a:ext uri="{9D8B030D-6E8A-4147-A177-3AD203B41FA5}">
                      <a16:colId xmlns:a16="http://schemas.microsoft.com/office/drawing/2014/main" val="20003"/>
                    </a:ext>
                  </a:extLst>
                </a:gridCol>
                <a:gridCol w="1680333">
                  <a:extLst>
                    <a:ext uri="{9D8B030D-6E8A-4147-A177-3AD203B41FA5}">
                      <a16:colId xmlns:a16="http://schemas.microsoft.com/office/drawing/2014/main" val="20004"/>
                    </a:ext>
                  </a:extLst>
                </a:gridCol>
              </a:tblGrid>
              <a:tr h="678394">
                <a:tc>
                  <a:txBody>
                    <a:bodyPr/>
                    <a:lstStyle/>
                    <a:p>
                      <a:pPr algn="ctr"/>
                      <a:r>
                        <a:rPr lang="en-US" sz="1400" dirty="0">
                          <a:solidFill>
                            <a:schemeClr val="bg2">
                              <a:lumMod val="60000"/>
                              <a:lumOff val="40000"/>
                            </a:schemeClr>
                          </a:solidFill>
                        </a:rPr>
                        <a:t>HTML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solidFill>
                            <a:schemeClr val="bg2">
                              <a:lumMod val="60000"/>
                              <a:lumOff val="40000"/>
                            </a:schemeClr>
                          </a:solidFill>
                        </a:rPr>
                        <a:t>CSS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solidFill>
                            <a:schemeClr val="bg2">
                              <a:lumMod val="60000"/>
                              <a:lumOff val="40000"/>
                            </a:schemeClr>
                          </a:solidFill>
                        </a:rPr>
                        <a:t>JavaScript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solidFill>
                            <a:schemeClr val="bg2">
                              <a:lumMod val="60000"/>
                              <a:lumOff val="40000"/>
                            </a:schemeClr>
                          </a:solidFill>
                        </a:rPr>
                        <a:t>Python, PHP, Java, </a:t>
                      </a:r>
                      <a:r>
                        <a:rPr lang="en-US" sz="1400" dirty="0" err="1">
                          <a:solidFill>
                            <a:schemeClr val="bg2">
                              <a:lumMod val="60000"/>
                              <a:lumOff val="40000"/>
                            </a:schemeClr>
                          </a:solidFill>
                        </a:rPr>
                        <a:t>NodeJS</a:t>
                      </a:r>
                      <a:r>
                        <a:rPr lang="en-US" sz="1400" dirty="0">
                          <a:solidFill>
                            <a:schemeClr val="bg2">
                              <a:lumMod val="60000"/>
                              <a:lumOff val="40000"/>
                            </a:schemeClr>
                          </a:solidFill>
                        </a:rPr>
                        <a:t>, Ruby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solidFill>
                            <a:schemeClr val="bg2">
                              <a:lumMod val="60000"/>
                              <a:lumOff val="40000"/>
                            </a:schemeClr>
                          </a:solidFill>
                        </a:rPr>
                        <a:t>Databases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670982">
                <a:tc>
                  <a:txBody>
                    <a:bodyPr/>
                    <a:lstStyle/>
                    <a:p>
                      <a:r>
                        <a:rPr lang="en-US" sz="1400" dirty="0">
                          <a:solidFill>
                            <a:schemeClr val="bg2">
                              <a:lumMod val="60000"/>
                              <a:lumOff val="40000"/>
                            </a:schemeClr>
                          </a:solidFill>
                        </a:rPr>
                        <a:t>Hypertext</a:t>
                      </a:r>
                      <a:r>
                        <a:rPr lang="en-US" sz="1400" baseline="0" dirty="0">
                          <a:solidFill>
                            <a:schemeClr val="bg2">
                              <a:lumMod val="60000"/>
                              <a:lumOff val="40000"/>
                            </a:schemeClr>
                          </a:solidFill>
                        </a:rPr>
                        <a:t> </a:t>
                      </a:r>
                      <a:r>
                        <a:rPr lang="en-US" sz="1400" dirty="0">
                          <a:solidFill>
                            <a:schemeClr val="bg2">
                              <a:lumMod val="60000"/>
                              <a:lumOff val="40000"/>
                            </a:schemeClr>
                          </a:solidFill>
                        </a:rPr>
                        <a:t>Markup Language - controls document structure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solidFill>
                            <a:schemeClr val="bg2">
                              <a:lumMod val="60000"/>
                              <a:lumOff val="40000"/>
                            </a:schemeClr>
                          </a:solidFill>
                        </a:rPr>
                        <a:t>Cascading Style Sheets – controls the look and feel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solidFill>
                            <a:schemeClr val="bg2">
                              <a:lumMod val="60000"/>
                              <a:lumOff val="40000"/>
                            </a:schemeClr>
                          </a:solidFill>
                        </a:rPr>
                        <a:t>JavaScript controls behavior</a:t>
                      </a:r>
                      <a:r>
                        <a:rPr lang="en-US" sz="1400" baseline="0" dirty="0">
                          <a:solidFill>
                            <a:schemeClr val="bg2">
                              <a:lumMod val="60000"/>
                              <a:lumOff val="40000"/>
                            </a:schemeClr>
                          </a:solidFill>
                        </a:rPr>
                        <a:t> within the Client Browser</a:t>
                      </a:r>
                      <a:endParaRPr lang="en-US" sz="1400" dirty="0">
                        <a:solidFill>
                          <a:schemeClr val="bg2">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solidFill>
                            <a:schemeClr val="bg2">
                              <a:lumMod val="60000"/>
                              <a:lumOff val="40000"/>
                            </a:schemeClr>
                          </a:solidFill>
                        </a:rPr>
                        <a:t>Server Side Languages control process, calculation, server-side business logic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solidFill>
                            <a:schemeClr val="bg2">
                              <a:lumMod val="60000"/>
                              <a:lumOff val="40000"/>
                            </a:schemeClr>
                          </a:solidFill>
                        </a:rPr>
                        <a:t>Databases like </a:t>
                      </a:r>
                      <a:r>
                        <a:rPr lang="en-US" sz="1400" dirty="0" err="1">
                          <a:solidFill>
                            <a:schemeClr val="bg2">
                              <a:lumMod val="60000"/>
                              <a:lumOff val="40000"/>
                            </a:schemeClr>
                          </a:solidFill>
                        </a:rPr>
                        <a:t>MySQl</a:t>
                      </a:r>
                      <a:r>
                        <a:rPr lang="en-US" sz="1400" dirty="0">
                          <a:solidFill>
                            <a:schemeClr val="bg2">
                              <a:lumMod val="60000"/>
                              <a:lumOff val="40000"/>
                            </a:schemeClr>
                          </a:solidFill>
                        </a:rPr>
                        <a:t>, PostgreSQL,</a:t>
                      </a:r>
                      <a:r>
                        <a:rPr lang="en-US" sz="1400" baseline="0" dirty="0">
                          <a:solidFill>
                            <a:schemeClr val="bg2">
                              <a:lumMod val="60000"/>
                              <a:lumOff val="40000"/>
                            </a:schemeClr>
                          </a:solidFill>
                        </a:rPr>
                        <a:t> MongoDB store the content</a:t>
                      </a:r>
                      <a:endParaRPr lang="en-US" sz="1400" dirty="0">
                        <a:solidFill>
                          <a:schemeClr val="bg2">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01824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r>
              <a:rPr lang="en-US" sz="1400">
                <a:solidFill>
                  <a:schemeClr val="tx1"/>
                </a:solidFill>
                <a:latin typeface="Comic Sans MS" panose="030F0702030302020204" pitchFamily="66" charset="0"/>
              </a:rPr>
              <a:t>Dr. George Royce   </a:t>
            </a:r>
          </a:p>
        </p:txBody>
      </p:sp>
      <p:pic>
        <p:nvPicPr>
          <p:cNvPr id="819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04800"/>
            <a:ext cx="8534400" cy="616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r>
              <a:rPr lang="en-US" sz="1400">
                <a:solidFill>
                  <a:schemeClr val="tx1"/>
                </a:solidFill>
                <a:latin typeface="Comic Sans MS" panose="030F0702030302020204" pitchFamily="66" charset="0"/>
              </a:rPr>
              <a:t>Dr. George Royce   </a:t>
            </a:r>
          </a:p>
        </p:txBody>
      </p:sp>
      <p:sp>
        <p:nvSpPr>
          <p:cNvPr id="9219" name="Rectangle 2"/>
          <p:cNvSpPr>
            <a:spLocks noChangeArrowheads="1"/>
          </p:cNvSpPr>
          <p:nvPr/>
        </p:nvSpPr>
        <p:spPr bwMode="auto">
          <a:xfrm>
            <a:off x="346075" y="263525"/>
            <a:ext cx="8559800" cy="6256338"/>
          </a:xfrm>
          <a:prstGeom prst="rect">
            <a:avLst/>
          </a:prstGeom>
          <a:noFill/>
          <a:ln w="12700" cap="sq">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nchor="ctr">
            <a:spAutoFit/>
          </a:bodyP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r>
              <a:rPr lang="en-US" sz="1300" b="1" dirty="0">
                <a:solidFill>
                  <a:schemeClr val="tx1"/>
                </a:solidFill>
                <a:latin typeface="Times New Roman" panose="02020603050405020304" pitchFamily="18" charset="0"/>
              </a:rPr>
              <a:t>&lt;HTML&gt;</a:t>
            </a:r>
          </a:p>
          <a:p>
            <a:r>
              <a:rPr lang="en-US" sz="1300" b="1" dirty="0">
                <a:solidFill>
                  <a:schemeClr val="tx1"/>
                </a:solidFill>
                <a:latin typeface="Times New Roman" panose="02020603050405020304" pitchFamily="18" charset="0"/>
              </a:rPr>
              <a:t>&lt;HEAD&gt;</a:t>
            </a:r>
          </a:p>
          <a:p>
            <a:r>
              <a:rPr lang="en-US" sz="1300" b="1" dirty="0">
                <a:solidFill>
                  <a:schemeClr val="tx1"/>
                </a:solidFill>
                <a:latin typeface="Times New Roman" panose="02020603050405020304" pitchFamily="18" charset="0"/>
              </a:rPr>
              <a:t>&lt;TITLE&gt;A Crash Course in HTML Sample 1&lt;/TITLE&gt;&lt;/HEAD&gt;</a:t>
            </a:r>
          </a:p>
          <a:p>
            <a:r>
              <a:rPr lang="en-US" sz="1300" b="1" dirty="0">
                <a:solidFill>
                  <a:schemeClr val="tx1"/>
                </a:solidFill>
                <a:latin typeface="Times New Roman" panose="02020603050405020304" pitchFamily="18" charset="0"/>
              </a:rPr>
              <a:t>&lt;BODY&gt;</a:t>
            </a:r>
          </a:p>
          <a:p>
            <a:r>
              <a:rPr lang="en-US" sz="1300" b="1" dirty="0">
                <a:solidFill>
                  <a:schemeClr val="tx1"/>
                </a:solidFill>
                <a:latin typeface="Times New Roman" panose="02020603050405020304" pitchFamily="18" charset="0"/>
              </a:rPr>
              <a:t>&lt;H1&gt;A Web Page May Have Headers&lt;/H1&gt;</a:t>
            </a:r>
          </a:p>
          <a:p>
            <a:r>
              <a:rPr lang="en-US" sz="1300" b="1" dirty="0">
                <a:solidFill>
                  <a:schemeClr val="tx1"/>
                </a:solidFill>
                <a:latin typeface="Times New Roman" panose="02020603050405020304" pitchFamily="18" charset="0"/>
              </a:rPr>
              <a:t>&lt;H2&gt;And Different&lt;/H2&gt;</a:t>
            </a:r>
          </a:p>
          <a:p>
            <a:r>
              <a:rPr lang="en-US" sz="1300" b="1" dirty="0">
                <a:solidFill>
                  <a:schemeClr val="tx1"/>
                </a:solidFill>
                <a:latin typeface="Times New Roman" panose="02020603050405020304" pitchFamily="18" charset="0"/>
              </a:rPr>
              <a:t>&lt;H3&gt;Levels of&lt;/H3&gt;</a:t>
            </a:r>
          </a:p>
          <a:p>
            <a:r>
              <a:rPr lang="en-US" sz="1300" b="1" dirty="0">
                <a:solidFill>
                  <a:schemeClr val="tx1"/>
                </a:solidFill>
                <a:latin typeface="Times New Roman" panose="02020603050405020304" pitchFamily="18" charset="0"/>
              </a:rPr>
              <a:t>&lt;H4&gt;Headers&lt;/H4&gt;</a:t>
            </a:r>
          </a:p>
          <a:p>
            <a:r>
              <a:rPr lang="en-US" sz="1300" b="1" dirty="0">
                <a:solidFill>
                  <a:schemeClr val="tx1"/>
                </a:solidFill>
                <a:latin typeface="Times New Roman" panose="02020603050405020304" pitchFamily="18" charset="0"/>
              </a:rPr>
              <a:t>&lt;P&gt;</a:t>
            </a:r>
          </a:p>
          <a:p>
            <a:r>
              <a:rPr lang="en-US" sz="1300" b="1" dirty="0">
                <a:solidFill>
                  <a:schemeClr val="tx1"/>
                </a:solidFill>
                <a:latin typeface="Times New Roman" panose="02020603050405020304" pitchFamily="18" charset="0"/>
              </a:rPr>
              <a:t>A web page can also have normal text organized in paragraphs. Notice that that there is no indication within the paragraph of</a:t>
            </a:r>
          </a:p>
          <a:p>
            <a:r>
              <a:rPr lang="en-US" sz="1300" b="1" dirty="0">
                <a:solidFill>
                  <a:schemeClr val="tx1"/>
                </a:solidFill>
                <a:latin typeface="Times New Roman" panose="02020603050405020304" pitchFamily="18" charset="0"/>
              </a:rPr>
              <a:t>where the margins are.</a:t>
            </a:r>
          </a:p>
          <a:p>
            <a:r>
              <a:rPr lang="en-US" sz="1300" b="1" dirty="0">
                <a:solidFill>
                  <a:schemeClr val="tx1"/>
                </a:solidFill>
                <a:latin typeface="Times New Roman" panose="02020603050405020304" pitchFamily="18" charset="0"/>
              </a:rPr>
              <a:t>&lt;/P&gt;</a:t>
            </a:r>
          </a:p>
          <a:p>
            <a:r>
              <a:rPr lang="en-US" sz="1300" b="1" dirty="0">
                <a:solidFill>
                  <a:schemeClr val="tx1"/>
                </a:solidFill>
                <a:latin typeface="Times New Roman" panose="02020603050405020304" pitchFamily="18" charset="0"/>
              </a:rPr>
              <a:t>&lt;OL&gt;</a:t>
            </a:r>
          </a:p>
          <a:p>
            <a:r>
              <a:rPr lang="en-US" sz="1300" b="1" dirty="0">
                <a:solidFill>
                  <a:schemeClr val="tx1"/>
                </a:solidFill>
                <a:latin typeface="Times New Roman" panose="02020603050405020304" pitchFamily="18" charset="0"/>
              </a:rPr>
              <a:t>&lt;LI&gt;</a:t>
            </a:r>
          </a:p>
          <a:p>
            <a:r>
              <a:rPr lang="en-US" sz="1300" b="1" dirty="0">
                <a:solidFill>
                  <a:schemeClr val="tx1"/>
                </a:solidFill>
                <a:latin typeface="Times New Roman" panose="02020603050405020304" pitchFamily="18" charset="0"/>
              </a:rPr>
              <a:t>Enumerating elements</a:t>
            </a:r>
          </a:p>
          <a:p>
            <a:r>
              <a:rPr lang="en-US" sz="1300" b="1" dirty="0">
                <a:solidFill>
                  <a:schemeClr val="tx1"/>
                </a:solidFill>
                <a:latin typeface="Times New Roman" panose="02020603050405020304" pitchFamily="18" charset="0"/>
              </a:rPr>
              <a:t>&lt;LI&gt;</a:t>
            </a:r>
          </a:p>
          <a:p>
            <a:r>
              <a:rPr lang="en-US" sz="1300" b="1" dirty="0">
                <a:solidFill>
                  <a:schemeClr val="tx1"/>
                </a:solidFill>
                <a:latin typeface="Times New Roman" panose="02020603050405020304" pitchFamily="18" charset="0"/>
              </a:rPr>
              <a:t>Organizing Information </a:t>
            </a:r>
          </a:p>
          <a:p>
            <a:r>
              <a:rPr lang="en-US" sz="1300" b="1" dirty="0">
                <a:solidFill>
                  <a:schemeClr val="tx1"/>
                </a:solidFill>
                <a:latin typeface="Times New Roman" panose="02020603050405020304" pitchFamily="18" charset="0"/>
              </a:rPr>
              <a:t>&lt;LI&gt;</a:t>
            </a:r>
          </a:p>
          <a:p>
            <a:r>
              <a:rPr lang="en-US" sz="1300" b="1" dirty="0">
                <a:solidFill>
                  <a:schemeClr val="tx1"/>
                </a:solidFill>
                <a:latin typeface="Times New Roman" panose="02020603050405020304" pitchFamily="18" charset="0"/>
              </a:rPr>
              <a:t>Presenting information clearly</a:t>
            </a:r>
          </a:p>
          <a:p>
            <a:r>
              <a:rPr lang="en-US" sz="1300" b="1" dirty="0">
                <a:solidFill>
                  <a:schemeClr val="tx1"/>
                </a:solidFill>
                <a:latin typeface="Times New Roman" panose="02020603050405020304" pitchFamily="18" charset="0"/>
              </a:rPr>
              <a:t>&lt;/OL&gt;</a:t>
            </a:r>
          </a:p>
          <a:p>
            <a:r>
              <a:rPr lang="en-US" sz="1300" b="1" dirty="0">
                <a:solidFill>
                  <a:schemeClr val="tx1"/>
                </a:solidFill>
                <a:latin typeface="Times New Roman" panose="02020603050405020304" pitchFamily="18" charset="0"/>
              </a:rPr>
              <a:t>&lt;P&gt;</a:t>
            </a:r>
          </a:p>
          <a:p>
            <a:r>
              <a:rPr lang="en-US" sz="1300" b="1" dirty="0">
                <a:solidFill>
                  <a:schemeClr val="tx1"/>
                </a:solidFill>
                <a:latin typeface="Times New Roman" panose="02020603050405020304" pitchFamily="18" charset="0"/>
              </a:rPr>
              <a:t>Hypertext links provide a means of navigating from one page to &lt;A HREF="sample2.html"&gt;LOGICALLY RELATED PAGES&lt;/A&gt;</a:t>
            </a:r>
          </a:p>
          <a:p>
            <a:r>
              <a:rPr lang="en-US" sz="1300" b="1" dirty="0">
                <a:solidFill>
                  <a:schemeClr val="tx1"/>
                </a:solidFill>
                <a:latin typeface="Times New Roman" panose="02020603050405020304" pitchFamily="18" charset="0"/>
              </a:rPr>
              <a:t>&lt;BR&gt;</a:t>
            </a:r>
          </a:p>
          <a:p>
            <a:r>
              <a:rPr lang="en-US" sz="1300" b="1" dirty="0">
                <a:solidFill>
                  <a:schemeClr val="tx1"/>
                </a:solidFill>
                <a:latin typeface="Times New Roman" panose="02020603050405020304" pitchFamily="18" charset="0"/>
              </a:rPr>
              <a:t>&lt;BR&gt;</a:t>
            </a:r>
          </a:p>
          <a:p>
            <a:r>
              <a:rPr lang="en-US" sz="1300" b="1" dirty="0">
                <a:solidFill>
                  <a:schemeClr val="tx1"/>
                </a:solidFill>
                <a:latin typeface="Times New Roman" panose="02020603050405020304" pitchFamily="18" charset="0"/>
              </a:rPr>
              <a:t>Hypertext links provide a means of navigating to &lt;A HREF="http://www.creighton.edu/search.html"&gt;EXTERNAL PAGES&lt;/A&gt;</a:t>
            </a:r>
          </a:p>
          <a:p>
            <a:r>
              <a:rPr lang="en-US" sz="1300" b="1" dirty="0">
                <a:solidFill>
                  <a:schemeClr val="tx1"/>
                </a:solidFill>
                <a:latin typeface="Times New Roman" panose="02020603050405020304" pitchFamily="18" charset="0"/>
              </a:rPr>
              <a:t>&lt;/P&gt;</a:t>
            </a:r>
          </a:p>
          <a:p>
            <a:r>
              <a:rPr lang="en-US" sz="1300" b="1" dirty="0">
                <a:solidFill>
                  <a:schemeClr val="tx1"/>
                </a:solidFill>
                <a:latin typeface="Times New Roman" panose="02020603050405020304" pitchFamily="18" charset="0"/>
              </a:rPr>
              <a:t>&lt;/BODY&gt;</a:t>
            </a:r>
          </a:p>
          <a:p>
            <a:r>
              <a:rPr lang="en-US" sz="1300" b="1" dirty="0">
                <a:solidFill>
                  <a:schemeClr val="tx1"/>
                </a:solidFill>
                <a:latin typeface="Times New Roman" panose="02020603050405020304" pitchFamily="18" charset="0"/>
              </a:rPr>
              <a:t>&lt;/HTML&gt;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rgbClr val="6C0092"/>
                </a:solidFill>
                <a:latin typeface="Tahoma" panose="020B0604030504040204" pitchFamily="34" charset="0"/>
              </a:defRPr>
            </a:lvl1pPr>
            <a:lvl2pPr marL="742950" indent="-285750">
              <a:defRPr sz="2800">
                <a:solidFill>
                  <a:srgbClr val="6C0092"/>
                </a:solidFill>
                <a:latin typeface="Tahoma" panose="020B0604030504040204" pitchFamily="34" charset="0"/>
              </a:defRPr>
            </a:lvl2pPr>
            <a:lvl3pPr marL="1143000" indent="-228600">
              <a:defRPr sz="2800">
                <a:solidFill>
                  <a:srgbClr val="6C0092"/>
                </a:solidFill>
                <a:latin typeface="Tahoma" panose="020B0604030504040204" pitchFamily="34" charset="0"/>
              </a:defRPr>
            </a:lvl3pPr>
            <a:lvl4pPr marL="1600200" indent="-228600">
              <a:defRPr sz="2800">
                <a:solidFill>
                  <a:srgbClr val="6C0092"/>
                </a:solidFill>
                <a:latin typeface="Tahoma" panose="020B0604030504040204" pitchFamily="34" charset="0"/>
              </a:defRPr>
            </a:lvl4pPr>
            <a:lvl5pPr marL="2057400" indent="-228600">
              <a:defRPr sz="2800">
                <a:solidFill>
                  <a:srgbClr val="6C0092"/>
                </a:solidFill>
                <a:latin typeface="Tahoma" panose="020B0604030504040204" pitchFamily="34" charset="0"/>
              </a:defRPr>
            </a:lvl5pPr>
            <a:lvl6pPr marL="2514600" indent="-228600" eaLnBrk="0" fontAlgn="base" hangingPunct="0">
              <a:spcBef>
                <a:spcPct val="0"/>
              </a:spcBef>
              <a:spcAft>
                <a:spcPct val="0"/>
              </a:spcAft>
              <a:defRPr sz="2800">
                <a:solidFill>
                  <a:srgbClr val="6C0092"/>
                </a:solidFill>
                <a:latin typeface="Tahoma" panose="020B0604030504040204" pitchFamily="34" charset="0"/>
              </a:defRPr>
            </a:lvl6pPr>
            <a:lvl7pPr marL="2971800" indent="-228600" eaLnBrk="0" fontAlgn="base" hangingPunct="0">
              <a:spcBef>
                <a:spcPct val="0"/>
              </a:spcBef>
              <a:spcAft>
                <a:spcPct val="0"/>
              </a:spcAft>
              <a:defRPr sz="2800">
                <a:solidFill>
                  <a:srgbClr val="6C0092"/>
                </a:solidFill>
                <a:latin typeface="Tahoma" panose="020B0604030504040204" pitchFamily="34" charset="0"/>
              </a:defRPr>
            </a:lvl7pPr>
            <a:lvl8pPr marL="3429000" indent="-228600" eaLnBrk="0" fontAlgn="base" hangingPunct="0">
              <a:spcBef>
                <a:spcPct val="0"/>
              </a:spcBef>
              <a:spcAft>
                <a:spcPct val="0"/>
              </a:spcAft>
              <a:defRPr sz="2800">
                <a:solidFill>
                  <a:srgbClr val="6C0092"/>
                </a:solidFill>
                <a:latin typeface="Tahoma" panose="020B0604030504040204" pitchFamily="34" charset="0"/>
              </a:defRPr>
            </a:lvl8pPr>
            <a:lvl9pPr marL="3886200" indent="-228600" eaLnBrk="0" fontAlgn="base" hangingPunct="0">
              <a:spcBef>
                <a:spcPct val="0"/>
              </a:spcBef>
              <a:spcAft>
                <a:spcPct val="0"/>
              </a:spcAft>
              <a:defRPr sz="2800">
                <a:solidFill>
                  <a:srgbClr val="6C0092"/>
                </a:solidFill>
                <a:latin typeface="Tahoma" panose="020B0604030504040204" pitchFamily="34" charset="0"/>
              </a:defRPr>
            </a:lvl9pPr>
          </a:lstStyle>
          <a:p>
            <a:r>
              <a:rPr lang="en-US" sz="1400">
                <a:solidFill>
                  <a:schemeClr val="tx1"/>
                </a:solidFill>
                <a:latin typeface="Comic Sans MS" panose="030F0702030302020204" pitchFamily="66" charset="0"/>
              </a:rPr>
              <a:t>Dr. George Royce   </a:t>
            </a:r>
          </a:p>
        </p:txBody>
      </p:sp>
      <p:pic>
        <p:nvPicPr>
          <p:cNvPr id="1024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533400"/>
            <a:ext cx="8686800" cy="561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Tree>
  </p:cSld>
  <p:clrMapOvr>
    <a:masterClrMapping/>
  </p:clrMapOvr>
</p:sld>
</file>

<file path=ppt/theme/theme1.xml><?xml version="1.0" encoding="utf-8"?>
<a:theme xmlns:a="http://schemas.openxmlformats.org/drawingml/2006/main" name="Blueprint design template">
  <a:themeElements>
    <a:clrScheme name="Blueprint design template 2">
      <a:dk1>
        <a:srgbClr val="40458C"/>
      </a:dk1>
      <a:lt1>
        <a:srgbClr val="FFFFFF"/>
      </a:lt1>
      <a:dk2>
        <a:srgbClr val="9900CC"/>
      </a:dk2>
      <a:lt2>
        <a:srgbClr val="1B285F"/>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Blueprint design templat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folHlink"/>
        </a:solidFill>
        <a:ln w="9525" cap="flat" cmpd="sng" algn="ctr">
          <a:solidFill>
            <a:schemeClr val="tx1"/>
          </a:solidFill>
          <a:prstDash val="solid"/>
          <a:round/>
          <a:headEnd type="none" w="med" len="med"/>
          <a:tailEnd type="none" w="med" len="med"/>
        </a:ln>
        <a:effectLst/>
      </a:spPr>
      <a:bodyPr vert="horz" wrap="square" lIns="91440" tIns="45720" rIns="91440" bIns="45720" numCol="1" anchor="b"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rgbClr val="6C0092"/>
            </a:solidFill>
            <a:effectLst/>
            <a:latin typeface="Tahoma" charset="0"/>
          </a:defRPr>
        </a:defPPr>
      </a:lstStyle>
    </a:spDef>
    <a:lnDef>
      <a:spPr bwMode="auto">
        <a:xfrm>
          <a:off x="0" y="0"/>
          <a:ext cx="1" cy="1"/>
        </a:xfrm>
        <a:custGeom>
          <a:avLst/>
          <a:gdLst/>
          <a:ahLst/>
          <a:cxnLst/>
          <a:rect l="0" t="0" r="0" b="0"/>
          <a:pathLst/>
        </a:custGeom>
        <a:solidFill>
          <a:schemeClr val="folHlink"/>
        </a:solidFill>
        <a:ln w="9525" cap="flat" cmpd="sng" algn="ctr">
          <a:solidFill>
            <a:schemeClr val="tx1"/>
          </a:solidFill>
          <a:prstDash val="solid"/>
          <a:round/>
          <a:headEnd type="none" w="med" len="med"/>
          <a:tailEnd type="none" w="med" len="med"/>
        </a:ln>
        <a:effectLst/>
      </a:spPr>
      <a:bodyPr vert="horz" wrap="square" lIns="91440" tIns="45720" rIns="91440" bIns="45720" numCol="1" anchor="b"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rgbClr val="6C0092"/>
            </a:solidFill>
            <a:effectLst/>
            <a:latin typeface="Tahoma" charset="0"/>
          </a:defRPr>
        </a:defPPr>
      </a:lstStyle>
    </a:lnDef>
  </a:objectDefaults>
  <a:extraClrSchemeLst>
    <a:extraClrScheme>
      <a:clrScheme name="Blueprint design template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print design template 2">
        <a:dk1>
          <a:srgbClr val="40458C"/>
        </a:dk1>
        <a:lt1>
          <a:srgbClr val="FFFFFF"/>
        </a:lt1>
        <a:dk2>
          <a:srgbClr val="9900CC"/>
        </a:dk2>
        <a:lt2>
          <a:srgbClr val="1B285F"/>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print design template 3">
        <a:dk1>
          <a:srgbClr val="000000"/>
        </a:dk1>
        <a:lt1>
          <a:srgbClr val="FFFFFF"/>
        </a:lt1>
        <a:dk2>
          <a:srgbClr val="4D4D4D"/>
        </a:dk2>
        <a:lt2>
          <a:srgbClr val="333333"/>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print design template 4">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print design template 5">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print design template 6">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print design template 7">
        <a:dk1>
          <a:srgbClr val="003D62"/>
        </a:dk1>
        <a:lt1>
          <a:srgbClr val="E3F0F9"/>
        </a:lt1>
        <a:dk2>
          <a:srgbClr val="006699"/>
        </a:dk2>
        <a:lt2>
          <a:srgbClr val="000000"/>
        </a:lt2>
        <a:accent1>
          <a:srgbClr val="9AC0EA"/>
        </a:accent1>
        <a:accent2>
          <a:srgbClr val="80C3C8"/>
        </a:accent2>
        <a:accent3>
          <a:srgbClr val="EFF6FB"/>
        </a:accent3>
        <a:accent4>
          <a:srgbClr val="003353"/>
        </a:accent4>
        <a:accent5>
          <a:srgbClr val="CADCF3"/>
        </a:accent5>
        <a:accent6>
          <a:srgbClr val="73B0B5"/>
        </a:accent6>
        <a:hlink>
          <a:srgbClr val="81ABCB"/>
        </a:hlink>
        <a:folHlink>
          <a:srgbClr val="FFFFFF"/>
        </a:folHlink>
      </a:clrScheme>
      <a:clrMap bg1="lt1" tx1="dk1" bg2="lt2" tx2="dk2" accent1="accent1" accent2="accent2" accent3="accent3" accent4="accent4" accent5="accent5" accent6="accent6" hlink="hlink" folHlink="folHlink"/>
    </a:extraClrScheme>
    <a:extraClrScheme>
      <a:clrScheme name="Blueprint design template 8">
        <a:dk1>
          <a:srgbClr val="003D62"/>
        </a:dk1>
        <a:lt1>
          <a:srgbClr val="FFFFFF"/>
        </a:lt1>
        <a:dk2>
          <a:srgbClr val="006699"/>
        </a:dk2>
        <a:lt2>
          <a:srgbClr val="000000"/>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
      <a:clrScheme name="Blueprint design template 9">
        <a:dk1>
          <a:srgbClr val="333300"/>
        </a:dk1>
        <a:lt1>
          <a:srgbClr val="FFFFFF"/>
        </a:lt1>
        <a:dk2>
          <a:srgbClr val="663300"/>
        </a:dk2>
        <a:lt2>
          <a:srgbClr val="000000"/>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Blueprint design template</Template>
  <TotalTime>12822</TotalTime>
  <Words>3305</Words>
  <Application>Microsoft Office PowerPoint</Application>
  <PresentationFormat>On-screen Show (4:3)</PresentationFormat>
  <Paragraphs>428</Paragraphs>
  <Slides>40</Slides>
  <Notes>14</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50" baseType="lpstr">
      <vt:lpstr>Arial</vt:lpstr>
      <vt:lpstr>Arial Unicode MS</vt:lpstr>
      <vt:lpstr>Calibri</vt:lpstr>
      <vt:lpstr>Comic Sans MS</vt:lpstr>
      <vt:lpstr>Courier New</vt:lpstr>
      <vt:lpstr>Tahoma</vt:lpstr>
      <vt:lpstr>Times New Roman</vt:lpstr>
      <vt:lpstr>Wingdings 3</vt:lpstr>
      <vt:lpstr>Blueprint design template</vt:lpstr>
      <vt:lpstr>Clip</vt:lpstr>
      <vt:lpstr>   An Introduction Web Development and Django</vt:lpstr>
      <vt:lpstr>Agenda</vt:lpstr>
      <vt:lpstr>The amazing HTTP and HTTPS</vt:lpstr>
      <vt:lpstr>HTTP </vt:lpstr>
      <vt:lpstr>The Basic Web</vt:lpstr>
      <vt:lpstr>What controls websites and many mobile applications?</vt:lpstr>
      <vt:lpstr>PowerPoint Presentation</vt:lpstr>
      <vt:lpstr>PowerPoint Presentation</vt:lpstr>
      <vt:lpstr>PowerPoint Presentation</vt:lpstr>
      <vt:lpstr>PowerPoint Presentation</vt:lpstr>
      <vt:lpstr>CSS (Cascading Style Sheet)</vt:lpstr>
      <vt:lpstr>The “Editable Web” eliminates need for HTML/CSS for simple content sites </vt:lpstr>
      <vt:lpstr>Our focus is building custom, data driven web sites, similar to what you can expect in your ISQA 8950 Capstone Class</vt:lpstr>
      <vt:lpstr>Submitting Input to the Server</vt:lpstr>
      <vt:lpstr>Application Server</vt:lpstr>
      <vt:lpstr>Web and Application Servers Work Together</vt:lpstr>
      <vt:lpstr>Programming &amp; Web Pages</vt:lpstr>
      <vt:lpstr>Your Web Development Environment</vt:lpstr>
      <vt:lpstr>What is MVC?</vt:lpstr>
      <vt:lpstr>How did it come about?</vt:lpstr>
      <vt:lpstr>How Does it Work?</vt:lpstr>
      <vt:lpstr>What is MVC?</vt:lpstr>
      <vt:lpstr>Why Use M-V-C?</vt:lpstr>
      <vt:lpstr>Django</vt:lpstr>
      <vt:lpstr>How does Django Work?</vt:lpstr>
      <vt:lpstr>Model-View-Template</vt:lpstr>
      <vt:lpstr>Major Features of Django</vt:lpstr>
      <vt:lpstr>Activity: Build your Django Blog application.</vt:lpstr>
      <vt:lpstr> Create your Django project</vt:lpstr>
      <vt:lpstr>Time to do an initial migration and create the database</vt:lpstr>
      <vt:lpstr>Run server to see initial output</vt:lpstr>
      <vt:lpstr>Now it is time to create the blog application</vt:lpstr>
      <vt:lpstr>Now we need to edit the settings.py and add  the blog application</vt:lpstr>
      <vt:lpstr>Now we need to add the data model using Django Girls Site</vt:lpstr>
      <vt:lpstr>Next we makemigrations and migrate to update DB</vt:lpstr>
      <vt:lpstr>Now we add the following into admin.py and createsuperuser</vt:lpstr>
      <vt:lpstr> python manage.py runserver  and type http://127.0.0.1:8000/admin/ in the browser</vt:lpstr>
      <vt:lpstr>Finally add a couple of test posts</vt:lpstr>
      <vt:lpstr>Managing Your Code with Git and Github</vt:lpstr>
      <vt:lpstr>Summary</vt:lpstr>
    </vt:vector>
  </TitlesOfParts>
  <Manager/>
  <Company>LIMRA International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LLombard</dc:creator>
  <cp:keywords/>
  <dc:description/>
  <cp:lastModifiedBy>George Royce</cp:lastModifiedBy>
  <cp:revision>373</cp:revision>
  <cp:lastPrinted>2005-05-08T21:30:18Z</cp:lastPrinted>
  <dcterms:created xsi:type="dcterms:W3CDTF">2004-06-29T14:22:32Z</dcterms:created>
  <dcterms:modified xsi:type="dcterms:W3CDTF">2017-07-01T17:07:15Z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TC010689871033</vt:lpwstr>
  </property>
</Properties>
</file>