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4"/>
  </p:notesMasterIdLst>
  <p:sldIdLst>
    <p:sldId id="256" r:id="rId2"/>
    <p:sldId id="257" r:id="rId3"/>
    <p:sldId id="261" r:id="rId4"/>
    <p:sldId id="285" r:id="rId5"/>
    <p:sldId id="286" r:id="rId6"/>
    <p:sldId id="295" r:id="rId7"/>
    <p:sldId id="288" r:id="rId8"/>
    <p:sldId id="290" r:id="rId9"/>
    <p:sldId id="291" r:id="rId10"/>
    <p:sldId id="292" r:id="rId11"/>
    <p:sldId id="293" r:id="rId12"/>
    <p:sldId id="281" r:id="rId13"/>
  </p:sldIdLst>
  <p:sldSz cx="9144000" cy="5143500" type="screen16x9"/>
  <p:notesSz cx="6858000" cy="9144000"/>
  <p:embeddedFontLst>
    <p:embeddedFont>
      <p:font typeface="Hind" panose="020B0604020202020204" charset="0"/>
      <p:regular r:id="rId15"/>
      <p:bold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cherbyna, Anton" initials="SA" lastIdx="1" clrIdx="0">
    <p:extLst>
      <p:ext uri="{19B8F6BF-5375-455C-9EA6-DF929625EA0E}">
        <p15:presenceInfo xmlns:p15="http://schemas.microsoft.com/office/powerpoint/2012/main" userId="S-1-5-21-991605420-2810708076-3007610172-764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CC"/>
    <a:srgbClr val="FF0066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1E18A43-32EB-45DC-A5C5-6F35BC1A73E6}">
  <a:tblStyle styleId="{E1E18A43-32EB-45DC-A5C5-6F35BC1A73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666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0897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86929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1390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5370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1337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7115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64376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5451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 flipH="1">
            <a:off x="6177275" y="-42338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 rot="5400000" flipH="1">
            <a:off x="-698074" y="3247200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 rot="-5400000" flipH="1">
            <a:off x="-428544" y="2831032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rot="-5400000" flipH="1">
            <a:off x="563748" y="2068298"/>
            <a:ext cx="1518900" cy="9255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 rot="5400000" flipH="1">
            <a:off x="7217675" y="1270025"/>
            <a:ext cx="2394600" cy="1458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 rot="-5400000" flipH="1">
            <a:off x="7315902" y="2802275"/>
            <a:ext cx="1027800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rot="-5400000" flipH="1">
            <a:off x="6337825" y="578875"/>
            <a:ext cx="1520100" cy="9261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›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52" name="Google Shape;52;p5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58" name="Google Shape;58;p5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5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body" idx="1"/>
          </p:nvPr>
        </p:nvSpPr>
        <p:spPr>
          <a:xfrm>
            <a:off x="1067100" y="1706950"/>
            <a:ext cx="2977800" cy="3218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2"/>
          </p:nvPr>
        </p:nvSpPr>
        <p:spPr>
          <a:xfrm>
            <a:off x="4224149" y="1706950"/>
            <a:ext cx="2977800" cy="3218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>
            <a:endParaRPr/>
          </a:p>
        </p:txBody>
      </p:sp>
      <p:grpSp>
        <p:nvGrpSpPr>
          <p:cNvPr id="68" name="Google Shape;68;p6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69" name="Google Shape;69;p6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6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6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" name="Google Shape;74;p6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75" name="Google Shape;75;p6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6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6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6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6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" name="Google Shape;80;p6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mall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0"/>
          <p:cNvGrpSpPr/>
          <p:nvPr/>
        </p:nvGrpSpPr>
        <p:grpSpPr>
          <a:xfrm>
            <a:off x="7934863" y="4"/>
            <a:ext cx="1209179" cy="2774603"/>
            <a:chOff x="7395202" y="-6"/>
            <a:chExt cx="1748884" cy="4013021"/>
          </a:xfrm>
        </p:grpSpPr>
        <p:sp>
          <p:nvSpPr>
            <p:cNvPr id="131" name="Google Shape;131;p10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p10"/>
          <p:cNvGrpSpPr/>
          <p:nvPr/>
        </p:nvGrpSpPr>
        <p:grpSpPr>
          <a:xfrm>
            <a:off x="-1" y="2232486"/>
            <a:ext cx="874634" cy="2911268"/>
            <a:chOff x="3" y="2750304"/>
            <a:chExt cx="722480" cy="2404814"/>
          </a:xfrm>
        </p:grpSpPr>
        <p:sp>
          <p:nvSpPr>
            <p:cNvPr id="137" name="Google Shape;137;p10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0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0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0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1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 gradient">
  <p:cSld name="BLANK_2">
    <p:bg>
      <p:bgPr>
        <a:gradFill>
          <a:gsLst>
            <a:gs pos="0">
              <a:srgbClr val="33CCCC"/>
            </a:gs>
            <a:gs pos="100000">
              <a:srgbClr val="66FF33"/>
            </a:gs>
          </a:gsLst>
          <a:lin ang="5400700" scaled="0"/>
        </a:gra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/>
          <p:nvPr/>
        </p:nvSpPr>
        <p:spPr>
          <a:xfrm rot="5400000" flipH="1">
            <a:off x="7987921" y="280747"/>
            <a:ext cx="1436798" cy="875312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1"/>
          <p:cNvSpPr/>
          <p:nvPr/>
        </p:nvSpPr>
        <p:spPr>
          <a:xfrm rot="5400000" flipH="1">
            <a:off x="7711954" y="1152043"/>
            <a:ext cx="1779871" cy="1084184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1"/>
          <p:cNvSpPr/>
          <p:nvPr/>
        </p:nvSpPr>
        <p:spPr>
          <a:xfrm rot="-5400000">
            <a:off x="8367254" y="1879297"/>
            <a:ext cx="965333" cy="588243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1"/>
          <p:cNvSpPr/>
          <p:nvPr/>
        </p:nvSpPr>
        <p:spPr>
          <a:xfrm rot="-5400000">
            <a:off x="7784794" y="375252"/>
            <a:ext cx="768076" cy="46794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1"/>
          <p:cNvSpPr/>
          <p:nvPr/>
        </p:nvSpPr>
        <p:spPr>
          <a:xfrm rot="-5400000" flipH="1">
            <a:off x="8520892" y="2338195"/>
            <a:ext cx="542403" cy="33042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1"/>
          <p:cNvSpPr/>
          <p:nvPr/>
        </p:nvSpPr>
        <p:spPr>
          <a:xfrm rot="5400000" flipH="1">
            <a:off x="-280461" y="2947980"/>
            <a:ext cx="1435651" cy="874537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/>
          <p:nvPr/>
        </p:nvSpPr>
        <p:spPr>
          <a:xfrm rot="5400000">
            <a:off x="-191408" y="2612028"/>
            <a:ext cx="979133" cy="595978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1"/>
          <p:cNvSpPr/>
          <p:nvPr/>
        </p:nvSpPr>
        <p:spPr>
          <a:xfrm rot="-5400000" flipH="1">
            <a:off x="-209916" y="4278659"/>
            <a:ext cx="1075013" cy="655177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1"/>
          <p:cNvSpPr/>
          <p:nvPr/>
        </p:nvSpPr>
        <p:spPr>
          <a:xfrm rot="-5400000">
            <a:off x="-145454" y="2377940"/>
            <a:ext cx="744156" cy="45324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1"/>
          <p:cNvSpPr/>
          <p:nvPr/>
        </p:nvSpPr>
        <p:spPr>
          <a:xfrm rot="-5400000" flipH="1">
            <a:off x="276080" y="3815951"/>
            <a:ext cx="743793" cy="45324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">
  <p:cSld name="BLANK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4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81" name="Google Shape;181;p14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14"/>
          <p:cNvSpPr/>
          <p:nvPr/>
        </p:nvSpPr>
        <p:spPr>
          <a:xfrm rot="5400000" flipH="1">
            <a:off x="-479615" y="1845054"/>
            <a:ext cx="2455200" cy="1495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4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4"/>
          <p:cNvSpPr/>
          <p:nvPr/>
        </p:nvSpPr>
        <p:spPr>
          <a:xfrm rot="-5400000" flipH="1">
            <a:off x="-358955" y="3663589"/>
            <a:ext cx="1838400" cy="1120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4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4"/>
          <p:cNvSpPr/>
          <p:nvPr/>
        </p:nvSpPr>
        <p:spPr>
          <a:xfrm rot="-5400000" flipH="1">
            <a:off x="472234" y="3024661"/>
            <a:ext cx="1272000" cy="7752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41F3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  <p:sldLayoutId id="2147483657" r:id="rId5"/>
    <p:sldLayoutId id="2147483660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thedigitalgroup.com/understanding-onion-architectur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ocial.technet.microsoft.com/wiki/contents/articles/36655.onion-architecture-in-asp-net-core-mvc.aspx" TargetMode="External"/><Relationship Id="rId4" Type="http://schemas.openxmlformats.org/officeDocument/2006/relationships/hyperlink" Target="https://jeffreypalermo.com/2008/07/the-onion-architecture-part-1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"/>
          <p:cNvSpPr txBox="1">
            <a:spLocks noGrp="1"/>
          </p:cNvSpPr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CQRS/ES</a:t>
            </a:r>
            <a:br>
              <a:rPr lang="en" dirty="0" smtClean="0"/>
            </a:br>
            <a:r>
              <a:rPr lang="en" dirty="0" smtClean="0"/>
              <a:t>Architecture</a:t>
            </a:r>
            <a:br>
              <a:rPr lang="en" dirty="0" smtClean="0"/>
            </a:br>
            <a:r>
              <a:rPr lang="en" dirty="0" smtClean="0"/>
              <a:t>Overview</a:t>
            </a:r>
            <a:endParaRPr dirty="0"/>
          </a:p>
        </p:txBody>
      </p:sp>
      <p:sp>
        <p:nvSpPr>
          <p:cNvPr id="3" name="Google Shape;211;p17"/>
          <p:cNvSpPr txBox="1">
            <a:spLocks/>
          </p:cNvSpPr>
          <p:nvPr/>
        </p:nvSpPr>
        <p:spPr>
          <a:xfrm>
            <a:off x="6934573" y="4479476"/>
            <a:ext cx="2209244" cy="657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>
              <a:buFont typeface="Hind"/>
              <a:buNone/>
            </a:pPr>
            <a:r>
              <a:rPr lang="en-US" b="1" dirty="0" smtClean="0">
                <a:solidFill>
                  <a:srgbClr val="33CCFF"/>
                </a:solidFill>
              </a:rPr>
              <a:t>Shcherbyna A.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6"/>
          <p:cNvSpPr/>
          <p:nvPr/>
        </p:nvSpPr>
        <p:spPr>
          <a:xfrm>
            <a:off x="4986400" y="910325"/>
            <a:ext cx="2493300" cy="3333600"/>
          </a:xfrm>
          <a:prstGeom prst="rect">
            <a:avLst/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Place </a:t>
            </a:r>
            <a:r>
              <a:rPr lang="en" sz="1000" dirty="0" smtClean="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Repository LAYER SCREEN</a:t>
            </a:r>
            <a:endParaRPr sz="1000" dirty="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89" name="Google Shape;389;p36"/>
          <p:cNvSpPr txBox="1">
            <a:spLocks noGrp="1"/>
          </p:cNvSpPr>
          <p:nvPr>
            <p:ph type="body" idx="4294967295"/>
          </p:nvPr>
        </p:nvSpPr>
        <p:spPr>
          <a:xfrm>
            <a:off x="1319150" y="1545264"/>
            <a:ext cx="3240000" cy="24819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buNone/>
            </a:pPr>
            <a:r>
              <a:rPr lang="en" sz="1800" b="1" dirty="0" smtClean="0">
                <a:solidFill>
                  <a:srgbClr val="33CCCC"/>
                </a:solidFill>
              </a:rPr>
              <a:t>USER INTERFACE</a:t>
            </a:r>
            <a:r>
              <a:rPr lang="en" sz="1800" b="1" dirty="0" smtClean="0"/>
              <a:t> </a:t>
            </a:r>
            <a:r>
              <a:rPr lang="en" sz="1800" b="1" dirty="0"/>
              <a:t>LAYEAR</a:t>
            </a:r>
            <a:endParaRPr sz="1800" b="1" dirty="0" smtClean="0"/>
          </a:p>
          <a:p>
            <a:pPr marL="0" lvl="0" indent="0"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Is </a:t>
            </a:r>
            <a:r>
              <a:rPr lang="en-US" sz="1800" dirty="0">
                <a:solidFill>
                  <a:schemeClr val="bg1"/>
                </a:solidFill>
              </a:rPr>
              <a:t>everything designed into an information device with which a person may interact. This can include display </a:t>
            </a:r>
            <a:r>
              <a:rPr lang="en-US" sz="1800" u="sng" dirty="0">
                <a:solidFill>
                  <a:schemeClr val="bg1"/>
                </a:solidFill>
              </a:rPr>
              <a:t>screens</a:t>
            </a:r>
            <a:r>
              <a:rPr lang="en-US" sz="1800" dirty="0">
                <a:solidFill>
                  <a:schemeClr val="bg1"/>
                </a:solidFill>
              </a:rPr>
              <a:t>, </a:t>
            </a:r>
            <a:r>
              <a:rPr lang="en-US" sz="1800" u="sng" dirty="0">
                <a:solidFill>
                  <a:schemeClr val="bg1"/>
                </a:solidFill>
              </a:rPr>
              <a:t>keyboards</a:t>
            </a:r>
            <a:r>
              <a:rPr lang="en-US" sz="1800" dirty="0">
                <a:solidFill>
                  <a:schemeClr val="bg1"/>
                </a:solidFill>
              </a:rPr>
              <a:t>, a </a:t>
            </a:r>
            <a:r>
              <a:rPr lang="en-US" sz="1800" u="sng" dirty="0">
                <a:solidFill>
                  <a:schemeClr val="bg1"/>
                </a:solidFill>
              </a:rPr>
              <a:t>mouse</a:t>
            </a:r>
            <a:r>
              <a:rPr lang="en-US" sz="1800" dirty="0">
                <a:solidFill>
                  <a:schemeClr val="bg1"/>
                </a:solidFill>
              </a:rPr>
              <a:t> and the appearance of a </a:t>
            </a:r>
            <a:r>
              <a:rPr lang="en-US" sz="1800" u="sng" dirty="0">
                <a:solidFill>
                  <a:schemeClr val="bg1"/>
                </a:solidFill>
              </a:rPr>
              <a:t>desktop</a:t>
            </a:r>
            <a:r>
              <a:rPr lang="en-US" sz="1800" dirty="0">
                <a:solidFill>
                  <a:schemeClr val="bg1"/>
                </a:solidFill>
              </a:rPr>
              <a:t>. It is also the way through which a user interacts with an </a:t>
            </a:r>
            <a:r>
              <a:rPr lang="en-US" sz="1800" u="sng" dirty="0">
                <a:solidFill>
                  <a:schemeClr val="bg1"/>
                </a:solidFill>
              </a:rPr>
              <a:t>application</a:t>
            </a:r>
            <a:r>
              <a:rPr lang="en-US" sz="1800" dirty="0">
                <a:solidFill>
                  <a:schemeClr val="bg1"/>
                </a:solidFill>
              </a:rPr>
              <a:t> or a </a:t>
            </a:r>
            <a:r>
              <a:rPr lang="en-US" sz="1800" u="sng" dirty="0">
                <a:solidFill>
                  <a:schemeClr val="bg1"/>
                </a:solidFill>
              </a:rPr>
              <a:t>website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90" name="Google Shape;390;p36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702" y="535613"/>
            <a:ext cx="2691998" cy="433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976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6"/>
          <p:cNvSpPr txBox="1">
            <a:spLocks noGrp="1"/>
          </p:cNvSpPr>
          <p:nvPr>
            <p:ph type="body" idx="4294967295"/>
          </p:nvPr>
        </p:nvSpPr>
        <p:spPr>
          <a:xfrm>
            <a:off x="1319150" y="1545264"/>
            <a:ext cx="3240000" cy="24819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buNone/>
            </a:pPr>
            <a:r>
              <a:rPr lang="en" sz="1800" b="1" dirty="0" smtClean="0">
                <a:solidFill>
                  <a:srgbClr val="33CCCC"/>
                </a:solidFill>
              </a:rPr>
              <a:t>TESTS</a:t>
            </a:r>
            <a:r>
              <a:rPr lang="en" sz="1800" b="1" dirty="0" smtClean="0"/>
              <a:t> </a:t>
            </a:r>
            <a:r>
              <a:rPr lang="en" sz="1800" b="1" dirty="0"/>
              <a:t>LAYEAR</a:t>
            </a:r>
            <a:endParaRPr sz="1800" b="1" dirty="0" smtClean="0"/>
          </a:p>
          <a:p>
            <a:pPr marL="0" lvl="0" indent="0"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Contains different types of tests (Unit, Integration, Performance).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90" name="Google Shape;390;p36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702" y="1053050"/>
            <a:ext cx="308610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195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0"/>
          <p:cNvSpPr txBox="1">
            <a:spLocks noGrp="1"/>
          </p:cNvSpPr>
          <p:nvPr>
            <p:ph type="title"/>
          </p:nvPr>
        </p:nvSpPr>
        <p:spPr>
          <a:xfrm>
            <a:off x="1067088" y="6842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Onion Architecture</a:t>
            </a:r>
            <a:endParaRPr dirty="0"/>
          </a:p>
        </p:txBody>
      </p:sp>
      <p:sp>
        <p:nvSpPr>
          <p:cNvPr id="419" name="Google Shape;419;p40"/>
          <p:cNvSpPr txBox="1">
            <a:spLocks noGrp="1"/>
          </p:cNvSpPr>
          <p:nvPr>
            <p:ph type="body" idx="1"/>
          </p:nvPr>
        </p:nvSpPr>
        <p:spPr>
          <a:xfrm>
            <a:off x="1067100" y="1320250"/>
            <a:ext cx="7619700" cy="23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 smtClean="0"/>
              <a:t>Resources:</a:t>
            </a:r>
            <a:endParaRPr sz="1400" dirty="0"/>
          </a:p>
          <a:p>
            <a:pPr lvl="0" indent="-317500">
              <a:lnSpc>
                <a:spcPct val="115000"/>
              </a:lnSpc>
              <a:buClr>
                <a:srgbClr val="FFFFFF"/>
              </a:buClr>
              <a:buSzPts val="1400"/>
            </a:pPr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blog.thedigitalgroup.com/understanding-onion-architecture</a:t>
            </a:r>
            <a:endParaRPr lang="en-US" sz="1400" dirty="0" smtClean="0"/>
          </a:p>
          <a:p>
            <a:pPr lvl="0" indent="-317500">
              <a:lnSpc>
                <a:spcPct val="115000"/>
              </a:lnSpc>
              <a:buClr>
                <a:srgbClr val="FFFFFF"/>
              </a:buClr>
              <a:buSzPts val="1400"/>
            </a:pPr>
            <a:r>
              <a:rPr lang="en-US" sz="1400" dirty="0">
                <a:hlinkClick r:id="rId4"/>
              </a:rPr>
              <a:t>https://jeffreypalermo.com/2008/07/the-onion-architecture-part-1</a:t>
            </a:r>
            <a:r>
              <a:rPr lang="en-US" sz="1400" dirty="0" smtClean="0">
                <a:hlinkClick r:id="rId4"/>
              </a:rPr>
              <a:t>/</a:t>
            </a:r>
            <a:endParaRPr lang="en-US" sz="1400" dirty="0" smtClean="0"/>
          </a:p>
          <a:p>
            <a:pPr lvl="0" indent="-317500">
              <a:lnSpc>
                <a:spcPct val="115000"/>
              </a:lnSpc>
              <a:buClr>
                <a:srgbClr val="FFFFFF"/>
              </a:buClr>
              <a:buSzPts val="1400"/>
            </a:pPr>
            <a:r>
              <a:rPr lang="en-US" sz="1400" dirty="0">
                <a:hlinkClick r:id="rId5"/>
              </a:rPr>
              <a:t>https://</a:t>
            </a:r>
            <a:r>
              <a:rPr lang="en-US" sz="1400" dirty="0" smtClean="0">
                <a:hlinkClick r:id="rId5"/>
              </a:rPr>
              <a:t>social.technet.microsoft.com/wiki/contents/articles/36655.onion-architecture-in-asp-net-core-mvc.aspx</a:t>
            </a:r>
            <a:endParaRPr sz="1400" dirty="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/>
              <a:t>You can download </a:t>
            </a:r>
            <a:r>
              <a:rPr lang="en" sz="1400" dirty="0" smtClean="0"/>
              <a:t>application sample:</a:t>
            </a:r>
            <a:endParaRPr sz="1400" dirty="0"/>
          </a:p>
          <a:p>
            <a:pPr marL="0" lvl="0" indent="0">
              <a:lnSpc>
                <a:spcPct val="115000"/>
              </a:lnSpc>
              <a:buNone/>
            </a:pPr>
            <a:r>
              <a:rPr lang="en-US" sz="1400" u="sng" dirty="0">
                <a:solidFill>
                  <a:srgbClr val="66FF33"/>
                </a:solidFill>
              </a:rPr>
              <a:t>https://github.com/khdevnet/onion-architecture</a:t>
            </a:r>
            <a:endParaRPr sz="1400" dirty="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 b="1" dirty="0"/>
          </a:p>
        </p:txBody>
      </p:sp>
      <p:sp>
        <p:nvSpPr>
          <p:cNvPr id="420" name="Google Shape;420;p40"/>
          <p:cNvSpPr txBox="1"/>
          <p:nvPr/>
        </p:nvSpPr>
        <p:spPr>
          <a:xfrm>
            <a:off x="1099275" y="4247850"/>
            <a:ext cx="77412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6699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6699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421" name="Google Shape;421;p4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"/>
          <p:cNvSpPr txBox="1">
            <a:spLocks noGrp="1"/>
          </p:cNvSpPr>
          <p:nvPr>
            <p:ph type="title"/>
          </p:nvPr>
        </p:nvSpPr>
        <p:spPr>
          <a:xfrm>
            <a:off x="1067088" y="3032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Introduction</a:t>
            </a:r>
            <a:endParaRPr dirty="0"/>
          </a:p>
        </p:txBody>
      </p:sp>
      <p:sp>
        <p:nvSpPr>
          <p:cNvPr id="202" name="Google Shape;202;p16"/>
          <p:cNvSpPr txBox="1">
            <a:spLocks noGrp="1"/>
          </p:cNvSpPr>
          <p:nvPr>
            <p:ph type="body" idx="2"/>
          </p:nvPr>
        </p:nvSpPr>
        <p:spPr>
          <a:xfrm>
            <a:off x="1067100" y="908461"/>
            <a:ext cx="5972088" cy="28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200" dirty="0"/>
              <a:t>The </a:t>
            </a:r>
            <a:r>
              <a:rPr lang="en-US" sz="1200" dirty="0" smtClean="0"/>
              <a:t>CQRS Architecture </a:t>
            </a:r>
            <a:r>
              <a:rPr lang="en-US" sz="1200" dirty="0" smtClean="0"/>
              <a:t>used </a:t>
            </a:r>
            <a:r>
              <a:rPr lang="en-US" sz="1200" dirty="0"/>
              <a:t>to solve problem of blocking client, when many users try get limited amount of resources </a:t>
            </a:r>
            <a:r>
              <a:rPr lang="en-US" sz="1200" dirty="0" smtClean="0"/>
              <a:t>.</a:t>
            </a:r>
            <a:r>
              <a:rPr lang="en-US" sz="1200" dirty="0"/>
              <a:t> </a:t>
            </a:r>
            <a:endParaRPr lang="en-US" sz="1200" dirty="0" smtClean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200" dirty="0" smtClean="0"/>
              <a:t>The </a:t>
            </a:r>
            <a:r>
              <a:rPr lang="en-US" sz="1200" dirty="0"/>
              <a:t>Event </a:t>
            </a:r>
            <a:r>
              <a:rPr lang="en-US" sz="1200" dirty="0" smtClean="0"/>
              <a:t>Sourcing Architecture used to make possible to do not blocking transactions using append only changes in database and restore state of data to any previous state.</a:t>
            </a:r>
            <a:endParaRPr sz="1200" dirty="0" smtClean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04" name="Google Shape;204;p16"/>
          <p:cNvSpPr txBox="1">
            <a:spLocks noGrp="1"/>
          </p:cNvSpPr>
          <p:nvPr>
            <p:ph type="body" idx="2"/>
          </p:nvPr>
        </p:nvSpPr>
        <p:spPr>
          <a:xfrm>
            <a:off x="1067100" y="4586165"/>
            <a:ext cx="5972088" cy="541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/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endParaRPr sz="1000" dirty="0"/>
          </a:p>
        </p:txBody>
      </p:sp>
      <p:sp>
        <p:nvSpPr>
          <p:cNvPr id="205" name="Google Shape;205;p16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11" y="2004907"/>
            <a:ext cx="4499382" cy="291930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>
            <a:spLocks noGrp="1"/>
          </p:cNvSpPr>
          <p:nvPr>
            <p:ph type="title"/>
          </p:nvPr>
        </p:nvSpPr>
        <p:spPr>
          <a:xfrm>
            <a:off x="1067088" y="301752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Key tenets of Onion Architecture</a:t>
            </a:r>
            <a:endParaRPr dirty="0"/>
          </a:p>
        </p:txBody>
      </p:sp>
      <p:sp>
        <p:nvSpPr>
          <p:cNvPr id="232" name="Google Shape;232;p20"/>
          <p:cNvSpPr txBox="1">
            <a:spLocks noGrp="1"/>
          </p:cNvSpPr>
          <p:nvPr>
            <p:ph type="body" idx="1"/>
          </p:nvPr>
        </p:nvSpPr>
        <p:spPr>
          <a:xfrm>
            <a:off x="1067088" y="1032842"/>
            <a:ext cx="6354438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i="1" dirty="0"/>
              <a:t>The application is built around an independent object </a:t>
            </a:r>
            <a:r>
              <a:rPr lang="en-US" sz="1800" i="1" dirty="0" smtClean="0"/>
              <a:t>model</a:t>
            </a:r>
            <a:endParaRPr sz="1800" dirty="0"/>
          </a:p>
          <a:p>
            <a:pPr fontAlgn="base"/>
            <a:r>
              <a:rPr lang="en-US" sz="1800" i="1" dirty="0"/>
              <a:t>Inner layers define interfaces.  Outer layers implement interfaces</a:t>
            </a: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i="1" dirty="0"/>
              <a:t>Direction of coupling is toward the center</a:t>
            </a: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i="1" dirty="0"/>
              <a:t>All application core code can be compiled and run separate from infrastructure</a:t>
            </a:r>
            <a:endParaRPr lang="en-US" sz="1800"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3" name="Google Shape;233;p2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>
            <a:spLocks noGrp="1"/>
          </p:cNvSpPr>
          <p:nvPr>
            <p:ph type="title"/>
          </p:nvPr>
        </p:nvSpPr>
        <p:spPr>
          <a:xfrm>
            <a:off x="1067087" y="301752"/>
            <a:ext cx="6148875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Advantages of Onion </a:t>
            </a:r>
            <a:r>
              <a:rPr lang="en-US" dirty="0" smtClean="0"/>
              <a:t>Architecture</a:t>
            </a:r>
            <a:endParaRPr dirty="0"/>
          </a:p>
        </p:txBody>
      </p:sp>
      <p:sp>
        <p:nvSpPr>
          <p:cNvPr id="232" name="Google Shape;232;p20"/>
          <p:cNvSpPr txBox="1">
            <a:spLocks noGrp="1"/>
          </p:cNvSpPr>
          <p:nvPr>
            <p:ph type="body" idx="1"/>
          </p:nvPr>
        </p:nvSpPr>
        <p:spPr>
          <a:xfrm>
            <a:off x="1067088" y="1032842"/>
            <a:ext cx="6354438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/>
              <a:t>It provides better maintainability as all the codes depend on layers or the center.</a:t>
            </a:r>
          </a:p>
          <a:p>
            <a:r>
              <a:rPr lang="en-US" sz="1600" dirty="0"/>
              <a:t>It provides better testability as the unit test can be created for separate layers without an effect of other modules of the application.</a:t>
            </a:r>
          </a:p>
          <a:p>
            <a:r>
              <a:rPr lang="en-US" sz="1600" dirty="0"/>
              <a:t>It develops a loosely coupled application as the outer layer of the application always communicates with inner layer via interfaces.</a:t>
            </a:r>
          </a:p>
          <a:p>
            <a:r>
              <a:rPr lang="en-US" sz="1600" dirty="0"/>
              <a:t>Any concrete implantation would be provided to the application at run time</a:t>
            </a:r>
          </a:p>
          <a:p>
            <a:r>
              <a:rPr lang="en-US" sz="1600" dirty="0"/>
              <a:t>Domain entities are core and center part. It can have access to both database and UI layers.</a:t>
            </a:r>
          </a:p>
          <a:p>
            <a:r>
              <a:rPr lang="en-US" sz="1600" dirty="0"/>
              <a:t>The internal layers never depend on external layer. The code that may have changed should be part of an external layer.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3" name="Google Shape;233;p2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7426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7"/>
          <p:cNvSpPr/>
          <p:nvPr/>
        </p:nvSpPr>
        <p:spPr>
          <a:xfrm>
            <a:off x="3076725" y="896774"/>
            <a:ext cx="4596701" cy="3578584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9525" cap="flat" cmpd="sng">
            <a:solidFill>
              <a:srgbClr val="6699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37"/>
          <p:cNvSpPr/>
          <p:nvPr/>
        </p:nvSpPr>
        <p:spPr>
          <a:xfrm>
            <a:off x="3269080" y="1086811"/>
            <a:ext cx="4212000" cy="2689500"/>
          </a:xfrm>
          <a:prstGeom prst="rect">
            <a:avLst/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97" name="Google Shape;397;p37"/>
          <p:cNvSpPr txBox="1">
            <a:spLocks noGrp="1"/>
          </p:cNvSpPr>
          <p:nvPr>
            <p:ph type="body" idx="4294967295"/>
          </p:nvPr>
        </p:nvSpPr>
        <p:spPr>
          <a:xfrm>
            <a:off x="563539" y="1293018"/>
            <a:ext cx="2447400" cy="153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rgbClr val="6699FF"/>
                </a:solidFill>
              </a:rPr>
              <a:t>  </a:t>
            </a:r>
            <a:r>
              <a:rPr lang="en" sz="1200" b="1" dirty="0" smtClean="0">
                <a:solidFill>
                  <a:srgbClr val="FF0066"/>
                </a:solidFill>
              </a:rPr>
              <a:t>ONION</a:t>
            </a:r>
            <a:r>
              <a:rPr lang="en" sz="1200" b="1" dirty="0" smtClean="0"/>
              <a:t> CORE LAYERS</a:t>
            </a:r>
            <a:endParaRPr sz="1200" b="1" dirty="0" smtClean="0"/>
          </a:p>
          <a:p>
            <a:pPr marL="76200" indent="0">
              <a:buNone/>
            </a:pPr>
            <a:r>
              <a:rPr lang="en-US" sz="1000" dirty="0" smtClean="0"/>
              <a:t>Domain</a:t>
            </a:r>
            <a:endParaRPr lang="en-US" sz="1000" dirty="0"/>
          </a:p>
          <a:p>
            <a:pPr marL="76200" indent="0">
              <a:buNone/>
            </a:pPr>
            <a:r>
              <a:rPr lang="en-US" sz="1000" dirty="0" smtClean="0"/>
              <a:t>Service</a:t>
            </a:r>
          </a:p>
          <a:p>
            <a:pPr marL="76200" indent="0">
              <a:buNone/>
            </a:pPr>
            <a:r>
              <a:rPr lang="en-US" sz="1200" b="1" dirty="0" smtClean="0">
                <a:solidFill>
                  <a:srgbClr val="33CCCC"/>
                </a:solidFill>
              </a:rPr>
              <a:t>ONION</a:t>
            </a:r>
            <a:r>
              <a:rPr lang="en-US" sz="1200" b="1" dirty="0" smtClean="0">
                <a:solidFill>
                  <a:srgbClr val="6699FF"/>
                </a:solidFill>
              </a:rPr>
              <a:t> </a:t>
            </a:r>
            <a:r>
              <a:rPr lang="en-US" sz="1200" b="1" dirty="0" smtClean="0"/>
              <a:t>NOT CORE </a:t>
            </a:r>
            <a:r>
              <a:rPr lang="en-US" sz="1200" b="1" dirty="0"/>
              <a:t>LAYERS</a:t>
            </a:r>
          </a:p>
          <a:p>
            <a:pPr marL="76200" indent="0">
              <a:buNone/>
            </a:pPr>
            <a:r>
              <a:rPr lang="en-US" sz="1000" dirty="0" smtClean="0"/>
              <a:t>Infrastructure</a:t>
            </a:r>
          </a:p>
          <a:p>
            <a:pPr marL="76200" indent="0">
              <a:buNone/>
            </a:pPr>
            <a:r>
              <a:rPr lang="en-US" sz="1000" dirty="0" smtClean="0"/>
              <a:t>User Interface</a:t>
            </a:r>
          </a:p>
          <a:p>
            <a:pPr marL="76200" indent="0">
              <a:buNone/>
            </a:pPr>
            <a:r>
              <a:rPr lang="en-US" sz="1000" dirty="0" smtClean="0"/>
              <a:t>Tests </a:t>
            </a:r>
            <a:endParaRPr lang="en-US" sz="1000" dirty="0"/>
          </a:p>
        </p:txBody>
      </p:sp>
      <p:sp>
        <p:nvSpPr>
          <p:cNvPr id="398" name="Google Shape;398;p37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164" y="1086811"/>
            <a:ext cx="3865568" cy="265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981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>
            <a:spLocks noGrp="1"/>
          </p:cNvSpPr>
          <p:nvPr>
            <p:ph type="title"/>
          </p:nvPr>
        </p:nvSpPr>
        <p:spPr>
          <a:xfrm>
            <a:off x="1067088" y="301752"/>
            <a:ext cx="6126192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Onion Architecture Dependencies</a:t>
            </a:r>
            <a:endParaRPr dirty="0"/>
          </a:p>
        </p:txBody>
      </p:sp>
      <p:sp>
        <p:nvSpPr>
          <p:cNvPr id="233" name="Google Shape;233;p2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088" y="1221894"/>
            <a:ext cx="5972100" cy="319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95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6"/>
          <p:cNvSpPr/>
          <p:nvPr/>
        </p:nvSpPr>
        <p:spPr>
          <a:xfrm>
            <a:off x="4787702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noFill/>
          <a:ln w="9525" cap="flat" cmpd="sng">
            <a:solidFill>
              <a:srgbClr val="FF00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6"/>
          <p:cNvSpPr/>
          <p:nvPr/>
        </p:nvSpPr>
        <p:spPr>
          <a:xfrm>
            <a:off x="4986400" y="910325"/>
            <a:ext cx="2493300" cy="3333600"/>
          </a:xfrm>
          <a:prstGeom prst="rect">
            <a:avLst/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Place </a:t>
            </a:r>
            <a:r>
              <a:rPr lang="en" sz="1000" dirty="0" smtClean="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DOMAIN LAYER SCREEN</a:t>
            </a:r>
            <a:endParaRPr sz="1000" dirty="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89" name="Google Shape;389;p36"/>
          <p:cNvSpPr txBox="1">
            <a:spLocks noGrp="1"/>
          </p:cNvSpPr>
          <p:nvPr>
            <p:ph type="body" idx="4294967295"/>
          </p:nvPr>
        </p:nvSpPr>
        <p:spPr>
          <a:xfrm>
            <a:off x="1319150" y="671150"/>
            <a:ext cx="32400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rgbClr val="FF0066"/>
                </a:solidFill>
              </a:rPr>
              <a:t>DOMAIN</a:t>
            </a:r>
            <a:r>
              <a:rPr lang="en" sz="1800" b="1" dirty="0" smtClean="0"/>
              <a:t> LAYEAR</a:t>
            </a:r>
            <a:endParaRPr sz="1800" b="1" dirty="0"/>
          </a:p>
          <a:p>
            <a:pPr marL="0" lvl="0" indent="0">
              <a:buNone/>
            </a:pPr>
            <a:r>
              <a:rPr lang="en-US" sz="1800" dirty="0"/>
              <a:t>It is the center part of the architecture. It holds all application domain objects. If an application is developed with ORM entity framework then this layer holds POCO classes (Code First) or </a:t>
            </a:r>
            <a:r>
              <a:rPr lang="en-US" sz="1800" dirty="0" err="1"/>
              <a:t>Edmx</a:t>
            </a:r>
            <a:r>
              <a:rPr lang="en-US" sz="1800" dirty="0"/>
              <a:t> (Database First) with entities. </a:t>
            </a:r>
          </a:p>
        </p:txBody>
      </p:sp>
      <p:sp>
        <p:nvSpPr>
          <p:cNvPr id="390" name="Google Shape;390;p36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702" y="535613"/>
            <a:ext cx="2879504" cy="407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564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6"/>
          <p:cNvSpPr/>
          <p:nvPr/>
        </p:nvSpPr>
        <p:spPr>
          <a:xfrm>
            <a:off x="4787702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noFill/>
          <a:ln w="9525" cap="flat" cmpd="sng">
            <a:solidFill>
              <a:srgbClr val="FF00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6"/>
          <p:cNvSpPr/>
          <p:nvPr/>
        </p:nvSpPr>
        <p:spPr>
          <a:xfrm>
            <a:off x="4986400" y="910325"/>
            <a:ext cx="2493300" cy="3333600"/>
          </a:xfrm>
          <a:prstGeom prst="rect">
            <a:avLst/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Place </a:t>
            </a:r>
            <a:r>
              <a:rPr lang="en" sz="1000" dirty="0" smtClean="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Repository LAYER SCREEN</a:t>
            </a:r>
            <a:endParaRPr sz="1000" dirty="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89" name="Google Shape;389;p36"/>
          <p:cNvSpPr txBox="1">
            <a:spLocks noGrp="1"/>
          </p:cNvSpPr>
          <p:nvPr>
            <p:ph type="body" idx="4294967295"/>
          </p:nvPr>
        </p:nvSpPr>
        <p:spPr>
          <a:xfrm>
            <a:off x="1319150" y="1545264"/>
            <a:ext cx="3240000" cy="24819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buNone/>
            </a:pPr>
            <a:r>
              <a:rPr lang="en" sz="1800" b="1" dirty="0" smtClean="0">
                <a:solidFill>
                  <a:srgbClr val="FF0066"/>
                </a:solidFill>
              </a:rPr>
              <a:t>SERVICE</a:t>
            </a:r>
            <a:r>
              <a:rPr lang="en" sz="1800" b="1" dirty="0" smtClean="0"/>
              <a:t> </a:t>
            </a:r>
            <a:r>
              <a:rPr lang="en" sz="1800" b="1" dirty="0"/>
              <a:t>LAYEAR</a:t>
            </a:r>
            <a:endParaRPr sz="1800" b="1" dirty="0" smtClean="0"/>
          </a:p>
          <a:p>
            <a:pPr marL="0" lvl="0" indent="0">
              <a:buNone/>
            </a:pPr>
            <a:r>
              <a:rPr lang="en-US" sz="1800" dirty="0"/>
              <a:t>The layer holds interfaces which are used to communicate between the UI layer and </a:t>
            </a:r>
            <a:r>
              <a:rPr lang="en-US" sz="1800" dirty="0" smtClean="0"/>
              <a:t>domain </a:t>
            </a:r>
            <a:r>
              <a:rPr lang="en-US" sz="1800" dirty="0"/>
              <a:t>layer. It holds business logic for an entity so it’s called business logic layer as well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390" name="Google Shape;390;p36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702" y="535612"/>
            <a:ext cx="2879504" cy="407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037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6"/>
          <p:cNvSpPr txBox="1">
            <a:spLocks noGrp="1"/>
          </p:cNvSpPr>
          <p:nvPr>
            <p:ph type="body" idx="4294967295"/>
          </p:nvPr>
        </p:nvSpPr>
        <p:spPr>
          <a:xfrm>
            <a:off x="1319150" y="1545264"/>
            <a:ext cx="3240000" cy="24819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buNone/>
            </a:pPr>
            <a:r>
              <a:rPr lang="en" sz="1800" b="1" dirty="0" smtClean="0">
                <a:solidFill>
                  <a:srgbClr val="33CCCC"/>
                </a:solidFill>
              </a:rPr>
              <a:t>INFRASTRUCTURE</a:t>
            </a:r>
            <a:r>
              <a:rPr lang="en" sz="1800" b="1" dirty="0" smtClean="0"/>
              <a:t> </a:t>
            </a:r>
            <a:r>
              <a:rPr lang="en" sz="1800" b="1" dirty="0"/>
              <a:t>LAYEAR</a:t>
            </a:r>
            <a:endParaRPr sz="1800" b="1" dirty="0" smtClean="0"/>
          </a:p>
          <a:p>
            <a:pPr marL="0" lvl="0" indent="0">
              <a:buNone/>
            </a:pPr>
            <a:r>
              <a:rPr lang="en-US" sz="1800" dirty="0" smtClean="0"/>
              <a:t>It </a:t>
            </a:r>
            <a:r>
              <a:rPr lang="en-US" sz="1800" dirty="0"/>
              <a:t>implements </a:t>
            </a:r>
            <a:r>
              <a:rPr lang="en-US" sz="1800" dirty="0" smtClean="0"/>
              <a:t>not business logic requirements. It can contains Data access realization (PostgreSQL, </a:t>
            </a:r>
            <a:r>
              <a:rPr lang="en-US" sz="1800" dirty="0" err="1" smtClean="0"/>
              <a:t>Json</a:t>
            </a:r>
            <a:r>
              <a:rPr lang="en-US" sz="1800" dirty="0" smtClean="0"/>
              <a:t>). Remote client request handlers. </a:t>
            </a:r>
            <a:endParaRPr lang="en-US" sz="1800" dirty="0"/>
          </a:p>
        </p:txBody>
      </p:sp>
      <p:sp>
        <p:nvSpPr>
          <p:cNvPr id="390" name="Google Shape;390;p36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005" y="535612"/>
            <a:ext cx="2144179" cy="407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01985"/>
      </p:ext>
    </p:extLst>
  </p:cSld>
  <p:clrMapOvr>
    <a:masterClrMapping/>
  </p:clrMapOvr>
</p:sld>
</file>

<file path=ppt/theme/theme1.xml><?xml version="1.0" encoding="utf-8"?>
<a:theme xmlns:a="http://schemas.openxmlformats.org/drawingml/2006/main" name="Dumain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367</Words>
  <Application>Microsoft Office PowerPoint</Application>
  <PresentationFormat>On-screen Show (16:9)</PresentationFormat>
  <Paragraphs>56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Hind</vt:lpstr>
      <vt:lpstr>Arial</vt:lpstr>
      <vt:lpstr>Calibri</vt:lpstr>
      <vt:lpstr>Dumaine</vt:lpstr>
      <vt:lpstr>CQRS/ES Architecture Overview</vt:lpstr>
      <vt:lpstr>Introduction</vt:lpstr>
      <vt:lpstr>Key tenets of Onion Architecture</vt:lpstr>
      <vt:lpstr>Advantages of Onion Architecture</vt:lpstr>
      <vt:lpstr>PowerPoint Presentation</vt:lpstr>
      <vt:lpstr>Onion Architecture Dependencies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Onion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Onion Architecture Overview</dc:title>
  <cp:lastModifiedBy>Shcherbyna, Anton</cp:lastModifiedBy>
  <cp:revision>20</cp:revision>
  <dcterms:modified xsi:type="dcterms:W3CDTF">2018-10-28T13:09:04Z</dcterms:modified>
</cp:coreProperties>
</file>