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1" r:id="rId4"/>
    <p:sldId id="285" r:id="rId5"/>
    <p:sldId id="286" r:id="rId6"/>
    <p:sldId id="295" r:id="rId7"/>
    <p:sldId id="288" r:id="rId8"/>
    <p:sldId id="290" r:id="rId9"/>
    <p:sldId id="291" r:id="rId10"/>
    <p:sldId id="292" r:id="rId11"/>
    <p:sldId id="293" r:id="rId12"/>
    <p:sldId id="28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cherbyna, Anton" initials="SA" lastIdx="1" clrIdx="0">
    <p:extLst>
      <p:ext uri="{19B8F6BF-5375-455C-9EA6-DF929625EA0E}">
        <p15:presenceInfo xmlns:p15="http://schemas.microsoft.com/office/powerpoint/2012/main" userId="S-1-5-21-991605420-2810708076-3007610172-7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18A43-32EB-45DC-A5C5-6F35BC1A73E6}">
  <a:tblStyle styleId="{E1E18A43-32EB-45DC-A5C5-6F35BC1A7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2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89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9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9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3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3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3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4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edigitalgroup.com/understanding-onion-architectu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cial.technet.microsoft.com/wiki/contents/articles/36655.onion-architecture-in-asp-net-core-mvc.aspx" TargetMode="External"/><Relationship Id="rId4" Type="http://schemas.openxmlformats.org/officeDocument/2006/relationships/hyperlink" Target="https://jeffreypalermo.com/2008/07/the-onion-architecture-par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reypalermo.com/2008/07/the-onion-architecture-part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Onion</a:t>
            </a:r>
            <a:br>
              <a:rPr lang="en" dirty="0" smtClean="0"/>
            </a:br>
            <a:r>
              <a:rPr lang="en" dirty="0" smtClean="0"/>
              <a:t>Architecture</a:t>
            </a:r>
            <a:br>
              <a:rPr lang="en" dirty="0" smtClean="0"/>
            </a:br>
            <a:r>
              <a:rPr lang="en" dirty="0" smtClean="0"/>
              <a:t>Overview</a:t>
            </a:r>
            <a:endParaRPr dirty="0"/>
          </a:p>
        </p:txBody>
      </p:sp>
      <p:sp>
        <p:nvSpPr>
          <p:cNvPr id="3" name="Google Shape;211;p17"/>
          <p:cNvSpPr txBox="1">
            <a:spLocks/>
          </p:cNvSpPr>
          <p:nvPr/>
        </p:nvSpPr>
        <p:spPr>
          <a:xfrm>
            <a:off x="6934573" y="4479476"/>
            <a:ext cx="2209244" cy="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 dirty="0" smtClean="0">
                <a:solidFill>
                  <a:srgbClr val="33CCFF"/>
                </a:solidFill>
              </a:rPr>
              <a:t>Shcherbyna 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Repository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USER INTERFACE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Is </a:t>
            </a:r>
            <a:r>
              <a:rPr lang="en-US" sz="1800" dirty="0">
                <a:solidFill>
                  <a:schemeClr val="bg1"/>
                </a:solidFill>
              </a:rPr>
              <a:t>everything designed into an information device with which a person may interact. This can include display </a:t>
            </a:r>
            <a:r>
              <a:rPr lang="en-US" sz="1800" u="sng" dirty="0">
                <a:solidFill>
                  <a:schemeClr val="bg1"/>
                </a:solidFill>
              </a:rPr>
              <a:t>screens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u="sng" dirty="0">
                <a:solidFill>
                  <a:schemeClr val="bg1"/>
                </a:solidFill>
              </a:rPr>
              <a:t>keyboards</a:t>
            </a:r>
            <a:r>
              <a:rPr lang="en-US" sz="1800" dirty="0">
                <a:solidFill>
                  <a:schemeClr val="bg1"/>
                </a:solidFill>
              </a:rPr>
              <a:t>, a </a:t>
            </a:r>
            <a:r>
              <a:rPr lang="en-US" sz="1800" u="sng" dirty="0">
                <a:solidFill>
                  <a:schemeClr val="bg1"/>
                </a:solidFill>
              </a:rPr>
              <a:t>mouse</a:t>
            </a:r>
            <a:r>
              <a:rPr lang="en-US" sz="1800" dirty="0">
                <a:solidFill>
                  <a:schemeClr val="bg1"/>
                </a:solidFill>
              </a:rPr>
              <a:t> and the appearance of a </a:t>
            </a:r>
            <a:r>
              <a:rPr lang="en-US" sz="1800" u="sng" dirty="0">
                <a:solidFill>
                  <a:schemeClr val="bg1"/>
                </a:solidFill>
              </a:rPr>
              <a:t>desktop</a:t>
            </a:r>
            <a:r>
              <a:rPr lang="en-US" sz="1800" dirty="0">
                <a:solidFill>
                  <a:schemeClr val="bg1"/>
                </a:solidFill>
              </a:rPr>
              <a:t>. It is also the way through which a user interacts with an </a:t>
            </a:r>
            <a:r>
              <a:rPr lang="en-US" sz="1800" u="sng" dirty="0">
                <a:solidFill>
                  <a:schemeClr val="bg1"/>
                </a:solidFill>
              </a:rPr>
              <a:t>application</a:t>
            </a:r>
            <a:r>
              <a:rPr lang="en-US" sz="1800" dirty="0">
                <a:solidFill>
                  <a:schemeClr val="bg1"/>
                </a:solidFill>
              </a:rPr>
              <a:t> or a </a:t>
            </a:r>
            <a:r>
              <a:rPr lang="en-US" sz="1800" u="sng" dirty="0">
                <a:solidFill>
                  <a:schemeClr val="bg1"/>
                </a:solidFill>
              </a:rPr>
              <a:t>website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3"/>
            <a:ext cx="2691998" cy="43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TESTS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Contains different types of tests (Unit, Integration, Performance).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1053050"/>
            <a:ext cx="3086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Onion Architecture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Resources:</a:t>
            </a:r>
            <a:endParaRPr sz="1400" dirty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blog.thedigitalgroup.com/understanding-onion-architecture</a:t>
            </a:r>
            <a:endParaRPr lang="en-US" sz="1400" dirty="0" smtClean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4"/>
              </a:rPr>
              <a:t>https://jeffreypalermo.com/2008/07/the-onion-architecture-part-1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social.technet.microsoft.com/wiki/contents/articles/36655.onion-architecture-in-asp-net-core-mvc.aspx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</a:t>
            </a:r>
            <a:r>
              <a:rPr lang="en" sz="1400" dirty="0" smtClean="0"/>
              <a:t>application sample:</a:t>
            </a:r>
            <a:endParaRPr sz="1400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sz="1400" u="sng" dirty="0">
                <a:solidFill>
                  <a:srgbClr val="66FF33"/>
                </a:solidFill>
              </a:rPr>
              <a:t>https://github.com/khdevnet/onion-architecture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908461"/>
            <a:ext cx="5972088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The Onion Architecture term was coined by Jeffrey Palermo in 2008. This architecture provides a better way to build applications for better testability, maintainability, and dependability on the infrastructures like databases and services. </a:t>
            </a:r>
            <a:endParaRPr sz="12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4586165"/>
            <a:ext cx="5972088" cy="54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r>
              <a:rPr lang="en" sz="1000" b="1" dirty="0"/>
              <a:t>More info on </a:t>
            </a:r>
            <a:r>
              <a:rPr lang="en-US" sz="1000" b="1" u="sng" dirty="0">
                <a:hlinkClick r:id="rId3"/>
              </a:rPr>
              <a:t>https://jeffreypalermo.com/2008/07/the-onion-architecture-part-1</a:t>
            </a:r>
            <a:r>
              <a:rPr lang="en-US" sz="1000" b="1" u="sng" dirty="0" smtClean="0">
                <a:hlinkClick r:id="rId3"/>
              </a:rPr>
              <a:t>/</a:t>
            </a:r>
            <a:endParaRPr lang="en-US" sz="1000" b="1" u="sng" dirty="0" smtClean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3" y="1849254"/>
            <a:ext cx="3465088" cy="2602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30175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Key tenets of Onion Architecture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032842"/>
            <a:ext cx="635443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1" dirty="0"/>
              <a:t>The application is built around an independent object </a:t>
            </a:r>
            <a:r>
              <a:rPr lang="en-US" sz="1800" i="1" dirty="0" smtClean="0"/>
              <a:t>model</a:t>
            </a:r>
            <a:endParaRPr sz="1800" dirty="0"/>
          </a:p>
          <a:p>
            <a:pPr fontAlgn="base"/>
            <a:r>
              <a:rPr lang="en-US" sz="1800" i="1" dirty="0"/>
              <a:t>Inner layers define interfaces.  Outer layers implement interfaces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i="1" dirty="0"/>
              <a:t>Direction of coupling is toward the center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i="1" dirty="0"/>
              <a:t>All application core code can be compiled and run separate from infrastructure</a:t>
            </a:r>
            <a:endParaRPr lang="en-US" sz="18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7" y="301752"/>
            <a:ext cx="61488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Advantages of Onion </a:t>
            </a:r>
            <a:r>
              <a:rPr lang="en-US" dirty="0" smtClean="0"/>
              <a:t>Architecture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032842"/>
            <a:ext cx="635443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It provides better maintainability as all the codes depend on layers or the center.</a:t>
            </a:r>
          </a:p>
          <a:p>
            <a:r>
              <a:rPr lang="en-US" sz="1600" dirty="0"/>
              <a:t>It provides better testability as the unit test can be created for separate layers without an effect of other modules of the application.</a:t>
            </a:r>
          </a:p>
          <a:p>
            <a:r>
              <a:rPr lang="en-US" sz="1600" dirty="0"/>
              <a:t>It develops a loosely coupled application as the outer layer of the application always communicates with inner layer via interfaces.</a:t>
            </a:r>
          </a:p>
          <a:p>
            <a:r>
              <a:rPr lang="en-US" sz="1600" dirty="0"/>
              <a:t>Any concrete implantation would be provided to the application at run time</a:t>
            </a:r>
          </a:p>
          <a:p>
            <a:r>
              <a:rPr lang="en-US" sz="1600" dirty="0"/>
              <a:t>Domain entities are core and center part. It can have access to both database and UI layers.</a:t>
            </a:r>
          </a:p>
          <a:p>
            <a:r>
              <a:rPr lang="en-US" sz="1600" dirty="0"/>
              <a:t>The internal layers never depend on external layer. The code that may have changed should be part of an external layer.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4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563539" y="1293018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99FF"/>
                </a:solidFill>
              </a:rPr>
              <a:t>  </a:t>
            </a:r>
            <a:r>
              <a:rPr lang="en" sz="1200" b="1" dirty="0" smtClean="0">
                <a:solidFill>
                  <a:srgbClr val="FF0066"/>
                </a:solidFill>
              </a:rPr>
              <a:t>ONION</a:t>
            </a:r>
            <a:r>
              <a:rPr lang="en" sz="1200" b="1" dirty="0" smtClean="0"/>
              <a:t> CORE LAYERS</a:t>
            </a:r>
            <a:endParaRPr sz="1200" b="1" dirty="0" smtClean="0"/>
          </a:p>
          <a:p>
            <a:pPr marL="76200" indent="0">
              <a:buNone/>
            </a:pPr>
            <a:r>
              <a:rPr lang="en-US" sz="1000" dirty="0" smtClean="0"/>
              <a:t>Domain</a:t>
            </a:r>
            <a:endParaRPr lang="en-US" sz="1000" dirty="0"/>
          </a:p>
          <a:p>
            <a:pPr marL="76200" indent="0">
              <a:buNone/>
            </a:pPr>
            <a:r>
              <a:rPr lang="en-US" sz="1000" dirty="0" smtClean="0"/>
              <a:t>Service</a:t>
            </a:r>
          </a:p>
          <a:p>
            <a:pPr marL="76200" indent="0">
              <a:buNone/>
            </a:pPr>
            <a:r>
              <a:rPr lang="en-US" sz="1200" b="1" dirty="0" smtClean="0">
                <a:solidFill>
                  <a:srgbClr val="33CCCC"/>
                </a:solidFill>
              </a:rPr>
              <a:t>ONION</a:t>
            </a:r>
            <a:r>
              <a:rPr lang="en-US" sz="1200" b="1" dirty="0" smtClean="0">
                <a:solidFill>
                  <a:srgbClr val="6699FF"/>
                </a:solidFill>
              </a:rPr>
              <a:t> </a:t>
            </a:r>
            <a:r>
              <a:rPr lang="en-US" sz="1200" b="1" dirty="0" smtClean="0"/>
              <a:t>NOT CORE </a:t>
            </a:r>
            <a:r>
              <a:rPr lang="en-US" sz="1200" b="1" dirty="0"/>
              <a:t>LAYERS</a:t>
            </a:r>
          </a:p>
          <a:p>
            <a:pPr marL="76200" indent="0">
              <a:buNone/>
            </a:pPr>
            <a:r>
              <a:rPr lang="en-US" sz="1000" dirty="0" smtClean="0"/>
              <a:t>Infrastructure</a:t>
            </a:r>
          </a:p>
          <a:p>
            <a:pPr marL="76200" indent="0">
              <a:buNone/>
            </a:pPr>
            <a:r>
              <a:rPr lang="en-US" sz="1000" dirty="0" smtClean="0"/>
              <a:t>User Interface</a:t>
            </a:r>
          </a:p>
          <a:p>
            <a:pPr marL="76200" indent="0">
              <a:buNone/>
            </a:pPr>
            <a:r>
              <a:rPr lang="en-US" sz="1000" dirty="0" smtClean="0"/>
              <a:t>Tests </a:t>
            </a:r>
            <a:endParaRPr lang="en-US" sz="1000"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64" y="1086811"/>
            <a:ext cx="3865568" cy="26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301752"/>
            <a:ext cx="6126192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Onion Architecture Dependencies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8" y="1221894"/>
            <a:ext cx="5972100" cy="31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DOMAIN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66"/>
                </a:solidFill>
              </a:rPr>
              <a:t>DOMAIN</a:t>
            </a:r>
            <a:r>
              <a:rPr lang="en" sz="1800" b="1" dirty="0" smtClean="0"/>
              <a:t> LAYEAR</a:t>
            </a:r>
            <a:endParaRPr sz="1800" b="1" dirty="0"/>
          </a:p>
          <a:p>
            <a:pPr marL="0" lvl="0" indent="0">
              <a:buNone/>
            </a:pPr>
            <a:r>
              <a:rPr lang="en-US" sz="1800" dirty="0"/>
              <a:t>It is the center part of the architecture. It holds all application domain objects. If an application is developed with ORM entity framework then this layer holds POCO classes (Code First) or </a:t>
            </a:r>
            <a:r>
              <a:rPr lang="en-US" sz="1800" dirty="0" err="1"/>
              <a:t>Edmx</a:t>
            </a:r>
            <a:r>
              <a:rPr lang="en-US" sz="1800" dirty="0"/>
              <a:t> (Database First) with entities. </a:t>
            </a: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3"/>
            <a:ext cx="2879504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Repository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FF0066"/>
                </a:solidFill>
              </a:rPr>
              <a:t>SERVICE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/>
              <a:t>The layer holds interfaces which are used to communicate between the UI layer and </a:t>
            </a:r>
            <a:r>
              <a:rPr lang="en-US" sz="1800" dirty="0" smtClean="0"/>
              <a:t>domain </a:t>
            </a:r>
            <a:r>
              <a:rPr lang="en-US" sz="1800" dirty="0"/>
              <a:t>layer. It holds business logic for an entity so it’s called business logic layer as well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2"/>
            <a:ext cx="2879504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INFRASTRUCTURE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implements </a:t>
            </a:r>
            <a:r>
              <a:rPr lang="en-US" sz="1800" dirty="0" smtClean="0"/>
              <a:t>not business logic requirements. It can contains Data access realization (PostgreSQL, </a:t>
            </a:r>
            <a:r>
              <a:rPr lang="en-US" sz="1800" dirty="0" err="1" smtClean="0"/>
              <a:t>Json</a:t>
            </a:r>
            <a:r>
              <a:rPr lang="en-US" sz="1800" dirty="0" smtClean="0"/>
              <a:t>). Remote client request handlers. </a:t>
            </a:r>
            <a:endParaRPr lang="en-US" sz="1800" dirty="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05" y="535612"/>
            <a:ext cx="2144179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8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390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Hind</vt:lpstr>
      <vt:lpstr>Dumaine</vt:lpstr>
      <vt:lpstr>Onion Architecture Overview</vt:lpstr>
      <vt:lpstr>Introduction</vt:lpstr>
      <vt:lpstr>Key tenets of Onion Architecture</vt:lpstr>
      <vt:lpstr>Advantages of Onion Architecture</vt:lpstr>
      <vt:lpstr>PowerPoint Presentation</vt:lpstr>
      <vt:lpstr>Onion Architecture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 Architecture Overview</dc:title>
  <cp:lastModifiedBy>Shcherbyna, Anton</cp:lastModifiedBy>
  <cp:revision>18</cp:revision>
  <dcterms:modified xsi:type="dcterms:W3CDTF">2018-09-09T13:29:45Z</dcterms:modified>
</cp:coreProperties>
</file>