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57" r:id="rId3"/>
    <p:sldId id="298" r:id="rId4"/>
    <p:sldId id="261" r:id="rId5"/>
    <p:sldId id="296" r:id="rId6"/>
    <p:sldId id="299" r:id="rId7"/>
    <p:sldId id="285" r:id="rId8"/>
    <p:sldId id="297" r:id="rId9"/>
    <p:sldId id="288" r:id="rId10"/>
    <p:sldId id="291" r:id="rId11"/>
    <p:sldId id="292" r:id="rId12"/>
    <p:sldId id="281" r:id="rId13"/>
  </p:sldIdLst>
  <p:sldSz cx="9144000" cy="5143500" type="screen16x9"/>
  <p:notesSz cx="6858000" cy="9144000"/>
  <p:embeddedFontLst>
    <p:embeddedFont>
      <p:font typeface="Hind" panose="020B0604020202020204" charset="0"/>
      <p:regular r:id="rId15"/>
      <p:bold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cherbyna, Anton" initials="SA" lastIdx="1" clrIdx="0">
    <p:extLst>
      <p:ext uri="{19B8F6BF-5375-455C-9EA6-DF929625EA0E}">
        <p15:presenceInfo xmlns:p15="http://schemas.microsoft.com/office/powerpoint/2012/main" userId="S-1-5-21-991605420-2810708076-3007610172-76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FF006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E18A43-32EB-45DC-A5C5-6F35BC1A73E6}">
  <a:tblStyle styleId="{E1E18A43-32EB-45DC-A5C5-6F35BC1A7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66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4545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6089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942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345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5378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139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225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1711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267190" y="1714118"/>
            <a:ext cx="44877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CQRS/ES</a:t>
            </a:r>
            <a:br>
              <a:rPr lang="en" dirty="0" smtClean="0"/>
            </a:br>
            <a:r>
              <a:rPr lang="en" dirty="0" smtClean="0"/>
              <a:t>Architecture</a:t>
            </a:r>
            <a:br>
              <a:rPr lang="en" dirty="0" smtClean="0"/>
            </a:br>
            <a:r>
              <a:rPr lang="en" dirty="0" smtClean="0"/>
              <a:t>Overview</a:t>
            </a:r>
            <a:endParaRPr dirty="0"/>
          </a:p>
        </p:txBody>
      </p:sp>
      <p:sp>
        <p:nvSpPr>
          <p:cNvPr id="3" name="Google Shape;211;p17"/>
          <p:cNvSpPr txBox="1">
            <a:spLocks/>
          </p:cNvSpPr>
          <p:nvPr/>
        </p:nvSpPr>
        <p:spPr>
          <a:xfrm>
            <a:off x="6934573" y="4479476"/>
            <a:ext cx="2209244" cy="657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indent="0">
              <a:buFont typeface="Hind"/>
              <a:buNone/>
            </a:pPr>
            <a:r>
              <a:rPr lang="en-US" b="1" dirty="0" smtClean="0">
                <a:solidFill>
                  <a:srgbClr val="33CCFF"/>
                </a:solidFill>
              </a:rPr>
              <a:t>Shcherbyna A.</a:t>
            </a:r>
          </a:p>
        </p:txBody>
      </p:sp>
      <p:sp>
        <p:nvSpPr>
          <p:cNvPr id="2" name="Rectangle 1"/>
          <p:cNvSpPr/>
          <p:nvPr/>
        </p:nvSpPr>
        <p:spPr>
          <a:xfrm>
            <a:off x="2861734" y="4391104"/>
            <a:ext cx="4572000" cy="587853"/>
          </a:xfrm>
          <a:prstGeom prst="rect">
            <a:avLst/>
          </a:prstGeom>
        </p:spPr>
        <p:txBody>
          <a:bodyPr>
            <a:spAutoFit/>
          </a:bodyPr>
          <a:lstStyle/>
          <a:p>
            <a:pPr lvl="0">
              <a:lnSpc>
                <a:spcPct val="115000"/>
              </a:lnSpc>
              <a:spcBef>
                <a:spcPts val="600"/>
              </a:spcBef>
            </a:pPr>
            <a:r>
              <a:rPr lang="en-US" dirty="0">
                <a:solidFill>
                  <a:schemeClr val="bg1"/>
                </a:solidFill>
              </a:rPr>
              <a:t>You can download application sample:</a:t>
            </a:r>
          </a:p>
          <a:p>
            <a:pPr marL="0" lvl="0" indent="0">
              <a:lnSpc>
                <a:spcPct val="115000"/>
              </a:lnSpc>
              <a:buNone/>
            </a:pPr>
            <a:r>
              <a:rPr lang="en-US" u="sng" dirty="0">
                <a:solidFill>
                  <a:srgbClr val="66FF33"/>
                </a:solidFill>
              </a:rPr>
              <a:t>https://github.com/khdevnet/sw-checkout</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9" name="Google Shape;389;p36"/>
          <p:cNvSpPr txBox="1">
            <a:spLocks noGrp="1"/>
          </p:cNvSpPr>
          <p:nvPr>
            <p:ph type="body" idx="4294967295"/>
          </p:nvPr>
        </p:nvSpPr>
        <p:spPr>
          <a:xfrm>
            <a:off x="1319150" y="1545264"/>
            <a:ext cx="3240000" cy="2481985"/>
          </a:xfrm>
          <a:prstGeom prst="rect">
            <a:avLst/>
          </a:prstGeom>
        </p:spPr>
        <p:txBody>
          <a:bodyPr spcFirstLastPara="1" wrap="square" lIns="91425" tIns="91425" rIns="91425" bIns="91425" anchor="b" anchorCtr="0">
            <a:noAutofit/>
          </a:bodyPr>
          <a:lstStyle/>
          <a:p>
            <a:pPr marL="0" lvl="0" indent="0">
              <a:buNone/>
            </a:pPr>
            <a:r>
              <a:rPr lang="en" sz="1800" b="1" dirty="0" smtClean="0">
                <a:solidFill>
                  <a:srgbClr val="33CCCC"/>
                </a:solidFill>
              </a:rPr>
              <a:t>INFRASTRUCTURE</a:t>
            </a:r>
            <a:r>
              <a:rPr lang="en" sz="1800" b="1" dirty="0" smtClean="0"/>
              <a:t> </a:t>
            </a:r>
            <a:r>
              <a:rPr lang="en" sz="1800" b="1" dirty="0"/>
              <a:t>LAYEAR</a:t>
            </a:r>
            <a:endParaRPr sz="1800" b="1" dirty="0" smtClean="0"/>
          </a:p>
          <a:p>
            <a:pPr marL="0" lvl="0" indent="0">
              <a:buNone/>
            </a:pPr>
            <a:r>
              <a:rPr lang="en-US" sz="1800" dirty="0" smtClean="0"/>
              <a:t>It </a:t>
            </a:r>
            <a:r>
              <a:rPr lang="en-US" sz="1800" dirty="0"/>
              <a:t>implements </a:t>
            </a:r>
            <a:r>
              <a:rPr lang="en-US" sz="1800" dirty="0" smtClean="0"/>
              <a:t>not business logic requirements. It can contains Data access realization (PostgreSQL, </a:t>
            </a:r>
            <a:r>
              <a:rPr lang="en-US" sz="1800" dirty="0" err="1" smtClean="0"/>
              <a:t>EventStore</a:t>
            </a:r>
            <a:r>
              <a:rPr lang="en-US" sz="1800" dirty="0" smtClean="0"/>
              <a:t>), Message bus. </a:t>
            </a:r>
            <a:endParaRPr lang="en-US" sz="1800" dirty="0"/>
          </a:p>
        </p:txBody>
      </p:sp>
      <p:sp>
        <p:nvSpPr>
          <p:cNvPr id="390" name="Google Shape;390;p3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10</a:t>
            </a:fld>
            <a:endParaRPr/>
          </a:p>
        </p:txBody>
      </p:sp>
      <p:pic>
        <p:nvPicPr>
          <p:cNvPr id="3" name="Picture 2"/>
          <p:cNvPicPr>
            <a:picLocks noChangeAspect="1"/>
          </p:cNvPicPr>
          <p:nvPr/>
        </p:nvPicPr>
        <p:blipFill>
          <a:blip r:embed="rId3"/>
          <a:stretch>
            <a:fillRect/>
          </a:stretch>
        </p:blipFill>
        <p:spPr>
          <a:xfrm>
            <a:off x="4559150" y="1935056"/>
            <a:ext cx="3162300" cy="1828800"/>
          </a:xfrm>
          <a:prstGeom prst="rect">
            <a:avLst/>
          </a:prstGeom>
        </p:spPr>
      </p:pic>
    </p:spTree>
    <p:extLst>
      <p:ext uri="{BB962C8B-B14F-4D97-AF65-F5344CB8AC3E}">
        <p14:creationId xmlns:p14="http://schemas.microsoft.com/office/powerpoint/2010/main" val="42710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6"/>
          <p:cNvSpPr/>
          <p:nvPr/>
        </p:nvSpPr>
        <p:spPr>
          <a:xfrm>
            <a:off x="4986400" y="910325"/>
            <a:ext cx="2493300" cy="3333600"/>
          </a:xfrm>
          <a:prstGeom prst="rect">
            <a:avLst/>
          </a:prstGeom>
          <a:solidFill>
            <a:srgbClr val="FFFFFF">
              <a:alpha val="1422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Hind"/>
                <a:ea typeface="Hind"/>
                <a:cs typeface="Hind"/>
                <a:sym typeface="Hind"/>
              </a:rPr>
              <a:t>Place </a:t>
            </a:r>
            <a:r>
              <a:rPr lang="en" sz="1000" dirty="0" smtClean="0">
                <a:solidFill>
                  <a:srgbClr val="FFFFFF"/>
                </a:solidFill>
                <a:latin typeface="Hind"/>
                <a:ea typeface="Hind"/>
                <a:cs typeface="Hind"/>
                <a:sym typeface="Hind"/>
              </a:rPr>
              <a:t>Repository LAYER SCREEN</a:t>
            </a:r>
            <a:endParaRPr sz="1000" dirty="0">
              <a:solidFill>
                <a:srgbClr val="FFFFFF"/>
              </a:solidFill>
              <a:latin typeface="Hind"/>
              <a:ea typeface="Hind"/>
              <a:cs typeface="Hind"/>
              <a:sym typeface="Hind"/>
            </a:endParaRPr>
          </a:p>
        </p:txBody>
      </p:sp>
      <p:sp>
        <p:nvSpPr>
          <p:cNvPr id="389" name="Google Shape;389;p36"/>
          <p:cNvSpPr txBox="1">
            <a:spLocks noGrp="1"/>
          </p:cNvSpPr>
          <p:nvPr>
            <p:ph type="body" idx="4294967295"/>
          </p:nvPr>
        </p:nvSpPr>
        <p:spPr>
          <a:xfrm>
            <a:off x="1319150" y="1545264"/>
            <a:ext cx="3240000" cy="2481985"/>
          </a:xfrm>
          <a:prstGeom prst="rect">
            <a:avLst/>
          </a:prstGeom>
        </p:spPr>
        <p:txBody>
          <a:bodyPr spcFirstLastPara="1" wrap="square" lIns="91425" tIns="91425" rIns="91425" bIns="91425" anchor="b" anchorCtr="0">
            <a:noAutofit/>
          </a:bodyPr>
          <a:lstStyle/>
          <a:p>
            <a:pPr marL="0" lvl="0" indent="0">
              <a:buNone/>
            </a:pPr>
            <a:r>
              <a:rPr lang="en" sz="1800" b="1" dirty="0" smtClean="0">
                <a:solidFill>
                  <a:srgbClr val="33CCCC"/>
                </a:solidFill>
              </a:rPr>
              <a:t>USER INTERFACE</a:t>
            </a:r>
            <a:r>
              <a:rPr lang="en" sz="1800" b="1" dirty="0" smtClean="0"/>
              <a:t> </a:t>
            </a:r>
            <a:r>
              <a:rPr lang="en" sz="1800" b="1" dirty="0"/>
              <a:t>LAYEAR</a:t>
            </a:r>
            <a:endParaRPr sz="1800" b="1" dirty="0" smtClean="0"/>
          </a:p>
          <a:p>
            <a:pPr marL="0" lvl="0" indent="0">
              <a:buNone/>
            </a:pPr>
            <a:r>
              <a:rPr lang="en-US" sz="1800" dirty="0" smtClean="0">
                <a:solidFill>
                  <a:schemeClr val="bg1"/>
                </a:solidFill>
              </a:rPr>
              <a:t>Is </a:t>
            </a:r>
            <a:r>
              <a:rPr lang="en-US" sz="1800" dirty="0">
                <a:solidFill>
                  <a:schemeClr val="bg1"/>
                </a:solidFill>
              </a:rPr>
              <a:t>everything designed into an information device with which a person may interact. </a:t>
            </a:r>
            <a:endParaRPr lang="en-US" sz="1800" dirty="0" smtClean="0">
              <a:solidFill>
                <a:schemeClr val="bg1"/>
              </a:solidFill>
            </a:endParaRPr>
          </a:p>
          <a:p>
            <a:pPr marL="0" lvl="0" indent="0">
              <a:buNone/>
            </a:pPr>
            <a:r>
              <a:rPr lang="en-US" sz="1800" dirty="0" smtClean="0">
                <a:solidFill>
                  <a:schemeClr val="bg1"/>
                </a:solidFill>
              </a:rPr>
              <a:t>This </a:t>
            </a:r>
            <a:r>
              <a:rPr lang="en-US" sz="1800" dirty="0">
                <a:solidFill>
                  <a:schemeClr val="bg1"/>
                </a:solidFill>
              </a:rPr>
              <a:t>can include display </a:t>
            </a:r>
            <a:r>
              <a:rPr lang="en-US" sz="1800" u="sng" dirty="0">
                <a:solidFill>
                  <a:schemeClr val="bg1"/>
                </a:solidFill>
              </a:rPr>
              <a:t>screens</a:t>
            </a:r>
            <a:r>
              <a:rPr lang="en-US" sz="1800" dirty="0">
                <a:solidFill>
                  <a:schemeClr val="bg1"/>
                </a:solidFill>
              </a:rPr>
              <a:t>, </a:t>
            </a:r>
            <a:r>
              <a:rPr lang="en-US" sz="1800" u="sng" dirty="0">
                <a:solidFill>
                  <a:schemeClr val="bg1"/>
                </a:solidFill>
              </a:rPr>
              <a:t>keyboards</a:t>
            </a:r>
            <a:r>
              <a:rPr lang="en-US" sz="1800" dirty="0">
                <a:solidFill>
                  <a:schemeClr val="bg1"/>
                </a:solidFill>
              </a:rPr>
              <a:t>, a </a:t>
            </a:r>
            <a:r>
              <a:rPr lang="en-US" sz="1800" u="sng" dirty="0">
                <a:solidFill>
                  <a:schemeClr val="bg1"/>
                </a:solidFill>
              </a:rPr>
              <a:t>mouse</a:t>
            </a:r>
            <a:r>
              <a:rPr lang="en-US" sz="1800" dirty="0">
                <a:solidFill>
                  <a:schemeClr val="bg1"/>
                </a:solidFill>
              </a:rPr>
              <a:t> and the appearance of a </a:t>
            </a:r>
            <a:r>
              <a:rPr lang="en-US" sz="1800" u="sng" dirty="0">
                <a:solidFill>
                  <a:schemeClr val="bg1"/>
                </a:solidFill>
              </a:rPr>
              <a:t>desktop</a:t>
            </a:r>
            <a:r>
              <a:rPr lang="en-US" sz="1800" dirty="0">
                <a:solidFill>
                  <a:schemeClr val="bg1"/>
                </a:solidFill>
              </a:rPr>
              <a:t>. It is also the way through which a user interacts with an </a:t>
            </a:r>
            <a:r>
              <a:rPr lang="en-US" sz="1800" u="sng" dirty="0">
                <a:solidFill>
                  <a:schemeClr val="bg1"/>
                </a:solidFill>
              </a:rPr>
              <a:t>application</a:t>
            </a:r>
            <a:r>
              <a:rPr lang="en-US" sz="1800" dirty="0">
                <a:solidFill>
                  <a:schemeClr val="bg1"/>
                </a:solidFill>
              </a:rPr>
              <a:t> or a </a:t>
            </a:r>
            <a:r>
              <a:rPr lang="en-US" sz="1800" u="sng" dirty="0">
                <a:solidFill>
                  <a:schemeClr val="bg1"/>
                </a:solidFill>
              </a:rPr>
              <a:t>website</a:t>
            </a:r>
            <a:r>
              <a:rPr lang="en-US" sz="1800" dirty="0">
                <a:solidFill>
                  <a:schemeClr val="bg1"/>
                </a:solidFill>
              </a:rPr>
              <a:t>.</a:t>
            </a:r>
          </a:p>
        </p:txBody>
      </p:sp>
      <p:sp>
        <p:nvSpPr>
          <p:cNvPr id="390" name="Google Shape;390;p3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pic>
        <p:nvPicPr>
          <p:cNvPr id="2" name="Picture 1"/>
          <p:cNvPicPr>
            <a:picLocks noChangeAspect="1"/>
          </p:cNvPicPr>
          <p:nvPr/>
        </p:nvPicPr>
        <p:blipFill>
          <a:blip r:embed="rId3"/>
          <a:stretch>
            <a:fillRect/>
          </a:stretch>
        </p:blipFill>
        <p:spPr>
          <a:xfrm>
            <a:off x="4986400" y="879668"/>
            <a:ext cx="2493300" cy="3813175"/>
          </a:xfrm>
          <a:prstGeom prst="rect">
            <a:avLst/>
          </a:prstGeom>
        </p:spPr>
      </p:pic>
    </p:spTree>
    <p:extLst>
      <p:ext uri="{BB962C8B-B14F-4D97-AF65-F5344CB8AC3E}">
        <p14:creationId xmlns:p14="http://schemas.microsoft.com/office/powerpoint/2010/main" val="280097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0"/>
          <p:cNvSpPr txBox="1">
            <a:spLocks noGrp="1"/>
          </p:cNvSpPr>
          <p:nvPr>
            <p:ph type="title"/>
          </p:nvPr>
        </p:nvSpPr>
        <p:spPr>
          <a:xfrm>
            <a:off x="1067088" y="684250"/>
            <a:ext cx="5972100" cy="636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CQRS/ES </a:t>
            </a:r>
            <a:r>
              <a:rPr lang="en" dirty="0" smtClean="0"/>
              <a:t>Architecture</a:t>
            </a:r>
            <a:endParaRPr dirty="0"/>
          </a:p>
        </p:txBody>
      </p:sp>
      <p:sp>
        <p:nvSpPr>
          <p:cNvPr id="419" name="Google Shape;419;p40"/>
          <p:cNvSpPr txBox="1">
            <a:spLocks noGrp="1"/>
          </p:cNvSpPr>
          <p:nvPr>
            <p:ph type="body" idx="1"/>
          </p:nvPr>
        </p:nvSpPr>
        <p:spPr>
          <a:xfrm>
            <a:off x="1067100" y="1320250"/>
            <a:ext cx="7619700" cy="2316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dirty="0" smtClean="0"/>
              <a:t>Resources:</a:t>
            </a:r>
            <a:endParaRPr sz="1400" dirty="0"/>
          </a:p>
          <a:p>
            <a:pPr lvl="0" indent="-317500">
              <a:lnSpc>
                <a:spcPct val="115000"/>
              </a:lnSpc>
              <a:buClr>
                <a:srgbClr val="FFFFFF"/>
              </a:buClr>
              <a:buSzPts val="1400"/>
            </a:pPr>
            <a:r>
              <a:rPr lang="en-US" sz="1400" dirty="0"/>
              <a:t>https://docs.microsoft.com/en-us/previous-versions/msp-n-p/jj554200(v=pandp.10)</a:t>
            </a:r>
          </a:p>
          <a:p>
            <a:pPr lvl="0" indent="-317500">
              <a:lnSpc>
                <a:spcPct val="115000"/>
              </a:lnSpc>
              <a:buClr>
                <a:srgbClr val="FFFFFF"/>
              </a:buClr>
              <a:buSzPts val="1400"/>
            </a:pPr>
            <a:r>
              <a:rPr lang="en-US" sz="1400" dirty="0" smtClean="0"/>
              <a:t>https</a:t>
            </a:r>
            <a:r>
              <a:rPr lang="en-US" sz="1400" dirty="0"/>
              <a:t>://martinfowler.com/bliki/CQRS.html </a:t>
            </a:r>
            <a:endParaRPr lang="en-US" sz="1400" dirty="0" smtClean="0"/>
          </a:p>
          <a:p>
            <a:pPr lvl="0" indent="-317500">
              <a:lnSpc>
                <a:spcPct val="115000"/>
              </a:lnSpc>
              <a:buClr>
                <a:srgbClr val="FFFFFF"/>
              </a:buClr>
              <a:buSzPts val="1400"/>
            </a:pPr>
            <a:r>
              <a:rPr lang="en-US" sz="1400" dirty="0"/>
              <a:t>https://martinfowler.com/eaaDev/EventSourcing.html</a:t>
            </a:r>
          </a:p>
          <a:p>
            <a:pPr lvl="0" indent="-317500">
              <a:lnSpc>
                <a:spcPct val="115000"/>
              </a:lnSpc>
              <a:buClr>
                <a:srgbClr val="FFFFFF"/>
              </a:buClr>
              <a:buSzPts val="1400"/>
            </a:pPr>
            <a:r>
              <a:rPr lang="en-US" sz="1400" dirty="0"/>
              <a:t>https://github.com/michaellperry/PharmaNet </a:t>
            </a:r>
            <a:endParaRPr lang="en-US" sz="1400" dirty="0" smtClean="0"/>
          </a:p>
          <a:p>
            <a:pPr lvl="0" indent="-317500">
              <a:lnSpc>
                <a:spcPct val="115000"/>
              </a:lnSpc>
              <a:buClr>
                <a:srgbClr val="FFFFFF"/>
              </a:buClr>
              <a:buSzPts val="1400"/>
            </a:pPr>
            <a:r>
              <a:rPr lang="en-US" sz="1400" dirty="0"/>
              <a:t>https://github.com/oskardudycz/EventSourcing.NetCore</a:t>
            </a:r>
            <a:endParaRPr sz="1400" dirty="0"/>
          </a:p>
          <a:p>
            <a:pPr marL="0" lvl="0" indent="0" rtl="0">
              <a:lnSpc>
                <a:spcPct val="115000"/>
              </a:lnSpc>
              <a:spcBef>
                <a:spcPts val="600"/>
              </a:spcBef>
              <a:spcAft>
                <a:spcPts val="0"/>
              </a:spcAft>
              <a:buNone/>
            </a:pPr>
            <a:endParaRPr lang="en" sz="1400" dirty="0" smtClean="0"/>
          </a:p>
          <a:p>
            <a:pPr marL="0" lvl="0" indent="0" rtl="0">
              <a:lnSpc>
                <a:spcPct val="115000"/>
              </a:lnSpc>
              <a:spcBef>
                <a:spcPts val="600"/>
              </a:spcBef>
              <a:spcAft>
                <a:spcPts val="0"/>
              </a:spcAft>
              <a:buNone/>
            </a:pPr>
            <a:endParaRPr lang="en" sz="1400" dirty="0"/>
          </a:p>
          <a:p>
            <a:pPr marL="0" lvl="0" indent="0" rtl="0">
              <a:lnSpc>
                <a:spcPct val="115000"/>
              </a:lnSpc>
              <a:spcBef>
                <a:spcPts val="600"/>
              </a:spcBef>
              <a:spcAft>
                <a:spcPts val="0"/>
              </a:spcAft>
              <a:buNone/>
            </a:pPr>
            <a:r>
              <a:rPr lang="en" sz="1400" dirty="0" smtClean="0"/>
              <a:t>You </a:t>
            </a:r>
            <a:r>
              <a:rPr lang="en" sz="1400" dirty="0"/>
              <a:t>can download </a:t>
            </a:r>
            <a:r>
              <a:rPr lang="en" sz="1400" dirty="0" smtClean="0"/>
              <a:t>application sample:</a:t>
            </a:r>
            <a:endParaRPr sz="1400" dirty="0"/>
          </a:p>
          <a:p>
            <a:pPr marL="0" lvl="0" indent="0">
              <a:lnSpc>
                <a:spcPct val="115000"/>
              </a:lnSpc>
              <a:buNone/>
            </a:pPr>
            <a:r>
              <a:rPr lang="en-US" sz="1400" u="sng" dirty="0">
                <a:solidFill>
                  <a:srgbClr val="66FF33"/>
                </a:solidFill>
              </a:rPr>
              <a:t>https://github.com/khdevnet/sw-checkout</a:t>
            </a:r>
            <a:endParaRPr sz="1400" b="1" dirty="0"/>
          </a:p>
        </p:txBody>
      </p:sp>
      <p:sp>
        <p:nvSpPr>
          <p:cNvPr id="421" name="Google Shape;421;p4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067088" y="303250"/>
            <a:ext cx="5972100" cy="636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Introduction</a:t>
            </a:r>
            <a:endParaRPr dirty="0"/>
          </a:p>
        </p:txBody>
      </p:sp>
      <p:sp>
        <p:nvSpPr>
          <p:cNvPr id="202" name="Google Shape;202;p16"/>
          <p:cNvSpPr txBox="1">
            <a:spLocks noGrp="1"/>
          </p:cNvSpPr>
          <p:nvPr>
            <p:ph type="body" idx="2"/>
          </p:nvPr>
        </p:nvSpPr>
        <p:spPr>
          <a:xfrm>
            <a:off x="1067100" y="908461"/>
            <a:ext cx="5972088" cy="2869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200" dirty="0"/>
              <a:t>The </a:t>
            </a:r>
            <a:r>
              <a:rPr lang="en-US" sz="1200" dirty="0" smtClean="0"/>
              <a:t>CQRS Architecture used </a:t>
            </a:r>
            <a:r>
              <a:rPr lang="en-US" sz="1200" dirty="0"/>
              <a:t>to solve problem of blocking client, when many users try get limited amount of resources </a:t>
            </a:r>
            <a:r>
              <a:rPr lang="en-US" sz="1200" dirty="0" smtClean="0"/>
              <a:t>.</a:t>
            </a:r>
            <a:r>
              <a:rPr lang="en-US" sz="1200" dirty="0"/>
              <a:t> </a:t>
            </a:r>
            <a:endParaRPr lang="en-US" sz="1200" dirty="0" smtClean="0"/>
          </a:p>
          <a:p>
            <a:pPr marL="0" lvl="0" indent="0">
              <a:buClr>
                <a:schemeClr val="dk1"/>
              </a:buClr>
              <a:buSzPts val="1100"/>
              <a:buNone/>
            </a:pPr>
            <a:r>
              <a:rPr lang="en-US" sz="1200" dirty="0" smtClean="0"/>
              <a:t>The </a:t>
            </a:r>
            <a:r>
              <a:rPr lang="en-US" sz="1200" dirty="0"/>
              <a:t>Event </a:t>
            </a:r>
            <a:r>
              <a:rPr lang="en-US" sz="1200" dirty="0" smtClean="0"/>
              <a:t>Sourcing Architecture used to make possible to do not blocking transactions using append only changes in database and restore state of data to any previous state.</a:t>
            </a:r>
            <a:endParaRPr sz="1200" dirty="0" smtClean="0"/>
          </a:p>
          <a:p>
            <a:pPr marL="0" lvl="0" indent="0" rtl="0">
              <a:spcBef>
                <a:spcPts val="600"/>
              </a:spcBef>
              <a:spcAft>
                <a:spcPts val="0"/>
              </a:spcAft>
              <a:buNone/>
            </a:pPr>
            <a:endParaRPr sz="1200" dirty="0"/>
          </a:p>
        </p:txBody>
      </p:sp>
      <p:sp>
        <p:nvSpPr>
          <p:cNvPr id="204" name="Google Shape;204;p16"/>
          <p:cNvSpPr txBox="1">
            <a:spLocks noGrp="1"/>
          </p:cNvSpPr>
          <p:nvPr>
            <p:ph type="body" idx="2"/>
          </p:nvPr>
        </p:nvSpPr>
        <p:spPr>
          <a:xfrm>
            <a:off x="1067100" y="4586165"/>
            <a:ext cx="5972088" cy="541525"/>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000" dirty="0"/>
          </a:p>
          <a:p>
            <a:pPr marL="0" lvl="0" indent="0" rtl="0">
              <a:spcBef>
                <a:spcPts val="1000"/>
              </a:spcBef>
              <a:spcAft>
                <a:spcPts val="1000"/>
              </a:spcAft>
              <a:buNone/>
            </a:pPr>
            <a:endParaRPr sz="1000" dirty="0"/>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11" y="2004907"/>
            <a:ext cx="4499382" cy="29193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8" y="301752"/>
            <a:ext cx="5972100" cy="636000"/>
          </a:xfrm>
          <a:prstGeom prst="rect">
            <a:avLst/>
          </a:prstGeom>
        </p:spPr>
        <p:txBody>
          <a:bodyPr spcFirstLastPara="1" wrap="square" lIns="91425" tIns="91425" rIns="91425" bIns="91425" anchor="b" anchorCtr="0">
            <a:noAutofit/>
          </a:bodyPr>
          <a:lstStyle/>
          <a:p>
            <a:pPr lvl="0"/>
            <a:r>
              <a:rPr lang="en-US" dirty="0" smtClean="0"/>
              <a:t>What is CQRS</a:t>
            </a:r>
            <a:endParaRPr dirty="0"/>
          </a:p>
        </p:txBody>
      </p:sp>
      <p:sp>
        <p:nvSpPr>
          <p:cNvPr id="232" name="Google Shape;232;p20"/>
          <p:cNvSpPr txBox="1">
            <a:spLocks noGrp="1"/>
          </p:cNvSpPr>
          <p:nvPr>
            <p:ph type="body" idx="1"/>
          </p:nvPr>
        </p:nvSpPr>
        <p:spPr>
          <a:xfrm>
            <a:off x="1067088" y="1032842"/>
            <a:ext cx="6354438" cy="2764500"/>
          </a:xfrm>
          <a:prstGeom prst="rect">
            <a:avLst/>
          </a:prstGeom>
        </p:spPr>
        <p:txBody>
          <a:bodyPr spcFirstLastPara="1" wrap="square" lIns="91425" tIns="91425" rIns="91425" bIns="91425" anchor="t" anchorCtr="0">
            <a:noAutofit/>
          </a:bodyPr>
          <a:lstStyle/>
          <a:p>
            <a:pPr marL="76200" indent="0">
              <a:buNone/>
            </a:pPr>
            <a:r>
              <a:rPr lang="en-US" sz="1800" i="1" dirty="0"/>
              <a:t>CQRS means "Command-query responsibility segregation". We segregate the responsibility between commands (write requests) and queries(read requests). The write requests and the read requests are handled by different objects</a:t>
            </a:r>
            <a:r>
              <a:rPr lang="en-US" sz="1800" i="1" dirty="0" smtClean="0"/>
              <a:t>.</a:t>
            </a:r>
            <a:r>
              <a:rPr lang="en-US" dirty="0"/>
              <a:t> </a:t>
            </a:r>
            <a:r>
              <a:rPr lang="en-US" sz="1800" i="1" dirty="0"/>
              <a:t>We can further split up the data storage, having separate read and write stores. Once that happens, there may be many read stores, optimized for handling different types of queries or spanning many bounded contexts.</a:t>
            </a:r>
            <a:endParaRPr sz="1800" i="1"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55576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8" y="301752"/>
            <a:ext cx="5972100" cy="636000"/>
          </a:xfrm>
          <a:prstGeom prst="rect">
            <a:avLst/>
          </a:prstGeom>
        </p:spPr>
        <p:txBody>
          <a:bodyPr spcFirstLastPara="1" wrap="square" lIns="91425" tIns="91425" rIns="91425" bIns="91425" anchor="b" anchorCtr="0">
            <a:noAutofit/>
          </a:bodyPr>
          <a:lstStyle/>
          <a:p>
            <a:pPr lvl="0"/>
            <a:r>
              <a:rPr lang="en-US" dirty="0" smtClean="0"/>
              <a:t>When to use CQRS</a:t>
            </a:r>
            <a:endParaRPr dirty="0"/>
          </a:p>
        </p:txBody>
      </p:sp>
      <p:sp>
        <p:nvSpPr>
          <p:cNvPr id="232" name="Google Shape;232;p20"/>
          <p:cNvSpPr txBox="1">
            <a:spLocks noGrp="1"/>
          </p:cNvSpPr>
          <p:nvPr>
            <p:ph type="body" idx="1"/>
          </p:nvPr>
        </p:nvSpPr>
        <p:spPr>
          <a:xfrm>
            <a:off x="1067088" y="1032842"/>
            <a:ext cx="6354438" cy="2764500"/>
          </a:xfrm>
          <a:prstGeom prst="rect">
            <a:avLst/>
          </a:prstGeom>
        </p:spPr>
        <p:txBody>
          <a:bodyPr spcFirstLastPara="1" wrap="square" lIns="91425" tIns="91425" rIns="91425" bIns="91425" anchor="t" anchorCtr="0">
            <a:noAutofit/>
          </a:bodyPr>
          <a:lstStyle/>
          <a:p>
            <a:r>
              <a:rPr lang="en-US" sz="1800" i="1" dirty="0"/>
              <a:t>Collaborative domains where multiple operations are performed in parallel on the </a:t>
            </a:r>
            <a:r>
              <a:rPr lang="en-US" sz="1800" i="1" dirty="0" smtClean="0"/>
              <a:t>same.</a:t>
            </a:r>
          </a:p>
          <a:p>
            <a:r>
              <a:rPr lang="en-US" sz="1800" i="1" dirty="0"/>
              <a:t>Task-based user interfaces where users are guided through a complex process as a series of steps or with complex domain models</a:t>
            </a:r>
            <a:r>
              <a:rPr lang="en-US" sz="1800" i="1" dirty="0" smtClean="0"/>
              <a:t>.</a:t>
            </a:r>
          </a:p>
          <a:p>
            <a:r>
              <a:rPr lang="en-US" sz="1800" i="1" dirty="0"/>
              <a:t>Scenarios where performance of data reads must be fine tuned separately from performance of data writes, especially when the read/write ratio is very high, and when horizontal scaling is required</a:t>
            </a:r>
            <a:endParaRPr sz="1800" i="1" dirty="0"/>
          </a:p>
          <a:p>
            <a:pPr marL="0" lvl="0" indent="0" rtl="0">
              <a:spcBef>
                <a:spcPts val="600"/>
              </a:spcBef>
              <a:spcAft>
                <a:spcPts val="0"/>
              </a:spcAft>
              <a:buNone/>
            </a:pP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8" y="301752"/>
            <a:ext cx="5972100" cy="636000"/>
          </a:xfrm>
          <a:prstGeom prst="rect">
            <a:avLst/>
          </a:prstGeom>
        </p:spPr>
        <p:txBody>
          <a:bodyPr spcFirstLastPara="1" wrap="square" lIns="91425" tIns="91425" rIns="91425" bIns="91425" anchor="b" anchorCtr="0">
            <a:noAutofit/>
          </a:bodyPr>
          <a:lstStyle/>
          <a:p>
            <a:pPr lvl="0"/>
            <a:r>
              <a:rPr lang="en-US" dirty="0" smtClean="0"/>
              <a:t>What is Event Sourcing</a:t>
            </a:r>
            <a:endParaRPr dirty="0"/>
          </a:p>
        </p:txBody>
      </p:sp>
      <p:sp>
        <p:nvSpPr>
          <p:cNvPr id="232" name="Google Shape;232;p20"/>
          <p:cNvSpPr txBox="1">
            <a:spLocks noGrp="1"/>
          </p:cNvSpPr>
          <p:nvPr>
            <p:ph type="body" idx="1"/>
          </p:nvPr>
        </p:nvSpPr>
        <p:spPr>
          <a:xfrm>
            <a:off x="1067088" y="1032842"/>
            <a:ext cx="6354438" cy="2764500"/>
          </a:xfrm>
          <a:prstGeom prst="rect">
            <a:avLst/>
          </a:prstGeom>
        </p:spPr>
        <p:txBody>
          <a:bodyPr spcFirstLastPara="1" wrap="square" lIns="91425" tIns="91425" rIns="91425" bIns="91425" anchor="t" anchorCtr="0">
            <a:noAutofit/>
          </a:bodyPr>
          <a:lstStyle/>
          <a:p>
            <a:pPr marL="76200" indent="0">
              <a:buNone/>
            </a:pPr>
            <a:r>
              <a:rPr lang="en-US" sz="1800" i="1" dirty="0"/>
              <a:t>Storing all the changes (events) to the system, rather than just its current state</a:t>
            </a:r>
            <a:r>
              <a:rPr lang="en-US" sz="1800" i="1" dirty="0" smtClean="0"/>
              <a:t>.</a:t>
            </a:r>
            <a:r>
              <a:rPr lang="en-US" dirty="0"/>
              <a:t> </a:t>
            </a:r>
            <a:r>
              <a:rPr lang="en-US" sz="1800" i="1" dirty="0"/>
              <a:t>Almost all transactional RDBMS systems use a transactional log for storing all changes applied to the database. In a pinch, the current state of the database can be recreated from this transaction log. This is a kind of event store. Event sourcing just means following this idea to its conclusion and using such a log as the primary source of data.</a:t>
            </a:r>
            <a:endParaRPr sz="1800" i="1"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75437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67088" y="301752"/>
            <a:ext cx="5972100" cy="636000"/>
          </a:xfrm>
          <a:prstGeom prst="rect">
            <a:avLst/>
          </a:prstGeom>
        </p:spPr>
        <p:txBody>
          <a:bodyPr spcFirstLastPara="1" wrap="square" lIns="91425" tIns="91425" rIns="91425" bIns="91425" anchor="b" anchorCtr="0">
            <a:noAutofit/>
          </a:bodyPr>
          <a:lstStyle/>
          <a:p>
            <a:pPr lvl="0"/>
            <a:r>
              <a:rPr lang="en-US" dirty="0" smtClean="0"/>
              <a:t>When to use Event Sourcing</a:t>
            </a:r>
            <a:endParaRPr dirty="0"/>
          </a:p>
        </p:txBody>
      </p:sp>
      <p:sp>
        <p:nvSpPr>
          <p:cNvPr id="232" name="Google Shape;232;p20"/>
          <p:cNvSpPr txBox="1">
            <a:spLocks noGrp="1"/>
          </p:cNvSpPr>
          <p:nvPr>
            <p:ph type="body" idx="1"/>
          </p:nvPr>
        </p:nvSpPr>
        <p:spPr>
          <a:xfrm>
            <a:off x="1067088" y="1032842"/>
            <a:ext cx="6354438" cy="2764500"/>
          </a:xfrm>
          <a:prstGeom prst="rect">
            <a:avLst/>
          </a:prstGeom>
        </p:spPr>
        <p:txBody>
          <a:bodyPr spcFirstLastPara="1" wrap="square" lIns="91425" tIns="91425" rIns="91425" bIns="91425" anchor="t" anchorCtr="0">
            <a:noAutofit/>
          </a:bodyPr>
          <a:lstStyle/>
          <a:p>
            <a:r>
              <a:rPr lang="en-US" sz="1800" i="1" dirty="0" smtClean="0"/>
              <a:t>When you need ability </a:t>
            </a:r>
            <a:r>
              <a:rPr lang="en-US" sz="1800" i="1" dirty="0"/>
              <a:t>to put the system in any prior </a:t>
            </a:r>
            <a:r>
              <a:rPr lang="en-US" sz="1800" i="1" dirty="0" smtClean="0"/>
              <a:t>state in past. </a:t>
            </a:r>
          </a:p>
          <a:p>
            <a:r>
              <a:rPr lang="en-US" sz="1800" i="1" dirty="0"/>
              <a:t>Having a true history of the system. Gives further benefits such as audit and traceability. In some fields this is required by law</a:t>
            </a:r>
            <a:r>
              <a:rPr lang="en-US" sz="1800" i="1" dirty="0" smtClean="0"/>
              <a:t>.</a:t>
            </a:r>
          </a:p>
          <a:p>
            <a:r>
              <a:rPr lang="en-US" sz="1800" i="1" dirty="0"/>
              <a:t>The kind of operations made on an event store is very limited, making the persistence very predictable and thus easing testing</a:t>
            </a:r>
            <a:endParaRPr sz="1800" i="1"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29063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12900" y="301752"/>
            <a:ext cx="6275206" cy="636000"/>
          </a:xfrm>
          <a:prstGeom prst="rect">
            <a:avLst/>
          </a:prstGeom>
        </p:spPr>
        <p:txBody>
          <a:bodyPr spcFirstLastPara="1" wrap="square" lIns="91425" tIns="91425" rIns="91425" bIns="91425" anchor="b" anchorCtr="0">
            <a:noAutofit/>
          </a:bodyPr>
          <a:lstStyle/>
          <a:p>
            <a:pPr algn="ctr"/>
            <a:r>
              <a:rPr lang="en-US" dirty="0"/>
              <a:t>CQRS combined with the </a:t>
            </a:r>
            <a:r>
              <a:rPr lang="en-US" dirty="0" smtClean="0"/>
              <a:t>ES</a:t>
            </a:r>
            <a:endParaRPr dirty="0"/>
          </a:p>
        </p:txBody>
      </p:sp>
      <p:sp>
        <p:nvSpPr>
          <p:cNvPr id="232" name="Google Shape;232;p20"/>
          <p:cNvSpPr txBox="1">
            <a:spLocks noGrp="1"/>
          </p:cNvSpPr>
          <p:nvPr>
            <p:ph type="body" idx="1"/>
          </p:nvPr>
        </p:nvSpPr>
        <p:spPr>
          <a:xfrm>
            <a:off x="1067088" y="1032842"/>
            <a:ext cx="6354438" cy="2764500"/>
          </a:xfrm>
          <a:prstGeom prst="rect">
            <a:avLst/>
          </a:prstGeom>
        </p:spPr>
        <p:txBody>
          <a:bodyPr spcFirstLastPara="1" wrap="square" lIns="91425" tIns="91425" rIns="91425" bIns="91425" anchor="t" anchorCtr="0">
            <a:noAutofit/>
          </a:bodyPr>
          <a:lstStyle/>
          <a:p>
            <a:r>
              <a:rPr lang="en-US" sz="1800" i="1" dirty="0" smtClean="0"/>
              <a:t>For </a:t>
            </a:r>
            <a:r>
              <a:rPr lang="en-US" sz="1800" i="1" dirty="0"/>
              <a:t>most of the use cases, CQRS is required when we implement Event Sourcing because we may want to retrieve </a:t>
            </a:r>
            <a:r>
              <a:rPr lang="en-US" sz="1800" i="1" dirty="0" smtClean="0"/>
              <a:t>last state of entity without </a:t>
            </a:r>
            <a:r>
              <a:rPr lang="en-US" sz="1800" i="1" dirty="0"/>
              <a:t>having to compute n different events</a:t>
            </a:r>
            <a:endParaRPr lang="en-US" sz="1800" i="1" dirty="0" smtClean="0"/>
          </a:p>
          <a:p>
            <a:r>
              <a:rPr lang="en-US" sz="1800" i="1" dirty="0" smtClean="0"/>
              <a:t>There </a:t>
            </a:r>
            <a:r>
              <a:rPr lang="en-US" sz="1800" i="1" dirty="0"/>
              <a:t>will be some delay between the event being generated and the data store being </a:t>
            </a:r>
            <a:r>
              <a:rPr lang="en-US" sz="1800" i="1" dirty="0" smtClean="0"/>
              <a:t>updated, because of read/write separation.</a:t>
            </a:r>
          </a:p>
          <a:p>
            <a:r>
              <a:rPr lang="en-US" sz="1800" i="1" dirty="0" smtClean="0"/>
              <a:t>Patterns </a:t>
            </a:r>
            <a:r>
              <a:rPr lang="en-US" sz="1800" i="1" dirty="0"/>
              <a:t>adds complexity because code must be created to initiate and handle </a:t>
            </a:r>
            <a:r>
              <a:rPr lang="en-US" sz="1800" i="1" dirty="0" smtClean="0"/>
              <a:t>events</a:t>
            </a:r>
            <a:r>
              <a:rPr lang="en-US" sz="1600" dirty="0" smtClean="0"/>
              <a:t>, also update read models.</a:t>
            </a:r>
            <a:endParaRPr lang="en-US" sz="1600" dirty="0"/>
          </a:p>
          <a:p>
            <a:pPr marL="76200" lvl="0" indent="0">
              <a:spcBef>
                <a:spcPts val="0"/>
              </a:spcBef>
              <a:buNone/>
            </a:pPr>
            <a:endParaRPr sz="1800" i="1" dirty="0"/>
          </a:p>
          <a:p>
            <a:pPr marL="0" lvl="0" indent="0" rtl="0">
              <a:spcBef>
                <a:spcPts val="600"/>
              </a:spcBef>
              <a:spcAft>
                <a:spcPts val="0"/>
              </a:spcAft>
              <a:buNone/>
            </a:pP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66742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1012900" y="301752"/>
            <a:ext cx="6275206" cy="636000"/>
          </a:xfrm>
          <a:prstGeom prst="rect">
            <a:avLst/>
          </a:prstGeom>
        </p:spPr>
        <p:txBody>
          <a:bodyPr spcFirstLastPara="1" wrap="square" lIns="91425" tIns="91425" rIns="91425" bIns="91425" anchor="b" anchorCtr="0">
            <a:noAutofit/>
          </a:bodyPr>
          <a:lstStyle/>
          <a:p>
            <a:pPr algn="ctr"/>
            <a:r>
              <a:rPr lang="en-US" dirty="0"/>
              <a:t>Thesaurus</a:t>
            </a:r>
            <a:endParaRPr dirty="0"/>
          </a:p>
        </p:txBody>
      </p:sp>
      <p:sp>
        <p:nvSpPr>
          <p:cNvPr id="232" name="Google Shape;232;p20"/>
          <p:cNvSpPr txBox="1">
            <a:spLocks noGrp="1"/>
          </p:cNvSpPr>
          <p:nvPr>
            <p:ph type="body" idx="1"/>
          </p:nvPr>
        </p:nvSpPr>
        <p:spPr>
          <a:xfrm>
            <a:off x="1067088" y="1032842"/>
            <a:ext cx="6354438" cy="2764500"/>
          </a:xfrm>
          <a:prstGeom prst="rect">
            <a:avLst/>
          </a:prstGeom>
        </p:spPr>
        <p:txBody>
          <a:bodyPr spcFirstLastPara="1" wrap="square" lIns="91425" tIns="91425" rIns="91425" bIns="91425" anchor="t" anchorCtr="0">
            <a:noAutofit/>
          </a:bodyPr>
          <a:lstStyle/>
          <a:p>
            <a:r>
              <a:rPr lang="en-US" sz="1800" b="1" i="1" u="sng" dirty="0" smtClean="0"/>
              <a:t>Command</a:t>
            </a:r>
            <a:r>
              <a:rPr lang="en-US" sz="1800" i="1" dirty="0" smtClean="0"/>
              <a:t> </a:t>
            </a:r>
            <a:r>
              <a:rPr lang="en-US" sz="1800" i="1" dirty="0"/>
              <a:t>represents an intention </a:t>
            </a:r>
            <a:r>
              <a:rPr lang="en-US" sz="1800" i="1" dirty="0" smtClean="0"/>
              <a:t>(modeled </a:t>
            </a:r>
            <a:r>
              <a:rPr lang="en-US" sz="1800" i="1" dirty="0"/>
              <a:t>with the present tense like </a:t>
            </a:r>
            <a:r>
              <a:rPr lang="en-US" sz="1800" i="1" dirty="0" smtClean="0"/>
              <a:t>Create</a:t>
            </a:r>
            <a:r>
              <a:rPr lang="ru-RU" sz="1800" i="1" dirty="0" smtClean="0"/>
              <a:t> </a:t>
            </a:r>
            <a:r>
              <a:rPr lang="en-US" sz="1800" i="1" dirty="0" smtClean="0"/>
              <a:t>Customer).</a:t>
            </a:r>
          </a:p>
          <a:p>
            <a:r>
              <a:rPr lang="en-US" sz="1800" b="1" i="1" u="sng" dirty="0" smtClean="0"/>
              <a:t>Event</a:t>
            </a:r>
            <a:r>
              <a:rPr lang="en-US" sz="1800" b="1" i="1" dirty="0" smtClean="0"/>
              <a:t> </a:t>
            </a:r>
            <a:r>
              <a:rPr lang="en-US" sz="1800" i="1" dirty="0"/>
              <a:t>represents a fact, something that already happened (modeled with the past tense like </a:t>
            </a:r>
            <a:r>
              <a:rPr lang="en-US" sz="1800" i="1" dirty="0" smtClean="0"/>
              <a:t>Customer</a:t>
            </a:r>
            <a:r>
              <a:rPr lang="ru-RU" sz="1800" i="1" dirty="0" smtClean="0"/>
              <a:t> </a:t>
            </a:r>
            <a:r>
              <a:rPr lang="en-US" sz="1800" i="1" dirty="0" smtClean="0"/>
              <a:t>Updated</a:t>
            </a:r>
            <a:r>
              <a:rPr lang="en-US" sz="1800" i="1" dirty="0"/>
              <a:t>).</a:t>
            </a:r>
            <a:endParaRPr lang="en-US" sz="1800" i="1" dirty="0" smtClean="0"/>
          </a:p>
          <a:p>
            <a:r>
              <a:rPr lang="en-US" sz="1800" b="1" i="1" u="sng" dirty="0" smtClean="0"/>
              <a:t>Aggregate</a:t>
            </a:r>
            <a:r>
              <a:rPr lang="en-US" sz="1800" i="1" dirty="0" smtClean="0"/>
              <a:t> </a:t>
            </a:r>
            <a:r>
              <a:rPr lang="en-US" dirty="0"/>
              <a:t> </a:t>
            </a:r>
            <a:r>
              <a:rPr lang="en-US" sz="1800" i="1" dirty="0"/>
              <a:t>is a cluster of domain objects which are considered as one unit with regard to data </a:t>
            </a:r>
            <a:r>
              <a:rPr lang="en-US" sz="1800" i="1" dirty="0" smtClean="0"/>
              <a:t>changes.</a:t>
            </a:r>
          </a:p>
          <a:p>
            <a:r>
              <a:rPr lang="en-US" sz="1800" b="1" i="1" u="sng" dirty="0" smtClean="0"/>
              <a:t>Command Handler </a:t>
            </a:r>
            <a:r>
              <a:rPr lang="en-US" sz="1800" i="1" dirty="0" smtClean="0"/>
              <a:t>process business logic operations with aggregates. </a:t>
            </a:r>
          </a:p>
          <a:p>
            <a:r>
              <a:rPr lang="en-US" sz="1800" b="1" i="1" u="sng" dirty="0" smtClean="0"/>
              <a:t>Saga</a:t>
            </a:r>
            <a:r>
              <a:rPr lang="en-US" sz="1800" b="1" i="1" dirty="0" smtClean="0"/>
              <a:t> </a:t>
            </a:r>
            <a:r>
              <a:rPr lang="en-US" sz="1800" i="1" dirty="0" smtClean="0"/>
              <a:t>is </a:t>
            </a:r>
            <a:r>
              <a:rPr lang="en-US" sz="1600" i="1" dirty="0" smtClean="0"/>
              <a:t>an </a:t>
            </a:r>
            <a:r>
              <a:rPr lang="en-US" sz="1600" i="1" dirty="0"/>
              <a:t>independent component that reacts to domain events in a cross-aggregate, eventually consistent </a:t>
            </a:r>
            <a:r>
              <a:rPr lang="en-US" sz="1600" i="1" dirty="0" smtClean="0"/>
              <a:t>manner.</a:t>
            </a:r>
            <a:endParaRPr lang="en-US" sz="1600" i="1" dirty="0"/>
          </a:p>
          <a:p>
            <a:pPr marL="76200" lvl="0" indent="0">
              <a:spcBef>
                <a:spcPts val="0"/>
              </a:spcBef>
              <a:buNone/>
            </a:pPr>
            <a:endParaRPr sz="1800" i="1" dirty="0"/>
          </a:p>
          <a:p>
            <a:pPr marL="0" lvl="0" indent="0" rtl="0">
              <a:spcBef>
                <a:spcPts val="600"/>
              </a:spcBef>
              <a:spcAft>
                <a:spcPts val="0"/>
              </a:spcAft>
              <a:buNone/>
            </a:pP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14204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6"/>
          <p:cNvSpPr/>
          <p:nvPr/>
        </p:nvSpPr>
        <p:spPr>
          <a:xfrm>
            <a:off x="47877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9525" cap="flat" cmpd="sng">
            <a:solidFill>
              <a:srgbClr val="FF00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36"/>
          <p:cNvSpPr/>
          <p:nvPr/>
        </p:nvSpPr>
        <p:spPr>
          <a:xfrm>
            <a:off x="4986400" y="910325"/>
            <a:ext cx="2493300" cy="3333600"/>
          </a:xfrm>
          <a:prstGeom prst="rect">
            <a:avLst/>
          </a:prstGeom>
          <a:solidFill>
            <a:srgbClr val="FFFFFF">
              <a:alpha val="1422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Hind"/>
                <a:ea typeface="Hind"/>
                <a:cs typeface="Hind"/>
                <a:sym typeface="Hind"/>
              </a:rPr>
              <a:t>Place </a:t>
            </a:r>
            <a:r>
              <a:rPr lang="en" sz="1000" dirty="0" smtClean="0">
                <a:solidFill>
                  <a:srgbClr val="FFFFFF"/>
                </a:solidFill>
                <a:latin typeface="Hind"/>
                <a:ea typeface="Hind"/>
                <a:cs typeface="Hind"/>
                <a:sym typeface="Hind"/>
              </a:rPr>
              <a:t>DOMAIN LAYER SCREEN</a:t>
            </a:r>
            <a:endParaRPr sz="1000" dirty="0">
              <a:solidFill>
                <a:srgbClr val="FFFFFF"/>
              </a:solidFill>
              <a:latin typeface="Hind"/>
              <a:ea typeface="Hind"/>
              <a:cs typeface="Hind"/>
              <a:sym typeface="Hind"/>
            </a:endParaRPr>
          </a:p>
        </p:txBody>
      </p:sp>
      <p:sp>
        <p:nvSpPr>
          <p:cNvPr id="389" name="Google Shape;389;p36"/>
          <p:cNvSpPr txBox="1">
            <a:spLocks noGrp="1"/>
          </p:cNvSpPr>
          <p:nvPr>
            <p:ph type="body" idx="4294967295"/>
          </p:nvPr>
        </p:nvSpPr>
        <p:spPr>
          <a:xfrm>
            <a:off x="1319150" y="671150"/>
            <a:ext cx="3240000" cy="3356100"/>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1800" b="1" dirty="0" smtClean="0">
                <a:solidFill>
                  <a:srgbClr val="FF0066"/>
                </a:solidFill>
              </a:rPr>
              <a:t>DOMAIN</a:t>
            </a:r>
            <a:r>
              <a:rPr lang="en" sz="1800" b="1" dirty="0" smtClean="0"/>
              <a:t> LAYEAR</a:t>
            </a:r>
            <a:endParaRPr sz="1800" b="1" dirty="0"/>
          </a:p>
          <a:p>
            <a:pPr marL="0" lvl="0" indent="0">
              <a:buNone/>
            </a:pPr>
            <a:r>
              <a:rPr lang="en-US" sz="1800" dirty="0"/>
              <a:t>It is the center part of the architecture. It holds all application domain </a:t>
            </a:r>
            <a:r>
              <a:rPr lang="en-US" sz="1800" dirty="0" smtClean="0"/>
              <a:t>entities, Aggregates, </a:t>
            </a:r>
            <a:r>
              <a:rPr lang="en-US" sz="1800" dirty="0" err="1" smtClean="0"/>
              <a:t>ValueObjects</a:t>
            </a:r>
            <a:r>
              <a:rPr lang="en-US" sz="1800" dirty="0" smtClean="0"/>
              <a:t>, Handlers, Sagas. It contains business logic of the application. </a:t>
            </a:r>
            <a:endParaRPr lang="en-US" sz="1800" dirty="0"/>
          </a:p>
        </p:txBody>
      </p:sp>
      <p:sp>
        <p:nvSpPr>
          <p:cNvPr id="390" name="Google Shape;390;p3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a:p>
        </p:txBody>
      </p:sp>
      <p:pic>
        <p:nvPicPr>
          <p:cNvPr id="2" name="Picture 1"/>
          <p:cNvPicPr>
            <a:picLocks noChangeAspect="1"/>
          </p:cNvPicPr>
          <p:nvPr/>
        </p:nvPicPr>
        <p:blipFill>
          <a:blip r:embed="rId3"/>
          <a:stretch>
            <a:fillRect/>
          </a:stretch>
        </p:blipFill>
        <p:spPr>
          <a:xfrm>
            <a:off x="4693706" y="535613"/>
            <a:ext cx="2980273" cy="4307849"/>
          </a:xfrm>
          <a:prstGeom prst="rect">
            <a:avLst/>
          </a:prstGeom>
        </p:spPr>
      </p:pic>
    </p:spTree>
    <p:extLst>
      <p:ext uri="{BB962C8B-B14F-4D97-AF65-F5344CB8AC3E}">
        <p14:creationId xmlns:p14="http://schemas.microsoft.com/office/powerpoint/2010/main" val="1000564589"/>
      </p:ext>
    </p:extLst>
  </p:cSld>
  <p:clrMapOvr>
    <a:masterClrMapping/>
  </p:clrMapOvr>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445</Words>
  <Application>Microsoft Office PowerPoint</Application>
  <PresentationFormat>On-screen Show (16:9)</PresentationFormat>
  <Paragraphs>60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Hind</vt:lpstr>
      <vt:lpstr>Arial</vt:lpstr>
      <vt:lpstr>Calibri</vt:lpstr>
      <vt:lpstr>Dumaine</vt:lpstr>
      <vt:lpstr>CQRS/ES Architecture Overview</vt:lpstr>
      <vt:lpstr>Introduction</vt:lpstr>
      <vt:lpstr>What is CQRS</vt:lpstr>
      <vt:lpstr>When to use CQRS</vt:lpstr>
      <vt:lpstr>What is Event Sourcing</vt:lpstr>
      <vt:lpstr>When to use Event Sourcing</vt:lpstr>
      <vt:lpstr>CQRS combined with the ES</vt:lpstr>
      <vt:lpstr>Thesaurus</vt:lpstr>
      <vt:lpstr>PowerPoint Presentation</vt:lpstr>
      <vt:lpstr>PowerPoint Presentation</vt:lpstr>
      <vt:lpstr>PowerPoint Presentation</vt:lpstr>
      <vt:lpstr>CQRS/ES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Onion Architecture Overview</dc:title>
  <cp:lastModifiedBy>Shcherbyna, Anton</cp:lastModifiedBy>
  <cp:revision>33</cp:revision>
  <dcterms:modified xsi:type="dcterms:W3CDTF">2018-10-29T13:20:56Z</dcterms:modified>
</cp:coreProperties>
</file>