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25" r:id="rId2"/>
    <p:sldId id="1029" r:id="rId3"/>
    <p:sldId id="1031" r:id="rId4"/>
    <p:sldId id="1039" r:id="rId5"/>
    <p:sldId id="1037" r:id="rId6"/>
    <p:sldId id="1040" r:id="rId7"/>
    <p:sldId id="1042" r:id="rId8"/>
    <p:sldId id="1041" r:id="rId9"/>
    <p:sldId id="1043" r:id="rId10"/>
    <p:sldId id="1038" r:id="rId11"/>
  </p:sldIdLst>
  <p:sldSz cx="9144000" cy="6858000" type="screen4x3"/>
  <p:notesSz cx="6778625" cy="94789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6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C41"/>
    <a:srgbClr val="66FF99"/>
    <a:srgbClr val="000066"/>
    <a:srgbClr val="0000CC"/>
    <a:srgbClr val="FF2929"/>
    <a:srgbClr val="FF6B6B"/>
    <a:srgbClr val="3F000B"/>
    <a:srgbClr val="E6E6E6"/>
    <a:srgbClr val="151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8" autoAdjust="0"/>
    <p:restoredTop sz="92680" autoAdjust="0"/>
  </p:normalViewPr>
  <p:slideViewPr>
    <p:cSldViewPr snapToGrid="0" showGuides="1">
      <p:cViewPr varScale="1">
        <p:scale>
          <a:sx n="86" d="100"/>
          <a:sy n="86" d="100"/>
        </p:scale>
        <p:origin x="888" y="9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36"/>
    </p:cViewPr>
  </p:sorterViewPr>
  <p:notesViewPr>
    <p:cSldViewPr snapToGrid="0" showGuides="1">
      <p:cViewPr>
        <p:scale>
          <a:sx n="100" d="100"/>
          <a:sy n="100" d="100"/>
        </p:scale>
        <p:origin x="-1088" y="-96"/>
      </p:cViewPr>
      <p:guideLst>
        <p:guide orient="horz" pos="2986"/>
        <p:guide pos="21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11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502150"/>
            <a:ext cx="4972050" cy="4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717550"/>
            <a:ext cx="4722813" cy="3541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92337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71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45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32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865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11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26264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31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8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0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36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14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029075" y="6643688"/>
            <a:ext cx="487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EF8151A9-91EA-4A83-8FF2-3C3D5A1A144E}" type="slidenum">
              <a:rPr lang="en-US" altLang="en-US" sz="800">
                <a:latin typeface="Futura" pitchFamily="1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200">
              <a:latin typeface="Futura" pitchFamily="1" charset="0"/>
            </a:endParaRP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643688"/>
            <a:ext cx="2844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800">
                <a:latin typeface="Futura" pitchFamily="1" charset="0"/>
              </a:rPr>
              <a:t>Design of Educational Games, Fall 2007</a:t>
            </a: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5257800" y="6643688"/>
            <a:ext cx="38528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800">
                <a:latin typeface="Futura" pitchFamily="1" charset="0"/>
              </a:rPr>
              <a:t>12. Motivation</a:t>
            </a:r>
          </a:p>
        </p:txBody>
      </p:sp>
      <p:sp>
        <p:nvSpPr>
          <p:cNvPr id="1031" name="Rectangle 20"/>
          <p:cNvSpPr>
            <a:spLocks noChangeArrowheads="1"/>
          </p:cNvSpPr>
          <p:nvPr/>
        </p:nvSpPr>
        <p:spPr bwMode="auto">
          <a:xfrm>
            <a:off x="155575" y="88900"/>
            <a:ext cx="8770938" cy="6510338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032" name="Group 16"/>
          <p:cNvGrpSpPr>
            <a:grpSpLocks/>
          </p:cNvGrpSpPr>
          <p:nvPr/>
        </p:nvGrpSpPr>
        <p:grpSpPr bwMode="auto">
          <a:xfrm>
            <a:off x="8294688" y="22225"/>
            <a:ext cx="776287" cy="735013"/>
            <a:chOff x="4051" y="1681"/>
            <a:chExt cx="760" cy="720"/>
          </a:xfrm>
        </p:grpSpPr>
        <p:sp>
          <p:nvSpPr>
            <p:cNvPr id="1033" name="Rectangle 17"/>
            <p:cNvSpPr>
              <a:spLocks noChangeArrowheads="1"/>
            </p:cNvSpPr>
            <p:nvPr userDrawn="1"/>
          </p:nvSpPr>
          <p:spPr bwMode="auto">
            <a:xfrm>
              <a:off x="4071" y="1681"/>
              <a:ext cx="72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34" name="Picture 18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" y="1685"/>
              <a:ext cx="76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id=2702123.2702282&amp;coll=DL&amp;dl=ACM&amp;CFID=506967358&amp;CFTOKEN=87394301" TargetMode="External"/><Relationship Id="rId2" Type="http://schemas.openxmlformats.org/officeDocument/2006/relationships/hyperlink" Target="http://dl.acm.org/citation.cfm?id=2702123.2702204&amp;coll=DL&amp;dl=ACM&amp;CFID=506967358&amp;CFTOKEN=87394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l.acm.org/citation.cfm?id=2702123.2702397&amp;coll=DL&amp;dl=ACM&amp;CFID=506967358&amp;CFTOKEN=87394301" TargetMode="External"/><Relationship Id="rId5" Type="http://schemas.openxmlformats.org/officeDocument/2006/relationships/hyperlink" Target="http://dl.acm.org/citation.cfm?id=2702123.2702261&amp;coll=DL&amp;dl=ACM&amp;CFID=506967358&amp;CFTOKEN=87394301" TargetMode="External"/><Relationship Id="rId4" Type="http://schemas.openxmlformats.org/officeDocument/2006/relationships/hyperlink" Target="http://dl.acm.org/citation.cfm?id=2702613.2732831&amp;coll=DL&amp;dl=ACM&amp;CFID=506967358&amp;CFTOKEN=873943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721" y="2990850"/>
            <a:ext cx="6842125" cy="2714625"/>
          </a:xfrm>
        </p:spPr>
        <p:txBody>
          <a:bodyPr/>
          <a:lstStyle/>
          <a:p>
            <a:pPr algn="l"/>
            <a:endParaRPr lang="en-US" altLang="en-US" dirty="0" smtClean="0"/>
          </a:p>
          <a:p>
            <a:pPr algn="l"/>
            <a:endParaRPr lang="en-US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1200" y="2228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75000"/>
                  </a:schemeClr>
                </a:solidFill>
                <a:latin typeface="Verdana"/>
                <a:ea typeface="MS PGothic" panose="020B0600070205080204" pitchFamily="34" charset="-128"/>
                <a:cs typeface="Verdana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Verdana" panose="020B060403050404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" pitchFamily="-112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" pitchFamily="-112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" pitchFamily="-112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" pitchFamily="-112" charset="0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latin typeface="Verdana" panose="020B0604030504040204" pitchFamily="34" charset="0"/>
              </a:rPr>
              <a:t>Design of Educational Games</a:t>
            </a:r>
            <a:br>
              <a:rPr lang="en-US" altLang="en-US" kern="0" dirty="0" smtClean="0">
                <a:latin typeface="Verdana" panose="020B0604030504040204" pitchFamily="34" charset="0"/>
              </a:rPr>
            </a:br>
            <a:r>
              <a:rPr lang="en-US" altLang="en-US" kern="0" dirty="0" smtClean="0">
                <a:latin typeface="Verdana" panose="020B0604030504040204" pitchFamily="34" charset="0"/>
              </a:rPr>
              <a:t>05-418/05-818 HCII</a:t>
            </a:r>
            <a:br>
              <a:rPr lang="en-US" altLang="en-US" kern="0" dirty="0" smtClean="0">
                <a:latin typeface="Verdana" panose="020B0604030504040204" pitchFamily="34" charset="0"/>
              </a:rPr>
            </a:br>
            <a:r>
              <a:rPr lang="en-US" altLang="en-US" kern="0" dirty="0" smtClean="0">
                <a:latin typeface="Verdana" panose="020B0604030504040204" pitchFamily="34" charset="0"/>
              </a:rPr>
              <a:t/>
            </a:r>
            <a:br>
              <a:rPr lang="en-US" altLang="en-US" kern="0" dirty="0" smtClean="0">
                <a:latin typeface="Verdana" panose="020B0604030504040204" pitchFamily="34" charset="0"/>
              </a:rPr>
            </a:br>
            <a:r>
              <a:rPr lang="en-US" altLang="en-US" kern="0" dirty="0" smtClean="0">
                <a:solidFill>
                  <a:srgbClr val="FF8000"/>
                </a:solidFill>
                <a:latin typeface="Verdana" panose="020B0604030504040204" pitchFamily="34" charset="0"/>
              </a:rPr>
              <a:t>Almost there!</a:t>
            </a:r>
            <a:endParaRPr lang="en-US" altLang="en-US" kern="0" dirty="0" smtClean="0">
              <a:solidFill>
                <a:srgbClr val="FF8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3913" y="4057650"/>
            <a:ext cx="68421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800">
                <a:solidFill>
                  <a:schemeClr val="tx1"/>
                </a:solidFill>
                <a:latin typeface="Verdana"/>
                <a:ea typeface="MS PGothic" panose="020B0600070205080204" pitchFamily="34" charset="-128"/>
                <a:cs typeface="Verdana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400">
                <a:solidFill>
                  <a:schemeClr val="tx1"/>
                </a:solidFill>
                <a:latin typeface="Verdana"/>
                <a:ea typeface="MS PGothic" panose="020B0600070205080204" pitchFamily="34" charset="-128"/>
                <a:cs typeface="Verdan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Verdana"/>
                <a:ea typeface="MS PGothic" panose="020B0600070205080204" pitchFamily="34" charset="-128"/>
                <a:cs typeface="Verdan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>
                <a:solidFill>
                  <a:schemeClr val="tx1"/>
                </a:solidFill>
                <a:latin typeface="Verdana"/>
                <a:ea typeface="MS PGothic" panose="020B0600070205080204" pitchFamily="34" charset="-128"/>
                <a:cs typeface="Verdan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>
                <a:solidFill>
                  <a:schemeClr val="tx1"/>
                </a:solidFill>
                <a:latin typeface="Verdana"/>
                <a:ea typeface="MS PGothic" panose="020B0600070205080204" pitchFamily="34" charset="-128"/>
                <a:cs typeface="Verdan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endParaRPr lang="en-US" altLang="en-US" sz="2400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en-US" sz="2400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Amy Ogan</a:t>
            </a:r>
          </a:p>
          <a:p>
            <a:pPr>
              <a:spcBef>
                <a:spcPct val="0"/>
              </a:spcBef>
            </a:pPr>
            <a:r>
              <a:rPr lang="en-US" altLang="en-US" sz="24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>
              <a:spcBef>
                <a:spcPct val="0"/>
              </a:spcBef>
            </a:pPr>
            <a:r>
              <a:rPr lang="en-US" altLang="en-US" sz="240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Human-Computer Interaction Institute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Game Talks at 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hlinkClick r:id="rId2"/>
              </a:rPr>
              <a:t>Moving Beyond Fun: Evaluating Serious Experience in Digital </a:t>
            </a:r>
            <a:r>
              <a:rPr lang="en-US" sz="1800" u="sng" dirty="0" smtClean="0">
                <a:hlinkClick r:id="rId2"/>
              </a:rPr>
              <a:t>Games</a:t>
            </a:r>
            <a:endParaRPr lang="en-US" sz="1800" u="sng" dirty="0" smtClean="0"/>
          </a:p>
          <a:p>
            <a:r>
              <a:rPr lang="en-US" sz="1600" dirty="0" err="1"/>
              <a:t>Ioanna</a:t>
            </a:r>
            <a:r>
              <a:rPr lang="en-US" sz="1600" dirty="0"/>
              <a:t> </a:t>
            </a:r>
            <a:r>
              <a:rPr lang="en-US" sz="1600" dirty="0" err="1"/>
              <a:t>Iacovides</a:t>
            </a:r>
            <a:r>
              <a:rPr lang="en-US" sz="1600" dirty="0"/>
              <a:t>, Anna L. </a:t>
            </a:r>
            <a:r>
              <a:rPr lang="en-US" sz="1600" dirty="0" smtClean="0"/>
              <a:t>Cox</a:t>
            </a:r>
          </a:p>
          <a:p>
            <a:endParaRPr lang="en-US" sz="1050" dirty="0" smtClean="0"/>
          </a:p>
          <a:p>
            <a:r>
              <a:rPr lang="en-US" sz="1800" u="sng" dirty="0" smtClean="0">
                <a:hlinkClick r:id="rId3"/>
              </a:rPr>
              <a:t>The </a:t>
            </a:r>
            <a:r>
              <a:rPr lang="en-US" sz="1800" u="sng" dirty="0">
                <a:hlinkClick r:id="rId3"/>
              </a:rPr>
              <a:t>Use of Games as </a:t>
            </a:r>
            <a:r>
              <a:rPr lang="en-US" sz="1800" u="sng" dirty="0" err="1">
                <a:hlinkClick r:id="rId3"/>
              </a:rPr>
              <a:t>Extrinisic</a:t>
            </a:r>
            <a:r>
              <a:rPr lang="en-US" sz="1800" u="sng" dirty="0">
                <a:hlinkClick r:id="rId3"/>
              </a:rPr>
              <a:t> Motivation in </a:t>
            </a:r>
            <a:r>
              <a:rPr lang="en-US" sz="1800" u="sng" dirty="0" smtClean="0">
                <a:hlinkClick r:id="rId3"/>
              </a:rPr>
              <a:t>Education</a:t>
            </a:r>
            <a:endParaRPr lang="en-US" sz="1800" u="sng" dirty="0" smtClean="0"/>
          </a:p>
          <a:p>
            <a:r>
              <a:rPr lang="en-US" sz="1600" dirty="0"/>
              <a:t>Chris </a:t>
            </a:r>
            <a:r>
              <a:rPr lang="en-US" sz="1600" dirty="0" err="1"/>
              <a:t>Preist</a:t>
            </a:r>
            <a:r>
              <a:rPr lang="en-US" sz="1600" dirty="0"/>
              <a:t>, Robert </a:t>
            </a:r>
            <a:r>
              <a:rPr lang="en-US" sz="1600" dirty="0" smtClean="0"/>
              <a:t>Jones</a:t>
            </a:r>
          </a:p>
          <a:p>
            <a:endParaRPr lang="en-US" sz="1050" u="sng" dirty="0" smtClean="0">
              <a:hlinkClick r:id="rId4"/>
            </a:endParaRPr>
          </a:p>
          <a:p>
            <a:r>
              <a:rPr lang="en-US" sz="1800" u="sng" dirty="0" smtClean="0">
                <a:hlinkClick r:id="rId4"/>
              </a:rPr>
              <a:t>How </a:t>
            </a:r>
            <a:r>
              <a:rPr lang="en-US" sz="1800" u="sng" dirty="0">
                <a:hlinkClick r:id="rId4"/>
              </a:rPr>
              <a:t>to Measure the Game Experience?: Analysis of the Factor Structure of Two </a:t>
            </a:r>
            <a:r>
              <a:rPr lang="en-US" sz="1800" u="sng" dirty="0" smtClean="0">
                <a:hlinkClick r:id="rId4"/>
              </a:rPr>
              <a:t>Questionnaires</a:t>
            </a:r>
            <a:endParaRPr lang="en-US" sz="1800" u="sng" dirty="0" smtClean="0"/>
          </a:p>
          <a:p>
            <a:r>
              <a:rPr lang="en-US" sz="1600" dirty="0" smtClean="0"/>
              <a:t>Florian </a:t>
            </a:r>
            <a:r>
              <a:rPr lang="en-US" sz="1600" dirty="0" err="1"/>
              <a:t>Brühlmann</a:t>
            </a:r>
            <a:r>
              <a:rPr lang="en-US" sz="1600" dirty="0"/>
              <a:t>, </a:t>
            </a:r>
            <a:r>
              <a:rPr lang="en-US" sz="1600" dirty="0" err="1"/>
              <a:t>Gian</a:t>
            </a:r>
            <a:r>
              <a:rPr lang="en-US" sz="1600" dirty="0"/>
              <a:t>-Marco </a:t>
            </a:r>
            <a:r>
              <a:rPr lang="en-US" sz="1600" dirty="0" smtClean="0"/>
              <a:t>Schmidt</a:t>
            </a:r>
          </a:p>
          <a:p>
            <a:endParaRPr lang="en-US" sz="1050" u="sng" dirty="0" smtClean="0">
              <a:hlinkClick r:id="rId5"/>
            </a:endParaRPr>
          </a:p>
          <a:p>
            <a:r>
              <a:rPr lang="en-US" sz="1600" u="sng" dirty="0" smtClean="0">
                <a:hlinkClick r:id="rId5"/>
              </a:rPr>
              <a:t>Participatory </a:t>
            </a:r>
            <a:r>
              <a:rPr lang="en-US" sz="1600" u="sng" dirty="0">
                <a:hlinkClick r:id="rId5"/>
              </a:rPr>
              <a:t>Design of Therapeutic Video Games for Young People with Neurological Vision Impairment</a:t>
            </a:r>
            <a:endParaRPr lang="en-US" sz="1600" u="sng" dirty="0"/>
          </a:p>
          <a:p>
            <a:r>
              <a:rPr lang="en-US" sz="1400" dirty="0"/>
              <a:t>Jonathan Waddington, </a:t>
            </a:r>
            <a:r>
              <a:rPr lang="en-US" sz="1400" dirty="0" err="1"/>
              <a:t>Conor</a:t>
            </a:r>
            <a:r>
              <a:rPr lang="en-US" sz="1400" dirty="0"/>
              <a:t> </a:t>
            </a:r>
            <a:r>
              <a:rPr lang="en-US" sz="1400" dirty="0" err="1"/>
              <a:t>Linehan</a:t>
            </a:r>
            <a:r>
              <a:rPr lang="en-US" sz="1400" dirty="0"/>
              <a:t>, Kathrin </a:t>
            </a:r>
            <a:r>
              <a:rPr lang="en-US" sz="1400" dirty="0" err="1"/>
              <a:t>Gerling</a:t>
            </a:r>
            <a:r>
              <a:rPr lang="en-US" sz="1400" dirty="0"/>
              <a:t>, Kieran Hicks, Timothy L. Hodgson</a:t>
            </a:r>
          </a:p>
          <a:p>
            <a:endParaRPr lang="en-US" sz="900" u="sng" dirty="0" smtClean="0">
              <a:hlinkClick r:id="rId6"/>
            </a:endParaRPr>
          </a:p>
          <a:p>
            <a:r>
              <a:rPr lang="en-US" sz="1600" u="sng" dirty="0" smtClean="0">
                <a:hlinkClick r:id="rId6"/>
              </a:rPr>
              <a:t>Learning </a:t>
            </a:r>
            <a:r>
              <a:rPr lang="en-US" sz="1600" u="sng" dirty="0">
                <a:hlinkClick r:id="rId6"/>
              </a:rPr>
              <a:t>from Mixed-Reality Games: Is Shaking a Tablet as Effective as Physical Observation?</a:t>
            </a:r>
            <a:endParaRPr lang="en-US" sz="1600" u="sng" dirty="0"/>
          </a:p>
          <a:p>
            <a:r>
              <a:rPr lang="en-US" sz="1400" dirty="0" err="1"/>
              <a:t>Nesra</a:t>
            </a:r>
            <a:r>
              <a:rPr lang="en-US" sz="1400" dirty="0"/>
              <a:t> </a:t>
            </a:r>
            <a:r>
              <a:rPr lang="en-US" sz="1400" dirty="0" err="1"/>
              <a:t>Yannier</a:t>
            </a:r>
            <a:r>
              <a:rPr lang="en-US" sz="1400" dirty="0"/>
              <a:t>, Kenneth R. </a:t>
            </a:r>
            <a:r>
              <a:rPr lang="en-US" sz="1400" dirty="0" err="1"/>
              <a:t>Koedinger</a:t>
            </a:r>
            <a:r>
              <a:rPr lang="en-US" sz="1400" dirty="0"/>
              <a:t>, Scott E. Hudson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Announcements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42275" cy="4114800"/>
          </a:xfrm>
        </p:spPr>
        <p:txBody>
          <a:bodyPr/>
          <a:lstStyle/>
          <a:p>
            <a:r>
              <a:rPr lang="en-US" altLang="en-US" sz="2400" dirty="0" smtClean="0"/>
              <a:t>Thurs, </a:t>
            </a:r>
            <a:r>
              <a:rPr lang="en-US" altLang="en-US" sz="2400" dirty="0" smtClean="0"/>
              <a:t>Apr</a:t>
            </a:r>
            <a:r>
              <a:rPr lang="en-US" altLang="en-US" sz="2400" dirty="0" smtClean="0"/>
              <a:t>. 30: Final Exam</a:t>
            </a:r>
            <a:endParaRPr lang="en-US" altLang="en-US" sz="2400" dirty="0" smtClean="0"/>
          </a:p>
          <a:p>
            <a:r>
              <a:rPr lang="en-US" altLang="en-US" sz="2400" dirty="0" smtClean="0"/>
              <a:t>Thurs</a:t>
            </a:r>
            <a:r>
              <a:rPr lang="en-US" altLang="en-US" sz="2400" dirty="0" smtClean="0"/>
              <a:t>, </a:t>
            </a:r>
            <a:r>
              <a:rPr lang="en-US" altLang="en-US" sz="2400" dirty="0" smtClean="0"/>
              <a:t>May 7: Project Presentations, 1-4</a:t>
            </a:r>
          </a:p>
          <a:p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Final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42275" cy="4114800"/>
          </a:xfrm>
        </p:spPr>
        <p:txBody>
          <a:bodyPr/>
          <a:lstStyle/>
          <a:p>
            <a:r>
              <a:rPr lang="en-US" sz="2400" b="1" dirty="0"/>
              <a:t>Project deliverables </a:t>
            </a:r>
            <a:endParaRPr lang="en-US" sz="2400" dirty="0"/>
          </a:p>
          <a:p>
            <a:r>
              <a:rPr lang="en-US" sz="2400" dirty="0"/>
              <a:t>1. Scoping proposal and proposal presentation </a:t>
            </a:r>
          </a:p>
          <a:p>
            <a:r>
              <a:rPr lang="en-US" sz="2400" dirty="0"/>
              <a:t>2. Cognitive Task Analysis </a:t>
            </a:r>
          </a:p>
          <a:p>
            <a:r>
              <a:rPr lang="en-US" sz="2400" dirty="0"/>
              <a:t>3. Prototype game </a:t>
            </a:r>
          </a:p>
          <a:p>
            <a:r>
              <a:rPr lang="en-US" sz="2400" dirty="0">
                <a:solidFill>
                  <a:srgbClr val="FF5C41"/>
                </a:solidFill>
              </a:rPr>
              <a:t>4. Final presentation and report </a:t>
            </a:r>
          </a:p>
          <a:p>
            <a:r>
              <a:rPr lang="en-US" sz="2400" dirty="0"/>
              <a:t>	</a:t>
            </a:r>
          </a:p>
          <a:p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36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Final Project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Game Pitch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42275" cy="4114800"/>
          </a:xfrm>
        </p:spPr>
        <p:txBody>
          <a:bodyPr/>
          <a:lstStyle/>
          <a:p>
            <a:r>
              <a:rPr lang="en-US" altLang="en-US" sz="2400" dirty="0" smtClean="0"/>
              <a:t>May 7, 1 - 4pm</a:t>
            </a:r>
          </a:p>
          <a:p>
            <a:r>
              <a:rPr lang="en-US" altLang="en-US" sz="2400" dirty="0" smtClean="0"/>
              <a:t>15 presentations x </a:t>
            </a:r>
            <a:r>
              <a:rPr lang="en-US" altLang="en-US" sz="2400" dirty="0" smtClean="0"/>
              <a:t>10 min each</a:t>
            </a:r>
          </a:p>
          <a:p>
            <a:r>
              <a:rPr lang="en-US" altLang="en-US" sz="2400" dirty="0" smtClean="0"/>
              <a:t>5 + 15 min break + 5 + 15 min break + 5</a:t>
            </a:r>
          </a:p>
          <a:p>
            <a:endParaRPr lang="en-US" altLang="en-US" sz="2400" dirty="0" smtClean="0"/>
          </a:p>
          <a:p>
            <a:r>
              <a:rPr lang="en-US" sz="1800" dirty="0" smtClean="0"/>
              <a:t>1</a:t>
            </a:r>
            <a:r>
              <a:rPr lang="en-US" sz="1800" dirty="0"/>
              <a:t>. </a:t>
            </a:r>
            <a:r>
              <a:rPr lang="en-US" sz="1800" dirty="0" smtClean="0"/>
              <a:t>Educational </a:t>
            </a:r>
            <a:r>
              <a:rPr lang="en-US" sz="1800" dirty="0"/>
              <a:t>objectives</a:t>
            </a:r>
          </a:p>
          <a:p>
            <a:r>
              <a:rPr lang="en-US" sz="1800" dirty="0"/>
              <a:t>2. </a:t>
            </a:r>
            <a:r>
              <a:rPr lang="en-US" sz="1800" dirty="0" smtClean="0"/>
              <a:t>MDA analysis</a:t>
            </a:r>
            <a:endParaRPr lang="en-US" sz="1800" dirty="0"/>
          </a:p>
          <a:p>
            <a:r>
              <a:rPr lang="en-US" sz="1800" dirty="0" smtClean="0"/>
              <a:t>3</a:t>
            </a:r>
            <a:r>
              <a:rPr lang="en-US" sz="1800" dirty="0"/>
              <a:t>. An analysis of how your game supports its educational objectives</a:t>
            </a:r>
          </a:p>
          <a:p>
            <a:r>
              <a:rPr lang="en-US" sz="1800" dirty="0" smtClean="0"/>
              <a:t>4</a:t>
            </a:r>
            <a:r>
              <a:rPr lang="en-US" sz="1800" dirty="0"/>
              <a:t>. </a:t>
            </a:r>
            <a:r>
              <a:rPr lang="en-US" sz="1800" dirty="0" smtClean="0"/>
              <a:t>Summary </a:t>
            </a:r>
            <a:r>
              <a:rPr lang="en-US" sz="1800" dirty="0"/>
              <a:t>of </a:t>
            </a:r>
            <a:r>
              <a:rPr lang="en-US" sz="1800" dirty="0" smtClean="0"/>
              <a:t>playtesting sessions: 3 important observations/changes made</a:t>
            </a:r>
            <a:endParaRPr lang="en-US" sz="1800" dirty="0"/>
          </a:p>
          <a:p>
            <a:r>
              <a:rPr lang="en-US" sz="1800" dirty="0"/>
              <a:t>5. Demo of the </a:t>
            </a:r>
            <a:r>
              <a:rPr lang="en-US" sz="1800" dirty="0" smtClean="0"/>
              <a:t>game: alternatively</a:t>
            </a:r>
            <a:r>
              <a:rPr lang="en-US" sz="1800" dirty="0"/>
              <a:t>, </a:t>
            </a:r>
            <a:r>
              <a:rPr lang="en-US" sz="1800" dirty="0" smtClean="0"/>
              <a:t>video </a:t>
            </a:r>
            <a:r>
              <a:rPr lang="en-US" sz="1800" dirty="0"/>
              <a:t>with </a:t>
            </a:r>
            <a:r>
              <a:rPr lang="en-US" sz="1800" dirty="0" smtClean="0"/>
              <a:t>examples of live </a:t>
            </a:r>
            <a:r>
              <a:rPr lang="en-US" sz="1800" dirty="0"/>
              <a:t>game play</a:t>
            </a:r>
          </a:p>
          <a:p>
            <a:r>
              <a:rPr lang="en-US" sz="1800" dirty="0" smtClean="0"/>
              <a:t>6</a:t>
            </a:r>
            <a:r>
              <a:rPr lang="en-US" sz="1800" dirty="0"/>
              <a:t>. Results of evaluating learning outcomes</a:t>
            </a:r>
          </a:p>
          <a:p>
            <a:r>
              <a:rPr lang="en-US" sz="1800" dirty="0" smtClean="0"/>
              <a:t>7</a:t>
            </a:r>
            <a:r>
              <a:rPr lang="en-US" sz="1800" dirty="0"/>
              <a:t>. Lessons learned</a:t>
            </a:r>
          </a:p>
          <a:p>
            <a:r>
              <a:rPr lang="en-US" altLang="en-US" sz="1200" dirty="0" smtClean="0"/>
              <a:t> </a:t>
            </a:r>
            <a:r>
              <a:rPr lang="en-US" altLang="en-US" sz="1100" dirty="0" smtClean="0"/>
              <a:t/>
            </a:r>
            <a:br>
              <a:rPr lang="en-US" altLang="en-US" sz="1100" dirty="0" smtClean="0"/>
            </a:br>
            <a:endParaRPr lang="en-US" altLang="en-US" sz="1100" dirty="0" smtClean="0"/>
          </a:p>
          <a:p>
            <a:pPr>
              <a:buFontTx/>
              <a:buNone/>
            </a:pPr>
            <a:endParaRPr lang="en-US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996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Final Project - </a:t>
            </a:r>
            <a:r>
              <a:rPr lang="en-US" altLang="en-US" dirty="0" smtClean="0"/>
              <a:t>R</a:t>
            </a:r>
            <a:r>
              <a:rPr lang="en-US" dirty="0" smtClean="0"/>
              <a:t>eport 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42275" cy="4114800"/>
          </a:xfrm>
        </p:spPr>
        <p:txBody>
          <a:bodyPr/>
          <a:lstStyle/>
          <a:p>
            <a:r>
              <a:rPr lang="en-US" altLang="en-US" sz="2400" dirty="0" smtClean="0"/>
              <a:t>Due Tues, May 12</a:t>
            </a:r>
          </a:p>
          <a:p>
            <a:r>
              <a:rPr lang="en-US" altLang="en-US" sz="2400" dirty="0" smtClean="0"/>
              <a:t>Combines </a:t>
            </a:r>
            <a:r>
              <a:rPr lang="en-US" altLang="en-US" sz="2400" dirty="0" smtClean="0"/>
              <a:t>all the previous work + reflection,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r>
              <a:rPr lang="en-US" altLang="en-US" sz="2400" dirty="0" smtClean="0"/>
              <a:t>Final game also due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83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DragonBox</a:t>
            </a:r>
            <a:r>
              <a:rPr lang="en-US" sz="2400" dirty="0" smtClean="0"/>
              <a:t> – 9 </a:t>
            </a:r>
          </a:p>
          <a:p>
            <a:r>
              <a:rPr lang="en-US" sz="2400" dirty="0" smtClean="0"/>
              <a:t>Games for Habits and Attitudes: </a:t>
            </a:r>
            <a:r>
              <a:rPr lang="en-US" sz="2400" dirty="0" err="1" smtClean="0"/>
              <a:t>PeaceMaker</a:t>
            </a:r>
            <a:r>
              <a:rPr lang="en-US" sz="2400" dirty="0" smtClean="0"/>
              <a:t> - 8</a:t>
            </a:r>
          </a:p>
          <a:p>
            <a:r>
              <a:rPr lang="en-US" sz="2400" dirty="0" smtClean="0"/>
              <a:t>Games for Interpersonal Skills: Social </a:t>
            </a:r>
            <a:r>
              <a:rPr lang="en-US" sz="2400" dirty="0"/>
              <a:t>Simulations</a:t>
            </a:r>
            <a:r>
              <a:rPr lang="en-US" sz="2400" dirty="0"/>
              <a:t> </a:t>
            </a:r>
            <a:r>
              <a:rPr lang="en-US" sz="2400" dirty="0" smtClean="0"/>
              <a:t> - 4 </a:t>
            </a:r>
          </a:p>
          <a:p>
            <a:r>
              <a:rPr lang="en-US" sz="2400" dirty="0" smtClean="0"/>
              <a:t>Chemistry </a:t>
            </a:r>
            <a:r>
              <a:rPr lang="en-US" sz="2400" dirty="0"/>
              <a:t>of Game Design</a:t>
            </a:r>
            <a:r>
              <a:rPr lang="en-US" sz="2400" dirty="0"/>
              <a:t> </a:t>
            </a:r>
            <a:r>
              <a:rPr lang="en-US" sz="2400" dirty="0" smtClean="0"/>
              <a:t>+ BJ </a:t>
            </a:r>
            <a:r>
              <a:rPr lang="en-US" sz="2400" dirty="0" err="1" smtClean="0"/>
              <a:t>Fogg</a:t>
            </a:r>
            <a:r>
              <a:rPr lang="en-US" sz="2400" dirty="0" smtClean="0"/>
              <a:t> - 7 </a:t>
            </a:r>
          </a:p>
          <a:p>
            <a:r>
              <a:rPr lang="en-US" sz="2400" dirty="0" smtClean="0"/>
              <a:t>Feedback - 11</a:t>
            </a:r>
          </a:p>
          <a:p>
            <a:r>
              <a:rPr lang="en-US" sz="2400" dirty="0" smtClean="0"/>
              <a:t>Evaluation - 12</a:t>
            </a:r>
          </a:p>
          <a:p>
            <a:r>
              <a:rPr lang="en-US" sz="2400" dirty="0" smtClean="0"/>
              <a:t>Playtesting - 4</a:t>
            </a:r>
          </a:p>
          <a:p>
            <a:r>
              <a:rPr lang="en-US" sz="2400" dirty="0" smtClean="0"/>
              <a:t>Transfer - 5</a:t>
            </a:r>
          </a:p>
          <a:p>
            <a:r>
              <a:rPr lang="en-US" sz="2400" dirty="0" smtClean="0"/>
              <a:t>EDGE - 15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2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7424"/>
            <a:ext cx="8007824" cy="4114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In creating an educational game, it is best to first come up with good mechanics for the given task domain and </a:t>
            </a:r>
            <a:r>
              <a:rPr lang="en-US" sz="2400" dirty="0" smtClean="0"/>
              <a:t>later </a:t>
            </a:r>
            <a:r>
              <a:rPr lang="en-US" sz="2400" dirty="0"/>
              <a:t>to </a:t>
            </a:r>
            <a:r>
              <a:rPr lang="en-US" sz="2400" dirty="0" smtClean="0"/>
              <a:t>determine specific learning goals.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It is ideal to have randomized assignment of your players/learners even when you only have one condition in your experiment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Cognitive task analysis can be used to find the hardest parts of a domain for novice learners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Players should improve on tasks within an educational game: out-of-game transfer is a bonus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Situational feedback is a common and effective type of feedback in games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Student Game Competition!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Category for Games for a Purpose</a:t>
            </a:r>
          </a:p>
          <a:p>
            <a:r>
              <a:rPr lang="en-US" b="1" dirty="0" smtClean="0"/>
              <a:t>Access papers through ACM Digital Library (dl.acm.org) – search for “CHI 2015 student game competition”. Free access from CMU campus</a:t>
            </a:r>
          </a:p>
          <a:p>
            <a:endParaRPr lang="en-US" b="1" dirty="0" smtClean="0"/>
          </a:p>
          <a:p>
            <a:r>
              <a:rPr lang="en-US" b="1" dirty="0" smtClean="0"/>
              <a:t>CHI PLAY student game competition: June </a:t>
            </a:r>
            <a:r>
              <a:rPr lang="en-US" b="1" dirty="0"/>
              <a:t>26 2015, </a:t>
            </a:r>
            <a:r>
              <a:rPr lang="en-US" b="1" dirty="0" smtClean="0"/>
              <a:t>5:00pm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Student Game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Crystallize: Simulating Language Immersion through </a:t>
            </a:r>
            <a:r>
              <a:rPr lang="en-US" dirty="0" smtClean="0"/>
              <a:t>Gameplay</a:t>
            </a:r>
          </a:p>
          <a:p>
            <a:pPr>
              <a:spcBef>
                <a:spcPts val="1000"/>
              </a:spcBef>
            </a:pPr>
            <a:r>
              <a:rPr lang="en-US" dirty="0" err="1"/>
              <a:t>Atomatic</a:t>
            </a:r>
            <a:r>
              <a:rPr lang="en-US" dirty="0"/>
              <a:t>: An Inclusive Game to Learn Concepts of Atoms and </a:t>
            </a:r>
            <a:r>
              <a:rPr lang="en-US" dirty="0" smtClean="0"/>
              <a:t>Elements</a:t>
            </a:r>
          </a:p>
          <a:p>
            <a:pPr>
              <a:spcBef>
                <a:spcPts val="1000"/>
              </a:spcBef>
            </a:pPr>
            <a:r>
              <a:rPr lang="en-US" dirty="0"/>
              <a:t>Playful Sounds From The Classroom: What Can Designers of Digital Music Games Learn From Formal Educators</a:t>
            </a:r>
            <a:r>
              <a:rPr lang="en-US" dirty="0" smtClean="0"/>
              <a:t>?</a:t>
            </a:r>
          </a:p>
          <a:p>
            <a:pPr>
              <a:spcBef>
                <a:spcPts val="1000"/>
              </a:spcBef>
            </a:pPr>
            <a:r>
              <a:rPr lang="en-US" dirty="0" err="1" smtClean="0"/>
              <a:t>Purrfect</a:t>
            </a:r>
            <a:r>
              <a:rPr lang="en-US" dirty="0" smtClean="0"/>
              <a:t> Crime</a:t>
            </a:r>
          </a:p>
          <a:p>
            <a:pPr>
              <a:spcBef>
                <a:spcPts val="1000"/>
              </a:spcBef>
            </a:pPr>
            <a:r>
              <a:rPr lang="en-US" dirty="0" err="1" smtClean="0"/>
              <a:t>Tran:section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929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Futura"/>
        <a:ea typeface=""/>
        <a:cs typeface=""/>
      </a:majorFont>
      <a:minorFont>
        <a:latin typeface="Futu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HD:Applications:PowerPoint 4.0:</Template>
  <TotalTime>17593</TotalTime>
  <Pages>60</Pages>
  <Words>511</Words>
  <Application>Microsoft Office PowerPoint</Application>
  <PresentationFormat>On-screen Show (4:3)</PresentationFormat>
  <Paragraphs>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Futura</vt:lpstr>
      <vt:lpstr>Times New Roman</vt:lpstr>
      <vt:lpstr>Verdana</vt:lpstr>
      <vt:lpstr>Blank Presentation</vt:lpstr>
      <vt:lpstr>PowerPoint Presentation</vt:lpstr>
      <vt:lpstr>Announcements</vt:lpstr>
      <vt:lpstr>Final Project</vt:lpstr>
      <vt:lpstr>Final Project – Game Pitch</vt:lpstr>
      <vt:lpstr>Final Project - Report </vt:lpstr>
      <vt:lpstr>Final Exam Topics</vt:lpstr>
      <vt:lpstr>Sample Questions</vt:lpstr>
      <vt:lpstr>CHI Student Game Competition!</vt:lpstr>
      <vt:lpstr>CHI Student Game Competition</vt:lpstr>
      <vt:lpstr>Other Game Talks at CHI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Evaluating fun and learning  Design of Educational Games HCII 05-899 / ETC 53621</dc:title>
  <dc:subject/>
  <dc:creator>Vincent Aleven</dc:creator>
  <cp:keywords/>
  <dc:description/>
  <cp:lastModifiedBy>Amy Ogan</cp:lastModifiedBy>
  <cp:revision>250</cp:revision>
  <cp:lastPrinted>2007-10-02T20:10:51Z</cp:lastPrinted>
  <dcterms:created xsi:type="dcterms:W3CDTF">2007-09-27T20:37:40Z</dcterms:created>
  <dcterms:modified xsi:type="dcterms:W3CDTF">2015-04-29T06:03:35Z</dcterms:modified>
</cp:coreProperties>
</file>