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58" r:id="rId9"/>
    <p:sldId id="265" r:id="rId10"/>
    <p:sldId id="260" r:id="rId11"/>
    <p:sldId id="261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2F6"/>
    <a:srgbClr val="F6F0FA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>
      <p:cViewPr varScale="1">
        <p:scale>
          <a:sx n="93" d="100"/>
          <a:sy n="93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ntosowebpage.azurewebsites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hdre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ixer.io/late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flags.fmcdn.net/data/flags/w5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Contoso Chat bot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Andrew Lai</a:t>
            </a:r>
          </a:p>
          <a:p>
            <a:pPr algn="l"/>
            <a:r>
              <a:rPr lang="en-US" dirty="0"/>
              <a:t>andrewex.lai@hotmail.com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360363" indent="-360363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Chat bot</a:t>
            </a:r>
          </a:p>
          <a:p>
            <a:pPr marL="817563" lvl="1" indent="-360363"/>
            <a:r>
              <a:rPr lang="en-US" dirty="0"/>
              <a:t>Azure </a:t>
            </a:r>
            <a:r>
              <a:rPr lang="en-US" dirty="0" err="1"/>
              <a:t>Webapp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17563" lvl="1" indent="-360363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dirty="0"/>
              <a:t> integration</a:t>
            </a:r>
          </a:p>
          <a:p>
            <a:pPr marL="360363" indent="-360363"/>
            <a:r>
              <a:rPr lang="en-US" dirty="0"/>
              <a:t>Database</a:t>
            </a:r>
          </a:p>
          <a:p>
            <a:pPr marL="817563" lvl="1" indent="-360363"/>
            <a:r>
              <a:rPr lang="en-US" dirty="0" err="1"/>
              <a:t>Easytables</a:t>
            </a:r>
            <a:endParaRPr lang="en-US" dirty="0"/>
          </a:p>
          <a:p>
            <a:pPr marL="360363" indent="-360363"/>
            <a:r>
              <a:rPr lang="en-US" dirty="0"/>
              <a:t>Webpage</a:t>
            </a:r>
          </a:p>
          <a:p>
            <a:pPr marL="817563" lvl="1" indent="-360363"/>
            <a:r>
              <a:rPr lang="en-US" dirty="0"/>
              <a:t>Azure </a:t>
            </a:r>
            <a:r>
              <a:rPr lang="en-US" dirty="0" err="1"/>
              <a:t>Webapp</a:t>
            </a:r>
            <a:endParaRPr lang="en-US" dirty="0"/>
          </a:p>
          <a:p>
            <a:pPr marL="817563" lvl="1" indent="-360363"/>
            <a:r>
              <a:rPr lang="en-US" dirty="0" err="1"/>
              <a:t>Github</a:t>
            </a:r>
            <a:r>
              <a:rPr lang="en-US" dirty="0"/>
              <a:t> integration</a:t>
            </a:r>
          </a:p>
          <a:p>
            <a:pPr marL="457200" lvl="1" indent="0">
              <a:buNone/>
            </a:pPr>
            <a:endParaRPr lang="en-US" dirty="0"/>
          </a:p>
          <a:p>
            <a:pPr marL="817563" lvl="1" indent="-360363"/>
            <a:endParaRPr lang="en-US" dirty="0"/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932B96C-738D-4F96-BAF9-6CD2EB1887B6}"/>
              </a:ext>
            </a:extLst>
          </p:cNvPr>
          <p:cNvSpPr txBox="1">
            <a:spLocks/>
          </p:cNvSpPr>
          <p:nvPr/>
        </p:nvSpPr>
        <p:spPr>
          <a:xfrm>
            <a:off x="838200" y="1561671"/>
            <a:ext cx="7401674" cy="461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Foreign Currency Purchases</a:t>
            </a:r>
          </a:p>
          <a:p>
            <a:pPr lvl="1"/>
            <a:r>
              <a:rPr lang="en-US" dirty="0"/>
              <a:t>Users may request to purchase foreign currencies.</a:t>
            </a:r>
          </a:p>
          <a:p>
            <a:pPr lvl="1"/>
            <a:r>
              <a:rPr lang="en-US" dirty="0"/>
              <a:t>A check is done before the account balance has enough currency (NZD) before the purchase can be made. (</a:t>
            </a:r>
            <a:r>
              <a:rPr lang="en-US" dirty="0" err="1"/>
              <a:t>totalCost</a:t>
            </a:r>
            <a:r>
              <a:rPr lang="en-US" dirty="0"/>
              <a:t> = amount/ratio)</a:t>
            </a:r>
          </a:p>
          <a:p>
            <a:pPr lvl="1"/>
            <a:r>
              <a:rPr lang="en-US" dirty="0"/>
              <a:t>Once the purchase can be done, the database entry for the account is updated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23ACE-73CB-48AC-98FF-EF18F3FE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00" y="900000"/>
            <a:ext cx="302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Possibilities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86140"/>
            <a:ext cx="10515600" cy="4351338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each account is accessed without any security measures in mind. </a:t>
            </a:r>
          </a:p>
          <a:p>
            <a:pPr lvl="1"/>
            <a:r>
              <a:rPr lang="en-US" dirty="0"/>
              <a:t>The idea could be allow access to the bot through login access.</a:t>
            </a:r>
          </a:p>
          <a:p>
            <a:pPr lvl="1"/>
            <a:r>
              <a:rPr lang="en-US" dirty="0"/>
              <a:t>A hashed/encrypted key is kept to see which accounts can be accessed.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  <a:p>
            <a:r>
              <a:rPr lang="en-US" dirty="0"/>
              <a:t>Further Artificial Intelligence</a:t>
            </a:r>
          </a:p>
          <a:p>
            <a:pPr lvl="1"/>
            <a:r>
              <a:rPr lang="en-US" dirty="0"/>
              <a:t>As the bot deals with currency, why not improve this functionality.</a:t>
            </a:r>
          </a:p>
          <a:p>
            <a:pPr lvl="1"/>
            <a:r>
              <a:rPr lang="en-US" dirty="0"/>
              <a:t>Kalman Filtering for stocks/</a:t>
            </a:r>
            <a:r>
              <a:rPr lang="en-US" dirty="0" err="1"/>
              <a:t>fx</a:t>
            </a:r>
            <a:r>
              <a:rPr lang="en-US" dirty="0"/>
              <a:t>/crypto to obtain smart predictions?</a:t>
            </a:r>
          </a:p>
          <a:p>
            <a:pPr lvl="1"/>
            <a:r>
              <a:rPr lang="en-US" dirty="0"/>
              <a:t>Reinforcement Learning emulation to help good financial decisions?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Development of the Bot and the Webpage was a successful project as well as a great learning experience.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590005-50E8-4AB6-A960-59BC2CDE9C90}"/>
              </a:ext>
            </a:extLst>
          </p:cNvPr>
          <p:cNvSpPr/>
          <p:nvPr/>
        </p:nvSpPr>
        <p:spPr>
          <a:xfrm>
            <a:off x="838200" y="5196424"/>
            <a:ext cx="4310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http://contosowebpage.azurewebsites.net/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https://github.com/khdrew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208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Me!						Andrew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Lai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17834"/>
            <a:ext cx="10515600" cy="4615291"/>
          </a:xfrm>
        </p:spPr>
        <p:txBody>
          <a:bodyPr>
            <a:normAutofit/>
          </a:bodyPr>
          <a:lstStyle/>
          <a:p>
            <a:r>
              <a:rPr lang="en-NZ" dirty="0"/>
              <a:t>I’m studying Computer Systems Engineering 4th year at </a:t>
            </a:r>
            <a:r>
              <a:rPr lang="en-NZ" dirty="0" err="1"/>
              <a:t>UoA</a:t>
            </a:r>
            <a:endParaRPr lang="en-NZ" dirty="0"/>
          </a:p>
          <a:p>
            <a:r>
              <a:rPr lang="en-NZ" dirty="0"/>
              <a:t>In terms of being a developer, I’m interested in automation, IoT and also embedded systems as it has ties with the idea of IoT. </a:t>
            </a:r>
          </a:p>
          <a:p>
            <a:r>
              <a:rPr lang="en-NZ" dirty="0"/>
              <a:t>In my spare time, I play the piano (grade 8 ABRSM) and of course playing games!</a:t>
            </a:r>
          </a:p>
          <a:p>
            <a:r>
              <a:rPr lang="en-NZ" dirty="0"/>
              <a:t>While working on MSA, I really enjoyed working on this project and experiencing the wonders of web APIs and services like Microsoft Azure services.</a:t>
            </a:r>
          </a:p>
          <a:p>
            <a:r>
              <a:rPr lang="en-NZ" dirty="0"/>
              <a:t>In the future, I want to be in a management position in the software dev industry; working with the latest technology.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3" y="395752"/>
            <a:ext cx="390341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77F536-2A64-4AF3-A533-7BA4C8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3" y="1561671"/>
            <a:ext cx="3826269" cy="4615291"/>
          </a:xfrm>
        </p:spPr>
        <p:txBody>
          <a:bodyPr>
            <a:normAutofit/>
          </a:bodyPr>
          <a:lstStyle/>
          <a:p>
            <a:r>
              <a:rPr lang="en-NZ" dirty="0"/>
              <a:t>Responsive Webpage</a:t>
            </a:r>
          </a:p>
          <a:p>
            <a:r>
              <a:rPr lang="en-US" dirty="0"/>
              <a:t>C</a:t>
            </a:r>
            <a:r>
              <a:rPr lang="en-NZ" dirty="0"/>
              <a:t>hat bot integrated within Webpage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38706-4396-49B5-9124-604E1BA2D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82" y="560334"/>
            <a:ext cx="7293079" cy="52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3" y="395752"/>
            <a:ext cx="390341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77F536-2A64-4AF3-A533-7BA4C8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3" y="1561671"/>
            <a:ext cx="5412773" cy="4615291"/>
          </a:xfrm>
        </p:spPr>
        <p:txBody>
          <a:bodyPr>
            <a:normAutofit/>
          </a:bodyPr>
          <a:lstStyle/>
          <a:p>
            <a:r>
              <a:rPr lang="en-US" dirty="0"/>
              <a:t>Bootstrap framework libraries</a:t>
            </a:r>
          </a:p>
          <a:p>
            <a:r>
              <a:rPr lang="en-US" dirty="0"/>
              <a:t>Azure deployment through Git</a:t>
            </a:r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F3BBC-EDB2-4BB5-9D7B-847C7BEFB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86" y="395752"/>
            <a:ext cx="5413099" cy="5677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270FC7-2621-4548-9FB0-C7A2115F4B91}"/>
              </a:ext>
            </a:extLst>
          </p:cNvPr>
          <p:cNvSpPr/>
          <p:nvPr/>
        </p:nvSpPr>
        <p:spPr>
          <a:xfrm>
            <a:off x="433223" y="2887430"/>
            <a:ext cx="431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http://contosowebpage.azurewebsites.net/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19801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3" y="395752"/>
            <a:ext cx="390341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77F536-2A64-4AF3-A533-7BA4C8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4" y="1561671"/>
            <a:ext cx="8001860" cy="4615291"/>
          </a:xfrm>
        </p:spPr>
        <p:txBody>
          <a:bodyPr>
            <a:normAutofit/>
          </a:bodyPr>
          <a:lstStyle/>
          <a:p>
            <a:r>
              <a:rPr lang="en-US" dirty="0"/>
              <a:t>Microsoft Bot Framework Chatbot Functionality</a:t>
            </a:r>
          </a:p>
          <a:p>
            <a:pPr lvl="1"/>
            <a:r>
              <a:rPr lang="en-US" dirty="0"/>
              <a:t>Accounts</a:t>
            </a:r>
          </a:p>
          <a:p>
            <a:pPr lvl="2"/>
            <a:r>
              <a:rPr lang="en-US" dirty="0" err="1"/>
              <a:t>Easytables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holding account information with dummy data.</a:t>
            </a:r>
          </a:p>
          <a:p>
            <a:pPr lvl="2"/>
            <a:r>
              <a:rPr lang="en-US" dirty="0"/>
              <a:t>Each account listing holds the account name and balance of each account.</a:t>
            </a:r>
          </a:p>
          <a:p>
            <a:pPr lvl="2"/>
            <a:r>
              <a:rPr lang="en-US" dirty="0"/>
              <a:t>User may ask for the selected account’s balance or delete said accounts.</a:t>
            </a:r>
          </a:p>
          <a:p>
            <a:pPr lvl="2"/>
            <a:r>
              <a:rPr lang="en-US" dirty="0"/>
              <a:t>If the account name does not exist, the account entry in the database is created with 0 balance.</a:t>
            </a:r>
          </a:p>
          <a:p>
            <a:pPr lvl="2"/>
            <a:r>
              <a:rPr lang="en-US" dirty="0"/>
              <a:t>Foreign currency balance is held in the database too…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C151C-A1CF-46B6-8D85-D2C84AF3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00" y="900000"/>
            <a:ext cx="302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0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3" y="395752"/>
            <a:ext cx="390341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77F536-2A64-4AF3-A533-7BA4C8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4" y="1561671"/>
            <a:ext cx="7477878" cy="4615291"/>
          </a:xfrm>
        </p:spPr>
        <p:txBody>
          <a:bodyPr>
            <a:normAutofit/>
          </a:bodyPr>
          <a:lstStyle/>
          <a:p>
            <a:r>
              <a:rPr lang="en-US" dirty="0"/>
              <a:t>Microsoft Bot Framework Chatbot Functionality</a:t>
            </a:r>
          </a:p>
          <a:p>
            <a:pPr lvl="1"/>
            <a:r>
              <a:rPr lang="en-US" dirty="0"/>
              <a:t>Exchange Rate Queries</a:t>
            </a:r>
          </a:p>
          <a:p>
            <a:pPr lvl="2"/>
            <a:r>
              <a:rPr lang="en-US" dirty="0"/>
              <a:t>User may ask exchange rate of various currencies (NZD/</a:t>
            </a:r>
            <a:r>
              <a:rPr lang="en-US" dirty="0" err="1"/>
              <a:t>curTo</a:t>
            </a:r>
            <a:r>
              <a:rPr lang="en-US" dirty="0"/>
              <a:t> or </a:t>
            </a:r>
            <a:r>
              <a:rPr lang="en-US" dirty="0" err="1"/>
              <a:t>curFrom</a:t>
            </a:r>
            <a:r>
              <a:rPr lang="en-US" dirty="0"/>
              <a:t>/</a:t>
            </a:r>
            <a:r>
              <a:rPr lang="en-US" dirty="0" err="1"/>
              <a:t>curTo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User may ask which currencies are available to read.</a:t>
            </a:r>
          </a:p>
          <a:p>
            <a:pPr lvl="2"/>
            <a:r>
              <a:rPr lang="en-US" dirty="0"/>
              <a:t>Data is displayed with bot framework 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82895-E13E-4EAD-9C69-5AE69BD4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00" y="900000"/>
            <a:ext cx="302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3" y="395752"/>
            <a:ext cx="390341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77F536-2A64-4AF3-A533-7BA4C8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4" y="1561671"/>
            <a:ext cx="7631990" cy="4615291"/>
          </a:xfrm>
        </p:spPr>
        <p:txBody>
          <a:bodyPr>
            <a:normAutofit/>
          </a:bodyPr>
          <a:lstStyle/>
          <a:p>
            <a:r>
              <a:rPr lang="en-US" dirty="0"/>
              <a:t>Microsoft Bot Framework Chatbot Functionality</a:t>
            </a:r>
          </a:p>
          <a:p>
            <a:pPr lvl="1"/>
            <a:r>
              <a:rPr lang="en-US" dirty="0"/>
              <a:t>Insurance Queries</a:t>
            </a:r>
          </a:p>
          <a:p>
            <a:pPr lvl="2"/>
            <a:r>
              <a:rPr lang="en-US" dirty="0"/>
              <a:t>User may send a link with possible insurance items, reply with a query asking the corresponding insurance type. (vehicle, house, health)</a:t>
            </a:r>
          </a:p>
          <a:p>
            <a:pPr lvl="2"/>
            <a:r>
              <a:rPr lang="en-US" dirty="0"/>
              <a:t>Custom Vision API is used to recognize the image.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CFACE-6FFC-4CA9-8D24-E0D7CA0A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00" y="900000"/>
            <a:ext cx="302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8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995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EASYTABLE – Single </a:t>
            </a:r>
            <a:r>
              <a:rPr lang="en-US" dirty="0"/>
              <a:t>Table –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/tables/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AccountsTable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FA1F75-DD9C-4074-83C4-0D5FAEEF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39555"/>
              </p:ext>
            </p:extLst>
          </p:nvPr>
        </p:nvGraphicFramePr>
        <p:xfrm>
          <a:off x="3225324" y="2262504"/>
          <a:ext cx="5741352" cy="357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676">
                  <a:extLst>
                    <a:ext uri="{9D8B030D-6E8A-4147-A177-3AD203B41FA5}">
                      <a16:colId xmlns:a16="http://schemas.microsoft.com/office/drawing/2014/main" val="763431411"/>
                    </a:ext>
                  </a:extLst>
                </a:gridCol>
                <a:gridCol w="2870676">
                  <a:extLst>
                    <a:ext uri="{9D8B030D-6E8A-4147-A177-3AD203B41FA5}">
                      <a16:colId xmlns:a16="http://schemas.microsoft.com/office/drawing/2014/main" val="1628628330"/>
                    </a:ext>
                  </a:extLst>
                </a:gridCol>
              </a:tblGrid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Name</a:t>
                      </a:r>
                      <a:endParaRPr lang="en-NZ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Type</a:t>
                      </a:r>
                      <a:endParaRPr lang="en-NZ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69477"/>
                  </a:ext>
                </a:extLst>
              </a:tr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ID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String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30930"/>
                  </a:ext>
                </a:extLst>
              </a:tr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Created, Updated, Version…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Dates Version Boolean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823"/>
                  </a:ext>
                </a:extLst>
              </a:tr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Account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String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031488"/>
                  </a:ext>
                </a:extLst>
              </a:tr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Balance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408492"/>
                  </a:ext>
                </a:extLst>
              </a:tr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&lt;USD AUD JPY etc.&gt;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91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Rate 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37948"/>
            <a:ext cx="6292065" cy="4351338"/>
          </a:xfrm>
        </p:spPr>
        <p:txBody>
          <a:bodyPr/>
          <a:lstStyle/>
          <a:p>
            <a:r>
              <a:rPr lang="en-US" dirty="0"/>
              <a:t>The API used for the exchange rate data is as follows: </a:t>
            </a:r>
            <a:r>
              <a:rPr lang="en-NZ" u="sng" dirty="0">
                <a:hlinkClick r:id="rId3"/>
              </a:rPr>
              <a:t>https://api.fixer.io/latest</a:t>
            </a:r>
            <a:endParaRPr lang="en-US" u="sng" dirty="0"/>
          </a:p>
          <a:p>
            <a:r>
              <a:rPr lang="en-US" dirty="0"/>
              <a:t>The API receives its data from the resource gathered by the European Central Bank which is a limited set number of currencies given.</a:t>
            </a:r>
          </a:p>
          <a:p>
            <a:r>
              <a:rPr lang="en-US" dirty="0"/>
              <a:t>Flag images are obtained from: </a:t>
            </a:r>
            <a:r>
              <a:rPr lang="en-US" dirty="0">
                <a:hlinkClick r:id="rId4"/>
              </a:rPr>
              <a:t>http://flags.fmcdn.net/data/flags/w580/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9CAF6-A7DD-4409-8E31-EEF19A2B2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000" y="900000"/>
            <a:ext cx="302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662</Words>
  <Application>Microsoft Office PowerPoint</Application>
  <PresentationFormat>Widescreen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 Light</vt:lpstr>
      <vt:lpstr>Wingdings</vt:lpstr>
      <vt:lpstr>Office Theme</vt:lpstr>
      <vt:lpstr>Contoso Chat bot</vt:lpstr>
      <vt:lpstr>About Me!      Andrew Lai</vt:lpstr>
      <vt:lpstr>Implementation</vt:lpstr>
      <vt:lpstr>Implementation</vt:lpstr>
      <vt:lpstr>Implementation</vt:lpstr>
      <vt:lpstr>Implementation</vt:lpstr>
      <vt:lpstr>Implementation</vt:lpstr>
      <vt:lpstr>Databases</vt:lpstr>
      <vt:lpstr>Exchange Rate API</vt:lpstr>
      <vt:lpstr>Azure Setup</vt:lpstr>
      <vt:lpstr>Advanced Features</vt:lpstr>
      <vt:lpstr>Future Possibilities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Andrew</cp:lastModifiedBy>
  <cp:revision>73</cp:revision>
  <dcterms:created xsi:type="dcterms:W3CDTF">2016-10-16T03:02:52Z</dcterms:created>
  <dcterms:modified xsi:type="dcterms:W3CDTF">2017-11-29T14:05:42Z</dcterms:modified>
</cp:coreProperties>
</file>