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TDTD굴림" charset="1" panose="02000503000000000000"/>
      <p:regular r:id="rId28"/>
    </p:embeddedFont>
    <p:embeddedFont>
      <p:font typeface="TDTD강굴림" charset="1" panose="02000503000000000000"/>
      <p:regular r:id="rId29"/>
    </p:embeddedFont>
    <p:embeddedFont>
      <p:font typeface="Poppins Semi-Bold" charset="1" panose="00000700000000000000"/>
      <p:regular r:id="rId30"/>
    </p:embeddedFont>
    <p:embeddedFont>
      <p:font typeface="Poppins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svg" Type="http://schemas.openxmlformats.org/officeDocument/2006/relationships/image"/><Relationship Id="rId14" Target="../media/image37.png" Type="http://schemas.openxmlformats.org/officeDocument/2006/relationships/image"/><Relationship Id="rId15" Target="../media/image38.png" Type="http://schemas.openxmlformats.org/officeDocument/2006/relationships/image"/><Relationship Id="rId16" Target="../media/image39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pn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raw.githubusercontent.com/kubernetes-sigs/aws-load-balancer-controller/v2.11.0/docs/install/iam_policy.json" TargetMode="External" Type="http://schemas.openxmlformats.org/officeDocument/2006/relationships/hyperlink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Relationship Id="rId8" Target="../media/image49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50.pn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57.pn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56.jpe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../media/image63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62.jpe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19.png" Type="http://schemas.openxmlformats.org/officeDocument/2006/relationships/image"/><Relationship Id="rId8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2422" y="3398955"/>
            <a:ext cx="3159988" cy="2026342"/>
          </a:xfrm>
          <a:custGeom>
            <a:avLst/>
            <a:gdLst/>
            <a:ahLst/>
            <a:cxnLst/>
            <a:rect r="r" b="b" t="t" l="l"/>
            <a:pathLst>
              <a:path h="2026342" w="3159988">
                <a:moveTo>
                  <a:pt x="0" y="0"/>
                </a:moveTo>
                <a:lnTo>
                  <a:pt x="3159988" y="0"/>
                </a:lnTo>
                <a:lnTo>
                  <a:pt x="3159988" y="2026343"/>
                </a:lnTo>
                <a:lnTo>
                  <a:pt x="0" y="202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295593" y="2966784"/>
            <a:ext cx="2871635" cy="2871635"/>
          </a:xfrm>
          <a:custGeom>
            <a:avLst/>
            <a:gdLst/>
            <a:ahLst/>
            <a:cxnLst/>
            <a:rect r="r" b="b" t="t" l="l"/>
            <a:pathLst>
              <a:path h="2871635" w="2871635">
                <a:moveTo>
                  <a:pt x="0" y="0"/>
                </a:moveTo>
                <a:lnTo>
                  <a:pt x="2871635" y="0"/>
                </a:lnTo>
                <a:lnTo>
                  <a:pt x="2871635" y="2871635"/>
                </a:lnTo>
                <a:lnTo>
                  <a:pt x="0" y="2871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40300" y="2966784"/>
            <a:ext cx="2871635" cy="2871635"/>
          </a:xfrm>
          <a:custGeom>
            <a:avLst/>
            <a:gdLst/>
            <a:ahLst/>
            <a:cxnLst/>
            <a:rect r="r" b="b" t="t" l="l"/>
            <a:pathLst>
              <a:path h="2871635" w="2871635">
                <a:moveTo>
                  <a:pt x="0" y="0"/>
                </a:moveTo>
                <a:lnTo>
                  <a:pt x="2871635" y="0"/>
                </a:lnTo>
                <a:lnTo>
                  <a:pt x="2871635" y="2871635"/>
                </a:lnTo>
                <a:lnTo>
                  <a:pt x="0" y="28716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flipV="true">
            <a:off x="476250" y="9657802"/>
            <a:ext cx="1716405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136830" y="0"/>
            <a:ext cx="3151170" cy="1825373"/>
          </a:xfrm>
          <a:custGeom>
            <a:avLst/>
            <a:gdLst/>
            <a:ahLst/>
            <a:cxnLst/>
            <a:rect r="r" b="b" t="t" l="l"/>
            <a:pathLst>
              <a:path h="1825373" w="3151170">
                <a:moveTo>
                  <a:pt x="0" y="0"/>
                </a:moveTo>
                <a:lnTo>
                  <a:pt x="3151170" y="0"/>
                </a:lnTo>
                <a:lnTo>
                  <a:pt x="3151170" y="1825373"/>
                </a:lnTo>
                <a:lnTo>
                  <a:pt x="0" y="1825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2780" y="588593"/>
            <a:ext cx="1152332" cy="648187"/>
          </a:xfrm>
          <a:custGeom>
            <a:avLst/>
            <a:gdLst/>
            <a:ahLst/>
            <a:cxnLst/>
            <a:rect r="r" b="b" t="t" l="l"/>
            <a:pathLst>
              <a:path h="648187" w="1152332">
                <a:moveTo>
                  <a:pt x="0" y="0"/>
                </a:moveTo>
                <a:lnTo>
                  <a:pt x="1152332" y="0"/>
                </a:lnTo>
                <a:lnTo>
                  <a:pt x="1152332" y="648187"/>
                </a:lnTo>
                <a:lnTo>
                  <a:pt x="0" y="6481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15639" y="4072389"/>
            <a:ext cx="11271883" cy="1478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23"/>
              </a:lnSpc>
            </a:pPr>
            <a:r>
              <a:rPr lang="en-US" sz="11378" spc="-1080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AWS EKS 프로젝트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423215" y="7316389"/>
            <a:ext cx="2744014" cy="1809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9"/>
              </a:lnSpc>
            </a:pPr>
            <a:r>
              <a:rPr lang="en-US" sz="2941" spc="-149">
                <a:solidFill>
                  <a:srgbClr val="000000">
                    <a:alpha val="76863"/>
                  </a:srgbClr>
                </a:solidFill>
                <a:latin typeface="TDTD강굴림"/>
                <a:ea typeface="TDTD강굴림"/>
                <a:cs typeface="TDTD강굴림"/>
                <a:sym typeface="TDTD강굴림"/>
              </a:rPr>
              <a:t>BSFAN | 김태경  </a:t>
            </a:r>
          </a:p>
          <a:p>
            <a:pPr algn="l">
              <a:lnSpc>
                <a:spcPts val="3529"/>
              </a:lnSpc>
            </a:pPr>
            <a:r>
              <a:rPr lang="en-US" sz="2941" spc="-149">
                <a:solidFill>
                  <a:srgbClr val="000000">
                    <a:alpha val="76863"/>
                  </a:srgbClr>
                </a:solidFill>
                <a:latin typeface="TDTD강굴림"/>
                <a:ea typeface="TDTD강굴림"/>
                <a:cs typeface="TDTD강굴림"/>
                <a:sym typeface="TDTD강굴림"/>
              </a:rPr>
              <a:t>                   김효은 </a:t>
            </a:r>
          </a:p>
          <a:p>
            <a:pPr algn="l">
              <a:lnSpc>
                <a:spcPts val="3529"/>
              </a:lnSpc>
            </a:pPr>
            <a:r>
              <a:rPr lang="en-US" sz="2941" spc="-149">
                <a:solidFill>
                  <a:srgbClr val="000000">
                    <a:alpha val="76863"/>
                  </a:srgbClr>
                </a:solidFill>
                <a:latin typeface="TDTD강굴림"/>
                <a:ea typeface="TDTD강굴림"/>
                <a:cs typeface="TDTD강굴림"/>
                <a:sym typeface="TDTD강굴림"/>
              </a:rPr>
              <a:t>                   박종승 </a:t>
            </a:r>
          </a:p>
          <a:p>
            <a:pPr algn="l">
              <a:lnSpc>
                <a:spcPts val="3529"/>
              </a:lnSpc>
            </a:pPr>
            <a:r>
              <a:rPr lang="en-US" sz="2941" spc="-149">
                <a:solidFill>
                  <a:srgbClr val="000000">
                    <a:alpha val="76863"/>
                  </a:srgbClr>
                </a:solidFill>
                <a:latin typeface="TDTD강굴림"/>
                <a:ea typeface="TDTD강굴림"/>
                <a:cs typeface="TDTD강굴림"/>
                <a:sym typeface="TDTD강굴림"/>
              </a:rPr>
              <a:t>                   윤재영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34704" y="5484363"/>
            <a:ext cx="6998136" cy="50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[2025.02.10 ~ 2025.03.06]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521869" cy="4351724"/>
            <a:chOff x="0" y="0"/>
            <a:chExt cx="1092574" cy="10514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2574" cy="1051463"/>
            </a:xfrm>
            <a:custGeom>
              <a:avLst/>
              <a:gdLst/>
              <a:ahLst/>
              <a:cxnLst/>
              <a:rect r="r" b="b" t="t" l="l"/>
              <a:pathLst>
                <a:path h="1051463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1051463"/>
                  </a:lnTo>
                  <a:lnTo>
                    <a:pt x="0" y="10514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092574" cy="1032413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521869" cy="631225"/>
            <a:chOff x="0" y="0"/>
            <a:chExt cx="1092574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2574" cy="152516"/>
            </a:xfrm>
            <a:custGeom>
              <a:avLst/>
              <a:gdLst/>
              <a:ahLst/>
              <a:cxnLst/>
              <a:rect r="r" b="b" t="t" l="l"/>
              <a:pathLst>
                <a:path h="152516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092574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53438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82934" y="2033934"/>
            <a:ext cx="6717456" cy="4626133"/>
          </a:xfrm>
          <a:custGeom>
            <a:avLst/>
            <a:gdLst/>
            <a:ahLst/>
            <a:cxnLst/>
            <a:rect r="r" b="b" t="t" l="l"/>
            <a:pathLst>
              <a:path h="4626133" w="6717456">
                <a:moveTo>
                  <a:pt x="0" y="0"/>
                </a:moveTo>
                <a:lnTo>
                  <a:pt x="6717456" y="0"/>
                </a:lnTo>
                <a:lnTo>
                  <a:pt x="6717456" y="4626133"/>
                </a:lnTo>
                <a:lnTo>
                  <a:pt x="0" y="4626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89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215386" y="4526036"/>
            <a:ext cx="6037976" cy="4732264"/>
          </a:xfrm>
          <a:custGeom>
            <a:avLst/>
            <a:gdLst/>
            <a:ahLst/>
            <a:cxnLst/>
            <a:rect r="r" b="b" t="t" l="l"/>
            <a:pathLst>
              <a:path h="4732264" w="6037976">
                <a:moveTo>
                  <a:pt x="0" y="0"/>
                </a:moveTo>
                <a:lnTo>
                  <a:pt x="6037977" y="0"/>
                </a:lnTo>
                <a:lnTo>
                  <a:pt x="6037977" y="4732264"/>
                </a:lnTo>
                <a:lnTo>
                  <a:pt x="0" y="47322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24003" y="4526036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330865" y="3383929"/>
            <a:ext cx="3321019" cy="421880"/>
            <a:chOff x="0" y="0"/>
            <a:chExt cx="874672" cy="1111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4672" cy="111112"/>
            </a:xfrm>
            <a:custGeom>
              <a:avLst/>
              <a:gdLst/>
              <a:ahLst/>
              <a:cxnLst/>
              <a:rect r="r" b="b" t="t" l="l"/>
              <a:pathLst>
                <a:path h="111112" w="874672">
                  <a:moveTo>
                    <a:pt x="0" y="0"/>
                  </a:moveTo>
                  <a:lnTo>
                    <a:pt x="874672" y="0"/>
                  </a:lnTo>
                  <a:lnTo>
                    <a:pt x="874672" y="111112"/>
                  </a:lnTo>
                  <a:lnTo>
                    <a:pt x="0" y="1111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74672" cy="1587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5380886" y="8905764"/>
            <a:ext cx="1084520" cy="244933"/>
            <a:chOff x="0" y="0"/>
            <a:chExt cx="285635" cy="6450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5635" cy="64509"/>
            </a:xfrm>
            <a:custGeom>
              <a:avLst/>
              <a:gdLst/>
              <a:ahLst/>
              <a:cxnLst/>
              <a:rect r="r" b="b" t="t" l="l"/>
              <a:pathLst>
                <a:path h="64509" w="285635">
                  <a:moveTo>
                    <a:pt x="0" y="0"/>
                  </a:moveTo>
                  <a:lnTo>
                    <a:pt x="285635" y="0"/>
                  </a:lnTo>
                  <a:lnTo>
                    <a:pt x="285635" y="64509"/>
                  </a:lnTo>
                  <a:lnTo>
                    <a:pt x="0" y="64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85635" cy="1121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환경 구성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76408" y="2093922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2-2. 액세스 키 생성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18038" y="2940684"/>
            <a:ext cx="4232532" cy="3257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액세스 키 모범 사례 및 대안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Command Line Interface(CLI) 선택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설명 태그 설정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태그 미 설정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검토 및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.csv 파일 다운로드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생성 확인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981901" cy="2114735"/>
            <a:chOff x="0" y="0"/>
            <a:chExt cx="1203726" cy="5109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3726" cy="510962"/>
            </a:xfrm>
            <a:custGeom>
              <a:avLst/>
              <a:gdLst/>
              <a:ahLst/>
              <a:cxnLst/>
              <a:rect r="r" b="b" t="t" l="l"/>
              <a:pathLst>
                <a:path h="510962" w="1203726">
                  <a:moveTo>
                    <a:pt x="0" y="0"/>
                  </a:moveTo>
                  <a:lnTo>
                    <a:pt x="1203726" y="0"/>
                  </a:lnTo>
                  <a:lnTo>
                    <a:pt x="1203726" y="510962"/>
                  </a:lnTo>
                  <a:lnTo>
                    <a:pt x="0" y="5109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203726" cy="491912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981901" cy="631225"/>
            <a:chOff x="0" y="0"/>
            <a:chExt cx="1203726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3726" cy="152516"/>
            </a:xfrm>
            <a:custGeom>
              <a:avLst/>
              <a:gdLst/>
              <a:ahLst/>
              <a:cxnLst/>
              <a:rect r="r" b="b" t="t" l="l"/>
              <a:pathLst>
                <a:path h="152516" w="1203726">
                  <a:moveTo>
                    <a:pt x="0" y="0"/>
                  </a:moveTo>
                  <a:lnTo>
                    <a:pt x="1203726" y="0"/>
                  </a:lnTo>
                  <a:lnTo>
                    <a:pt x="1203726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203726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387445" y="205172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387445" y="3091302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45452" y="2059338"/>
            <a:ext cx="10493711" cy="452539"/>
          </a:xfrm>
          <a:custGeom>
            <a:avLst/>
            <a:gdLst/>
            <a:ahLst/>
            <a:cxnLst/>
            <a:rect r="r" b="b" t="t" l="l"/>
            <a:pathLst>
              <a:path h="452539" w="10493711">
                <a:moveTo>
                  <a:pt x="0" y="0"/>
                </a:moveTo>
                <a:lnTo>
                  <a:pt x="10493711" y="0"/>
                </a:lnTo>
                <a:lnTo>
                  <a:pt x="10493711" y="452539"/>
                </a:lnTo>
                <a:lnTo>
                  <a:pt x="0" y="4525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4364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45452" y="2033934"/>
            <a:ext cx="10493711" cy="477943"/>
            <a:chOff x="0" y="0"/>
            <a:chExt cx="2763776" cy="1258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63776" cy="125878"/>
            </a:xfrm>
            <a:custGeom>
              <a:avLst/>
              <a:gdLst/>
              <a:ahLst/>
              <a:cxnLst/>
              <a:rect r="r" b="b" t="t" l="l"/>
              <a:pathLst>
                <a:path h="125878" w="2763776">
                  <a:moveTo>
                    <a:pt x="0" y="0"/>
                  </a:moveTo>
                  <a:lnTo>
                    <a:pt x="2763776" y="0"/>
                  </a:lnTo>
                  <a:lnTo>
                    <a:pt x="2763776" y="125878"/>
                  </a:lnTo>
                  <a:lnTo>
                    <a:pt x="0" y="1258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763776" cy="173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845452" y="3091302"/>
            <a:ext cx="5590420" cy="1793551"/>
          </a:xfrm>
          <a:custGeom>
            <a:avLst/>
            <a:gdLst/>
            <a:ahLst/>
            <a:cxnLst/>
            <a:rect r="r" b="b" t="t" l="l"/>
            <a:pathLst>
              <a:path h="1793551" w="5590420">
                <a:moveTo>
                  <a:pt x="0" y="0"/>
                </a:moveTo>
                <a:lnTo>
                  <a:pt x="5590420" y="0"/>
                </a:lnTo>
                <a:lnTo>
                  <a:pt x="5590420" y="1793551"/>
                </a:lnTo>
                <a:lnTo>
                  <a:pt x="0" y="1793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12063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828374" y="3062727"/>
            <a:ext cx="3207363" cy="202815"/>
            <a:chOff x="0" y="0"/>
            <a:chExt cx="844738" cy="534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4738" cy="53416"/>
            </a:xfrm>
            <a:custGeom>
              <a:avLst/>
              <a:gdLst/>
              <a:ahLst/>
              <a:cxnLst/>
              <a:rect r="r" b="b" t="t" l="l"/>
              <a:pathLst>
                <a:path h="53416" w="844738">
                  <a:moveTo>
                    <a:pt x="0" y="0"/>
                  </a:moveTo>
                  <a:lnTo>
                    <a:pt x="844738" y="0"/>
                  </a:lnTo>
                  <a:lnTo>
                    <a:pt x="844738" y="53416"/>
                  </a:lnTo>
                  <a:lnTo>
                    <a:pt x="0" y="534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44738" cy="1010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28374" y="3882377"/>
            <a:ext cx="4247928" cy="213883"/>
            <a:chOff x="0" y="0"/>
            <a:chExt cx="1118796" cy="5633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18796" cy="56331"/>
            </a:xfrm>
            <a:custGeom>
              <a:avLst/>
              <a:gdLst/>
              <a:ahLst/>
              <a:cxnLst/>
              <a:rect r="r" b="b" t="t" l="l"/>
              <a:pathLst>
                <a:path h="56331" w="1118796">
                  <a:moveTo>
                    <a:pt x="0" y="0"/>
                  </a:moveTo>
                  <a:lnTo>
                    <a:pt x="1118796" y="0"/>
                  </a:lnTo>
                  <a:lnTo>
                    <a:pt x="1118796" y="56331"/>
                  </a:lnTo>
                  <a:lnTo>
                    <a:pt x="0" y="563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118796" cy="103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43039" y="5294475"/>
            <a:ext cx="10549269" cy="1666451"/>
          </a:xfrm>
          <a:custGeom>
            <a:avLst/>
            <a:gdLst/>
            <a:ahLst/>
            <a:cxnLst/>
            <a:rect r="r" b="b" t="t" l="l"/>
            <a:pathLst>
              <a:path h="1666451" w="10549269">
                <a:moveTo>
                  <a:pt x="0" y="0"/>
                </a:moveTo>
                <a:lnTo>
                  <a:pt x="10549268" y="0"/>
                </a:lnTo>
                <a:lnTo>
                  <a:pt x="10549268" y="1666451"/>
                </a:lnTo>
                <a:lnTo>
                  <a:pt x="0" y="166645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13946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28700" y="529442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543039" y="5294428"/>
            <a:ext cx="10549269" cy="239213"/>
            <a:chOff x="0" y="0"/>
            <a:chExt cx="2778408" cy="6300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78408" cy="63003"/>
            </a:xfrm>
            <a:custGeom>
              <a:avLst/>
              <a:gdLst/>
              <a:ahLst/>
              <a:cxnLst/>
              <a:rect r="r" b="b" t="t" l="l"/>
              <a:pathLst>
                <a:path h="63003" w="2778408">
                  <a:moveTo>
                    <a:pt x="0" y="0"/>
                  </a:moveTo>
                  <a:lnTo>
                    <a:pt x="2778408" y="0"/>
                  </a:lnTo>
                  <a:lnTo>
                    <a:pt x="2778408" y="63003"/>
                  </a:lnTo>
                  <a:lnTo>
                    <a:pt x="0" y="630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778408" cy="110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543039" y="6047991"/>
            <a:ext cx="9533263" cy="912935"/>
            <a:chOff x="0" y="0"/>
            <a:chExt cx="2510818" cy="24044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510818" cy="240444"/>
            </a:xfrm>
            <a:custGeom>
              <a:avLst/>
              <a:gdLst/>
              <a:ahLst/>
              <a:cxnLst/>
              <a:rect r="r" b="b" t="t" l="l"/>
              <a:pathLst>
                <a:path h="240444" w="2510818">
                  <a:moveTo>
                    <a:pt x="0" y="0"/>
                  </a:moveTo>
                  <a:lnTo>
                    <a:pt x="2510818" y="0"/>
                  </a:lnTo>
                  <a:lnTo>
                    <a:pt x="2510818" y="240444"/>
                  </a:lnTo>
                  <a:lnTo>
                    <a:pt x="0" y="2404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2510818" cy="288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543039" y="7237151"/>
            <a:ext cx="11301259" cy="1412657"/>
          </a:xfrm>
          <a:custGeom>
            <a:avLst/>
            <a:gdLst/>
            <a:ahLst/>
            <a:cxnLst/>
            <a:rect r="r" b="b" t="t" l="l"/>
            <a:pathLst>
              <a:path h="1412657" w="11301259">
                <a:moveTo>
                  <a:pt x="0" y="0"/>
                </a:moveTo>
                <a:lnTo>
                  <a:pt x="11301259" y="0"/>
                </a:lnTo>
                <a:lnTo>
                  <a:pt x="11301259" y="1412657"/>
                </a:lnTo>
                <a:lnTo>
                  <a:pt x="0" y="141265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543039" y="7208576"/>
            <a:ext cx="11301259" cy="1441232"/>
            <a:chOff x="0" y="0"/>
            <a:chExt cx="2976463" cy="37958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976463" cy="379584"/>
            </a:xfrm>
            <a:custGeom>
              <a:avLst/>
              <a:gdLst/>
              <a:ahLst/>
              <a:cxnLst/>
              <a:rect r="r" b="b" t="t" l="l"/>
              <a:pathLst>
                <a:path h="379584" w="2976463">
                  <a:moveTo>
                    <a:pt x="0" y="0"/>
                  </a:moveTo>
                  <a:lnTo>
                    <a:pt x="2976463" y="0"/>
                  </a:lnTo>
                  <a:lnTo>
                    <a:pt x="2976463" y="379584"/>
                  </a:lnTo>
                  <a:lnTo>
                    <a:pt x="0" y="3795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2976463" cy="427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028700" y="7208576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43039" y="8829333"/>
            <a:ext cx="4844406" cy="597256"/>
          </a:xfrm>
          <a:custGeom>
            <a:avLst/>
            <a:gdLst/>
            <a:ahLst/>
            <a:cxnLst/>
            <a:rect r="r" b="b" t="t" l="l"/>
            <a:pathLst>
              <a:path h="597256" w="4844406">
                <a:moveTo>
                  <a:pt x="0" y="0"/>
                </a:moveTo>
                <a:lnTo>
                  <a:pt x="4844406" y="0"/>
                </a:lnTo>
                <a:lnTo>
                  <a:pt x="4844406" y="597256"/>
                </a:lnTo>
                <a:lnTo>
                  <a:pt x="0" y="59725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39295" y="8829333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환경 구성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906424" y="2093922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2-3. 관리 도구 설치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01034" y="2793598"/>
            <a:ext cx="4837232" cy="119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1980" indent="-225990" lvl="1">
              <a:lnSpc>
                <a:spcPts val="2365"/>
              </a:lnSpc>
              <a:buAutoNum type="arabicPeriod" startAt="1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AWS CLI 설치</a:t>
            </a:r>
          </a:p>
          <a:p>
            <a:pPr algn="l" marL="451980" indent="-225990" lvl="1">
              <a:lnSpc>
                <a:spcPts val="2365"/>
              </a:lnSpc>
              <a:buAutoNum type="arabicPeriod" startAt="1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관리시스템에 AWS 계정 등록 및 확인</a:t>
            </a:r>
          </a:p>
          <a:p>
            <a:pPr algn="l" marL="451980" indent="-225990" lvl="1">
              <a:lnSpc>
                <a:spcPts val="2365"/>
              </a:lnSpc>
              <a:buAutoNum type="arabicPeriod" startAt="1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k8s  관리 도구인 kubectl 설치(최신버전)</a:t>
            </a:r>
          </a:p>
          <a:p>
            <a:pPr algn="l" marL="451980" indent="-225990" lvl="1">
              <a:lnSpc>
                <a:spcPts val="2365"/>
              </a:lnSpc>
              <a:buAutoNum type="arabicPeriod" startAt="1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eskctl 설치 및 확인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530595" y="8815896"/>
            <a:ext cx="4870423" cy="312065"/>
            <a:chOff x="0" y="0"/>
            <a:chExt cx="1282745" cy="8219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282745" cy="82190"/>
            </a:xfrm>
            <a:custGeom>
              <a:avLst/>
              <a:gdLst/>
              <a:ahLst/>
              <a:cxnLst/>
              <a:rect r="r" b="b" t="t" l="l"/>
              <a:pathLst>
                <a:path h="82190" w="1282745">
                  <a:moveTo>
                    <a:pt x="0" y="0"/>
                  </a:moveTo>
                  <a:lnTo>
                    <a:pt x="1282745" y="0"/>
                  </a:lnTo>
                  <a:lnTo>
                    <a:pt x="1282745" y="82190"/>
                  </a:lnTo>
                  <a:lnTo>
                    <a:pt x="0" y="821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282745" cy="129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999327" cy="3778869"/>
            <a:chOff x="0" y="0"/>
            <a:chExt cx="1207937" cy="9130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07937" cy="913050"/>
            </a:xfrm>
            <a:custGeom>
              <a:avLst/>
              <a:gdLst/>
              <a:ahLst/>
              <a:cxnLst/>
              <a:rect r="r" b="b" t="t" l="l"/>
              <a:pathLst>
                <a:path h="913050" w="1207937">
                  <a:moveTo>
                    <a:pt x="0" y="0"/>
                  </a:moveTo>
                  <a:lnTo>
                    <a:pt x="1207937" y="0"/>
                  </a:lnTo>
                  <a:lnTo>
                    <a:pt x="1207937" y="913050"/>
                  </a:lnTo>
                  <a:lnTo>
                    <a:pt x="0" y="913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207937" cy="894000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999327" cy="631225"/>
            <a:chOff x="0" y="0"/>
            <a:chExt cx="1207937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07937" cy="152516"/>
            </a:xfrm>
            <a:custGeom>
              <a:avLst/>
              <a:gdLst/>
              <a:ahLst/>
              <a:cxnLst/>
              <a:rect r="r" b="b" t="t" l="l"/>
              <a:pathLst>
                <a:path h="152516" w="1207937">
                  <a:moveTo>
                    <a:pt x="0" y="0"/>
                  </a:moveTo>
                  <a:lnTo>
                    <a:pt x="1207937" y="0"/>
                  </a:lnTo>
                  <a:lnTo>
                    <a:pt x="1207937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207937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764338" y="206271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208678" y="2052984"/>
            <a:ext cx="4567403" cy="2672610"/>
            <a:chOff x="0" y="0"/>
            <a:chExt cx="1389048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89048" cy="812800"/>
            </a:xfrm>
            <a:custGeom>
              <a:avLst/>
              <a:gdLst/>
              <a:ahLst/>
              <a:cxnLst/>
              <a:rect r="r" b="b" t="t" l="l"/>
              <a:pathLst>
                <a:path h="812800" w="1389048">
                  <a:moveTo>
                    <a:pt x="0" y="0"/>
                  </a:moveTo>
                  <a:lnTo>
                    <a:pt x="1389048" y="0"/>
                  </a:lnTo>
                  <a:lnTo>
                    <a:pt x="138904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0" t="0" r="-69324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208678" y="2033934"/>
            <a:ext cx="4567403" cy="1593383"/>
            <a:chOff x="0" y="0"/>
            <a:chExt cx="1202937" cy="4196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02937" cy="419657"/>
            </a:xfrm>
            <a:custGeom>
              <a:avLst/>
              <a:gdLst/>
              <a:ahLst/>
              <a:cxnLst/>
              <a:rect r="r" b="b" t="t" l="l"/>
              <a:pathLst>
                <a:path h="419657" w="1202937">
                  <a:moveTo>
                    <a:pt x="0" y="0"/>
                  </a:moveTo>
                  <a:lnTo>
                    <a:pt x="1202937" y="0"/>
                  </a:lnTo>
                  <a:lnTo>
                    <a:pt x="1202937" y="419657"/>
                  </a:lnTo>
                  <a:lnTo>
                    <a:pt x="0" y="4196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02937" cy="467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1452788" y="3773905"/>
            <a:ext cx="5600282" cy="1369595"/>
          </a:xfrm>
          <a:custGeom>
            <a:avLst/>
            <a:gdLst/>
            <a:ahLst/>
            <a:cxnLst/>
            <a:rect r="r" b="b" t="t" l="l"/>
            <a:pathLst>
              <a:path h="1369595" w="5600282">
                <a:moveTo>
                  <a:pt x="0" y="0"/>
                </a:moveTo>
                <a:lnTo>
                  <a:pt x="5600281" y="0"/>
                </a:lnTo>
                <a:lnTo>
                  <a:pt x="5600281" y="1369595"/>
                </a:lnTo>
                <a:lnTo>
                  <a:pt x="0" y="13695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27563" y="2888810"/>
            <a:ext cx="5238610" cy="266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EKS 클러스터 생성 후 확인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bsfan-k8s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리전 : ap-northeast-2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노드 그룹 : bsfan-k8s-ng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노드 : 2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테스트용 서비스, 디플로이먼트 생성 후 확인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webtest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타입 : 로드밸런서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EKS Cluster 생성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15137" y="2095210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3-1. EKS Cluster 생성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912993" y="4763275"/>
            <a:ext cx="636041" cy="262096"/>
            <a:chOff x="0" y="0"/>
            <a:chExt cx="234994" cy="96835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4994" cy="96835"/>
            </a:xfrm>
            <a:custGeom>
              <a:avLst/>
              <a:gdLst/>
              <a:ahLst/>
              <a:cxnLst/>
              <a:rect r="r" b="b" t="t" l="l"/>
              <a:pathLst>
                <a:path h="96835" w="234994">
                  <a:moveTo>
                    <a:pt x="0" y="0"/>
                  </a:moveTo>
                  <a:lnTo>
                    <a:pt x="234994" y="0"/>
                  </a:lnTo>
                  <a:lnTo>
                    <a:pt x="234994" y="96835"/>
                  </a:lnTo>
                  <a:lnTo>
                    <a:pt x="0" y="96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34994" cy="1444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7764338" y="5629275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234332" y="5629275"/>
            <a:ext cx="6535173" cy="1419484"/>
          </a:xfrm>
          <a:custGeom>
            <a:avLst/>
            <a:gdLst/>
            <a:ahLst/>
            <a:cxnLst/>
            <a:rect r="r" b="b" t="t" l="l"/>
            <a:pathLst>
              <a:path h="1419484" w="6535173">
                <a:moveTo>
                  <a:pt x="0" y="0"/>
                </a:moveTo>
                <a:lnTo>
                  <a:pt x="6535173" y="0"/>
                </a:lnTo>
                <a:lnTo>
                  <a:pt x="6535173" y="1419484"/>
                </a:lnTo>
                <a:lnTo>
                  <a:pt x="0" y="14194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6344" b="-23519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8221538" y="6406676"/>
            <a:ext cx="3072732" cy="168793"/>
            <a:chOff x="0" y="0"/>
            <a:chExt cx="962583" cy="528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62583" cy="52877"/>
            </a:xfrm>
            <a:custGeom>
              <a:avLst/>
              <a:gdLst/>
              <a:ahLst/>
              <a:cxnLst/>
              <a:rect r="r" b="b" t="t" l="l"/>
              <a:pathLst>
                <a:path h="52877" w="962583">
                  <a:moveTo>
                    <a:pt x="0" y="0"/>
                  </a:moveTo>
                  <a:lnTo>
                    <a:pt x="962583" y="0"/>
                  </a:lnTo>
                  <a:lnTo>
                    <a:pt x="962583" y="52877"/>
                  </a:lnTo>
                  <a:lnTo>
                    <a:pt x="0" y="52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962583" cy="100502"/>
            </a:xfrm>
            <a:prstGeom prst="rect">
              <a:avLst/>
            </a:prstGeom>
          </p:spPr>
          <p:txBody>
            <a:bodyPr anchor="ctr" rtlCol="false" tIns="42709" lIns="42709" bIns="42709" rIns="42709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9859472" y="6718344"/>
            <a:ext cx="6886417" cy="1466230"/>
          </a:xfrm>
          <a:custGeom>
            <a:avLst/>
            <a:gdLst/>
            <a:ahLst/>
            <a:cxnLst/>
            <a:rect r="r" b="b" t="t" l="l"/>
            <a:pathLst>
              <a:path h="1466230" w="6886417">
                <a:moveTo>
                  <a:pt x="0" y="0"/>
                </a:moveTo>
                <a:lnTo>
                  <a:pt x="6886417" y="0"/>
                </a:lnTo>
                <a:lnTo>
                  <a:pt x="6886417" y="1466230"/>
                </a:lnTo>
                <a:lnTo>
                  <a:pt x="0" y="146623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0235043" y="7765731"/>
            <a:ext cx="5605128" cy="283456"/>
            <a:chOff x="0" y="0"/>
            <a:chExt cx="1755897" cy="8879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755897" cy="88797"/>
            </a:xfrm>
            <a:custGeom>
              <a:avLst/>
              <a:gdLst/>
              <a:ahLst/>
              <a:cxnLst/>
              <a:rect r="r" b="b" t="t" l="l"/>
              <a:pathLst>
                <a:path h="88797" w="1755897">
                  <a:moveTo>
                    <a:pt x="0" y="0"/>
                  </a:moveTo>
                  <a:lnTo>
                    <a:pt x="1755897" y="0"/>
                  </a:lnTo>
                  <a:lnTo>
                    <a:pt x="1755897" y="88797"/>
                  </a:lnTo>
                  <a:lnTo>
                    <a:pt x="0" y="88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1755897" cy="136422"/>
            </a:xfrm>
            <a:prstGeom prst="rect">
              <a:avLst/>
            </a:prstGeom>
          </p:spPr>
          <p:txBody>
            <a:bodyPr anchor="ctr" rtlCol="false" tIns="42709" lIns="42709" bIns="42709" rIns="42709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85900" y="7713600"/>
            <a:ext cx="7309617" cy="1132852"/>
            <a:chOff x="0" y="0"/>
            <a:chExt cx="1509560" cy="2339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09560" cy="233953"/>
            </a:xfrm>
            <a:custGeom>
              <a:avLst/>
              <a:gdLst/>
              <a:ahLst/>
              <a:cxnLst/>
              <a:rect r="r" b="b" t="t" l="l"/>
              <a:pathLst>
                <a:path h="233953" w="1509560">
                  <a:moveTo>
                    <a:pt x="0" y="0"/>
                  </a:moveTo>
                  <a:lnTo>
                    <a:pt x="1509560" y="0"/>
                  </a:lnTo>
                  <a:lnTo>
                    <a:pt x="1509560" y="233953"/>
                  </a:lnTo>
                  <a:lnTo>
                    <a:pt x="0" y="233953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-12510"/>
              </a:stretch>
            </a:blip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485900" y="7724436"/>
            <a:ext cx="5847560" cy="296146"/>
            <a:chOff x="0" y="0"/>
            <a:chExt cx="1540098" cy="7799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40098" cy="77997"/>
            </a:xfrm>
            <a:custGeom>
              <a:avLst/>
              <a:gdLst/>
              <a:ahLst/>
              <a:cxnLst/>
              <a:rect r="r" b="b" t="t" l="l"/>
              <a:pathLst>
                <a:path h="77997" w="1540098">
                  <a:moveTo>
                    <a:pt x="0" y="0"/>
                  </a:moveTo>
                  <a:lnTo>
                    <a:pt x="1540098" y="0"/>
                  </a:lnTo>
                  <a:lnTo>
                    <a:pt x="1540098" y="77997"/>
                  </a:lnTo>
                  <a:lnTo>
                    <a:pt x="0" y="779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540098" cy="1256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85900" y="8190295"/>
            <a:ext cx="7309617" cy="266209"/>
            <a:chOff x="0" y="0"/>
            <a:chExt cx="1925167" cy="7011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25167" cy="70113"/>
            </a:xfrm>
            <a:custGeom>
              <a:avLst/>
              <a:gdLst/>
              <a:ahLst/>
              <a:cxnLst/>
              <a:rect r="r" b="b" t="t" l="l"/>
              <a:pathLst>
                <a:path h="70113" w="1925167">
                  <a:moveTo>
                    <a:pt x="0" y="0"/>
                  </a:moveTo>
                  <a:lnTo>
                    <a:pt x="1925167" y="0"/>
                  </a:lnTo>
                  <a:lnTo>
                    <a:pt x="1925167" y="70113"/>
                  </a:lnTo>
                  <a:lnTo>
                    <a:pt x="0" y="701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1925167" cy="117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028700" y="7724436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5688131" cy="5581041"/>
            <a:chOff x="0" y="0"/>
            <a:chExt cx="1374366" cy="13484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74366" cy="1348490"/>
            </a:xfrm>
            <a:custGeom>
              <a:avLst/>
              <a:gdLst/>
              <a:ahLst/>
              <a:cxnLst/>
              <a:rect r="r" b="b" t="t" l="l"/>
              <a:pathLst>
                <a:path h="1348490" w="1374366">
                  <a:moveTo>
                    <a:pt x="0" y="0"/>
                  </a:moveTo>
                  <a:lnTo>
                    <a:pt x="1374366" y="0"/>
                  </a:lnTo>
                  <a:lnTo>
                    <a:pt x="1374366" y="1348490"/>
                  </a:lnTo>
                  <a:lnTo>
                    <a:pt x="0" y="13484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374366" cy="1329440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5688131" cy="631225"/>
            <a:chOff x="0" y="0"/>
            <a:chExt cx="1374366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74366" cy="152516"/>
            </a:xfrm>
            <a:custGeom>
              <a:avLst/>
              <a:gdLst/>
              <a:ahLst/>
              <a:cxnLst/>
              <a:rect r="r" b="b" t="t" l="l"/>
              <a:pathLst>
                <a:path h="152516" w="1374366">
                  <a:moveTo>
                    <a:pt x="0" y="0"/>
                  </a:moveTo>
                  <a:lnTo>
                    <a:pt x="1374366" y="0"/>
                  </a:lnTo>
                  <a:lnTo>
                    <a:pt x="1374366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374366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228170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09120" y="386055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639184" y="2063147"/>
            <a:ext cx="9138937" cy="1290875"/>
          </a:xfrm>
          <a:custGeom>
            <a:avLst/>
            <a:gdLst/>
            <a:ahLst/>
            <a:cxnLst/>
            <a:rect r="r" b="b" t="t" l="l"/>
            <a:pathLst>
              <a:path h="1290875" w="9138937">
                <a:moveTo>
                  <a:pt x="0" y="0"/>
                </a:moveTo>
                <a:lnTo>
                  <a:pt x="9138938" y="0"/>
                </a:lnTo>
                <a:lnTo>
                  <a:pt x="9138938" y="1290875"/>
                </a:lnTo>
                <a:lnTo>
                  <a:pt x="0" y="12908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639184" y="2033934"/>
            <a:ext cx="9138937" cy="534268"/>
            <a:chOff x="0" y="0"/>
            <a:chExt cx="2406963" cy="1407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06963" cy="140713"/>
            </a:xfrm>
            <a:custGeom>
              <a:avLst/>
              <a:gdLst/>
              <a:ahLst/>
              <a:cxnLst/>
              <a:rect r="r" b="b" t="t" l="l"/>
              <a:pathLst>
                <a:path h="140713" w="2406963">
                  <a:moveTo>
                    <a:pt x="0" y="0"/>
                  </a:moveTo>
                  <a:lnTo>
                    <a:pt x="2406963" y="0"/>
                  </a:lnTo>
                  <a:lnTo>
                    <a:pt x="2406963" y="140713"/>
                  </a:lnTo>
                  <a:lnTo>
                    <a:pt x="0" y="1407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406963" cy="188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7639184" y="3877897"/>
            <a:ext cx="10074065" cy="779979"/>
          </a:xfrm>
          <a:custGeom>
            <a:avLst/>
            <a:gdLst/>
            <a:ahLst/>
            <a:cxnLst/>
            <a:rect r="r" b="b" t="t" l="l"/>
            <a:pathLst>
              <a:path h="779979" w="10074065">
                <a:moveTo>
                  <a:pt x="0" y="0"/>
                </a:moveTo>
                <a:lnTo>
                  <a:pt x="10074065" y="0"/>
                </a:lnTo>
                <a:lnTo>
                  <a:pt x="10074065" y="779979"/>
                </a:lnTo>
                <a:lnTo>
                  <a:pt x="0" y="7799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63354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7639184" y="3849322"/>
            <a:ext cx="10074065" cy="373777"/>
            <a:chOff x="0" y="0"/>
            <a:chExt cx="2653252" cy="984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53252" cy="98443"/>
            </a:xfrm>
            <a:custGeom>
              <a:avLst/>
              <a:gdLst/>
              <a:ahLst/>
              <a:cxnLst/>
              <a:rect r="r" b="b" t="t" l="l"/>
              <a:pathLst>
                <a:path h="98443" w="2653252">
                  <a:moveTo>
                    <a:pt x="0" y="0"/>
                  </a:moveTo>
                  <a:lnTo>
                    <a:pt x="2653252" y="0"/>
                  </a:lnTo>
                  <a:lnTo>
                    <a:pt x="2653252" y="98443"/>
                  </a:lnTo>
                  <a:lnTo>
                    <a:pt x="0" y="984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653252" cy="146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639184" y="5181751"/>
            <a:ext cx="8931519" cy="3310847"/>
          </a:xfrm>
          <a:custGeom>
            <a:avLst/>
            <a:gdLst/>
            <a:ahLst/>
            <a:cxnLst/>
            <a:rect r="r" b="b" t="t" l="l"/>
            <a:pathLst>
              <a:path h="3310847" w="8931519">
                <a:moveTo>
                  <a:pt x="0" y="0"/>
                </a:moveTo>
                <a:lnTo>
                  <a:pt x="8931520" y="0"/>
                </a:lnTo>
                <a:lnTo>
                  <a:pt x="8931520" y="3310847"/>
                </a:lnTo>
                <a:lnTo>
                  <a:pt x="0" y="33108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0058" r="-42356" b="-771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209120" y="5181751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639184" y="5155027"/>
            <a:ext cx="5037032" cy="652595"/>
            <a:chOff x="0" y="0"/>
            <a:chExt cx="1326626" cy="17187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26626" cy="171877"/>
            </a:xfrm>
            <a:custGeom>
              <a:avLst/>
              <a:gdLst/>
              <a:ahLst/>
              <a:cxnLst/>
              <a:rect r="r" b="b" t="t" l="l"/>
              <a:pathLst>
                <a:path h="171877" w="1326626">
                  <a:moveTo>
                    <a:pt x="0" y="0"/>
                  </a:moveTo>
                  <a:lnTo>
                    <a:pt x="1326626" y="0"/>
                  </a:lnTo>
                  <a:lnTo>
                    <a:pt x="1326626" y="171877"/>
                  </a:lnTo>
                  <a:lnTo>
                    <a:pt x="0" y="171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326626" cy="2195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88721" y="1008244"/>
            <a:ext cx="10760020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Controller 생성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58231" y="2093922"/>
            <a:ext cx="5229069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4-1. Helm 설치 및 정책 생성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8038" y="2940684"/>
            <a:ext cx="5238610" cy="443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스크립트로 Helm 설치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curl -fsSL -o get_helm.sh https://raw.githubusercontent.com/helm/helm/main/scripts/get-helm-3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정책 설치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curl -O </a:t>
            </a: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  <a:hlinkClick r:id="rId10" tooltip="https://raw.githubusercontent.com/kubernetes-sigs/aws-load-balancer-controller/v2.11.0/docs/install/iam_policy.json"/>
              </a:rPr>
              <a:t>https://raw.githubusercontent.com/kubernetes-sigs/aws-load-balancer-controller/v2.11.0/docs/install/iam_policy.json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설치된 정책으로 IAM 정책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AWSLoadBalancerControllerIAMPolicy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document file : iam_policy.json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6323192" cy="3582909"/>
            <a:chOff x="0" y="0"/>
            <a:chExt cx="1527809" cy="8657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27809" cy="865702"/>
            </a:xfrm>
            <a:custGeom>
              <a:avLst/>
              <a:gdLst/>
              <a:ahLst/>
              <a:cxnLst/>
              <a:rect r="r" b="b" t="t" l="l"/>
              <a:pathLst>
                <a:path h="865702" w="1527809">
                  <a:moveTo>
                    <a:pt x="0" y="0"/>
                  </a:moveTo>
                  <a:lnTo>
                    <a:pt x="1527809" y="0"/>
                  </a:lnTo>
                  <a:lnTo>
                    <a:pt x="1527809" y="865702"/>
                  </a:lnTo>
                  <a:lnTo>
                    <a:pt x="0" y="865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527809" cy="846652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6323192" cy="631225"/>
            <a:chOff x="0" y="0"/>
            <a:chExt cx="1527809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27809" cy="152516"/>
            </a:xfrm>
            <a:custGeom>
              <a:avLst/>
              <a:gdLst/>
              <a:ahLst/>
              <a:cxnLst/>
              <a:rect r="r" b="b" t="t" l="l"/>
              <a:pathLst>
                <a:path h="152516" w="1527809">
                  <a:moveTo>
                    <a:pt x="0" y="0"/>
                  </a:moveTo>
                  <a:lnTo>
                    <a:pt x="1527809" y="0"/>
                  </a:lnTo>
                  <a:lnTo>
                    <a:pt x="1527809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527809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5999556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575250" y="5495383"/>
            <a:ext cx="2087205" cy="242921"/>
            <a:chOff x="0" y="0"/>
            <a:chExt cx="549717" cy="63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9717" cy="63979"/>
            </a:xfrm>
            <a:custGeom>
              <a:avLst/>
              <a:gdLst/>
              <a:ahLst/>
              <a:cxnLst/>
              <a:rect r="r" b="b" t="t" l="l"/>
              <a:pathLst>
                <a:path h="63979" w="549717">
                  <a:moveTo>
                    <a:pt x="0" y="0"/>
                  </a:moveTo>
                  <a:lnTo>
                    <a:pt x="549717" y="0"/>
                  </a:lnTo>
                  <a:lnTo>
                    <a:pt x="549717" y="63979"/>
                  </a:lnTo>
                  <a:lnTo>
                    <a:pt x="0" y="63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49717" cy="111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964510" y="7625751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246249" y="2033934"/>
            <a:ext cx="7384279" cy="4477930"/>
            <a:chOff x="0" y="0"/>
            <a:chExt cx="1340338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0338" cy="812800"/>
            </a:xfrm>
            <a:custGeom>
              <a:avLst/>
              <a:gdLst/>
              <a:ahLst/>
              <a:cxnLst/>
              <a:rect r="r" b="b" t="t" l="l"/>
              <a:pathLst>
                <a:path h="812800" w="1340338">
                  <a:moveTo>
                    <a:pt x="0" y="0"/>
                  </a:moveTo>
                  <a:lnTo>
                    <a:pt x="1340338" y="0"/>
                  </a:lnTo>
                  <a:lnTo>
                    <a:pt x="134033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0" t="0" r="-97182" b="-11367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8246249" y="2033934"/>
            <a:ext cx="7384279" cy="1630164"/>
            <a:chOff x="0" y="0"/>
            <a:chExt cx="1944831" cy="4293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44831" cy="429344"/>
            </a:xfrm>
            <a:custGeom>
              <a:avLst/>
              <a:gdLst/>
              <a:ahLst/>
              <a:cxnLst/>
              <a:rect r="r" b="b" t="t" l="l"/>
              <a:pathLst>
                <a:path h="429344" w="1944831">
                  <a:moveTo>
                    <a:pt x="0" y="0"/>
                  </a:moveTo>
                  <a:lnTo>
                    <a:pt x="1944831" y="0"/>
                  </a:lnTo>
                  <a:lnTo>
                    <a:pt x="1944831" y="429344"/>
                  </a:lnTo>
                  <a:lnTo>
                    <a:pt x="0" y="4293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944831" cy="476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246249" y="6832312"/>
            <a:ext cx="9211801" cy="1624192"/>
          </a:xfrm>
          <a:custGeom>
            <a:avLst/>
            <a:gdLst/>
            <a:ahLst/>
            <a:cxnLst/>
            <a:rect r="r" b="b" t="t" l="l"/>
            <a:pathLst>
              <a:path h="1624192" w="9211801">
                <a:moveTo>
                  <a:pt x="0" y="0"/>
                </a:moveTo>
                <a:lnTo>
                  <a:pt x="9211800" y="0"/>
                </a:lnTo>
                <a:lnTo>
                  <a:pt x="9211800" y="1624193"/>
                </a:lnTo>
                <a:lnTo>
                  <a:pt x="0" y="16241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564" b="-9266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217674" y="6797855"/>
            <a:ext cx="9211801" cy="1655792"/>
            <a:chOff x="0" y="0"/>
            <a:chExt cx="2426153" cy="43609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26153" cy="436093"/>
            </a:xfrm>
            <a:custGeom>
              <a:avLst/>
              <a:gdLst/>
              <a:ahLst/>
              <a:cxnLst/>
              <a:rect r="r" b="b" t="t" l="l"/>
              <a:pathLst>
                <a:path h="436093" w="2426153">
                  <a:moveTo>
                    <a:pt x="0" y="0"/>
                  </a:moveTo>
                  <a:lnTo>
                    <a:pt x="2426153" y="0"/>
                  </a:lnTo>
                  <a:lnTo>
                    <a:pt x="2426153" y="436093"/>
                  </a:lnTo>
                  <a:lnTo>
                    <a:pt x="0" y="4360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426153" cy="4837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746735" y="2035222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414952" y="5999556"/>
            <a:ext cx="5936940" cy="2875122"/>
          </a:xfrm>
          <a:custGeom>
            <a:avLst/>
            <a:gdLst/>
            <a:ahLst/>
            <a:cxnLst/>
            <a:rect r="r" b="b" t="t" l="l"/>
            <a:pathLst>
              <a:path h="2875122" w="5936940">
                <a:moveTo>
                  <a:pt x="0" y="0"/>
                </a:moveTo>
                <a:lnTo>
                  <a:pt x="5936940" y="0"/>
                </a:lnTo>
                <a:lnTo>
                  <a:pt x="5936940" y="2875122"/>
                </a:lnTo>
                <a:lnTo>
                  <a:pt x="0" y="28751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746735" y="6832312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4383422" y="7903540"/>
            <a:ext cx="2832563" cy="715993"/>
            <a:chOff x="0" y="0"/>
            <a:chExt cx="746025" cy="18857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46025" cy="188574"/>
            </a:xfrm>
            <a:custGeom>
              <a:avLst/>
              <a:gdLst/>
              <a:ahLst/>
              <a:cxnLst/>
              <a:rect r="r" b="b" t="t" l="l"/>
              <a:pathLst>
                <a:path h="188574" w="746025">
                  <a:moveTo>
                    <a:pt x="0" y="0"/>
                  </a:moveTo>
                  <a:lnTo>
                    <a:pt x="746025" y="0"/>
                  </a:lnTo>
                  <a:lnTo>
                    <a:pt x="746025" y="188574"/>
                  </a:lnTo>
                  <a:lnTo>
                    <a:pt x="0" y="1885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746025" cy="236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688721" y="1008244"/>
            <a:ext cx="10467580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Controller 생성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12535" y="2093922"/>
            <a:ext cx="4155521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4-2. IAM 서비스 어카운트 생성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3620" y="2828956"/>
            <a:ext cx="5862365" cy="248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2"/>
              </a:lnSpc>
            </a:pPr>
            <a:r>
              <a:rPr lang="en-US" sz="1940" spc="-98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ARN 확인</a:t>
            </a:r>
          </a:p>
          <a:p>
            <a:pPr algn="l">
              <a:lnSpc>
                <a:spcPts val="2192"/>
              </a:lnSpc>
            </a:pPr>
            <a:r>
              <a:rPr lang="en-US" sz="1940" spc="-98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(IAM &gt; 정책 &gt; AWSLoadBalancerControllerIAMPolicy)</a:t>
            </a:r>
          </a:p>
          <a:p>
            <a:pPr algn="l">
              <a:lnSpc>
                <a:spcPts val="2192"/>
              </a:lnSpc>
            </a:pPr>
          </a:p>
          <a:p>
            <a:pPr algn="l">
              <a:lnSpc>
                <a:spcPts val="2192"/>
              </a:lnSpc>
            </a:pPr>
            <a:r>
              <a:rPr lang="en-US" sz="1940" spc="-98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서비스 어카운트</a:t>
            </a:r>
          </a:p>
          <a:p>
            <a:pPr algn="l" marL="418985" indent="-209493" lvl="1">
              <a:lnSpc>
                <a:spcPts val="2192"/>
              </a:lnSpc>
              <a:buFont typeface="Arial"/>
              <a:buChar char="•"/>
            </a:pPr>
            <a:r>
              <a:rPr lang="en-US" sz="1940" spc="-98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aws-load-balancer-controller</a:t>
            </a:r>
          </a:p>
          <a:p>
            <a:pPr algn="l" marL="418985" indent="-209493" lvl="1">
              <a:lnSpc>
                <a:spcPts val="2192"/>
              </a:lnSpc>
              <a:buFont typeface="Arial"/>
              <a:buChar char="•"/>
            </a:pPr>
            <a:r>
              <a:rPr lang="en-US" sz="1940" spc="-98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네임스페이스 : kube-system</a:t>
            </a:r>
          </a:p>
          <a:p>
            <a:pPr algn="l" marL="418985" indent="-209493" lvl="1">
              <a:lnSpc>
                <a:spcPts val="2192"/>
              </a:lnSpc>
              <a:buFont typeface="Arial"/>
              <a:buChar char="•"/>
            </a:pPr>
            <a:r>
              <a:rPr lang="en-US" sz="1940" spc="-98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클러스터 : bsfan-k8s</a:t>
            </a:r>
          </a:p>
          <a:p>
            <a:pPr algn="l">
              <a:lnSpc>
                <a:spcPts val="2192"/>
              </a:lnSpc>
            </a:pPr>
          </a:p>
          <a:p>
            <a:pPr algn="l">
              <a:lnSpc>
                <a:spcPts val="2192"/>
              </a:lnSpc>
            </a:pPr>
            <a:r>
              <a:rPr lang="en-US" sz="1940" spc="-98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서비스 어카운트 생성 확인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530300" y="2085685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1-2. 인스턴스 생성 (2)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033934"/>
            <a:ext cx="5410203" cy="3178013"/>
            <a:chOff x="0" y="0"/>
            <a:chExt cx="1307213" cy="7678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7213" cy="767871"/>
            </a:xfrm>
            <a:custGeom>
              <a:avLst/>
              <a:gdLst/>
              <a:ahLst/>
              <a:cxnLst/>
              <a:rect r="r" b="b" t="t" l="l"/>
              <a:pathLst>
                <a:path h="767871" w="1307213">
                  <a:moveTo>
                    <a:pt x="0" y="0"/>
                  </a:moveTo>
                  <a:lnTo>
                    <a:pt x="1307213" y="0"/>
                  </a:lnTo>
                  <a:lnTo>
                    <a:pt x="1307213" y="767871"/>
                  </a:lnTo>
                  <a:lnTo>
                    <a:pt x="0" y="7678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19050"/>
              <a:ext cx="1307213" cy="748821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2033934"/>
            <a:ext cx="5410203" cy="631225"/>
            <a:chOff x="0" y="0"/>
            <a:chExt cx="1307213" cy="152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7213" cy="152516"/>
            </a:xfrm>
            <a:custGeom>
              <a:avLst/>
              <a:gdLst/>
              <a:ahLst/>
              <a:cxnLst/>
              <a:rect r="r" b="b" t="t" l="l"/>
              <a:pathLst>
                <a:path h="152516" w="1307213">
                  <a:moveTo>
                    <a:pt x="0" y="0"/>
                  </a:moveTo>
                  <a:lnTo>
                    <a:pt x="1307213" y="0"/>
                  </a:lnTo>
                  <a:lnTo>
                    <a:pt x="1307213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307213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158031" y="4674679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158031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83575" y="2033934"/>
            <a:ext cx="9138968" cy="1498467"/>
          </a:xfrm>
          <a:custGeom>
            <a:avLst/>
            <a:gdLst/>
            <a:ahLst/>
            <a:cxnLst/>
            <a:rect r="r" b="b" t="t" l="l"/>
            <a:pathLst>
              <a:path h="1498467" w="9138968">
                <a:moveTo>
                  <a:pt x="0" y="0"/>
                </a:moveTo>
                <a:lnTo>
                  <a:pt x="9138968" y="0"/>
                </a:lnTo>
                <a:lnTo>
                  <a:pt x="9138968" y="1498467"/>
                </a:lnTo>
                <a:lnTo>
                  <a:pt x="0" y="1498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1214" b="-234714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7583575" y="2530753"/>
            <a:ext cx="5578282" cy="282784"/>
            <a:chOff x="0" y="0"/>
            <a:chExt cx="1469177" cy="744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69177" cy="74478"/>
            </a:xfrm>
            <a:custGeom>
              <a:avLst/>
              <a:gdLst/>
              <a:ahLst/>
              <a:cxnLst/>
              <a:rect r="r" b="b" t="t" l="l"/>
              <a:pathLst>
                <a:path h="74478" w="1469177">
                  <a:moveTo>
                    <a:pt x="0" y="0"/>
                  </a:moveTo>
                  <a:lnTo>
                    <a:pt x="1469177" y="0"/>
                  </a:lnTo>
                  <a:lnTo>
                    <a:pt x="1469177" y="74478"/>
                  </a:lnTo>
                  <a:lnTo>
                    <a:pt x="0" y="744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469177" cy="122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83575" y="2033934"/>
            <a:ext cx="9138968" cy="306087"/>
            <a:chOff x="0" y="0"/>
            <a:chExt cx="2406971" cy="8061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406971" cy="80616"/>
            </a:xfrm>
            <a:custGeom>
              <a:avLst/>
              <a:gdLst/>
              <a:ahLst/>
              <a:cxnLst/>
              <a:rect r="r" b="b" t="t" l="l"/>
              <a:pathLst>
                <a:path h="80616" w="2406971">
                  <a:moveTo>
                    <a:pt x="0" y="0"/>
                  </a:moveTo>
                  <a:lnTo>
                    <a:pt x="2406971" y="0"/>
                  </a:lnTo>
                  <a:lnTo>
                    <a:pt x="2406971" y="80616"/>
                  </a:lnTo>
                  <a:lnTo>
                    <a:pt x="0" y="806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406971" cy="128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7555000" y="4674679"/>
            <a:ext cx="9167543" cy="2532605"/>
          </a:xfrm>
          <a:custGeom>
            <a:avLst/>
            <a:gdLst/>
            <a:ahLst/>
            <a:cxnLst/>
            <a:rect r="r" b="b" t="t" l="l"/>
            <a:pathLst>
              <a:path h="2532605" w="9167543">
                <a:moveTo>
                  <a:pt x="0" y="0"/>
                </a:moveTo>
                <a:lnTo>
                  <a:pt x="9167543" y="0"/>
                </a:lnTo>
                <a:lnTo>
                  <a:pt x="9167543" y="2532605"/>
                </a:lnTo>
                <a:lnTo>
                  <a:pt x="0" y="25326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6057" r="-2344" b="-8893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7555000" y="4674679"/>
            <a:ext cx="9167543" cy="997042"/>
            <a:chOff x="0" y="0"/>
            <a:chExt cx="2414497" cy="26259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414497" cy="262595"/>
            </a:xfrm>
            <a:custGeom>
              <a:avLst/>
              <a:gdLst/>
              <a:ahLst/>
              <a:cxnLst/>
              <a:rect r="r" b="b" t="t" l="l"/>
              <a:pathLst>
                <a:path h="262595" w="2414497">
                  <a:moveTo>
                    <a:pt x="0" y="0"/>
                  </a:moveTo>
                  <a:lnTo>
                    <a:pt x="2414497" y="0"/>
                  </a:lnTo>
                  <a:lnTo>
                    <a:pt x="2414497" y="262595"/>
                  </a:lnTo>
                  <a:lnTo>
                    <a:pt x="0" y="2625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414497" cy="310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7158031" y="805346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583575" y="8081564"/>
            <a:ext cx="8812891" cy="749882"/>
          </a:xfrm>
          <a:custGeom>
            <a:avLst/>
            <a:gdLst/>
            <a:ahLst/>
            <a:cxnLst/>
            <a:rect r="r" b="b" t="t" l="l"/>
            <a:pathLst>
              <a:path h="749882" w="8812891">
                <a:moveTo>
                  <a:pt x="0" y="0"/>
                </a:moveTo>
                <a:lnTo>
                  <a:pt x="8812891" y="0"/>
                </a:lnTo>
                <a:lnTo>
                  <a:pt x="8812891" y="749882"/>
                </a:lnTo>
                <a:lnTo>
                  <a:pt x="0" y="7498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136" r="-23405" b="-290655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555000" y="8053468"/>
            <a:ext cx="8841466" cy="807174"/>
            <a:chOff x="0" y="0"/>
            <a:chExt cx="2328616" cy="21258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328617" cy="212589"/>
            </a:xfrm>
            <a:custGeom>
              <a:avLst/>
              <a:gdLst/>
              <a:ahLst/>
              <a:cxnLst/>
              <a:rect r="r" b="b" t="t" l="l"/>
              <a:pathLst>
                <a:path h="212589" w="2328617">
                  <a:moveTo>
                    <a:pt x="0" y="0"/>
                  </a:moveTo>
                  <a:lnTo>
                    <a:pt x="2328617" y="0"/>
                  </a:lnTo>
                  <a:lnTo>
                    <a:pt x="2328617" y="212589"/>
                  </a:lnTo>
                  <a:lnTo>
                    <a:pt x="0" y="21258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2328616" cy="260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688721" y="1008244"/>
            <a:ext cx="10301869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Controller 생성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91446" y="2085685"/>
            <a:ext cx="4896136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4-3.  Load Balancer Controller 설치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18038" y="2940684"/>
            <a:ext cx="4842952" cy="207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Helm 리포지토리 추가 및 업데이트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helm repo add eks https://aws.github.io/eks-charts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helm repo update eks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LoadBalancer Controller 설치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aws-loadbalancer-controller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5063084" cy="3969255"/>
            <a:chOff x="0" y="0"/>
            <a:chExt cx="1223342" cy="9590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3342" cy="959051"/>
            </a:xfrm>
            <a:custGeom>
              <a:avLst/>
              <a:gdLst/>
              <a:ahLst/>
              <a:cxnLst/>
              <a:rect r="r" b="b" t="t" l="l"/>
              <a:pathLst>
                <a:path h="959051" w="1223342">
                  <a:moveTo>
                    <a:pt x="0" y="0"/>
                  </a:moveTo>
                  <a:lnTo>
                    <a:pt x="1223342" y="0"/>
                  </a:lnTo>
                  <a:lnTo>
                    <a:pt x="1223342" y="959051"/>
                  </a:lnTo>
                  <a:lnTo>
                    <a:pt x="0" y="9590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223342" cy="940001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5063084" cy="631225"/>
            <a:chOff x="0" y="0"/>
            <a:chExt cx="1223342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3342" cy="152516"/>
            </a:xfrm>
            <a:custGeom>
              <a:avLst/>
              <a:gdLst/>
              <a:ahLst/>
              <a:cxnLst/>
              <a:rect r="r" b="b" t="t" l="l"/>
              <a:pathLst>
                <a:path h="152516" w="1223342">
                  <a:moveTo>
                    <a:pt x="0" y="0"/>
                  </a:moveTo>
                  <a:lnTo>
                    <a:pt x="1223342" y="0"/>
                  </a:lnTo>
                  <a:lnTo>
                    <a:pt x="1223342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223342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651949" y="4477009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460554" y="4961243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671156" y="6327361"/>
            <a:ext cx="1061342" cy="281995"/>
            <a:chOff x="0" y="0"/>
            <a:chExt cx="279530" cy="7427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9530" cy="74270"/>
            </a:xfrm>
            <a:custGeom>
              <a:avLst/>
              <a:gdLst/>
              <a:ahLst/>
              <a:cxnLst/>
              <a:rect r="r" b="b" t="t" l="l"/>
              <a:pathLst>
                <a:path h="74270" w="279530">
                  <a:moveTo>
                    <a:pt x="0" y="0"/>
                  </a:moveTo>
                  <a:lnTo>
                    <a:pt x="279530" y="0"/>
                  </a:lnTo>
                  <a:lnTo>
                    <a:pt x="279530" y="74270"/>
                  </a:lnTo>
                  <a:lnTo>
                    <a:pt x="0" y="74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79530" cy="121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111608" y="4477009"/>
            <a:ext cx="5092896" cy="4378813"/>
          </a:xfrm>
          <a:custGeom>
            <a:avLst/>
            <a:gdLst/>
            <a:ahLst/>
            <a:cxnLst/>
            <a:rect r="r" b="b" t="t" l="l"/>
            <a:pathLst>
              <a:path h="4378813" w="5092896">
                <a:moveTo>
                  <a:pt x="0" y="0"/>
                </a:moveTo>
                <a:lnTo>
                  <a:pt x="5092896" y="0"/>
                </a:lnTo>
                <a:lnTo>
                  <a:pt x="5092896" y="4378813"/>
                </a:lnTo>
                <a:lnTo>
                  <a:pt x="0" y="4378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111608" y="4477009"/>
            <a:ext cx="5092896" cy="4378813"/>
            <a:chOff x="0" y="0"/>
            <a:chExt cx="1341339" cy="11532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41339" cy="1153268"/>
            </a:xfrm>
            <a:custGeom>
              <a:avLst/>
              <a:gdLst/>
              <a:ahLst/>
              <a:cxnLst/>
              <a:rect r="r" b="b" t="t" l="l"/>
              <a:pathLst>
                <a:path h="1153268" w="1341339">
                  <a:moveTo>
                    <a:pt x="0" y="0"/>
                  </a:moveTo>
                  <a:lnTo>
                    <a:pt x="1341339" y="0"/>
                  </a:lnTo>
                  <a:lnTo>
                    <a:pt x="1341339" y="1153268"/>
                  </a:lnTo>
                  <a:lnTo>
                    <a:pt x="0" y="1153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341339" cy="1200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785167" y="2033934"/>
            <a:ext cx="325656" cy="325656"/>
          </a:xfrm>
          <a:custGeom>
            <a:avLst/>
            <a:gdLst/>
            <a:ahLst/>
            <a:cxnLst/>
            <a:rect r="r" b="b" t="t" l="l"/>
            <a:pathLst>
              <a:path h="325656" w="325656">
                <a:moveTo>
                  <a:pt x="0" y="0"/>
                </a:moveTo>
                <a:lnTo>
                  <a:pt x="325656" y="0"/>
                </a:lnTo>
                <a:lnTo>
                  <a:pt x="325656" y="325656"/>
                </a:lnTo>
                <a:lnTo>
                  <a:pt x="0" y="3256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77674" y="2092477"/>
            <a:ext cx="7578506" cy="2900986"/>
          </a:xfrm>
          <a:custGeom>
            <a:avLst/>
            <a:gdLst/>
            <a:ahLst/>
            <a:cxnLst/>
            <a:rect r="r" b="b" t="t" l="l"/>
            <a:pathLst>
              <a:path h="2900986" w="7578506">
                <a:moveTo>
                  <a:pt x="0" y="0"/>
                </a:moveTo>
                <a:lnTo>
                  <a:pt x="7578506" y="0"/>
                </a:lnTo>
                <a:lnTo>
                  <a:pt x="7578506" y="2900986"/>
                </a:lnTo>
                <a:lnTo>
                  <a:pt x="0" y="29009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9309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277674" y="2538702"/>
            <a:ext cx="7578506" cy="2454761"/>
            <a:chOff x="0" y="0"/>
            <a:chExt cx="1926538" cy="62402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26538" cy="624027"/>
            </a:xfrm>
            <a:custGeom>
              <a:avLst/>
              <a:gdLst/>
              <a:ahLst/>
              <a:cxnLst/>
              <a:rect r="r" b="b" t="t" l="l"/>
              <a:pathLst>
                <a:path h="624027" w="1926538">
                  <a:moveTo>
                    <a:pt x="0" y="0"/>
                  </a:moveTo>
                  <a:lnTo>
                    <a:pt x="1926538" y="0"/>
                  </a:lnTo>
                  <a:lnTo>
                    <a:pt x="1926538" y="624027"/>
                  </a:lnTo>
                  <a:lnTo>
                    <a:pt x="0" y="624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26538" cy="671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배포-NLB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57006" y="2095210"/>
            <a:ext cx="400647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5-1. 샘플 애플리케이션 배포(1)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86398" y="2844403"/>
            <a:ext cx="4752812" cy="296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네임스페이스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nlb-bsfan-app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경로 : namespace/nlb-bsfan-app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디플로이먼트 생성 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야물 파일 생성, 적용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bsfan-deployment.yaml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nlb-bsfan-app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이미지 : nginx:1.23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포트 : 80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521869" cy="3359858"/>
            <a:chOff x="0" y="0"/>
            <a:chExt cx="1092574" cy="8118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2574" cy="811809"/>
            </a:xfrm>
            <a:custGeom>
              <a:avLst/>
              <a:gdLst/>
              <a:ahLst/>
              <a:cxnLst/>
              <a:rect r="r" b="b" t="t" l="l"/>
              <a:pathLst>
                <a:path h="811809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811809"/>
                  </a:lnTo>
                  <a:lnTo>
                    <a:pt x="0" y="8118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092574" cy="792759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521869" cy="631225"/>
            <a:chOff x="0" y="0"/>
            <a:chExt cx="1092574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2574" cy="152516"/>
            </a:xfrm>
            <a:custGeom>
              <a:avLst/>
              <a:gdLst/>
              <a:ahLst/>
              <a:cxnLst/>
              <a:rect r="r" b="b" t="t" l="l"/>
              <a:pathLst>
                <a:path h="152516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092574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5841468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22875" y="5841468"/>
            <a:ext cx="5742052" cy="2785003"/>
          </a:xfrm>
          <a:custGeom>
            <a:avLst/>
            <a:gdLst/>
            <a:ahLst/>
            <a:cxnLst/>
            <a:rect r="r" b="b" t="t" l="l"/>
            <a:pathLst>
              <a:path h="2785003" w="5742052">
                <a:moveTo>
                  <a:pt x="0" y="0"/>
                </a:moveTo>
                <a:lnTo>
                  <a:pt x="5742052" y="0"/>
                </a:lnTo>
                <a:lnTo>
                  <a:pt x="5742052" y="2785002"/>
                </a:lnTo>
                <a:lnTo>
                  <a:pt x="0" y="2785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522875" y="5841468"/>
            <a:ext cx="5742052" cy="2785003"/>
            <a:chOff x="0" y="0"/>
            <a:chExt cx="1512310" cy="7334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2310" cy="733499"/>
            </a:xfrm>
            <a:custGeom>
              <a:avLst/>
              <a:gdLst/>
              <a:ahLst/>
              <a:cxnLst/>
              <a:rect r="r" b="b" t="t" l="l"/>
              <a:pathLst>
                <a:path h="733499" w="1512310">
                  <a:moveTo>
                    <a:pt x="0" y="0"/>
                  </a:moveTo>
                  <a:lnTo>
                    <a:pt x="1512310" y="0"/>
                  </a:lnTo>
                  <a:lnTo>
                    <a:pt x="1512310" y="733499"/>
                  </a:lnTo>
                  <a:lnTo>
                    <a:pt x="0" y="7334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512310" cy="7811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470747" y="2033934"/>
            <a:ext cx="8099956" cy="1517609"/>
          </a:xfrm>
          <a:custGeom>
            <a:avLst/>
            <a:gdLst/>
            <a:ahLst/>
            <a:cxnLst/>
            <a:rect r="r" b="b" t="t" l="l"/>
            <a:pathLst>
              <a:path h="1517609" w="8099956">
                <a:moveTo>
                  <a:pt x="0" y="0"/>
                </a:moveTo>
                <a:lnTo>
                  <a:pt x="8099957" y="0"/>
                </a:lnTo>
                <a:lnTo>
                  <a:pt x="8099957" y="1517610"/>
                </a:lnTo>
                <a:lnTo>
                  <a:pt x="0" y="15176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103" r="-78596" b="-18539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470747" y="2430789"/>
            <a:ext cx="8099956" cy="1120755"/>
            <a:chOff x="0" y="0"/>
            <a:chExt cx="2133322" cy="2951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33322" cy="295178"/>
            </a:xfrm>
            <a:custGeom>
              <a:avLst/>
              <a:gdLst/>
              <a:ahLst/>
              <a:cxnLst/>
              <a:rect r="r" b="b" t="t" l="l"/>
              <a:pathLst>
                <a:path h="295178" w="2133322">
                  <a:moveTo>
                    <a:pt x="0" y="0"/>
                  </a:moveTo>
                  <a:lnTo>
                    <a:pt x="2133322" y="0"/>
                  </a:lnTo>
                  <a:lnTo>
                    <a:pt x="2133322" y="295178"/>
                  </a:lnTo>
                  <a:lnTo>
                    <a:pt x="0" y="295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133322" cy="342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7976572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70747" y="4232200"/>
            <a:ext cx="4708145" cy="2266412"/>
          </a:xfrm>
          <a:custGeom>
            <a:avLst/>
            <a:gdLst/>
            <a:ahLst/>
            <a:cxnLst/>
            <a:rect r="r" b="b" t="t" l="l"/>
            <a:pathLst>
              <a:path h="2266412" w="4708145">
                <a:moveTo>
                  <a:pt x="0" y="0"/>
                </a:moveTo>
                <a:lnTo>
                  <a:pt x="4708146" y="0"/>
                </a:lnTo>
                <a:lnTo>
                  <a:pt x="4708146" y="2266411"/>
                </a:lnTo>
                <a:lnTo>
                  <a:pt x="0" y="226641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364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7976572" y="4232200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444380" y="5841468"/>
            <a:ext cx="6627633" cy="1729341"/>
          </a:xfrm>
          <a:custGeom>
            <a:avLst/>
            <a:gdLst/>
            <a:ahLst/>
            <a:cxnLst/>
            <a:rect r="r" b="b" t="t" l="l"/>
            <a:pathLst>
              <a:path h="1729341" w="6627633">
                <a:moveTo>
                  <a:pt x="0" y="0"/>
                </a:moveTo>
                <a:lnTo>
                  <a:pt x="6627633" y="0"/>
                </a:lnTo>
                <a:lnTo>
                  <a:pt x="6627633" y="1729341"/>
                </a:lnTo>
                <a:lnTo>
                  <a:pt x="0" y="17293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배포-NLB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78131" y="2093922"/>
            <a:ext cx="4023008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5-2. 샘플 애플리케이션 배포(2)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78131" y="2844403"/>
            <a:ext cx="4439702" cy="2371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서비스 생성 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야물 파일 생성, 적용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bsfan-service.yaml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nlb-bsfan-service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포트 : 80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타입 : 로드밸런서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서비스 생성 후 확인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8719991" y="4446894"/>
            <a:ext cx="3612863" cy="195359"/>
            <a:chOff x="0" y="0"/>
            <a:chExt cx="951536" cy="5145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51536" cy="51453"/>
            </a:xfrm>
            <a:custGeom>
              <a:avLst/>
              <a:gdLst/>
              <a:ahLst/>
              <a:cxnLst/>
              <a:rect r="r" b="b" t="t" l="l"/>
              <a:pathLst>
                <a:path h="51453" w="951536">
                  <a:moveTo>
                    <a:pt x="0" y="0"/>
                  </a:moveTo>
                  <a:lnTo>
                    <a:pt x="951536" y="0"/>
                  </a:lnTo>
                  <a:lnTo>
                    <a:pt x="951536" y="51453"/>
                  </a:lnTo>
                  <a:lnTo>
                    <a:pt x="0" y="514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951536" cy="99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938391" y="7233969"/>
            <a:ext cx="6133622" cy="215092"/>
            <a:chOff x="0" y="0"/>
            <a:chExt cx="1615440" cy="566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15440" cy="56650"/>
            </a:xfrm>
            <a:custGeom>
              <a:avLst/>
              <a:gdLst/>
              <a:ahLst/>
              <a:cxnLst/>
              <a:rect r="r" b="b" t="t" l="l"/>
              <a:pathLst>
                <a:path h="56650" w="1615440">
                  <a:moveTo>
                    <a:pt x="0" y="0"/>
                  </a:moveTo>
                  <a:lnTo>
                    <a:pt x="1615440" y="0"/>
                  </a:lnTo>
                  <a:lnTo>
                    <a:pt x="1615440" y="56650"/>
                  </a:lnTo>
                  <a:lnTo>
                    <a:pt x="0" y="566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1615440" cy="104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743100" cy="4713402"/>
            <a:chOff x="0" y="0"/>
            <a:chExt cx="1146027" cy="11388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027" cy="1138852"/>
            </a:xfrm>
            <a:custGeom>
              <a:avLst/>
              <a:gdLst/>
              <a:ahLst/>
              <a:cxnLst/>
              <a:rect r="r" b="b" t="t" l="l"/>
              <a:pathLst>
                <a:path h="1138852" w="1146027">
                  <a:moveTo>
                    <a:pt x="0" y="0"/>
                  </a:moveTo>
                  <a:lnTo>
                    <a:pt x="1146027" y="0"/>
                  </a:lnTo>
                  <a:lnTo>
                    <a:pt x="1146027" y="1138852"/>
                  </a:lnTo>
                  <a:lnTo>
                    <a:pt x="0" y="11388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146027" cy="1119802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743100" cy="631225"/>
            <a:chOff x="0" y="0"/>
            <a:chExt cx="1146027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6027" cy="152516"/>
            </a:xfrm>
            <a:custGeom>
              <a:avLst/>
              <a:gdLst/>
              <a:ahLst/>
              <a:cxnLst/>
              <a:rect r="r" b="b" t="t" l="l"/>
              <a:pathLst>
                <a:path h="152516" w="1146027">
                  <a:moveTo>
                    <a:pt x="0" y="0"/>
                  </a:moveTo>
                  <a:lnTo>
                    <a:pt x="1146027" y="0"/>
                  </a:lnTo>
                  <a:lnTo>
                    <a:pt x="1146027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146027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48878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10991" y="3884286"/>
            <a:ext cx="1061342" cy="281995"/>
            <a:chOff x="0" y="0"/>
            <a:chExt cx="279530" cy="742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9530" cy="74270"/>
            </a:xfrm>
            <a:custGeom>
              <a:avLst/>
              <a:gdLst/>
              <a:ahLst/>
              <a:cxnLst/>
              <a:rect r="r" b="b" t="t" l="l"/>
              <a:pathLst>
                <a:path h="74270" w="279530">
                  <a:moveTo>
                    <a:pt x="0" y="0"/>
                  </a:moveTo>
                  <a:lnTo>
                    <a:pt x="279530" y="0"/>
                  </a:lnTo>
                  <a:lnTo>
                    <a:pt x="279530" y="74270"/>
                  </a:lnTo>
                  <a:lnTo>
                    <a:pt x="0" y="74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9530" cy="121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327337" y="581777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340345" y="2033934"/>
            <a:ext cx="4578608" cy="6905132"/>
          </a:xfrm>
          <a:custGeom>
            <a:avLst/>
            <a:gdLst/>
            <a:ahLst/>
            <a:cxnLst/>
            <a:rect r="r" b="b" t="t" l="l"/>
            <a:pathLst>
              <a:path h="6905132" w="4578608">
                <a:moveTo>
                  <a:pt x="0" y="0"/>
                </a:moveTo>
                <a:lnTo>
                  <a:pt x="4578608" y="0"/>
                </a:lnTo>
                <a:lnTo>
                  <a:pt x="4578608" y="6905133"/>
                </a:lnTo>
                <a:lnTo>
                  <a:pt x="0" y="69051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35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340345" y="2033934"/>
            <a:ext cx="4578608" cy="6905132"/>
            <a:chOff x="0" y="0"/>
            <a:chExt cx="1205889" cy="18186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05889" cy="1818636"/>
            </a:xfrm>
            <a:custGeom>
              <a:avLst/>
              <a:gdLst/>
              <a:ahLst/>
              <a:cxnLst/>
              <a:rect r="r" b="b" t="t" l="l"/>
              <a:pathLst>
                <a:path h="1818636" w="1205889">
                  <a:moveTo>
                    <a:pt x="0" y="0"/>
                  </a:moveTo>
                  <a:lnTo>
                    <a:pt x="1205889" y="0"/>
                  </a:lnTo>
                  <a:lnTo>
                    <a:pt x="1205889" y="1818636"/>
                  </a:lnTo>
                  <a:lnTo>
                    <a:pt x="0" y="1818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05889" cy="18662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099928" y="2033934"/>
            <a:ext cx="283117" cy="283117"/>
          </a:xfrm>
          <a:custGeom>
            <a:avLst/>
            <a:gdLst/>
            <a:ahLst/>
            <a:cxnLst/>
            <a:rect r="r" b="b" t="t" l="l"/>
            <a:pathLst>
              <a:path h="283117" w="283117">
                <a:moveTo>
                  <a:pt x="0" y="0"/>
                </a:moveTo>
                <a:lnTo>
                  <a:pt x="283117" y="0"/>
                </a:lnTo>
                <a:lnTo>
                  <a:pt x="283117" y="283117"/>
                </a:lnTo>
                <a:lnTo>
                  <a:pt x="0" y="2831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530725" y="2033934"/>
            <a:ext cx="6325455" cy="2534954"/>
          </a:xfrm>
          <a:custGeom>
            <a:avLst/>
            <a:gdLst/>
            <a:ahLst/>
            <a:cxnLst/>
            <a:rect r="r" b="b" t="t" l="l"/>
            <a:pathLst>
              <a:path h="2534954" w="6325455">
                <a:moveTo>
                  <a:pt x="0" y="0"/>
                </a:moveTo>
                <a:lnTo>
                  <a:pt x="6325455" y="0"/>
                </a:lnTo>
                <a:lnTo>
                  <a:pt x="6325455" y="2534954"/>
                </a:lnTo>
                <a:lnTo>
                  <a:pt x="0" y="25349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60924" b="-28999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530725" y="2835954"/>
            <a:ext cx="6325455" cy="1732935"/>
            <a:chOff x="0" y="0"/>
            <a:chExt cx="1849603" cy="50672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49603" cy="506721"/>
            </a:xfrm>
            <a:custGeom>
              <a:avLst/>
              <a:gdLst/>
              <a:ahLst/>
              <a:cxnLst/>
              <a:rect r="r" b="b" t="t" l="l"/>
              <a:pathLst>
                <a:path h="506721" w="1849603">
                  <a:moveTo>
                    <a:pt x="0" y="0"/>
                  </a:moveTo>
                  <a:lnTo>
                    <a:pt x="1849603" y="0"/>
                  </a:lnTo>
                  <a:lnTo>
                    <a:pt x="1849603" y="506721"/>
                  </a:lnTo>
                  <a:lnTo>
                    <a:pt x="0" y="50672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849603" cy="554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배포-ALB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2304" y="2093922"/>
            <a:ext cx="413589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6-1. 샘플 애플리케이션 배포(1)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038" y="2899676"/>
            <a:ext cx="4530840" cy="384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네임스페이스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bsfan-game-2048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디플로이먼트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야물 파일 생성, 적용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 game 2048.yaml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bsfan-deployment-2048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포트 : 80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서비스 생성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bsfan-service-2048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타입 : NodePort</a:t>
            </a:r>
          </a:p>
          <a:p>
            <a:pPr algn="l">
              <a:lnSpc>
                <a:spcPts val="2365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948688" cy="3242011"/>
            <a:chOff x="0" y="0"/>
            <a:chExt cx="1195701" cy="7833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95702" cy="783334"/>
            </a:xfrm>
            <a:custGeom>
              <a:avLst/>
              <a:gdLst/>
              <a:ahLst/>
              <a:cxnLst/>
              <a:rect r="r" b="b" t="t" l="l"/>
              <a:pathLst>
                <a:path h="783334" w="1195702">
                  <a:moveTo>
                    <a:pt x="0" y="0"/>
                  </a:moveTo>
                  <a:lnTo>
                    <a:pt x="1195702" y="0"/>
                  </a:lnTo>
                  <a:lnTo>
                    <a:pt x="1195702" y="783334"/>
                  </a:lnTo>
                  <a:lnTo>
                    <a:pt x="0" y="7833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195701" cy="764284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948688" cy="581804"/>
            <a:chOff x="0" y="0"/>
            <a:chExt cx="1195701" cy="1405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5702" cy="140575"/>
            </a:xfrm>
            <a:custGeom>
              <a:avLst/>
              <a:gdLst/>
              <a:ahLst/>
              <a:cxnLst/>
              <a:rect r="r" b="b" t="t" l="l"/>
              <a:pathLst>
                <a:path h="140575" w="1195702">
                  <a:moveTo>
                    <a:pt x="0" y="0"/>
                  </a:moveTo>
                  <a:lnTo>
                    <a:pt x="1195702" y="0"/>
                  </a:lnTo>
                  <a:lnTo>
                    <a:pt x="1195702" y="140575"/>
                  </a:lnTo>
                  <a:lnTo>
                    <a:pt x="0" y="140575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195701" cy="121525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596518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01233" y="2071264"/>
            <a:ext cx="4528011" cy="3680460"/>
          </a:xfrm>
          <a:custGeom>
            <a:avLst/>
            <a:gdLst/>
            <a:ahLst/>
            <a:cxnLst/>
            <a:rect r="r" b="b" t="t" l="l"/>
            <a:pathLst>
              <a:path h="3680460" w="4528011">
                <a:moveTo>
                  <a:pt x="0" y="0"/>
                </a:moveTo>
                <a:lnTo>
                  <a:pt x="4528011" y="0"/>
                </a:lnTo>
                <a:lnTo>
                  <a:pt x="4528011" y="3680461"/>
                </a:lnTo>
                <a:lnTo>
                  <a:pt x="0" y="368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372658" y="2033164"/>
            <a:ext cx="4556586" cy="3731225"/>
            <a:chOff x="0" y="0"/>
            <a:chExt cx="1200088" cy="982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00088" cy="982709"/>
            </a:xfrm>
            <a:custGeom>
              <a:avLst/>
              <a:gdLst/>
              <a:ahLst/>
              <a:cxnLst/>
              <a:rect r="r" b="b" t="t" l="l"/>
              <a:pathLst>
                <a:path h="982709" w="1200088">
                  <a:moveTo>
                    <a:pt x="0" y="0"/>
                  </a:moveTo>
                  <a:lnTo>
                    <a:pt x="1200088" y="0"/>
                  </a:lnTo>
                  <a:lnTo>
                    <a:pt x="1200088" y="982709"/>
                  </a:lnTo>
                  <a:lnTo>
                    <a:pt x="0" y="982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00088" cy="1030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57778" y="5993759"/>
            <a:ext cx="6573587" cy="2690334"/>
          </a:xfrm>
          <a:custGeom>
            <a:avLst/>
            <a:gdLst/>
            <a:ahLst/>
            <a:cxnLst/>
            <a:rect r="r" b="b" t="t" l="l"/>
            <a:pathLst>
              <a:path h="2690334" w="6573587">
                <a:moveTo>
                  <a:pt x="0" y="0"/>
                </a:moveTo>
                <a:lnTo>
                  <a:pt x="6573587" y="0"/>
                </a:lnTo>
                <a:lnTo>
                  <a:pt x="6573587" y="2690334"/>
                </a:lnTo>
                <a:lnTo>
                  <a:pt x="0" y="2690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6047" r="-35129" b="-529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457778" y="5965184"/>
            <a:ext cx="6573587" cy="2718909"/>
            <a:chOff x="0" y="0"/>
            <a:chExt cx="1731315" cy="71609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31315" cy="716091"/>
            </a:xfrm>
            <a:custGeom>
              <a:avLst/>
              <a:gdLst/>
              <a:ahLst/>
              <a:cxnLst/>
              <a:rect r="r" b="b" t="t" l="l"/>
              <a:pathLst>
                <a:path h="716091" w="1731315">
                  <a:moveTo>
                    <a:pt x="0" y="0"/>
                  </a:moveTo>
                  <a:lnTo>
                    <a:pt x="1731315" y="0"/>
                  </a:lnTo>
                  <a:lnTo>
                    <a:pt x="1731315" y="716091"/>
                  </a:lnTo>
                  <a:lnTo>
                    <a:pt x="0" y="7160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731315" cy="763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6903455" y="203316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372281" y="2033934"/>
            <a:ext cx="3382390" cy="6830186"/>
          </a:xfrm>
          <a:custGeom>
            <a:avLst/>
            <a:gdLst/>
            <a:ahLst/>
            <a:cxnLst/>
            <a:rect r="r" b="b" t="t" l="l"/>
            <a:pathLst>
              <a:path h="6830186" w="3382390">
                <a:moveTo>
                  <a:pt x="0" y="0"/>
                </a:moveTo>
                <a:lnTo>
                  <a:pt x="3382390" y="0"/>
                </a:lnTo>
                <a:lnTo>
                  <a:pt x="3382390" y="6830186"/>
                </a:lnTo>
                <a:lnTo>
                  <a:pt x="0" y="68301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7363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3818502" y="2348259"/>
            <a:ext cx="1612646" cy="398711"/>
            <a:chOff x="0" y="0"/>
            <a:chExt cx="424730" cy="1050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24730" cy="105010"/>
            </a:xfrm>
            <a:custGeom>
              <a:avLst/>
              <a:gdLst/>
              <a:ahLst/>
              <a:cxnLst/>
              <a:rect r="r" b="b" t="t" l="l"/>
              <a:pathLst>
                <a:path h="105010" w="424730">
                  <a:moveTo>
                    <a:pt x="0" y="0"/>
                  </a:moveTo>
                  <a:lnTo>
                    <a:pt x="424730" y="0"/>
                  </a:lnTo>
                  <a:lnTo>
                    <a:pt x="424730" y="105010"/>
                  </a:lnTo>
                  <a:lnTo>
                    <a:pt x="0" y="105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424730" cy="152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853169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060617" y="7002228"/>
            <a:ext cx="4779775" cy="2426959"/>
          </a:xfrm>
          <a:custGeom>
            <a:avLst/>
            <a:gdLst/>
            <a:ahLst/>
            <a:cxnLst/>
            <a:rect r="r" b="b" t="t" l="l"/>
            <a:pathLst>
              <a:path h="2426959" w="4779775">
                <a:moveTo>
                  <a:pt x="0" y="0"/>
                </a:moveTo>
                <a:lnTo>
                  <a:pt x="4779776" y="0"/>
                </a:lnTo>
                <a:lnTo>
                  <a:pt x="4779776" y="2426959"/>
                </a:lnTo>
                <a:lnTo>
                  <a:pt x="0" y="24269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Load Balancer 배포-ALB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513679" y="2070499"/>
            <a:ext cx="413589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6-2. 샘플 애플리케이션 배포(2)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8914" y="2717896"/>
            <a:ext cx="4605422" cy="2371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ingress 생성 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야물 파일 생성, 적용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 game ingress.yaml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bsfan-ingress-2048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포트 : 80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클래스네임 : alb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ingress 및 접속 주소 확인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060617" y="7002228"/>
            <a:ext cx="2083383" cy="243168"/>
            <a:chOff x="0" y="0"/>
            <a:chExt cx="548710" cy="6404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48710" cy="64044"/>
            </a:xfrm>
            <a:custGeom>
              <a:avLst/>
              <a:gdLst/>
              <a:ahLst/>
              <a:cxnLst/>
              <a:rect r="r" b="b" t="t" l="l"/>
              <a:pathLst>
                <a:path h="64044" w="548710">
                  <a:moveTo>
                    <a:pt x="0" y="0"/>
                  </a:moveTo>
                  <a:lnTo>
                    <a:pt x="548710" y="0"/>
                  </a:lnTo>
                  <a:lnTo>
                    <a:pt x="548710" y="64044"/>
                  </a:lnTo>
                  <a:lnTo>
                    <a:pt x="0" y="640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548710" cy="111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52422" y="3598980"/>
            <a:ext cx="3159988" cy="2026342"/>
          </a:xfrm>
          <a:custGeom>
            <a:avLst/>
            <a:gdLst/>
            <a:ahLst/>
            <a:cxnLst/>
            <a:rect r="r" b="b" t="t" l="l"/>
            <a:pathLst>
              <a:path h="2026342" w="3159988">
                <a:moveTo>
                  <a:pt x="0" y="0"/>
                </a:moveTo>
                <a:lnTo>
                  <a:pt x="3159988" y="0"/>
                </a:lnTo>
                <a:lnTo>
                  <a:pt x="3159988" y="2026343"/>
                </a:lnTo>
                <a:lnTo>
                  <a:pt x="0" y="202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1997487" y="1632563"/>
            <a:ext cx="5795860" cy="567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0"/>
              </a:lnSpc>
            </a:pPr>
            <a:r>
              <a:rPr lang="en-US" sz="3509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 결과</a:t>
            </a:r>
          </a:p>
          <a:p>
            <a:pPr algn="just">
              <a:lnSpc>
                <a:spcPts val="4150"/>
              </a:lnSpc>
            </a:pPr>
          </a:p>
          <a:p>
            <a:pPr algn="just">
              <a:lnSpc>
                <a:spcPts val="2396"/>
              </a:lnSpc>
            </a:pPr>
            <a:r>
              <a:rPr lang="en-US" sz="2219" spc="-250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 </a:t>
            </a:r>
            <a:r>
              <a:rPr lang="en-US" sz="2219" spc="-250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   </a:t>
            </a:r>
            <a:r>
              <a:rPr lang="en-US" sz="2219" spc="-250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 </a:t>
            </a:r>
            <a:r>
              <a:rPr lang="en-US" sz="2219" spc="-250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4-0.  Bastion  Server 생성 </a:t>
            </a:r>
          </a:p>
          <a:p>
            <a:pPr algn="just">
              <a:lnSpc>
                <a:spcPts val="2396"/>
              </a:lnSpc>
            </a:pPr>
          </a:p>
          <a:p>
            <a:pPr algn="just">
              <a:lnSpc>
                <a:spcPts val="2396"/>
              </a:lnSpc>
            </a:pPr>
            <a:r>
              <a:rPr lang="en-US" sz="2219" spc="-250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     4-1.   Bastion  Server  환경  구성</a:t>
            </a:r>
          </a:p>
          <a:p>
            <a:pPr algn="just">
              <a:lnSpc>
                <a:spcPts val="2396"/>
              </a:lnSpc>
            </a:pPr>
          </a:p>
          <a:p>
            <a:pPr algn="just">
              <a:lnSpc>
                <a:spcPts val="2396"/>
              </a:lnSpc>
            </a:pPr>
            <a:r>
              <a:rPr lang="en-US" sz="2219" spc="-250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     4-2.  EKS  Cluster 생성</a:t>
            </a:r>
          </a:p>
          <a:p>
            <a:pPr algn="just">
              <a:lnSpc>
                <a:spcPts val="2396"/>
              </a:lnSpc>
            </a:pPr>
          </a:p>
          <a:p>
            <a:pPr algn="just">
              <a:lnSpc>
                <a:spcPts val="2396"/>
              </a:lnSpc>
            </a:pPr>
            <a:r>
              <a:rPr lang="en-US" sz="2219" spc="-250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     4-3.  LoadBalancer  Controller  생성</a:t>
            </a:r>
          </a:p>
          <a:p>
            <a:pPr algn="just">
              <a:lnSpc>
                <a:spcPts val="2396"/>
              </a:lnSpc>
            </a:pPr>
          </a:p>
          <a:p>
            <a:pPr algn="just">
              <a:lnSpc>
                <a:spcPts val="2615"/>
              </a:lnSpc>
            </a:pPr>
            <a:r>
              <a:rPr lang="en-US" sz="2421" spc="-273">
                <a:solidFill>
                  <a:srgbClr val="646464"/>
                </a:solidFill>
                <a:latin typeface="TDTD굴림"/>
                <a:ea typeface="TDTD굴림"/>
                <a:cs typeface="TDTD굴림"/>
                <a:sym typeface="TDTD굴림"/>
              </a:rPr>
              <a:t>     4-4.  LoadBalancer 배포 -  NLB &amp; ALB </a:t>
            </a:r>
          </a:p>
          <a:p>
            <a:pPr algn="just">
              <a:lnSpc>
                <a:spcPts val="4106"/>
              </a:lnSpc>
            </a:pPr>
          </a:p>
          <a:p>
            <a:pPr algn="just">
              <a:lnSpc>
                <a:spcPts val="2386"/>
              </a:lnSpc>
            </a:pPr>
            <a:r>
              <a:rPr lang="en-US" sz="3509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현장 교강사 평가</a:t>
            </a:r>
          </a:p>
          <a:p>
            <a:pPr algn="just">
              <a:lnSpc>
                <a:spcPts val="4106"/>
              </a:lnSpc>
            </a:pPr>
          </a:p>
          <a:p>
            <a:pPr algn="just">
              <a:lnSpc>
                <a:spcPts val="6317"/>
              </a:lnSpc>
            </a:pPr>
            <a:r>
              <a:rPr lang="en-US" sz="3509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기타 활동 자료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56029" y="3287875"/>
            <a:ext cx="645792" cy="2623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6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01</a:t>
            </a: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02</a:t>
            </a: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</a:p>
          <a:p>
            <a:pPr algn="l">
              <a:lnSpc>
                <a:spcPts val="2986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33979" y="4236495"/>
            <a:ext cx="1993425" cy="941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4"/>
              </a:lnSpc>
            </a:pPr>
            <a:r>
              <a:rPr lang="en-US" sz="7475" b="true">
                <a:solidFill>
                  <a:srgbClr val="4C413E"/>
                </a:solidFill>
                <a:latin typeface="Poppins Bold"/>
                <a:ea typeface="Poppins Bold"/>
                <a:cs typeface="Poppins Bold"/>
                <a:sym typeface="Poppins Bold"/>
              </a:rPr>
              <a:t>목차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51695" y="1651613"/>
            <a:ext cx="645792" cy="5968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58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04</a:t>
            </a: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05</a:t>
            </a: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</a:p>
          <a:p>
            <a:pPr algn="l">
              <a:lnSpc>
                <a:spcPts val="2958"/>
              </a:lnSpc>
            </a:pPr>
            <a:r>
              <a:rPr lang="en-US" sz="2817">
                <a:solidFill>
                  <a:srgbClr val="8DA3B7"/>
                </a:solidFill>
                <a:latin typeface="TDTD강굴림"/>
                <a:ea typeface="TDTD강굴림"/>
                <a:cs typeface="TDTD강굴림"/>
                <a:sym typeface="TDTD강굴림"/>
              </a:rPr>
              <a:t>06</a:t>
            </a:r>
          </a:p>
          <a:p>
            <a:pPr algn="l">
              <a:lnSpc>
                <a:spcPts val="295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901821" y="3240250"/>
            <a:ext cx="5297474" cy="2724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5"/>
              </a:lnSpc>
            </a:pPr>
            <a:r>
              <a:rPr lang="en-US" sz="3512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개요</a:t>
            </a:r>
          </a:p>
          <a:p>
            <a:pPr algn="l">
              <a:lnSpc>
                <a:spcPts val="4285"/>
              </a:lnSpc>
            </a:pPr>
          </a:p>
          <a:p>
            <a:pPr algn="l">
              <a:lnSpc>
                <a:spcPts val="4285"/>
              </a:lnSpc>
            </a:pPr>
            <a:r>
              <a:rPr lang="en-US" sz="3512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팀 구성 및 역할</a:t>
            </a:r>
          </a:p>
          <a:p>
            <a:pPr algn="l">
              <a:lnSpc>
                <a:spcPts val="4285"/>
              </a:lnSpc>
            </a:pPr>
          </a:p>
          <a:p>
            <a:pPr algn="just">
              <a:lnSpc>
                <a:spcPts val="4285"/>
              </a:lnSpc>
            </a:pPr>
            <a:r>
              <a:rPr lang="en-US" sz="3512" spc="-39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 절차 및  방법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88721" y="998719"/>
            <a:ext cx="4219853" cy="5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6"/>
              </a:lnSpc>
            </a:pPr>
            <a:r>
              <a:rPr lang="en-US" sz="4329" spc="-489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현장 교강사 평가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717296" y="2665159"/>
            <a:ext cx="7241405" cy="2717800"/>
            <a:chOff x="0" y="0"/>
            <a:chExt cx="1907201" cy="715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17296" y="5738705"/>
            <a:ext cx="7241405" cy="2717800"/>
            <a:chOff x="0" y="0"/>
            <a:chExt cx="1907201" cy="7157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29299" y="2665159"/>
            <a:ext cx="7241405" cy="2717800"/>
            <a:chOff x="0" y="0"/>
            <a:chExt cx="1907201" cy="7157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29299" y="5738705"/>
            <a:ext cx="7241405" cy="2717800"/>
            <a:chOff x="0" y="0"/>
            <a:chExt cx="1907201" cy="7157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098157" y="6383662"/>
            <a:ext cx="1099113" cy="1099113"/>
          </a:xfrm>
          <a:custGeom>
            <a:avLst/>
            <a:gdLst/>
            <a:ahLst/>
            <a:cxnLst/>
            <a:rect r="r" b="b" t="t" l="l"/>
            <a:pathLst>
              <a:path h="1099113" w="1099113">
                <a:moveTo>
                  <a:pt x="0" y="0"/>
                </a:moveTo>
                <a:lnTo>
                  <a:pt x="1099113" y="0"/>
                </a:lnTo>
                <a:lnTo>
                  <a:pt x="1099113" y="1099113"/>
                </a:lnTo>
                <a:lnTo>
                  <a:pt x="0" y="109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769759" y="3233344"/>
            <a:ext cx="1730963" cy="1296059"/>
          </a:xfrm>
          <a:custGeom>
            <a:avLst/>
            <a:gdLst/>
            <a:ahLst/>
            <a:cxnLst/>
            <a:rect r="r" b="b" t="t" l="l"/>
            <a:pathLst>
              <a:path h="1296059" w="1730963">
                <a:moveTo>
                  <a:pt x="0" y="0"/>
                </a:moveTo>
                <a:lnTo>
                  <a:pt x="1730964" y="0"/>
                </a:lnTo>
                <a:lnTo>
                  <a:pt x="1730964" y="1296058"/>
                </a:lnTo>
                <a:lnTo>
                  <a:pt x="0" y="1296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236946" y="3140870"/>
            <a:ext cx="1500056" cy="1500056"/>
          </a:xfrm>
          <a:custGeom>
            <a:avLst/>
            <a:gdLst/>
            <a:ahLst/>
            <a:cxnLst/>
            <a:rect r="r" b="b" t="t" l="l"/>
            <a:pathLst>
              <a:path h="1500056" w="1500056">
                <a:moveTo>
                  <a:pt x="0" y="0"/>
                </a:moveTo>
                <a:lnTo>
                  <a:pt x="1500056" y="0"/>
                </a:lnTo>
                <a:lnTo>
                  <a:pt x="1500056" y="1500056"/>
                </a:lnTo>
                <a:lnTo>
                  <a:pt x="0" y="15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556197" y="6338396"/>
            <a:ext cx="1242450" cy="1189646"/>
          </a:xfrm>
          <a:custGeom>
            <a:avLst/>
            <a:gdLst/>
            <a:ahLst/>
            <a:cxnLst/>
            <a:rect r="r" b="b" t="t" l="l"/>
            <a:pathLst>
              <a:path h="1189646" w="1242450">
                <a:moveTo>
                  <a:pt x="0" y="0"/>
                </a:moveTo>
                <a:lnTo>
                  <a:pt x="1242451" y="0"/>
                </a:lnTo>
                <a:lnTo>
                  <a:pt x="1242451" y="1189646"/>
                </a:lnTo>
                <a:lnTo>
                  <a:pt x="0" y="11896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4076261" y="3229819"/>
            <a:ext cx="4730040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결과물에 대한 완성도 평가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76261" y="6303365"/>
            <a:ext cx="2881373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결과 피드백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63638" y="3229819"/>
            <a:ext cx="5021341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진행 간 잘한 부분&amp;아쉬운 점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688264" y="6303365"/>
            <a:ext cx="3279496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수행 간 느낀점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88721" y="998719"/>
            <a:ext cx="4219853" cy="5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6"/>
              </a:lnSpc>
            </a:pPr>
            <a:r>
              <a:rPr lang="en-US" sz="4329" spc="-489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기타  활동 자료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2963" y="4623274"/>
            <a:ext cx="11962073" cy="1571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91"/>
              </a:lnSpc>
            </a:pPr>
            <a:r>
              <a:rPr lang="en-US" sz="12178" spc="-115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감사합니다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136830" y="0"/>
            <a:ext cx="3151170" cy="1825373"/>
          </a:xfrm>
          <a:custGeom>
            <a:avLst/>
            <a:gdLst/>
            <a:ahLst/>
            <a:cxnLst/>
            <a:rect r="r" b="b" t="t" l="l"/>
            <a:pathLst>
              <a:path h="1825373" w="3151170">
                <a:moveTo>
                  <a:pt x="0" y="0"/>
                </a:moveTo>
                <a:lnTo>
                  <a:pt x="3151170" y="0"/>
                </a:lnTo>
                <a:lnTo>
                  <a:pt x="3151170" y="1825373"/>
                </a:lnTo>
                <a:lnTo>
                  <a:pt x="0" y="18253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72780" y="588593"/>
            <a:ext cx="1152332" cy="648187"/>
          </a:xfrm>
          <a:custGeom>
            <a:avLst/>
            <a:gdLst/>
            <a:ahLst/>
            <a:cxnLst/>
            <a:rect r="r" b="b" t="t" l="l"/>
            <a:pathLst>
              <a:path h="648187" w="1152332">
                <a:moveTo>
                  <a:pt x="0" y="0"/>
                </a:moveTo>
                <a:lnTo>
                  <a:pt x="1152332" y="0"/>
                </a:lnTo>
                <a:lnTo>
                  <a:pt x="1152332" y="648187"/>
                </a:lnTo>
                <a:lnTo>
                  <a:pt x="0" y="648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17296" y="2665159"/>
            <a:ext cx="7241405" cy="2717800"/>
            <a:chOff x="0" y="0"/>
            <a:chExt cx="1907201" cy="71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17296" y="5738705"/>
            <a:ext cx="7241405" cy="2717800"/>
            <a:chOff x="0" y="0"/>
            <a:chExt cx="1907201" cy="7157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329299" y="2665159"/>
            <a:ext cx="7241405" cy="2717800"/>
            <a:chOff x="0" y="0"/>
            <a:chExt cx="1907201" cy="71579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29299" y="5738705"/>
            <a:ext cx="7241405" cy="2717800"/>
            <a:chOff x="0" y="0"/>
            <a:chExt cx="1907201" cy="7157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7201" cy="715799"/>
            </a:xfrm>
            <a:custGeom>
              <a:avLst/>
              <a:gdLst/>
              <a:ahLst/>
              <a:cxnLst/>
              <a:rect r="r" b="b" t="t" l="l"/>
              <a:pathLst>
                <a:path h="715799" w="1907201">
                  <a:moveTo>
                    <a:pt x="0" y="0"/>
                  </a:moveTo>
                  <a:lnTo>
                    <a:pt x="1907201" y="0"/>
                  </a:lnTo>
                  <a:lnTo>
                    <a:pt x="1907201" y="715799"/>
                  </a:lnTo>
                  <a:lnTo>
                    <a:pt x="0" y="7157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8DA3B7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19050"/>
              <a:ext cx="1907201" cy="696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0098157" y="6383662"/>
            <a:ext cx="1099113" cy="1099113"/>
          </a:xfrm>
          <a:custGeom>
            <a:avLst/>
            <a:gdLst/>
            <a:ahLst/>
            <a:cxnLst/>
            <a:rect r="r" b="b" t="t" l="l"/>
            <a:pathLst>
              <a:path h="1099113" w="1099113">
                <a:moveTo>
                  <a:pt x="0" y="0"/>
                </a:moveTo>
                <a:lnTo>
                  <a:pt x="1099113" y="0"/>
                </a:lnTo>
                <a:lnTo>
                  <a:pt x="1099113" y="1099113"/>
                </a:lnTo>
                <a:lnTo>
                  <a:pt x="0" y="10991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769759" y="3233344"/>
            <a:ext cx="1730963" cy="1296059"/>
          </a:xfrm>
          <a:custGeom>
            <a:avLst/>
            <a:gdLst/>
            <a:ahLst/>
            <a:cxnLst/>
            <a:rect r="r" b="b" t="t" l="l"/>
            <a:pathLst>
              <a:path h="1296059" w="1730963">
                <a:moveTo>
                  <a:pt x="0" y="0"/>
                </a:moveTo>
                <a:lnTo>
                  <a:pt x="1730964" y="0"/>
                </a:lnTo>
                <a:lnTo>
                  <a:pt x="1730964" y="1296058"/>
                </a:lnTo>
                <a:lnTo>
                  <a:pt x="0" y="12960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236946" y="3140870"/>
            <a:ext cx="1500056" cy="1500056"/>
          </a:xfrm>
          <a:custGeom>
            <a:avLst/>
            <a:gdLst/>
            <a:ahLst/>
            <a:cxnLst/>
            <a:rect r="r" b="b" t="t" l="l"/>
            <a:pathLst>
              <a:path h="1500056" w="1500056">
                <a:moveTo>
                  <a:pt x="0" y="0"/>
                </a:moveTo>
                <a:lnTo>
                  <a:pt x="1500056" y="0"/>
                </a:lnTo>
                <a:lnTo>
                  <a:pt x="1500056" y="1500056"/>
                </a:lnTo>
                <a:lnTo>
                  <a:pt x="0" y="15000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556197" y="6338396"/>
            <a:ext cx="1242450" cy="1189646"/>
          </a:xfrm>
          <a:custGeom>
            <a:avLst/>
            <a:gdLst/>
            <a:ahLst/>
            <a:cxnLst/>
            <a:rect r="r" b="b" t="t" l="l"/>
            <a:pathLst>
              <a:path h="1189646" w="1242450">
                <a:moveTo>
                  <a:pt x="0" y="0"/>
                </a:moveTo>
                <a:lnTo>
                  <a:pt x="1242451" y="0"/>
                </a:lnTo>
                <a:lnTo>
                  <a:pt x="1242451" y="1189646"/>
                </a:lnTo>
                <a:lnTo>
                  <a:pt x="0" y="11896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688721" y="998719"/>
            <a:ext cx="4219853" cy="5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6"/>
              </a:lnSpc>
            </a:pPr>
            <a:r>
              <a:rPr lang="en-US" sz="4329" spc="-489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개요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076261" y="3229819"/>
            <a:ext cx="4730040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선정 배경 / 기획의도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076261" y="6303365"/>
            <a:ext cx="2505083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활용 장비 및 재료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688264" y="3229819"/>
            <a:ext cx="4730040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내용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88264" y="6303365"/>
            <a:ext cx="4730040" cy="38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4"/>
              </a:lnSpc>
            </a:pPr>
            <a:r>
              <a:rPr lang="en-US" sz="2649" spc="-135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프로젝트 구조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927502" y="3881373"/>
            <a:ext cx="4747784" cy="10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AWS EKS를 활용하여 확장가능하고 안정적인 컨테이너  기반 인프라를 구축</a:t>
            </a:r>
          </a:p>
          <a:p>
            <a:pPr algn="l">
              <a:lnSpc>
                <a:spcPts val="2056"/>
              </a:lnSpc>
            </a:pPr>
          </a:p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NLB와 ALB를 실현하여 효율적인 트래픽 관리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549029" y="3881373"/>
            <a:ext cx="4588365" cy="10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EKS 클러스터  구축을 위해  클러스터 설계 및 생성</a:t>
            </a:r>
          </a:p>
          <a:p>
            <a:pPr algn="l">
              <a:lnSpc>
                <a:spcPts val="2056"/>
              </a:lnSpc>
            </a:pPr>
          </a:p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NLB &amp; ALB 구현을 위한 설계 및 생성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927502" y="6960927"/>
            <a:ext cx="3030132" cy="7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AWS Console</a:t>
            </a:r>
          </a:p>
          <a:p>
            <a:pPr algn="l">
              <a:lnSpc>
                <a:spcPts val="2056"/>
              </a:lnSpc>
            </a:pPr>
          </a:p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Xshell 8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49029" y="6960927"/>
            <a:ext cx="5021674" cy="273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2939" indent="-196469" lvl="1">
              <a:lnSpc>
                <a:spcPts val="2056"/>
              </a:lnSpc>
              <a:buFont typeface="Arial"/>
              <a:buChar char="•"/>
            </a:pPr>
            <a:r>
              <a:rPr lang="en-US" sz="1820" spc="-92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계획  &gt; 시스템 구성 및  구축 &gt; 최종 결과물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88721" y="998719"/>
            <a:ext cx="5259230" cy="5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6"/>
              </a:lnSpc>
            </a:pPr>
            <a:r>
              <a:rPr lang="en-US" sz="4329" spc="-489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팀 구성 및 역할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60110" y="6204774"/>
            <a:ext cx="2367780" cy="45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49" spc="-130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경쟁사 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963030" y="2726062"/>
          <a:ext cx="12361939" cy="5650408"/>
        </p:xfrm>
        <a:graphic>
          <a:graphicData uri="http://schemas.openxmlformats.org/drawingml/2006/table">
            <a:tbl>
              <a:tblPr/>
              <a:tblGrid>
                <a:gridCol w="2912047"/>
                <a:gridCol w="2456303"/>
                <a:gridCol w="6993589"/>
              </a:tblGrid>
              <a:tr h="84856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팀원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역할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담당 역할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</a:tr>
              <a:tr h="1200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김태경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조장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보고서 작성 &amp; PPT 제작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김효은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팀원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 보고서 작성 &amp; PPT 제작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윤재영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팀원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실습 진행 &amp; 자료 조사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박종승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팀원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실습 진행 &amp; 자료 조사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88721" y="998719"/>
            <a:ext cx="5751067" cy="57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6"/>
              </a:lnSpc>
            </a:pPr>
            <a:r>
              <a:rPr lang="en-US" sz="4329" spc="-489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절차  및  방법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07351" y="7428384"/>
            <a:ext cx="2367780" cy="45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</a:pPr>
            <a:r>
              <a:rPr lang="en-US" sz="2549" spc="-130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경쟁사 B</a:t>
            </a:r>
          </a:p>
        </p:txBody>
      </p: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2499718" y="2345815"/>
          <a:ext cx="13288563" cy="6410901"/>
        </p:xfrm>
        <a:graphic>
          <a:graphicData uri="http://schemas.openxmlformats.org/drawingml/2006/table">
            <a:tbl>
              <a:tblPr/>
              <a:tblGrid>
                <a:gridCol w="3322141"/>
                <a:gridCol w="3322141"/>
                <a:gridCol w="3322141"/>
                <a:gridCol w="3322141"/>
              </a:tblGrid>
              <a:tr h="72605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구분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기간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활동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강굴림"/>
                          <a:ea typeface="TDTD강굴림"/>
                          <a:cs typeface="TDTD강굴림"/>
                          <a:sym typeface="TDTD강굴림"/>
                        </a:rPr>
                        <a:t>비고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B79F"/>
                    </a:solidFill>
                  </a:tcPr>
                </a:tc>
              </a:tr>
              <a:tr h="1136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자료 수집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02/10(월) ~ 02/11(화)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실습에 필요한 영상 참고 및 자료 참고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    프로젝트 실습슺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02/11(화) ~ 02/14(금)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수집한 자료를 참고하여</a:t>
                      </a:r>
                      <a:endParaRPr lang="en-US" sz="1100"/>
                    </a:p>
                    <a:p>
                      <a:pPr algn="ctr">
                        <a:lnSpc>
                          <a:spcPts val="2729"/>
                        </a:lnSpc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 프로젝트 진행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영상 자료 참고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ppt 제작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02/17(월) ~ 03/04(화)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진행한 결과를 토대로</a:t>
                      </a:r>
                      <a:endParaRPr lang="en-US" sz="1100"/>
                    </a:p>
                    <a:p>
                      <a:pPr algn="ctr">
                        <a:lnSpc>
                          <a:spcPts val="2729"/>
                        </a:lnSpc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 ppt 제작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프로젝트 결과보고서 작성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03/05(수) ~ 03/06(목)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결과보고서 작성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69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총 개발 기간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02/10(월) ~ 03/06(목)</a:t>
                      </a:r>
                      <a:endParaRPr lang="en-US" sz="1100"/>
                    </a:p>
                    <a:p>
                      <a:pPr algn="ctr">
                        <a:lnSpc>
                          <a:spcPts val="2729"/>
                        </a:lnSpc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(총 4주)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9"/>
                        </a:lnSpc>
                        <a:defRPr/>
                      </a:pPr>
                      <a:r>
                        <a:rPr lang="en-US" sz="1950">
                          <a:solidFill>
                            <a:srgbClr val="000000"/>
                          </a:solidFill>
                          <a:latin typeface="TDTD굴림"/>
                          <a:ea typeface="TDTD굴림"/>
                          <a:cs typeface="TDTD굴림"/>
                          <a:sym typeface="TDTD굴림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742263" cy="3818837"/>
            <a:chOff x="0" y="0"/>
            <a:chExt cx="1145825" cy="9227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5825" cy="922707"/>
            </a:xfrm>
            <a:custGeom>
              <a:avLst/>
              <a:gdLst/>
              <a:ahLst/>
              <a:cxnLst/>
              <a:rect r="r" b="b" t="t" l="l"/>
              <a:pathLst>
                <a:path h="922707" w="1145825">
                  <a:moveTo>
                    <a:pt x="0" y="0"/>
                  </a:moveTo>
                  <a:lnTo>
                    <a:pt x="1145825" y="0"/>
                  </a:lnTo>
                  <a:lnTo>
                    <a:pt x="1145825" y="922707"/>
                  </a:lnTo>
                  <a:lnTo>
                    <a:pt x="0" y="9227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145825" cy="903657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742263" cy="631225"/>
            <a:chOff x="0" y="0"/>
            <a:chExt cx="1145825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5825" cy="152516"/>
            </a:xfrm>
            <a:custGeom>
              <a:avLst/>
              <a:gdLst/>
              <a:ahLst/>
              <a:cxnLst/>
              <a:rect r="r" b="b" t="t" l="l"/>
              <a:pathLst>
                <a:path h="152516" w="1145825">
                  <a:moveTo>
                    <a:pt x="0" y="0"/>
                  </a:moveTo>
                  <a:lnTo>
                    <a:pt x="1145825" y="0"/>
                  </a:lnTo>
                  <a:lnTo>
                    <a:pt x="1145825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145825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086287" y="2349547"/>
            <a:ext cx="6879857" cy="6756834"/>
          </a:xfrm>
          <a:custGeom>
            <a:avLst/>
            <a:gdLst/>
            <a:ahLst/>
            <a:cxnLst/>
            <a:rect r="r" b="b" t="t" l="l"/>
            <a:pathLst>
              <a:path h="6756834" w="6879857">
                <a:moveTo>
                  <a:pt x="0" y="0"/>
                </a:moveTo>
                <a:lnTo>
                  <a:pt x="6879857" y="0"/>
                </a:lnTo>
                <a:lnTo>
                  <a:pt x="6879857" y="6756834"/>
                </a:lnTo>
                <a:lnTo>
                  <a:pt x="0" y="6756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81467" y="4932061"/>
            <a:ext cx="4574713" cy="4174319"/>
          </a:xfrm>
          <a:custGeom>
            <a:avLst/>
            <a:gdLst/>
            <a:ahLst/>
            <a:cxnLst/>
            <a:rect r="r" b="b" t="t" l="l"/>
            <a:pathLst>
              <a:path h="4174319" w="4574713">
                <a:moveTo>
                  <a:pt x="0" y="0"/>
                </a:moveTo>
                <a:lnTo>
                  <a:pt x="4574713" y="0"/>
                </a:lnTo>
                <a:lnTo>
                  <a:pt x="4574713" y="4174320"/>
                </a:lnTo>
                <a:lnTo>
                  <a:pt x="0" y="4174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905312" y="2152360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095730" y="4755849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351082" y="3841681"/>
            <a:ext cx="937260" cy="312420"/>
            <a:chOff x="0" y="0"/>
            <a:chExt cx="246850" cy="822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46850" cy="82283"/>
            </a:xfrm>
            <a:custGeom>
              <a:avLst/>
              <a:gdLst/>
              <a:ahLst/>
              <a:cxnLst/>
              <a:rect r="r" b="b" t="t" l="l"/>
              <a:pathLst>
                <a:path h="82283" w="246850">
                  <a:moveTo>
                    <a:pt x="0" y="0"/>
                  </a:moveTo>
                  <a:lnTo>
                    <a:pt x="246850" y="0"/>
                  </a:lnTo>
                  <a:lnTo>
                    <a:pt x="246850" y="82283"/>
                  </a:lnTo>
                  <a:lnTo>
                    <a:pt x="0" y="82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46850" cy="129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생성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6605" y="2095210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1-1. 인스턴스 생성 (1)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8038" y="2940684"/>
            <a:ext cx="4201813" cy="2666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인스턴스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bsfan-bastion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AMI : Ubuntu Server 22.04 LTS 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인스턴스 유형 : t2.micro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키페어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bsfan-key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키 페어 유형 : RSA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파일 형식 : .pem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004622" y="6371521"/>
            <a:ext cx="838200" cy="1097280"/>
            <a:chOff x="0" y="0"/>
            <a:chExt cx="220760" cy="28899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20760" cy="288996"/>
            </a:xfrm>
            <a:custGeom>
              <a:avLst/>
              <a:gdLst/>
              <a:ahLst/>
              <a:cxnLst/>
              <a:rect r="r" b="b" t="t" l="l"/>
              <a:pathLst>
                <a:path h="288996" w="220760">
                  <a:moveTo>
                    <a:pt x="0" y="0"/>
                  </a:moveTo>
                  <a:lnTo>
                    <a:pt x="220760" y="0"/>
                  </a:lnTo>
                  <a:lnTo>
                    <a:pt x="220760" y="288996"/>
                  </a:lnTo>
                  <a:lnTo>
                    <a:pt x="0" y="288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20760" cy="336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351082" y="7819321"/>
            <a:ext cx="6530340" cy="579120"/>
            <a:chOff x="0" y="0"/>
            <a:chExt cx="1719925" cy="1525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719925" cy="152525"/>
            </a:xfrm>
            <a:custGeom>
              <a:avLst/>
              <a:gdLst/>
              <a:ahLst/>
              <a:cxnLst/>
              <a:rect r="r" b="b" t="t" l="l"/>
              <a:pathLst>
                <a:path h="152525" w="1719925">
                  <a:moveTo>
                    <a:pt x="0" y="0"/>
                  </a:moveTo>
                  <a:lnTo>
                    <a:pt x="1719925" y="0"/>
                  </a:lnTo>
                  <a:lnTo>
                    <a:pt x="1719925" y="152525"/>
                  </a:lnTo>
                  <a:lnTo>
                    <a:pt x="0" y="1525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719925" cy="200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410055" y="5607245"/>
            <a:ext cx="753934" cy="274320"/>
            <a:chOff x="0" y="0"/>
            <a:chExt cx="198567" cy="722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98567" cy="72249"/>
            </a:xfrm>
            <a:custGeom>
              <a:avLst/>
              <a:gdLst/>
              <a:ahLst/>
              <a:cxnLst/>
              <a:rect r="r" b="b" t="t" l="l"/>
              <a:pathLst>
                <a:path h="72249" w="198567">
                  <a:moveTo>
                    <a:pt x="0" y="0"/>
                  </a:moveTo>
                  <a:lnTo>
                    <a:pt x="198567" y="0"/>
                  </a:lnTo>
                  <a:lnTo>
                    <a:pt x="198567" y="72249"/>
                  </a:lnTo>
                  <a:lnTo>
                    <a:pt x="0" y="722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98567" cy="119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410055" y="6333804"/>
            <a:ext cx="2117138" cy="586357"/>
            <a:chOff x="0" y="0"/>
            <a:chExt cx="557600" cy="15443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57600" cy="154432"/>
            </a:xfrm>
            <a:custGeom>
              <a:avLst/>
              <a:gdLst/>
              <a:ahLst/>
              <a:cxnLst/>
              <a:rect r="r" b="b" t="t" l="l"/>
              <a:pathLst>
                <a:path h="154432" w="557600">
                  <a:moveTo>
                    <a:pt x="0" y="0"/>
                  </a:moveTo>
                  <a:lnTo>
                    <a:pt x="557600" y="0"/>
                  </a:lnTo>
                  <a:lnTo>
                    <a:pt x="557600" y="154432"/>
                  </a:lnTo>
                  <a:lnTo>
                    <a:pt x="0" y="1544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557600" cy="202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3368481" y="7232964"/>
            <a:ext cx="1249645" cy="360054"/>
            <a:chOff x="0" y="0"/>
            <a:chExt cx="329125" cy="948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29125" cy="94829"/>
            </a:xfrm>
            <a:custGeom>
              <a:avLst/>
              <a:gdLst/>
              <a:ahLst/>
              <a:cxnLst/>
              <a:rect r="r" b="b" t="t" l="l"/>
              <a:pathLst>
                <a:path h="94829" w="329125">
                  <a:moveTo>
                    <a:pt x="0" y="0"/>
                  </a:moveTo>
                  <a:lnTo>
                    <a:pt x="329125" y="0"/>
                  </a:lnTo>
                  <a:lnTo>
                    <a:pt x="329125" y="94829"/>
                  </a:lnTo>
                  <a:lnTo>
                    <a:pt x="0" y="948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329125" cy="142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229652" cy="3203704"/>
            <a:chOff x="0" y="0"/>
            <a:chExt cx="5639536" cy="4271605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639536" cy="4271605"/>
              <a:chOff x="0" y="0"/>
              <a:chExt cx="1021968" cy="77407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21968" cy="774079"/>
              </a:xfrm>
              <a:custGeom>
                <a:avLst/>
                <a:gdLst/>
                <a:ahLst/>
                <a:cxnLst/>
                <a:rect r="r" b="b" t="t" l="l"/>
                <a:pathLst>
                  <a:path h="774079" w="1021968">
                    <a:moveTo>
                      <a:pt x="0" y="0"/>
                    </a:moveTo>
                    <a:lnTo>
                      <a:pt x="1021968" y="0"/>
                    </a:lnTo>
                    <a:lnTo>
                      <a:pt x="1021968" y="774079"/>
                    </a:lnTo>
                    <a:lnTo>
                      <a:pt x="0" y="77407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D2B79F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19050"/>
                <a:ext cx="1021968" cy="755029"/>
              </a:xfrm>
              <a:prstGeom prst="rect">
                <a:avLst/>
              </a:prstGeom>
            </p:spPr>
            <p:txBody>
              <a:bodyPr anchor="ctr" rtlCol="false" tIns="55374" lIns="55374" bIns="55374" rIns="55374"/>
              <a:lstStyle/>
              <a:p>
                <a:pPr algn="ctr">
                  <a:lnSpc>
                    <a:spcPts val="2743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0"/>
              <a:ext cx="5639536" cy="841633"/>
              <a:chOff x="0" y="0"/>
              <a:chExt cx="1021968" cy="152516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21968" cy="152516"/>
              </a:xfrm>
              <a:custGeom>
                <a:avLst/>
                <a:gdLst/>
                <a:ahLst/>
                <a:cxnLst/>
                <a:rect r="r" b="b" t="t" l="l"/>
                <a:pathLst>
                  <a:path h="152516" w="1021968">
                    <a:moveTo>
                      <a:pt x="0" y="0"/>
                    </a:moveTo>
                    <a:lnTo>
                      <a:pt x="1021968" y="0"/>
                    </a:lnTo>
                    <a:lnTo>
                      <a:pt x="1021968" y="152516"/>
                    </a:lnTo>
                    <a:lnTo>
                      <a:pt x="0" y="152516"/>
                    </a:lnTo>
                    <a:close/>
                  </a:path>
                </a:pathLst>
              </a:custGeom>
              <a:solidFill>
                <a:srgbClr val="D2B79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19050"/>
                <a:ext cx="1021968" cy="133466"/>
              </a:xfrm>
              <a:prstGeom prst="rect">
                <a:avLst/>
              </a:prstGeom>
            </p:spPr>
            <p:txBody>
              <a:bodyPr anchor="ctr" rtlCol="false" tIns="55374" lIns="55374" bIns="55374" rIns="55374"/>
              <a:lstStyle/>
              <a:p>
                <a:pPr algn="ctr">
                  <a:lnSpc>
                    <a:spcPts val="2743"/>
                  </a:lnSpc>
                </a:pPr>
              </a:p>
            </p:txBody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6556648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071442" y="2033934"/>
            <a:ext cx="7097692" cy="7271987"/>
          </a:xfrm>
          <a:custGeom>
            <a:avLst/>
            <a:gdLst/>
            <a:ahLst/>
            <a:cxnLst/>
            <a:rect r="r" b="b" t="t" l="l"/>
            <a:pathLst>
              <a:path h="7271987" w="7097692">
                <a:moveTo>
                  <a:pt x="0" y="0"/>
                </a:moveTo>
                <a:lnTo>
                  <a:pt x="7097692" y="0"/>
                </a:lnTo>
                <a:lnTo>
                  <a:pt x="7097692" y="7271988"/>
                </a:lnTo>
                <a:lnTo>
                  <a:pt x="0" y="7271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235336" y="2835682"/>
            <a:ext cx="4379842" cy="434165"/>
            <a:chOff x="0" y="0"/>
            <a:chExt cx="1153539" cy="11434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53539" cy="114348"/>
            </a:xfrm>
            <a:custGeom>
              <a:avLst/>
              <a:gdLst/>
              <a:ahLst/>
              <a:cxnLst/>
              <a:rect r="r" b="b" t="t" l="l"/>
              <a:pathLst>
                <a:path h="114348" w="1153539">
                  <a:moveTo>
                    <a:pt x="0" y="0"/>
                  </a:moveTo>
                  <a:lnTo>
                    <a:pt x="1153539" y="0"/>
                  </a:lnTo>
                  <a:lnTo>
                    <a:pt x="1153539" y="114348"/>
                  </a:lnTo>
                  <a:lnTo>
                    <a:pt x="0" y="1143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153539" cy="161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235336" y="4955433"/>
            <a:ext cx="2189921" cy="392440"/>
            <a:chOff x="0" y="0"/>
            <a:chExt cx="576769" cy="10335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76769" cy="103359"/>
            </a:xfrm>
            <a:custGeom>
              <a:avLst/>
              <a:gdLst/>
              <a:ahLst/>
              <a:cxnLst/>
              <a:rect r="r" b="b" t="t" l="l"/>
              <a:pathLst>
                <a:path h="103359" w="576769">
                  <a:moveTo>
                    <a:pt x="0" y="0"/>
                  </a:moveTo>
                  <a:lnTo>
                    <a:pt x="576769" y="0"/>
                  </a:lnTo>
                  <a:lnTo>
                    <a:pt x="576769" y="103359"/>
                  </a:lnTo>
                  <a:lnTo>
                    <a:pt x="0" y="1033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576769" cy="1509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235336" y="5669928"/>
            <a:ext cx="1201653" cy="329222"/>
            <a:chOff x="0" y="0"/>
            <a:chExt cx="316485" cy="8670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6485" cy="86709"/>
            </a:xfrm>
            <a:custGeom>
              <a:avLst/>
              <a:gdLst/>
              <a:ahLst/>
              <a:cxnLst/>
              <a:rect r="r" b="b" t="t" l="l"/>
              <a:pathLst>
                <a:path h="86709" w="316485">
                  <a:moveTo>
                    <a:pt x="0" y="0"/>
                  </a:moveTo>
                  <a:lnTo>
                    <a:pt x="316485" y="0"/>
                  </a:lnTo>
                  <a:lnTo>
                    <a:pt x="316485" y="86709"/>
                  </a:lnTo>
                  <a:lnTo>
                    <a:pt x="0" y="86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316485" cy="1343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생성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30300" y="2085685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1-2. 인스턴스 생성 (2)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8038" y="2940684"/>
            <a:ext cx="4201813" cy="2076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네트워크 설정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VPC </a:t>
            </a: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: 기본값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보안 그룹 생성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bsfan-bastion-sg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유형 : ssh (위치무관)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생성 후 확인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7239285" y="7659103"/>
            <a:ext cx="2118589" cy="1219884"/>
            <a:chOff x="0" y="0"/>
            <a:chExt cx="557982" cy="32128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7982" cy="321286"/>
            </a:xfrm>
            <a:custGeom>
              <a:avLst/>
              <a:gdLst/>
              <a:ahLst/>
              <a:cxnLst/>
              <a:rect r="r" b="b" t="t" l="l"/>
              <a:pathLst>
                <a:path h="321286" w="557982">
                  <a:moveTo>
                    <a:pt x="0" y="0"/>
                  </a:moveTo>
                  <a:lnTo>
                    <a:pt x="557982" y="0"/>
                  </a:lnTo>
                  <a:lnTo>
                    <a:pt x="557982" y="321286"/>
                  </a:lnTo>
                  <a:lnTo>
                    <a:pt x="0" y="3212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557982" cy="368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5623249" cy="3635994"/>
            <a:chOff x="0" y="0"/>
            <a:chExt cx="1358689" cy="8785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58689" cy="878528"/>
            </a:xfrm>
            <a:custGeom>
              <a:avLst/>
              <a:gdLst/>
              <a:ahLst/>
              <a:cxnLst/>
              <a:rect r="r" b="b" t="t" l="l"/>
              <a:pathLst>
                <a:path h="878528" w="1358689">
                  <a:moveTo>
                    <a:pt x="0" y="0"/>
                  </a:moveTo>
                  <a:lnTo>
                    <a:pt x="1358689" y="0"/>
                  </a:lnTo>
                  <a:lnTo>
                    <a:pt x="1358689" y="878528"/>
                  </a:lnTo>
                  <a:lnTo>
                    <a:pt x="0" y="8785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358689" cy="859478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5623249" cy="631225"/>
            <a:chOff x="0" y="0"/>
            <a:chExt cx="1358689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58689" cy="152516"/>
            </a:xfrm>
            <a:custGeom>
              <a:avLst/>
              <a:gdLst/>
              <a:ahLst/>
              <a:cxnLst/>
              <a:rect r="r" b="b" t="t" l="l"/>
              <a:pathLst>
                <a:path h="152516" w="1358689">
                  <a:moveTo>
                    <a:pt x="0" y="0"/>
                  </a:moveTo>
                  <a:lnTo>
                    <a:pt x="1358689" y="0"/>
                  </a:lnTo>
                  <a:lnTo>
                    <a:pt x="1358689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358689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3330" y="5965411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685292" y="2033934"/>
            <a:ext cx="6866822" cy="6071617"/>
          </a:xfrm>
          <a:custGeom>
            <a:avLst/>
            <a:gdLst/>
            <a:ahLst/>
            <a:cxnLst/>
            <a:rect r="r" b="b" t="t" l="l"/>
            <a:pathLst>
              <a:path h="6071617" w="6866822">
                <a:moveTo>
                  <a:pt x="0" y="0"/>
                </a:moveTo>
                <a:lnTo>
                  <a:pt x="6866821" y="0"/>
                </a:lnTo>
                <a:lnTo>
                  <a:pt x="6866821" y="6071618"/>
                </a:lnTo>
                <a:lnTo>
                  <a:pt x="0" y="6071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615178" y="6474187"/>
            <a:ext cx="5937164" cy="2888888"/>
          </a:xfrm>
          <a:custGeom>
            <a:avLst/>
            <a:gdLst/>
            <a:ahLst/>
            <a:cxnLst/>
            <a:rect r="r" b="b" t="t" l="l"/>
            <a:pathLst>
              <a:path h="2888888" w="5937164">
                <a:moveTo>
                  <a:pt x="0" y="0"/>
                </a:moveTo>
                <a:lnTo>
                  <a:pt x="5937163" y="0"/>
                </a:lnTo>
                <a:lnTo>
                  <a:pt x="5937163" y="2888888"/>
                </a:lnTo>
                <a:lnTo>
                  <a:pt x="0" y="28888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231103" y="5555371"/>
            <a:ext cx="2087205" cy="242921"/>
            <a:chOff x="0" y="0"/>
            <a:chExt cx="549717" cy="6397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49717" cy="63979"/>
            </a:xfrm>
            <a:custGeom>
              <a:avLst/>
              <a:gdLst/>
              <a:ahLst/>
              <a:cxnLst/>
              <a:rect r="r" b="b" t="t" l="l"/>
              <a:pathLst>
                <a:path h="63979" w="549717">
                  <a:moveTo>
                    <a:pt x="0" y="0"/>
                  </a:moveTo>
                  <a:lnTo>
                    <a:pt x="549717" y="0"/>
                  </a:lnTo>
                  <a:lnTo>
                    <a:pt x="549717" y="63979"/>
                  </a:lnTo>
                  <a:lnTo>
                    <a:pt x="0" y="63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49717" cy="111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83389" y="5965411"/>
            <a:ext cx="5636846" cy="3292889"/>
          </a:xfrm>
          <a:custGeom>
            <a:avLst/>
            <a:gdLst/>
            <a:ahLst/>
            <a:cxnLst/>
            <a:rect r="r" b="b" t="t" l="l"/>
            <a:pathLst>
              <a:path h="3292889" w="5636846">
                <a:moveTo>
                  <a:pt x="0" y="0"/>
                </a:moveTo>
                <a:lnTo>
                  <a:pt x="5636846" y="0"/>
                </a:lnTo>
                <a:lnTo>
                  <a:pt x="5636846" y="3292889"/>
                </a:lnTo>
                <a:lnTo>
                  <a:pt x="0" y="32928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1820" b="-84385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174847" y="7102432"/>
            <a:ext cx="2381800" cy="1166612"/>
            <a:chOff x="0" y="0"/>
            <a:chExt cx="627305" cy="30725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7305" cy="307256"/>
            </a:xfrm>
            <a:custGeom>
              <a:avLst/>
              <a:gdLst/>
              <a:ahLst/>
              <a:cxnLst/>
              <a:rect r="r" b="b" t="t" l="l"/>
              <a:pathLst>
                <a:path h="307256" w="627305">
                  <a:moveTo>
                    <a:pt x="0" y="0"/>
                  </a:moveTo>
                  <a:lnTo>
                    <a:pt x="627305" y="0"/>
                  </a:lnTo>
                  <a:lnTo>
                    <a:pt x="627305" y="307256"/>
                  </a:lnTo>
                  <a:lnTo>
                    <a:pt x="0" y="3072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627305" cy="3548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615178" y="6474187"/>
            <a:ext cx="5937164" cy="2888888"/>
            <a:chOff x="0" y="0"/>
            <a:chExt cx="1563697" cy="7608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63697" cy="760860"/>
            </a:xfrm>
            <a:custGeom>
              <a:avLst/>
              <a:gdLst/>
              <a:ahLst/>
              <a:cxnLst/>
              <a:rect r="r" b="b" t="t" l="l"/>
              <a:pathLst>
                <a:path h="760860" w="1563697">
                  <a:moveTo>
                    <a:pt x="0" y="0"/>
                  </a:moveTo>
                  <a:lnTo>
                    <a:pt x="1563697" y="0"/>
                  </a:lnTo>
                  <a:lnTo>
                    <a:pt x="1563697" y="760860"/>
                  </a:lnTo>
                  <a:lnTo>
                    <a:pt x="0" y="760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563697" cy="8084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239285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생성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27098" y="2093922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1-3. Xshell 연결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038" y="2940684"/>
            <a:ext cx="5238610" cy="2371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연결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bsfan-bastion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호스트 : 54.180.30.235 (퍼블릭 IPv4 주소)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포트 번호 : 22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사용자 인증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Public Key 사용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bsfan-key 가져오기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476250" y="9657802"/>
            <a:ext cx="14810130" cy="0"/>
          </a:xfrm>
          <a:prstGeom prst="line">
            <a:avLst/>
          </a:prstGeom>
          <a:ln cap="rnd" w="19050">
            <a:solidFill>
              <a:srgbClr val="4C413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033934"/>
            <a:ext cx="4521869" cy="4088639"/>
            <a:chOff x="0" y="0"/>
            <a:chExt cx="1092574" cy="9878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92574" cy="987897"/>
            </a:xfrm>
            <a:custGeom>
              <a:avLst/>
              <a:gdLst/>
              <a:ahLst/>
              <a:cxnLst/>
              <a:rect r="r" b="b" t="t" l="l"/>
              <a:pathLst>
                <a:path h="987897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987897"/>
                  </a:lnTo>
                  <a:lnTo>
                    <a:pt x="0" y="987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2B79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19050"/>
              <a:ext cx="1092574" cy="968847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2033934"/>
            <a:ext cx="4521869" cy="631225"/>
            <a:chOff x="0" y="0"/>
            <a:chExt cx="1092574" cy="1525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92574" cy="152516"/>
            </a:xfrm>
            <a:custGeom>
              <a:avLst/>
              <a:gdLst/>
              <a:ahLst/>
              <a:cxnLst/>
              <a:rect r="r" b="b" t="t" l="l"/>
              <a:pathLst>
                <a:path h="152516" w="1092574">
                  <a:moveTo>
                    <a:pt x="0" y="0"/>
                  </a:moveTo>
                  <a:lnTo>
                    <a:pt x="1092574" y="0"/>
                  </a:lnTo>
                  <a:lnTo>
                    <a:pt x="1092574" y="152516"/>
                  </a:lnTo>
                  <a:lnTo>
                    <a:pt x="0" y="152516"/>
                  </a:lnTo>
                  <a:close/>
                </a:path>
              </a:pathLst>
            </a:custGeom>
            <a:solidFill>
              <a:srgbClr val="D2B79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19050"/>
              <a:ext cx="1092574" cy="133466"/>
            </a:xfrm>
            <a:prstGeom prst="rect">
              <a:avLst/>
            </a:prstGeom>
          </p:spPr>
          <p:txBody>
            <a:bodyPr anchor="ctr" rtlCol="false" tIns="55374" lIns="55374" bIns="55374" rIns="55374"/>
            <a:lstStyle/>
            <a:p>
              <a:pPr algn="ctr">
                <a:lnSpc>
                  <a:spcPts val="274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853438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231103" y="5555371"/>
            <a:ext cx="2087205" cy="242921"/>
            <a:chOff x="0" y="0"/>
            <a:chExt cx="549717" cy="639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9717" cy="63979"/>
            </a:xfrm>
            <a:custGeom>
              <a:avLst/>
              <a:gdLst/>
              <a:ahLst/>
              <a:cxnLst/>
              <a:rect r="r" b="b" t="t" l="l"/>
              <a:pathLst>
                <a:path h="63979" w="549717">
                  <a:moveTo>
                    <a:pt x="0" y="0"/>
                  </a:moveTo>
                  <a:lnTo>
                    <a:pt x="549717" y="0"/>
                  </a:lnTo>
                  <a:lnTo>
                    <a:pt x="549717" y="63979"/>
                  </a:lnTo>
                  <a:lnTo>
                    <a:pt x="0" y="639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49717" cy="111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239285" y="2033934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99182" y="2033934"/>
            <a:ext cx="6457832" cy="5068498"/>
          </a:xfrm>
          <a:custGeom>
            <a:avLst/>
            <a:gdLst/>
            <a:ahLst/>
            <a:cxnLst/>
            <a:rect r="r" b="b" t="t" l="l"/>
            <a:pathLst>
              <a:path h="5068498" w="6457832">
                <a:moveTo>
                  <a:pt x="0" y="0"/>
                </a:moveTo>
                <a:lnTo>
                  <a:pt x="6457832" y="0"/>
                </a:lnTo>
                <a:lnTo>
                  <a:pt x="6457832" y="5068498"/>
                </a:lnTo>
                <a:lnTo>
                  <a:pt x="0" y="50684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460585" y="4989818"/>
            <a:ext cx="5878578" cy="4225228"/>
          </a:xfrm>
          <a:custGeom>
            <a:avLst/>
            <a:gdLst/>
            <a:ahLst/>
            <a:cxnLst/>
            <a:rect r="r" b="b" t="t" l="l"/>
            <a:pathLst>
              <a:path h="4225228" w="5878578">
                <a:moveTo>
                  <a:pt x="0" y="0"/>
                </a:moveTo>
                <a:lnTo>
                  <a:pt x="5878578" y="0"/>
                </a:lnTo>
                <a:lnTo>
                  <a:pt x="5878578" y="4225228"/>
                </a:lnTo>
                <a:lnTo>
                  <a:pt x="0" y="42252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3281051" y="6782283"/>
            <a:ext cx="1906648" cy="532907"/>
            <a:chOff x="0" y="0"/>
            <a:chExt cx="502162" cy="14035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02162" cy="140354"/>
            </a:xfrm>
            <a:custGeom>
              <a:avLst/>
              <a:gdLst/>
              <a:ahLst/>
              <a:cxnLst/>
              <a:rect r="r" b="b" t="t" l="l"/>
              <a:pathLst>
                <a:path h="140354" w="502162">
                  <a:moveTo>
                    <a:pt x="0" y="0"/>
                  </a:moveTo>
                  <a:lnTo>
                    <a:pt x="502162" y="0"/>
                  </a:lnTo>
                  <a:lnTo>
                    <a:pt x="502162" y="140354"/>
                  </a:lnTo>
                  <a:lnTo>
                    <a:pt x="0" y="1403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502162" cy="1879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1079554" y="4961243"/>
            <a:ext cx="314325" cy="314325"/>
          </a:xfrm>
          <a:custGeom>
            <a:avLst/>
            <a:gdLst/>
            <a:ahLst/>
            <a:cxnLst/>
            <a:rect r="r" b="b" t="t" l="l"/>
            <a:pathLst>
              <a:path h="314325" w="314325">
                <a:moveTo>
                  <a:pt x="0" y="0"/>
                </a:moveTo>
                <a:lnTo>
                  <a:pt x="314325" y="0"/>
                </a:lnTo>
                <a:lnTo>
                  <a:pt x="314325" y="314325"/>
                </a:lnTo>
                <a:lnTo>
                  <a:pt x="0" y="314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110991" y="3884286"/>
            <a:ext cx="1061342" cy="281995"/>
            <a:chOff x="0" y="0"/>
            <a:chExt cx="279530" cy="742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9530" cy="74270"/>
            </a:xfrm>
            <a:custGeom>
              <a:avLst/>
              <a:gdLst/>
              <a:ahLst/>
              <a:cxnLst/>
              <a:rect r="r" b="b" t="t" l="l"/>
              <a:pathLst>
                <a:path h="74270" w="279530">
                  <a:moveTo>
                    <a:pt x="0" y="0"/>
                  </a:moveTo>
                  <a:lnTo>
                    <a:pt x="279530" y="0"/>
                  </a:lnTo>
                  <a:lnTo>
                    <a:pt x="279530" y="74270"/>
                  </a:lnTo>
                  <a:lnTo>
                    <a:pt x="0" y="74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79530" cy="121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688721" y="1008244"/>
            <a:ext cx="9926456" cy="525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4"/>
              </a:lnSpc>
            </a:pPr>
            <a:r>
              <a:rPr lang="en-US" sz="4129" spc="-466">
                <a:solidFill>
                  <a:srgbClr val="4C413E"/>
                </a:solidFill>
                <a:latin typeface="TDTD굴림"/>
                <a:ea typeface="TDTD굴림"/>
                <a:cs typeface="TDTD굴림"/>
                <a:sym typeface="TDTD굴림"/>
              </a:rPr>
              <a:t>프로젝트 수행 결과 |  Bastion Server 환경 구성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9144" y="975097"/>
            <a:ext cx="828953" cy="60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4"/>
              </a:lnSpc>
            </a:pPr>
            <a:r>
              <a:rPr lang="en-US" sz="4629" spc="-523">
                <a:solidFill>
                  <a:srgbClr val="D2B79F"/>
                </a:solidFill>
                <a:latin typeface="TDTD굴림"/>
                <a:ea typeface="TDTD굴림"/>
                <a:cs typeface="TDTD굴림"/>
                <a:sym typeface="TDTD굴림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967760" y="9581329"/>
            <a:ext cx="2888421" cy="162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7"/>
              </a:lnSpc>
            </a:pPr>
            <a:r>
              <a:rPr lang="en-US" b="true" sz="1430" spc="10">
                <a:solidFill>
                  <a:srgbClr val="4C413E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AWS EKS Project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676408" y="2093922"/>
            <a:ext cx="3226453" cy="44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0"/>
              </a:lnSpc>
            </a:pPr>
            <a:r>
              <a:rPr lang="en-US" sz="2479" spc="-126">
                <a:solidFill>
                  <a:srgbClr val="FFFCFB"/>
                </a:solidFill>
                <a:latin typeface="TDTD강굴림"/>
                <a:ea typeface="TDTD강굴림"/>
                <a:cs typeface="TDTD강굴림"/>
                <a:sym typeface="TDTD강굴림"/>
              </a:rPr>
              <a:t>2-1. IAM 사용자 생성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18038" y="2940684"/>
            <a:ext cx="4171201" cy="2961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사용자 세부 정보 지정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이름 : bsfan-eks-user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권한 설정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권한 옵션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직접 정책 연결</a:t>
            </a:r>
          </a:p>
          <a:p>
            <a:pPr algn="l" marL="451980" indent="-225990" lvl="1">
              <a:lnSpc>
                <a:spcPts val="2365"/>
              </a:lnSpc>
              <a:buFont typeface="Arial"/>
              <a:buChar char="•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정책 검색 </a:t>
            </a:r>
          </a:p>
          <a:p>
            <a:pPr algn="l" marL="903959" indent="-301320" lvl="2">
              <a:lnSpc>
                <a:spcPts val="2365"/>
              </a:lnSpc>
              <a:buFont typeface="Arial"/>
              <a:buChar char="⚬"/>
            </a:pPr>
            <a:r>
              <a:rPr lang="en-US" sz="2093" spc="-106">
                <a:solidFill>
                  <a:srgbClr val="000000"/>
                </a:solidFill>
                <a:latin typeface="TDTD굴림"/>
                <a:ea typeface="TDTD굴림"/>
                <a:cs typeface="TDTD굴림"/>
                <a:sym typeface="TDTD굴림"/>
              </a:rPr>
              <a:t>AdministratorAccess 체크</a:t>
            </a:r>
          </a:p>
          <a:p>
            <a:pPr algn="l">
              <a:lnSpc>
                <a:spcPts val="2365"/>
              </a:lnSpc>
            </a:pPr>
          </a:p>
          <a:p>
            <a:pPr algn="l">
              <a:lnSpc>
                <a:spcPts val="2365"/>
              </a:lnSpc>
            </a:pPr>
            <a:r>
              <a:rPr lang="en-US" sz="2093" spc="-106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검토 및 생성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281051" y="8948593"/>
            <a:ext cx="3836480" cy="266453"/>
            <a:chOff x="0" y="0"/>
            <a:chExt cx="1010431" cy="7017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10431" cy="70177"/>
            </a:xfrm>
            <a:custGeom>
              <a:avLst/>
              <a:gdLst/>
              <a:ahLst/>
              <a:cxnLst/>
              <a:rect r="r" b="b" t="t" l="l"/>
              <a:pathLst>
                <a:path h="70177" w="1010431">
                  <a:moveTo>
                    <a:pt x="0" y="0"/>
                  </a:moveTo>
                  <a:lnTo>
                    <a:pt x="1010431" y="0"/>
                  </a:lnTo>
                  <a:lnTo>
                    <a:pt x="1010431" y="70177"/>
                  </a:lnTo>
                  <a:lnTo>
                    <a:pt x="0" y="701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3131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1010431" cy="1178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9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DAGfhR57bxQ</dc:identifier>
  <dcterms:modified xsi:type="dcterms:W3CDTF">2011-08-01T06:04:30Z</dcterms:modified>
  <cp:revision>1</cp:revision>
  <dc:title>하늘색과 베이지 심플한 회사 비즈니스 프로젝트 발표 보고서 프레젠테이션</dc:title>
</cp:coreProperties>
</file>