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29c7f27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29c7f27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229c7f27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229c7f27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02444c43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02444c43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02444c43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02444c43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02444c43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02444c43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229c7f27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229c7f27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229c7f27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229c7f27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02444c43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02444c43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229c7f27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229c7f27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229c7f2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229c7f2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02444c43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02444c43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CPSC 335</a:t>
            </a:r>
            <a:endParaRPr/>
          </a:p>
          <a:p>
            <a:pPr indent="0" lvl="0" marL="0" rtl="0" algn="l">
              <a:spcBef>
                <a:spcPts val="0"/>
              </a:spcBef>
              <a:spcAft>
                <a:spcPts val="0"/>
              </a:spcAft>
              <a:buNone/>
            </a:pPr>
            <a:r>
              <a:rPr lang="en"/>
              <a:t>Smart Campus Navigation System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The Syntax Sages</a:t>
            </a:r>
            <a:endParaRPr/>
          </a:p>
          <a:p>
            <a:pPr indent="0" lvl="0" marL="0" rtl="0" algn="l">
              <a:spcBef>
                <a:spcPts val="0"/>
              </a:spcBef>
              <a:spcAft>
                <a:spcPts val="0"/>
              </a:spcAft>
              <a:buNone/>
            </a:pPr>
            <a:r>
              <a:rPr lang="en"/>
              <a:t>Lark Inostroza, Nezar Humoud, </a:t>
            </a:r>
            <a:r>
              <a:rPr lang="en"/>
              <a:t>Kevin Ramirez, and  Ahmed Elali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Dijkstra’s Algorithm</a:t>
            </a:r>
            <a:endParaRPr/>
          </a:p>
        </p:txBody>
      </p:sp>
      <p:sp>
        <p:nvSpPr>
          <p:cNvPr id="147" name="Google Shape;147;p22"/>
          <p:cNvSpPr txBox="1"/>
          <p:nvPr>
            <p:ph idx="1" type="body"/>
          </p:nvPr>
        </p:nvSpPr>
        <p:spPr>
          <a:xfrm>
            <a:off x="729450" y="2078875"/>
            <a:ext cx="3902400" cy="22611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This code implements Dijkstra's algorithm for finding the shortest paths from a single source node to all other nodes in a graph. It imports the heapq module for efficient priority queue implementation. </a:t>
            </a:r>
            <a:endParaRPr/>
          </a:p>
          <a:p>
            <a:pPr indent="-292576" lvl="0" marL="457200" rtl="0" algn="l">
              <a:spcBef>
                <a:spcPts val="0"/>
              </a:spcBef>
              <a:spcAft>
                <a:spcPts val="0"/>
              </a:spcAft>
              <a:buSzPct val="100000"/>
              <a:buChar char="●"/>
            </a:pPr>
            <a:r>
              <a:rPr lang="en"/>
              <a:t>The dijkstra_algo function takes two parameters: the graph structure and the starting node. It initializes a dictionary to store the shortest distances from the starting node to each node in the graph. Then it uses a priority queue to explore nodes based on their current minimum distance from the start node. </a:t>
            </a:r>
            <a:endParaRPr/>
          </a:p>
          <a:p>
            <a:pPr indent="-292576" lvl="0" marL="457200" rtl="0" algn="l">
              <a:spcBef>
                <a:spcPts val="0"/>
              </a:spcBef>
              <a:spcAft>
                <a:spcPts val="0"/>
              </a:spcAft>
              <a:buSzPct val="100000"/>
              <a:buChar char="●"/>
            </a:pPr>
            <a:r>
              <a:rPr lang="en"/>
              <a:t>The algorithm continues until all nodes have been explored, updating the shortest distances as it progresses. Finally, it returns the dictionary containing the shortest distances to all nodes from the starting node.</a:t>
            </a:r>
            <a:endParaRPr/>
          </a:p>
        </p:txBody>
      </p:sp>
      <p:pic>
        <p:nvPicPr>
          <p:cNvPr id="148" name="Google Shape;148;p22"/>
          <p:cNvPicPr preferRelativeResize="0"/>
          <p:nvPr/>
        </p:nvPicPr>
        <p:blipFill>
          <a:blip r:embed="rId3">
            <a:alphaModFix/>
          </a:blip>
          <a:stretch>
            <a:fillRect/>
          </a:stretch>
        </p:blipFill>
        <p:spPr>
          <a:xfrm>
            <a:off x="4756799" y="1433600"/>
            <a:ext cx="4276575" cy="3207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2864700" cy="696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777">
                <a:solidFill>
                  <a:srgbClr val="000000"/>
                </a:solidFill>
                <a:latin typeface="Arial"/>
                <a:ea typeface="Arial"/>
                <a:cs typeface="Arial"/>
                <a:sym typeface="Arial"/>
              </a:rPr>
              <a:t>User Interface &amp; Accessibility</a:t>
            </a:r>
            <a:endParaRPr sz="1777">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4" name="Google Shape;154;p23"/>
          <p:cNvSpPr txBox="1"/>
          <p:nvPr>
            <p:ph idx="1" type="body"/>
          </p:nvPr>
        </p:nvSpPr>
        <p:spPr>
          <a:xfrm>
            <a:off x="729450" y="2078875"/>
            <a:ext cx="4810500" cy="282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Developed a simple and intuitive UI for users to input their start and end points on the campus map.</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Integrated a feature catering to users with diverse needs, such as wheelchair accessibility or avoidance of steep inclines.</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5" name="Google Shape;155;p23"/>
          <p:cNvPicPr preferRelativeResize="0"/>
          <p:nvPr/>
        </p:nvPicPr>
        <p:blipFill>
          <a:blip r:embed="rId3">
            <a:alphaModFix/>
          </a:blip>
          <a:stretch>
            <a:fillRect/>
          </a:stretch>
        </p:blipFill>
        <p:spPr>
          <a:xfrm>
            <a:off x="5722300" y="605625"/>
            <a:ext cx="2956576" cy="438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and Roles</a:t>
            </a:r>
            <a:endParaRPr/>
          </a:p>
        </p:txBody>
      </p:sp>
      <p:sp>
        <p:nvSpPr>
          <p:cNvPr id="93" name="Google Shape;93;p14"/>
          <p:cNvSpPr txBox="1"/>
          <p:nvPr>
            <p:ph idx="1" type="body"/>
          </p:nvPr>
        </p:nvSpPr>
        <p:spPr>
          <a:xfrm>
            <a:off x="4842025" y="2078875"/>
            <a:ext cx="3576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u="sng">
                <a:solidFill>
                  <a:srgbClr val="000000"/>
                </a:solidFill>
                <a:latin typeface="Arial"/>
                <a:ea typeface="Arial"/>
                <a:cs typeface="Arial"/>
                <a:sym typeface="Arial"/>
              </a:rPr>
              <a:t>Objectives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Develop a smart navigation system for the university campus.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Assist users in finding optimal paths to various locations on campus.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Find Routes based on distance, accessibility.</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4" name="Google Shape;94;p14"/>
          <p:cNvSpPr txBox="1"/>
          <p:nvPr/>
        </p:nvSpPr>
        <p:spPr>
          <a:xfrm>
            <a:off x="776550" y="2101250"/>
            <a:ext cx="3663600" cy="20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u="sng"/>
              <a:t>Team Roles</a:t>
            </a:r>
            <a:endParaRPr/>
          </a:p>
          <a:p>
            <a:pPr indent="-317500" lvl="0" marL="457200" rtl="0" algn="l">
              <a:lnSpc>
                <a:spcPct val="115000"/>
              </a:lnSpc>
              <a:spcBef>
                <a:spcPts val="0"/>
              </a:spcBef>
              <a:spcAft>
                <a:spcPts val="0"/>
              </a:spcAft>
              <a:buClr>
                <a:srgbClr val="000000"/>
              </a:buClr>
              <a:buSzPts val="1400"/>
              <a:buFont typeface="Arial"/>
              <a:buChar char="●"/>
            </a:pPr>
            <a:r>
              <a:rPr lang="en" sz="1300" u="sng">
                <a:solidFill>
                  <a:schemeClr val="accent1"/>
                </a:solidFill>
                <a:latin typeface="Lato"/>
                <a:ea typeface="Lato"/>
                <a:cs typeface="Lato"/>
                <a:sym typeface="Lato"/>
              </a:rPr>
              <a:t>Lark Inostroza </a:t>
            </a:r>
            <a:br>
              <a:rPr lang="en" sz="1300" u="sng">
                <a:solidFill>
                  <a:schemeClr val="accent1"/>
                </a:solidFill>
                <a:latin typeface="Lato"/>
                <a:ea typeface="Lato"/>
                <a:cs typeface="Lato"/>
                <a:sym typeface="Lato"/>
              </a:rPr>
            </a:br>
            <a:r>
              <a:rPr lang="en" sz="1300">
                <a:solidFill>
                  <a:schemeClr val="accent1"/>
                </a:solidFill>
                <a:latin typeface="Lato"/>
                <a:ea typeface="Lato"/>
                <a:cs typeface="Lato"/>
                <a:sym typeface="Lato"/>
              </a:rPr>
              <a:t>(Graph Construction and Data Integration)</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u="sng">
                <a:solidFill>
                  <a:schemeClr val="accent1"/>
                </a:solidFill>
                <a:latin typeface="Lato"/>
                <a:ea typeface="Lato"/>
                <a:cs typeface="Lato"/>
                <a:sym typeface="Lato"/>
              </a:rPr>
              <a:t>Kevin Ramirez</a:t>
            </a:r>
            <a:br>
              <a:rPr lang="en" sz="1300">
                <a:solidFill>
                  <a:schemeClr val="accent1"/>
                </a:solidFill>
                <a:latin typeface="Lato"/>
                <a:ea typeface="Lato"/>
                <a:cs typeface="Lato"/>
                <a:sym typeface="Lato"/>
              </a:rPr>
            </a:br>
            <a:r>
              <a:rPr lang="en" sz="1300">
                <a:solidFill>
                  <a:schemeClr val="accent1"/>
                </a:solidFill>
                <a:latin typeface="Lato"/>
                <a:ea typeface="Lato"/>
                <a:cs typeface="Lato"/>
                <a:sym typeface="Lato"/>
              </a:rPr>
              <a:t>Algorithm Implementation (BFS and DFS)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u="sng">
                <a:solidFill>
                  <a:schemeClr val="accent1"/>
                </a:solidFill>
                <a:latin typeface="Lato"/>
                <a:ea typeface="Lato"/>
                <a:cs typeface="Lato"/>
                <a:sym typeface="Lato"/>
              </a:rPr>
              <a:t>Nezar Humoud</a:t>
            </a:r>
            <a:br>
              <a:rPr lang="en" sz="1300" u="sng">
                <a:solidFill>
                  <a:schemeClr val="accent1"/>
                </a:solidFill>
                <a:latin typeface="Lato"/>
                <a:ea typeface="Lato"/>
                <a:cs typeface="Lato"/>
                <a:sym typeface="Lato"/>
              </a:rPr>
            </a:br>
            <a:r>
              <a:rPr lang="en" sz="1300">
                <a:solidFill>
                  <a:schemeClr val="accent1"/>
                </a:solidFill>
                <a:latin typeface="Lato"/>
                <a:ea typeface="Lato"/>
                <a:cs typeface="Lato"/>
                <a:sym typeface="Lato"/>
              </a:rPr>
              <a:t>Algorithm Implementation (Dijkstra’s Algorithm)</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u="sng">
                <a:solidFill>
                  <a:schemeClr val="accent1"/>
                </a:solidFill>
                <a:latin typeface="Lato"/>
                <a:ea typeface="Lato"/>
                <a:cs typeface="Lato"/>
                <a:sym typeface="Lato"/>
              </a:rPr>
              <a:t>Nezar Humoud</a:t>
            </a:r>
            <a:br>
              <a:rPr lang="en" sz="1300" u="sng">
                <a:solidFill>
                  <a:schemeClr val="accent1"/>
                </a:solidFill>
                <a:latin typeface="Lato"/>
                <a:ea typeface="Lato"/>
                <a:cs typeface="Lato"/>
                <a:sym typeface="Lato"/>
              </a:rPr>
            </a:br>
            <a:r>
              <a:rPr lang="en" sz="1300">
                <a:solidFill>
                  <a:schemeClr val="accent1"/>
                </a:solidFill>
                <a:latin typeface="Lato"/>
                <a:ea typeface="Lato"/>
                <a:cs typeface="Lato"/>
                <a:sym typeface="Lato"/>
              </a:rPr>
              <a:t>User Interface and Accessibility Features</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60275"/>
            <a:ext cx="3668700" cy="49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Construction</a:t>
            </a:r>
            <a:endParaRPr/>
          </a:p>
        </p:txBody>
      </p:sp>
      <p:sp>
        <p:nvSpPr>
          <p:cNvPr id="100" name="Google Shape;100;p15"/>
          <p:cNvSpPr txBox="1"/>
          <p:nvPr>
            <p:ph idx="1" type="body"/>
          </p:nvPr>
        </p:nvSpPr>
        <p:spPr>
          <a:xfrm>
            <a:off x="729450" y="2078875"/>
            <a:ext cx="3593100" cy="2787900"/>
          </a:xfrm>
          <a:prstGeom prst="rect">
            <a:avLst/>
          </a:prstGeom>
        </p:spPr>
        <p:txBody>
          <a:bodyPr anchorCtr="0" anchor="t" bIns="91425" lIns="91425" spcFirstLastPara="1" rIns="91425" wrap="square" tIns="91425">
            <a:normAutofit fontScale="77500" lnSpcReduction="20000"/>
          </a:bodyPr>
          <a:lstStyle/>
          <a:p>
            <a:pPr indent="-322574" lvl="0" marL="457200" rtl="0" algn="l">
              <a:spcBef>
                <a:spcPts val="1200"/>
              </a:spcBef>
              <a:spcAft>
                <a:spcPts val="0"/>
              </a:spcAft>
              <a:buClr>
                <a:srgbClr val="000000"/>
              </a:buClr>
              <a:buSzPct val="100000"/>
              <a:buFont typeface="Arial"/>
              <a:buChar char="●"/>
            </a:pPr>
            <a:r>
              <a:rPr lang="en" sz="1909">
                <a:solidFill>
                  <a:srgbClr val="000000"/>
                </a:solidFill>
                <a:latin typeface="Arial"/>
                <a:ea typeface="Arial"/>
                <a:cs typeface="Arial"/>
                <a:sym typeface="Arial"/>
              </a:rPr>
              <a:t>Model the campus as a graph with locations as nodes and paths as edges.</a:t>
            </a:r>
            <a:endParaRPr sz="1909">
              <a:solidFill>
                <a:srgbClr val="000000"/>
              </a:solidFill>
              <a:latin typeface="Arial"/>
              <a:ea typeface="Arial"/>
              <a:cs typeface="Arial"/>
              <a:sym typeface="Arial"/>
            </a:endParaRPr>
          </a:p>
          <a:p>
            <a:pPr indent="-322574" lvl="0" marL="457200" rtl="0" algn="l">
              <a:spcBef>
                <a:spcPts val="0"/>
              </a:spcBef>
              <a:spcAft>
                <a:spcPts val="0"/>
              </a:spcAft>
              <a:buClr>
                <a:srgbClr val="000000"/>
              </a:buClr>
              <a:buSzPct val="100000"/>
              <a:buFont typeface="Arial"/>
              <a:buChar char="●"/>
            </a:pPr>
            <a:r>
              <a:rPr lang="en" sz="1909">
                <a:solidFill>
                  <a:srgbClr val="000000"/>
                </a:solidFill>
                <a:latin typeface="Arial"/>
                <a:ea typeface="Arial"/>
                <a:cs typeface="Arial"/>
                <a:sym typeface="Arial"/>
              </a:rPr>
              <a:t>Gather data on distances between locations, estimated travel times, and accessibility features.</a:t>
            </a:r>
            <a:endParaRPr sz="1909">
              <a:solidFill>
                <a:srgbClr val="000000"/>
              </a:solidFill>
              <a:latin typeface="Arial"/>
              <a:ea typeface="Arial"/>
              <a:cs typeface="Arial"/>
              <a:sym typeface="Arial"/>
            </a:endParaRPr>
          </a:p>
          <a:p>
            <a:pPr indent="-322574" lvl="0" marL="457200" rtl="0" algn="l">
              <a:spcBef>
                <a:spcPts val="0"/>
              </a:spcBef>
              <a:spcAft>
                <a:spcPts val="0"/>
              </a:spcAft>
              <a:buClr>
                <a:srgbClr val="000000"/>
              </a:buClr>
              <a:buSzPct val="100000"/>
              <a:buFont typeface="Arial"/>
              <a:buChar char="●"/>
            </a:pPr>
            <a:r>
              <a:rPr lang="en" sz="1909">
                <a:solidFill>
                  <a:srgbClr val="000000"/>
                </a:solidFill>
                <a:latin typeface="Arial"/>
                <a:ea typeface="Arial"/>
                <a:cs typeface="Arial"/>
                <a:sym typeface="Arial"/>
              </a:rPr>
              <a:t>Organize data into a format suitable for algorithm usage, such as an adjacency list or matrix.</a:t>
            </a:r>
            <a:endParaRPr sz="1909">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01" name="Google Shape;101;p15"/>
          <p:cNvPicPr preferRelativeResize="0"/>
          <p:nvPr/>
        </p:nvPicPr>
        <p:blipFill>
          <a:blip r:embed="rId3">
            <a:alphaModFix/>
          </a:blip>
          <a:stretch>
            <a:fillRect/>
          </a:stretch>
        </p:blipFill>
        <p:spPr>
          <a:xfrm>
            <a:off x="4550550" y="695250"/>
            <a:ext cx="4320276" cy="429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Closer Look of Campus</a:t>
            </a:r>
            <a:endParaRPr/>
          </a:p>
        </p:txBody>
      </p:sp>
      <p:sp>
        <p:nvSpPr>
          <p:cNvPr id="107" name="Google Shape;107;p16"/>
          <p:cNvSpPr txBox="1"/>
          <p:nvPr>
            <p:ph idx="1" type="body"/>
          </p:nvPr>
        </p:nvSpPr>
        <p:spPr>
          <a:xfrm>
            <a:off x="152175" y="1853850"/>
            <a:ext cx="4419900" cy="2717400"/>
          </a:xfrm>
          <a:prstGeom prst="rect">
            <a:avLst/>
          </a:prstGeom>
        </p:spPr>
        <p:txBody>
          <a:bodyPr anchorCtr="0" anchor="t" bIns="91425" lIns="91425" spcFirstLastPara="1" rIns="91425" wrap="square" tIns="91425">
            <a:noAutofit/>
          </a:bodyPr>
          <a:lstStyle/>
          <a:p>
            <a:pPr indent="-292893" lvl="0" marL="457200" rtl="0" algn="l">
              <a:lnSpc>
                <a:spcPct val="105000"/>
              </a:lnSpc>
              <a:spcBef>
                <a:spcPts val="0"/>
              </a:spcBef>
              <a:spcAft>
                <a:spcPts val="0"/>
              </a:spcAft>
              <a:buSzPts val="1013"/>
              <a:buAutoNum type="arabicPeriod"/>
            </a:pPr>
            <a:r>
              <a:rPr lang="en" sz="1012"/>
              <a:t>The graph variable is defined as a dictionary where each key represents a node/location on the campus and the corresponding value is another dictionary representing the connected nodes and the weight of the edges. </a:t>
            </a:r>
            <a:endParaRPr sz="1012"/>
          </a:p>
          <a:p>
            <a:pPr indent="-292893" lvl="0" marL="457200" rtl="0" algn="l">
              <a:lnSpc>
                <a:spcPct val="105000"/>
              </a:lnSpc>
              <a:spcBef>
                <a:spcPts val="0"/>
              </a:spcBef>
              <a:spcAft>
                <a:spcPts val="0"/>
              </a:spcAft>
              <a:buSzPts val="1013"/>
              <a:buAutoNum type="arabicPeriod"/>
            </a:pPr>
            <a:r>
              <a:rPr lang="en" sz="1012"/>
              <a:t>For example, node '1' is connected to node '2' with an edge weight of 1. Node '2' is connected back to node '1' with an edge weight of 1 and also to node '7' with an edge weight of </a:t>
            </a:r>
            <a:r>
              <a:rPr lang="en" sz="1012"/>
              <a:t>2.</a:t>
            </a:r>
            <a:r>
              <a:rPr lang="en" sz="1012"/>
              <a:t> </a:t>
            </a:r>
            <a:endParaRPr sz="1012"/>
          </a:p>
          <a:p>
            <a:pPr indent="-292893" lvl="0" marL="457200" rtl="0" algn="l">
              <a:lnSpc>
                <a:spcPct val="105000"/>
              </a:lnSpc>
              <a:spcBef>
                <a:spcPts val="0"/>
              </a:spcBef>
              <a:spcAft>
                <a:spcPts val="0"/>
              </a:spcAft>
              <a:buSzPts val="1013"/>
              <a:buAutoNum type="arabicPeriod"/>
            </a:pPr>
            <a:r>
              <a:rPr lang="en" sz="1012"/>
              <a:t>The graph continues to define the connections for various nodes with their respective edge weights, creating a network representing the layout of the campus. </a:t>
            </a:r>
            <a:endParaRPr sz="1012"/>
          </a:p>
          <a:p>
            <a:pPr indent="-292893" lvl="0" marL="457200" rtl="0" algn="l">
              <a:lnSpc>
                <a:spcPct val="105000"/>
              </a:lnSpc>
              <a:spcBef>
                <a:spcPts val="0"/>
              </a:spcBef>
              <a:spcAft>
                <a:spcPts val="0"/>
              </a:spcAft>
              <a:buSzPts val="1013"/>
              <a:buAutoNum type="arabicPeriod"/>
            </a:pPr>
            <a:r>
              <a:rPr lang="en" sz="1012"/>
              <a:t>This graph data structure will be used in pathfinding algorithms like BFS, DFS, and Dijkstra's Algorithm to find routes between different locations on the campus based on the specified criteria such as shortest path, all possible paths, or shortest weighted path. </a:t>
            </a:r>
            <a:endParaRPr sz="1012"/>
          </a:p>
          <a:p>
            <a:pPr indent="-292893" lvl="0" marL="457200" rtl="0" algn="l">
              <a:lnSpc>
                <a:spcPct val="105000"/>
              </a:lnSpc>
              <a:spcBef>
                <a:spcPts val="0"/>
              </a:spcBef>
              <a:spcAft>
                <a:spcPts val="0"/>
              </a:spcAft>
              <a:buSzPts val="1013"/>
              <a:buAutoNum type="arabicPeriod"/>
            </a:pPr>
            <a:r>
              <a:rPr lang="en" sz="1012"/>
              <a:t>The graph data structure is then used to create an instance of the CampusNavigator class, passing the graph as a parameter, and initializing the GUI for the campus navigation system.</a:t>
            </a:r>
            <a:endParaRPr sz="1012"/>
          </a:p>
        </p:txBody>
      </p:sp>
      <p:pic>
        <p:nvPicPr>
          <p:cNvPr id="108" name="Google Shape;108;p16"/>
          <p:cNvPicPr preferRelativeResize="0"/>
          <p:nvPr/>
        </p:nvPicPr>
        <p:blipFill rotWithShape="1">
          <a:blip r:embed="rId3">
            <a:alphaModFix/>
          </a:blip>
          <a:srcRect b="20234" l="493" r="31856" t="28053"/>
          <a:stretch/>
        </p:blipFill>
        <p:spPr>
          <a:xfrm>
            <a:off x="4789375" y="1616213"/>
            <a:ext cx="4200349" cy="319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Nodes and Edges for Location/Path</a:t>
            </a:r>
            <a:endParaRPr/>
          </a:p>
        </p:txBody>
      </p:sp>
      <p:sp>
        <p:nvSpPr>
          <p:cNvPr id="114" name="Google Shape;114;p17"/>
          <p:cNvSpPr txBox="1"/>
          <p:nvPr>
            <p:ph idx="1" type="body"/>
          </p:nvPr>
        </p:nvSpPr>
        <p:spPr>
          <a:xfrm>
            <a:off x="729450" y="2078875"/>
            <a:ext cx="4989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code defines a graph representing a campus map, where nodes denote locations and edges represent paths between locations. Each node is a dictionary with keys representing connected nodes and values representing edge weights. The graph structure serves as a basis for pathfinding algorithms like BFS, DFS, and Dijkstra's Algorithm to find routes between locations based on criteria such as shortest path or shortest weighted path. Finally, an instance of the CampusNavigator class is created using this graph, initializing a GUI for the campus navigation system.</a:t>
            </a:r>
            <a:endParaRPr/>
          </a:p>
        </p:txBody>
      </p:sp>
      <p:pic>
        <p:nvPicPr>
          <p:cNvPr id="115" name="Google Shape;115;p17"/>
          <p:cNvPicPr preferRelativeResize="0"/>
          <p:nvPr/>
        </p:nvPicPr>
        <p:blipFill>
          <a:blip r:embed="rId3">
            <a:alphaModFix/>
          </a:blip>
          <a:stretch>
            <a:fillRect/>
          </a:stretch>
        </p:blipFill>
        <p:spPr>
          <a:xfrm>
            <a:off x="5796700" y="1893875"/>
            <a:ext cx="3099376" cy="3112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2333">
                <a:solidFill>
                  <a:srgbClr val="000000"/>
                </a:solidFill>
                <a:latin typeface="Arial"/>
                <a:ea typeface="Arial"/>
                <a:cs typeface="Arial"/>
                <a:sym typeface="Arial"/>
              </a:rPr>
              <a:t>Algorithm Implementation (BFS &amp; DFS)</a:t>
            </a:r>
            <a:endParaRPr sz="2333">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21" name="Google Shape;121;p18"/>
          <p:cNvSpPr txBox="1"/>
          <p:nvPr>
            <p:ph idx="1" type="body"/>
          </p:nvPr>
        </p:nvSpPr>
        <p:spPr>
          <a:xfrm>
            <a:off x="729450" y="2078875"/>
            <a:ext cx="7688700" cy="2787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n" sz="3068">
                <a:solidFill>
                  <a:srgbClr val="000000"/>
                </a:solidFill>
                <a:latin typeface="Arial"/>
                <a:ea typeface="Arial"/>
                <a:cs typeface="Arial"/>
                <a:sym typeface="Arial"/>
              </a:rPr>
              <a:t> BFS</a:t>
            </a:r>
            <a:r>
              <a:rPr lang="en" sz="3068">
                <a:solidFill>
                  <a:srgbClr val="000000"/>
                </a:solidFill>
                <a:latin typeface="Arial"/>
                <a:ea typeface="Arial"/>
                <a:cs typeface="Arial"/>
                <a:sym typeface="Arial"/>
              </a:rPr>
              <a:t>:</a:t>
            </a:r>
            <a:endParaRPr sz="3068">
              <a:solidFill>
                <a:srgbClr val="000000"/>
              </a:solidFill>
              <a:latin typeface="Arial"/>
              <a:ea typeface="Arial"/>
              <a:cs typeface="Arial"/>
              <a:sym typeface="Arial"/>
            </a:endParaRPr>
          </a:p>
          <a:p>
            <a:pPr indent="-306550" lvl="0" marL="457200" rtl="0" algn="l">
              <a:spcBef>
                <a:spcPts val="1200"/>
              </a:spcBef>
              <a:spcAft>
                <a:spcPts val="0"/>
              </a:spcAft>
              <a:buClr>
                <a:srgbClr val="000000"/>
              </a:buClr>
              <a:buSzPct val="100000"/>
              <a:buFont typeface="Arial"/>
              <a:buChar char="●"/>
            </a:pPr>
            <a:r>
              <a:rPr lang="en" sz="3068">
                <a:solidFill>
                  <a:srgbClr val="000000"/>
                </a:solidFill>
                <a:latin typeface="Arial"/>
                <a:ea typeface="Arial"/>
                <a:cs typeface="Arial"/>
                <a:sym typeface="Arial"/>
              </a:rPr>
              <a:t>BFS is used to find the shortest path by the number of edges (stops).</a:t>
            </a:r>
            <a:endParaRPr sz="3068">
              <a:solidFill>
                <a:srgbClr val="000000"/>
              </a:solidFill>
              <a:latin typeface="Arial"/>
              <a:ea typeface="Arial"/>
              <a:cs typeface="Arial"/>
              <a:sym typeface="Arial"/>
            </a:endParaRPr>
          </a:p>
          <a:p>
            <a:pPr indent="-306550" lvl="0" marL="457200" rtl="0" algn="l">
              <a:spcBef>
                <a:spcPts val="0"/>
              </a:spcBef>
              <a:spcAft>
                <a:spcPts val="0"/>
              </a:spcAft>
              <a:buClr>
                <a:srgbClr val="000000"/>
              </a:buClr>
              <a:buSzPct val="100000"/>
              <a:buFont typeface="Arial"/>
              <a:buChar char="●"/>
            </a:pPr>
            <a:r>
              <a:rPr lang="en" sz="3068">
                <a:solidFill>
                  <a:srgbClr val="000000"/>
                </a:solidFill>
                <a:latin typeface="Arial"/>
                <a:ea typeface="Arial"/>
                <a:cs typeface="Arial"/>
                <a:sym typeface="Arial"/>
              </a:rPr>
              <a:t>Explores nodes in layers, starting from the initial node.</a:t>
            </a:r>
            <a:endParaRPr sz="3068">
              <a:solidFill>
                <a:srgbClr val="000000"/>
              </a:solidFill>
              <a:latin typeface="Arial"/>
              <a:ea typeface="Arial"/>
              <a:cs typeface="Arial"/>
              <a:sym typeface="Arial"/>
            </a:endParaRPr>
          </a:p>
          <a:p>
            <a:pPr indent="-306550" lvl="0" marL="457200" rtl="0" algn="l">
              <a:spcBef>
                <a:spcPts val="0"/>
              </a:spcBef>
              <a:spcAft>
                <a:spcPts val="0"/>
              </a:spcAft>
              <a:buClr>
                <a:srgbClr val="000000"/>
              </a:buClr>
              <a:buSzPct val="100000"/>
              <a:buFont typeface="Arial"/>
              <a:buChar char="●"/>
            </a:pPr>
            <a:r>
              <a:rPr lang="en" sz="3068">
                <a:solidFill>
                  <a:srgbClr val="000000"/>
                </a:solidFill>
                <a:latin typeface="Arial"/>
                <a:ea typeface="Arial"/>
                <a:cs typeface="Arial"/>
                <a:sym typeface="Arial"/>
              </a:rPr>
              <a:t>Guarantees the shortest path in terms of edges for unweighted graphs.</a:t>
            </a:r>
            <a:endParaRPr sz="3068">
              <a:solidFill>
                <a:srgbClr val="000000"/>
              </a:solidFill>
              <a:latin typeface="Arial"/>
              <a:ea typeface="Arial"/>
              <a:cs typeface="Arial"/>
              <a:sym typeface="Arial"/>
            </a:endParaRPr>
          </a:p>
          <a:p>
            <a:pPr indent="0" lvl="0" marL="0" rtl="0" algn="l">
              <a:spcBef>
                <a:spcPts val="1200"/>
              </a:spcBef>
              <a:spcAft>
                <a:spcPts val="0"/>
              </a:spcAft>
              <a:buNone/>
            </a:pPr>
            <a:r>
              <a:rPr b="1" lang="en" sz="3068">
                <a:solidFill>
                  <a:srgbClr val="000000"/>
                </a:solidFill>
                <a:latin typeface="Arial"/>
                <a:ea typeface="Arial"/>
                <a:cs typeface="Arial"/>
                <a:sym typeface="Arial"/>
              </a:rPr>
              <a:t> DFS</a:t>
            </a:r>
            <a:r>
              <a:rPr lang="en" sz="3068">
                <a:solidFill>
                  <a:srgbClr val="000000"/>
                </a:solidFill>
                <a:latin typeface="Arial"/>
                <a:ea typeface="Arial"/>
                <a:cs typeface="Arial"/>
                <a:sym typeface="Arial"/>
              </a:rPr>
              <a:t>:</a:t>
            </a:r>
            <a:endParaRPr sz="3068">
              <a:solidFill>
                <a:srgbClr val="000000"/>
              </a:solidFill>
              <a:latin typeface="Arial"/>
              <a:ea typeface="Arial"/>
              <a:cs typeface="Arial"/>
              <a:sym typeface="Arial"/>
            </a:endParaRPr>
          </a:p>
          <a:p>
            <a:pPr indent="-306550" lvl="0" marL="457200" rtl="0" algn="l">
              <a:spcBef>
                <a:spcPts val="1200"/>
              </a:spcBef>
              <a:spcAft>
                <a:spcPts val="0"/>
              </a:spcAft>
              <a:buClr>
                <a:srgbClr val="000000"/>
              </a:buClr>
              <a:buSzPct val="100000"/>
              <a:buFont typeface="Arial"/>
              <a:buChar char="●"/>
            </a:pPr>
            <a:r>
              <a:rPr lang="en" sz="3068">
                <a:solidFill>
                  <a:srgbClr val="000000"/>
                </a:solidFill>
                <a:latin typeface="Arial"/>
                <a:ea typeface="Arial"/>
                <a:cs typeface="Arial"/>
                <a:sym typeface="Arial"/>
              </a:rPr>
              <a:t>DFS explores all possible paths and may discover routes with specific characteristics, such as scenic routes passing by landmarks.</a:t>
            </a:r>
            <a:endParaRPr sz="3068">
              <a:solidFill>
                <a:srgbClr val="000000"/>
              </a:solidFill>
              <a:latin typeface="Arial"/>
              <a:ea typeface="Arial"/>
              <a:cs typeface="Arial"/>
              <a:sym typeface="Arial"/>
            </a:endParaRPr>
          </a:p>
          <a:p>
            <a:pPr indent="-306550" lvl="0" marL="457200" rtl="0" algn="l">
              <a:spcBef>
                <a:spcPts val="0"/>
              </a:spcBef>
              <a:spcAft>
                <a:spcPts val="0"/>
              </a:spcAft>
              <a:buClr>
                <a:srgbClr val="000000"/>
              </a:buClr>
              <a:buSzPct val="100000"/>
              <a:buFont typeface="Arial"/>
              <a:buChar char="●"/>
            </a:pPr>
            <a:r>
              <a:rPr lang="en" sz="3068">
                <a:solidFill>
                  <a:srgbClr val="000000"/>
                </a:solidFill>
                <a:latin typeface="Arial"/>
                <a:ea typeface="Arial"/>
                <a:cs typeface="Arial"/>
                <a:sym typeface="Arial"/>
              </a:rPr>
              <a:t>Traverses as far as possible along each branch before backtracking.</a:t>
            </a:r>
            <a:endParaRPr sz="3068">
              <a:solidFill>
                <a:srgbClr val="000000"/>
              </a:solidFill>
              <a:latin typeface="Arial"/>
              <a:ea typeface="Arial"/>
              <a:cs typeface="Arial"/>
              <a:sym typeface="Arial"/>
            </a:endParaRPr>
          </a:p>
          <a:p>
            <a:pPr indent="-306550" lvl="0" marL="457200" rtl="0" algn="l">
              <a:spcBef>
                <a:spcPts val="0"/>
              </a:spcBef>
              <a:spcAft>
                <a:spcPts val="0"/>
              </a:spcAft>
              <a:buClr>
                <a:srgbClr val="000000"/>
              </a:buClr>
              <a:buSzPct val="100000"/>
              <a:buFont typeface="Arial"/>
              <a:buChar char="●"/>
            </a:pPr>
            <a:r>
              <a:rPr lang="en" sz="3068">
                <a:solidFill>
                  <a:srgbClr val="000000"/>
                </a:solidFill>
                <a:latin typeface="Arial"/>
                <a:ea typeface="Arial"/>
                <a:cs typeface="Arial"/>
                <a:sym typeface="Arial"/>
              </a:rPr>
              <a:t>Can be useful for exploring diverse routing options beyond shortest paths.</a:t>
            </a:r>
            <a:endParaRPr sz="3068">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Breadth First Search (BFS) Algorithm</a:t>
            </a:r>
            <a:endParaRPr/>
          </a:p>
        </p:txBody>
      </p:sp>
      <p:sp>
        <p:nvSpPr>
          <p:cNvPr id="127" name="Google Shape;127;p19"/>
          <p:cNvSpPr txBox="1"/>
          <p:nvPr>
            <p:ph idx="1" type="body"/>
          </p:nvPr>
        </p:nvSpPr>
        <p:spPr>
          <a:xfrm>
            <a:off x="729450" y="2078875"/>
            <a:ext cx="3191700" cy="226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 This code defines a function named bfs which implements the Breadth First Search (BFS) algorithm to find the shortest path between a starting node and an ending node in a graph by the number of edges (stops). It takes three parameters: the graph structure, the starting node, and the ending node. The function uses a queue to explore nodes level by level until it finds the shortest path. When the ending node is reached, it yields the shortest path found.</a:t>
            </a:r>
            <a:endParaRPr/>
          </a:p>
        </p:txBody>
      </p:sp>
      <p:pic>
        <p:nvPicPr>
          <p:cNvPr id="128" name="Google Shape;128;p19"/>
          <p:cNvPicPr preferRelativeResize="0"/>
          <p:nvPr/>
        </p:nvPicPr>
        <p:blipFill>
          <a:blip r:embed="rId3">
            <a:alphaModFix/>
          </a:blip>
          <a:stretch>
            <a:fillRect/>
          </a:stretch>
        </p:blipFill>
        <p:spPr>
          <a:xfrm>
            <a:off x="3921025" y="2019026"/>
            <a:ext cx="5186423" cy="165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Depth First Search (DFS) Algorithm </a:t>
            </a:r>
            <a:endParaRPr/>
          </a:p>
        </p:txBody>
      </p:sp>
      <p:sp>
        <p:nvSpPr>
          <p:cNvPr id="134" name="Google Shape;134;p20"/>
          <p:cNvSpPr txBox="1"/>
          <p:nvPr>
            <p:ph idx="1" type="body"/>
          </p:nvPr>
        </p:nvSpPr>
        <p:spPr>
          <a:xfrm>
            <a:off x="622800" y="2078875"/>
            <a:ext cx="39492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This code defines a function named dfs which implements the Depth First Search algorithm to explore all possible paths in a graph from a starting node to an ending node. </a:t>
            </a:r>
            <a:endParaRPr/>
          </a:p>
          <a:p>
            <a:pPr indent="-311150" lvl="0" marL="457200" rtl="0" algn="l">
              <a:spcBef>
                <a:spcPts val="0"/>
              </a:spcBef>
              <a:spcAft>
                <a:spcPts val="0"/>
              </a:spcAft>
              <a:buSzPts val="1300"/>
              <a:buChar char="●"/>
            </a:pPr>
            <a:r>
              <a:rPr lang="en"/>
              <a:t>It takes four parameters: the graph structure, the starting node, the ending node, and optionally a path parameter which is a list containing the nodes visited so far. </a:t>
            </a:r>
            <a:endParaRPr/>
          </a:p>
          <a:p>
            <a:pPr indent="-311150" lvl="0" marL="457200" rtl="0" algn="l">
              <a:spcBef>
                <a:spcPts val="0"/>
              </a:spcBef>
              <a:spcAft>
                <a:spcPts val="0"/>
              </a:spcAft>
              <a:buSzPts val="1300"/>
              <a:buChar char="●"/>
            </a:pPr>
            <a:r>
              <a:rPr lang="en"/>
              <a:t>The function returns a list of all paths found from the starting node to the ending node.</a:t>
            </a:r>
            <a:endParaRPr/>
          </a:p>
        </p:txBody>
      </p:sp>
      <p:pic>
        <p:nvPicPr>
          <p:cNvPr id="135" name="Google Shape;135;p20"/>
          <p:cNvPicPr preferRelativeResize="0"/>
          <p:nvPr/>
        </p:nvPicPr>
        <p:blipFill>
          <a:blip r:embed="rId3">
            <a:alphaModFix/>
          </a:blip>
          <a:stretch>
            <a:fillRect/>
          </a:stretch>
        </p:blipFill>
        <p:spPr>
          <a:xfrm>
            <a:off x="4642100" y="2194975"/>
            <a:ext cx="4363248" cy="2028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33">
                <a:solidFill>
                  <a:srgbClr val="000000"/>
                </a:solidFill>
                <a:latin typeface="Arial"/>
                <a:ea typeface="Arial"/>
                <a:cs typeface="Arial"/>
                <a:sym typeface="Arial"/>
              </a:rPr>
              <a:t>Algorithm Implementation (Dijkstra’s Algorithm)</a:t>
            </a:r>
            <a:endParaRPr sz="2333">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1" name="Google Shape;141;p21"/>
          <p:cNvSpPr txBox="1"/>
          <p:nvPr>
            <p:ph idx="1" type="body"/>
          </p:nvPr>
        </p:nvSpPr>
        <p:spPr>
          <a:xfrm>
            <a:off x="727650" y="2088800"/>
            <a:ext cx="7688700" cy="22611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Dijkstra's Algorithm is a single-source shortest path algorithm that works on graphs with non-negative edge weights.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It finds the shortest path from a source node to all other nodes in the graph.</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Uses a priority queue to greedily select the node with the smallest distance from the source and relax its neighboring nodes.</a:t>
            </a:r>
            <a:endParaRPr sz="15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