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62" r:id="rId3"/>
    <p:sldId id="257" r:id="rId4"/>
    <p:sldId id="312" r:id="rId5"/>
    <p:sldId id="313" r:id="rId6"/>
    <p:sldId id="260" r:id="rId7"/>
    <p:sldId id="261" r:id="rId8"/>
    <p:sldId id="263" r:id="rId9"/>
    <p:sldId id="264" r:id="rId10"/>
    <p:sldId id="265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0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BE0F4-034E-43D3-B6C1-E2C4CA7CA2D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C15D7-0A4C-459A-A83D-447E527D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D9A1044-2336-4D4E-B2CE-4B837C397C3C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499760" cy="365125"/>
          </a:xfrm>
        </p:spPr>
        <p:txBody>
          <a:bodyPr/>
          <a:lstStyle>
            <a:lvl1pPr>
              <a:defRPr sz="105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Distributed Text Search System Capable of Predicting Search 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E81DAAF5-C739-4486-9422-75FADBA6381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oogle Shape;281;p37" title="hiast1.jpg">
            <a:extLst>
              <a:ext uri="{FF2B5EF4-FFF2-40B4-BE49-F238E27FC236}">
                <a16:creationId xmlns:a16="http://schemas.microsoft.com/office/drawing/2014/main" id="{38AC685D-AB78-4210-B5C1-5C571F2B3D0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9802" y="192850"/>
            <a:ext cx="867478" cy="746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6665-60E7-4070-9A34-3E0FD198163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4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E03-7594-4C46-9844-C9CD83BFB02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s instructions">
  <p:cSld name="Layouts instruction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37" title="hiast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7975" y="6179125"/>
            <a:ext cx="528700" cy="5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/>
        </p:nvSpPr>
        <p:spPr>
          <a:xfrm>
            <a:off x="1251225" y="6227925"/>
            <a:ext cx="20172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HIAST</a:t>
            </a:r>
            <a:endParaRPr sz="16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029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1692-7E47-4CA6-A9DE-AA21A4DAE2D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39C-A20A-4868-8D2C-3C830AC0B85A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1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3701-257B-48CB-817A-7794FA127468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8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5F75-D248-4C67-AFE0-493A30EE536C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8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523E-2738-4B23-B431-B29D2A0863EA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0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E81DAAF5-C739-4486-9422-75FADBA638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281;p37" title="hiast1.jpg">
            <a:extLst>
              <a:ext uri="{FF2B5EF4-FFF2-40B4-BE49-F238E27FC236}">
                <a16:creationId xmlns:a16="http://schemas.microsoft.com/office/drawing/2014/main" id="{FBE09830-3C8B-465A-9AE2-CDAD356C68C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9802" y="192850"/>
            <a:ext cx="1431218" cy="1191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05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C6CC35-E31D-4D6A-942C-7E3E9C14D14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1DAAF5-C739-4486-9422-75FADBA6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C87-0414-4EDC-BA07-C87D179208FE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5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E9BE1B-76F7-46DA-8441-05FAE1A5A385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1DAAF5-C739-4486-9422-75FADBA638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10424-6FDB-4399-91E5-716360B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5A0D-A1DB-4DFB-8A7F-EEC9D2737E97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DDAF7-D420-4D22-8456-597CDC6B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182FC-DE0F-4955-8BFB-9F98BADD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B69E8-868A-4A63-B48A-ABCFC5D61690}"/>
              </a:ext>
            </a:extLst>
          </p:cNvPr>
          <p:cNvSpPr txBox="1"/>
          <p:nvPr/>
        </p:nvSpPr>
        <p:spPr>
          <a:xfrm>
            <a:off x="3953435" y="1443318"/>
            <a:ext cx="4563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Y" sz="2800" b="1" dirty="0"/>
              <a:t>بناء نظام بحث نصي موزع قادر على التنبؤ بجملة البحث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C082E-F455-4F37-AF94-1237F6976F1E}"/>
              </a:ext>
            </a:extLst>
          </p:cNvPr>
          <p:cNvSpPr txBox="1"/>
          <p:nvPr/>
        </p:nvSpPr>
        <p:spPr>
          <a:xfrm>
            <a:off x="3854823" y="2933961"/>
            <a:ext cx="4482353" cy="280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Y" sz="2400" dirty="0"/>
              <a:t>تقديم </a:t>
            </a:r>
          </a:p>
          <a:p>
            <a:pPr algn="ctr" rtl="1">
              <a:lnSpc>
                <a:spcPct val="150000"/>
              </a:lnSpc>
            </a:pPr>
            <a:r>
              <a:rPr lang="ar-SY" sz="2400" dirty="0"/>
              <a:t> </a:t>
            </a:r>
            <a:r>
              <a:rPr lang="ar-SY" sz="2400" b="1" dirty="0"/>
              <a:t>خضر حسون </a:t>
            </a:r>
          </a:p>
          <a:p>
            <a:pPr algn="ctr" rtl="1">
              <a:lnSpc>
                <a:spcPct val="150000"/>
              </a:lnSpc>
            </a:pPr>
            <a:r>
              <a:rPr lang="ar-SY" sz="2400" dirty="0"/>
              <a:t>اشراف </a:t>
            </a:r>
          </a:p>
          <a:p>
            <a:pPr algn="ctr" rtl="1">
              <a:lnSpc>
                <a:spcPct val="150000"/>
              </a:lnSpc>
            </a:pPr>
            <a:r>
              <a:rPr lang="ar-SY" sz="2400" dirty="0"/>
              <a:t>م. </a:t>
            </a:r>
            <a:r>
              <a:rPr lang="ar-SY" sz="2400" b="1" dirty="0"/>
              <a:t>محمد بشار دسوقي</a:t>
            </a:r>
          </a:p>
          <a:p>
            <a:pPr algn="ctr" rtl="1">
              <a:lnSpc>
                <a:spcPct val="150000"/>
              </a:lnSpc>
            </a:pPr>
            <a:r>
              <a:rPr lang="ar-SY" sz="2400" dirty="0"/>
              <a:t>م. </a:t>
            </a:r>
            <a:r>
              <a:rPr lang="ar-SY" sz="2400" b="1" dirty="0"/>
              <a:t>علي سعيد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465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A0703-C1B5-47C3-BD29-63884F1D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9A118-629D-40A8-BBF7-2FFBA7F2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00FA-BC09-4047-ACEC-95B4E5C3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A2386-A29A-47F2-B7E7-7B7386E35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76" y="2232069"/>
            <a:ext cx="9793942" cy="3577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47E5A-46F3-4E4D-9B63-CEFE61A4DA74}"/>
              </a:ext>
            </a:extLst>
          </p:cNvPr>
          <p:cNvSpPr txBox="1"/>
          <p:nvPr/>
        </p:nvSpPr>
        <p:spPr>
          <a:xfrm>
            <a:off x="4323161" y="1353946"/>
            <a:ext cx="242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 Design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142ACE-6117-41B9-B1BC-39FD84A1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89" y="239156"/>
            <a:ext cx="3539460" cy="11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61138-ED69-44FA-BB71-9254A998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F43D5-2EB2-47AD-BB31-253A239D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E0FE5-FF28-4C07-8496-78FC591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4CFE5-EAD7-42E4-8C3A-AF557FC9DB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9" y="2079812"/>
            <a:ext cx="10300447" cy="3711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A3F90-5B71-4418-B1A1-1E8A7613F41B}"/>
              </a:ext>
            </a:extLst>
          </p:cNvPr>
          <p:cNvSpPr txBox="1"/>
          <p:nvPr/>
        </p:nvSpPr>
        <p:spPr>
          <a:xfrm>
            <a:off x="4323161" y="1353946"/>
            <a:ext cx="242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 Testing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FF312-9D4B-4641-A20C-10E6BA78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89" y="239156"/>
            <a:ext cx="3539460" cy="11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2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61138-ED69-44FA-BB71-9254A998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F43D5-2EB2-47AD-BB31-253A239D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E0FE5-FF28-4C07-8496-78FC591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A3F90-5B71-4418-B1A1-1E8A7613F41B}"/>
              </a:ext>
            </a:extLst>
          </p:cNvPr>
          <p:cNvSpPr txBox="1"/>
          <p:nvPr/>
        </p:nvSpPr>
        <p:spPr>
          <a:xfrm>
            <a:off x="4323161" y="1353946"/>
            <a:ext cx="242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 Testing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FF312-9D4B-4641-A20C-10E6BA78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989" y="239156"/>
            <a:ext cx="3539460" cy="1114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47216-4197-410C-A489-F353E0A596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77" y="2009701"/>
            <a:ext cx="9879106" cy="3808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03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61138-ED69-44FA-BB71-9254A998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F43D5-2EB2-47AD-BB31-253A239D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E0FE5-FF28-4C07-8496-78FC591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A3F90-5B71-4418-B1A1-1E8A7613F41B}"/>
              </a:ext>
            </a:extLst>
          </p:cNvPr>
          <p:cNvSpPr txBox="1"/>
          <p:nvPr/>
        </p:nvSpPr>
        <p:spPr>
          <a:xfrm>
            <a:off x="4323161" y="1353946"/>
            <a:ext cx="242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 Testing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FF312-9D4B-4641-A20C-10E6BA78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989" y="239156"/>
            <a:ext cx="3539460" cy="1114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47216-4197-410C-A489-F353E0A596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77" y="2009701"/>
            <a:ext cx="9879106" cy="3808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30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AE379-A0C7-4DBD-B156-253A6DCF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A5C10-3931-4D83-8CB4-D9303C67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A792D-BA00-472B-9860-AD17F78A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32E46-F6CF-4948-8A0C-7943B6BD4B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1371104"/>
            <a:ext cx="10036885" cy="4572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08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33661-2E98-4FA5-B5AB-7483F49F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780D1-951A-41C1-98CA-42A3C2AC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DCBEA-6855-430E-83A2-B62B5022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08FE8-2F78-43D5-8E53-0CC0563B4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35" y="777329"/>
            <a:ext cx="8916383" cy="50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5091A-BE29-4A52-B565-CEEFD648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E9225-E9EA-4014-A8EC-BDA8C0BD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A0665-582D-4A34-AA34-55FA0CB6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9E77D-22C3-4399-9425-B6BB53BB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76" y="212276"/>
            <a:ext cx="7956248" cy="57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2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5131E-4D54-468C-8A0E-91BA6829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006BC-FFF8-4A64-B8C5-99ED13D6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DD7D7-A9A0-4B40-9064-BD0D8895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1C58A-0743-49DC-9B2B-043B7132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83" y="233082"/>
            <a:ext cx="4540794" cy="59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9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>
            <a:off x="1" y="2074605"/>
            <a:ext cx="12192000" cy="22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Thanks!!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CC6D2-385D-40D3-A322-5E381B6E7EDC}"/>
              </a:ext>
            </a:extLst>
          </p:cNvPr>
          <p:cNvSpPr txBox="1"/>
          <p:nvPr/>
        </p:nvSpPr>
        <p:spPr>
          <a:xfrm>
            <a:off x="2774577" y="6395882"/>
            <a:ext cx="698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Distributed Text Search System Capable of Predicting Search Queries</a:t>
            </a:r>
          </a:p>
        </p:txBody>
      </p:sp>
    </p:spTree>
    <p:extLst>
      <p:ext uri="{BB962C8B-B14F-4D97-AF65-F5344CB8AC3E}">
        <p14:creationId xmlns:p14="http://schemas.microsoft.com/office/powerpoint/2010/main" val="34074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D6EE0-4493-4D61-8D0E-445ED734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E4D5E-7490-43BE-810A-33B5EC6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B9409-2AD7-4630-BD5C-AB8D07BF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43F59-EF60-4B73-8F68-E267ED75B574}"/>
              </a:ext>
            </a:extLst>
          </p:cNvPr>
          <p:cNvSpPr txBox="1"/>
          <p:nvPr/>
        </p:nvSpPr>
        <p:spPr>
          <a:xfrm>
            <a:off x="7530353" y="999280"/>
            <a:ext cx="321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2400" b="1" dirty="0">
                <a:solidFill>
                  <a:schemeClr val="accent1">
                    <a:lumMod val="75000"/>
                  </a:schemeClr>
                </a:solidFill>
              </a:rPr>
              <a:t>محتويات العرض التقديمي 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786367-A9F7-4E86-8D30-15C1A447B971}"/>
              </a:ext>
            </a:extLst>
          </p:cNvPr>
          <p:cNvGrpSpPr/>
          <p:nvPr/>
        </p:nvGrpSpPr>
        <p:grpSpPr>
          <a:xfrm flipH="1">
            <a:off x="5477538" y="1639512"/>
            <a:ext cx="4503602" cy="2561040"/>
            <a:chOff x="2677944" y="2637327"/>
            <a:chExt cx="5435909" cy="352581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4D2C9A2-C5DD-4181-87CE-CB1BB181337F}"/>
                </a:ext>
              </a:extLst>
            </p:cNvPr>
            <p:cNvSpPr/>
            <p:nvPr/>
          </p:nvSpPr>
          <p:spPr>
            <a:xfrm rot="21600000">
              <a:off x="3449950" y="2637328"/>
              <a:ext cx="4663903" cy="972835"/>
            </a:xfrm>
            <a:custGeom>
              <a:avLst/>
              <a:gdLst>
                <a:gd name="connsiteX0" fmla="*/ 0 w 4663903"/>
                <a:gd name="connsiteY0" fmla="*/ 0 h 972833"/>
                <a:gd name="connsiteX1" fmla="*/ 4177487 w 4663903"/>
                <a:gd name="connsiteY1" fmla="*/ 0 h 972833"/>
                <a:gd name="connsiteX2" fmla="*/ 4663903 w 4663903"/>
                <a:gd name="connsiteY2" fmla="*/ 486417 h 972833"/>
                <a:gd name="connsiteX3" fmla="*/ 4177487 w 4663903"/>
                <a:gd name="connsiteY3" fmla="*/ 972833 h 972833"/>
                <a:gd name="connsiteX4" fmla="*/ 0 w 4663903"/>
                <a:gd name="connsiteY4" fmla="*/ 972833 h 972833"/>
                <a:gd name="connsiteX5" fmla="*/ 0 w 4663903"/>
                <a:gd name="connsiteY5" fmla="*/ 0 h 9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3903" h="972833">
                  <a:moveTo>
                    <a:pt x="4663903" y="972832"/>
                  </a:moveTo>
                  <a:lnTo>
                    <a:pt x="486416" y="972832"/>
                  </a:lnTo>
                  <a:lnTo>
                    <a:pt x="0" y="486416"/>
                  </a:lnTo>
                  <a:lnTo>
                    <a:pt x="486416" y="1"/>
                  </a:lnTo>
                  <a:lnTo>
                    <a:pt x="4663903" y="1"/>
                  </a:lnTo>
                  <a:lnTo>
                    <a:pt x="4663903" y="9728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2201" tIns="171451" rIns="320040" bIns="171451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Y" sz="2800" kern="1200" dirty="0"/>
                <a:t>مقدمة تعريف بالمشروع</a:t>
              </a:r>
              <a:endParaRPr lang="en-US" sz="2800" kern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B69C9A-8E4E-40E0-B9A6-C3796DF3A0CC}"/>
                </a:ext>
              </a:extLst>
            </p:cNvPr>
            <p:cNvSpPr/>
            <p:nvPr/>
          </p:nvSpPr>
          <p:spPr>
            <a:xfrm>
              <a:off x="2677944" y="2637327"/>
              <a:ext cx="972833" cy="9728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CD4385-A579-4028-99EC-62587FF47562}"/>
                </a:ext>
              </a:extLst>
            </p:cNvPr>
            <p:cNvSpPr/>
            <p:nvPr/>
          </p:nvSpPr>
          <p:spPr>
            <a:xfrm rot="21600000">
              <a:off x="3449950" y="3900560"/>
              <a:ext cx="4663903" cy="972834"/>
            </a:xfrm>
            <a:custGeom>
              <a:avLst/>
              <a:gdLst>
                <a:gd name="connsiteX0" fmla="*/ 0 w 4663903"/>
                <a:gd name="connsiteY0" fmla="*/ 0 h 972833"/>
                <a:gd name="connsiteX1" fmla="*/ 4177487 w 4663903"/>
                <a:gd name="connsiteY1" fmla="*/ 0 h 972833"/>
                <a:gd name="connsiteX2" fmla="*/ 4663903 w 4663903"/>
                <a:gd name="connsiteY2" fmla="*/ 486417 h 972833"/>
                <a:gd name="connsiteX3" fmla="*/ 4177487 w 4663903"/>
                <a:gd name="connsiteY3" fmla="*/ 972833 h 972833"/>
                <a:gd name="connsiteX4" fmla="*/ 0 w 4663903"/>
                <a:gd name="connsiteY4" fmla="*/ 972833 h 972833"/>
                <a:gd name="connsiteX5" fmla="*/ 0 w 4663903"/>
                <a:gd name="connsiteY5" fmla="*/ 0 h 9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3903" h="972833">
                  <a:moveTo>
                    <a:pt x="4663903" y="972832"/>
                  </a:moveTo>
                  <a:lnTo>
                    <a:pt x="486416" y="972832"/>
                  </a:lnTo>
                  <a:lnTo>
                    <a:pt x="0" y="486416"/>
                  </a:lnTo>
                  <a:lnTo>
                    <a:pt x="486416" y="1"/>
                  </a:lnTo>
                  <a:lnTo>
                    <a:pt x="4663903" y="1"/>
                  </a:lnTo>
                  <a:lnTo>
                    <a:pt x="4663903" y="9728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2201" tIns="171451" rIns="32004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Y" sz="2400" kern="1200" dirty="0"/>
                <a:t>المشكلة/الحل المقترح</a:t>
              </a:r>
              <a:endParaRPr lang="en-US" sz="2400" kern="12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151F16-EB15-4376-8FFA-3BAA16079465}"/>
                </a:ext>
              </a:extLst>
            </p:cNvPr>
            <p:cNvSpPr/>
            <p:nvPr/>
          </p:nvSpPr>
          <p:spPr>
            <a:xfrm>
              <a:off x="2677944" y="3991399"/>
              <a:ext cx="972832" cy="9728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93C630-B8E6-4CC6-87EB-DE277B71B69E}"/>
                </a:ext>
              </a:extLst>
            </p:cNvPr>
            <p:cNvSpPr/>
            <p:nvPr/>
          </p:nvSpPr>
          <p:spPr>
            <a:xfrm rot="21600000">
              <a:off x="3449950" y="5163792"/>
              <a:ext cx="4663903" cy="972834"/>
            </a:xfrm>
            <a:custGeom>
              <a:avLst/>
              <a:gdLst>
                <a:gd name="connsiteX0" fmla="*/ 0 w 4663903"/>
                <a:gd name="connsiteY0" fmla="*/ 0 h 972833"/>
                <a:gd name="connsiteX1" fmla="*/ 4177487 w 4663903"/>
                <a:gd name="connsiteY1" fmla="*/ 0 h 972833"/>
                <a:gd name="connsiteX2" fmla="*/ 4663903 w 4663903"/>
                <a:gd name="connsiteY2" fmla="*/ 486417 h 972833"/>
                <a:gd name="connsiteX3" fmla="*/ 4177487 w 4663903"/>
                <a:gd name="connsiteY3" fmla="*/ 972833 h 972833"/>
                <a:gd name="connsiteX4" fmla="*/ 0 w 4663903"/>
                <a:gd name="connsiteY4" fmla="*/ 972833 h 972833"/>
                <a:gd name="connsiteX5" fmla="*/ 0 w 4663903"/>
                <a:gd name="connsiteY5" fmla="*/ 0 h 9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3903" h="972833">
                  <a:moveTo>
                    <a:pt x="4663903" y="972832"/>
                  </a:moveTo>
                  <a:lnTo>
                    <a:pt x="486416" y="972832"/>
                  </a:lnTo>
                  <a:lnTo>
                    <a:pt x="0" y="486416"/>
                  </a:lnTo>
                  <a:lnTo>
                    <a:pt x="486416" y="1"/>
                  </a:lnTo>
                  <a:lnTo>
                    <a:pt x="4663903" y="1"/>
                  </a:lnTo>
                  <a:lnTo>
                    <a:pt x="4663903" y="9728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2201" tIns="171451" rIns="32004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Y" sz="2800" kern="1200" dirty="0"/>
                <a:t>تصميم النظام</a:t>
              </a:r>
              <a:endParaRPr lang="en-US" sz="2800" kern="12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4B2DCD-6C4D-4555-A14F-19B8547AD982}"/>
                </a:ext>
              </a:extLst>
            </p:cNvPr>
            <p:cNvSpPr/>
            <p:nvPr/>
          </p:nvSpPr>
          <p:spPr>
            <a:xfrm>
              <a:off x="2677945" y="5190309"/>
              <a:ext cx="972832" cy="9728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C71EA4-FC5B-4695-ADA9-C04AC31C2F1B}"/>
              </a:ext>
            </a:extLst>
          </p:cNvPr>
          <p:cNvSpPr/>
          <p:nvPr/>
        </p:nvSpPr>
        <p:spPr>
          <a:xfrm flipH="1">
            <a:off x="5387892" y="4365540"/>
            <a:ext cx="3864002" cy="706636"/>
          </a:xfrm>
          <a:custGeom>
            <a:avLst/>
            <a:gdLst>
              <a:gd name="connsiteX0" fmla="*/ 0 w 4663903"/>
              <a:gd name="connsiteY0" fmla="*/ 0 h 972833"/>
              <a:gd name="connsiteX1" fmla="*/ 4177487 w 4663903"/>
              <a:gd name="connsiteY1" fmla="*/ 0 h 972833"/>
              <a:gd name="connsiteX2" fmla="*/ 4663903 w 4663903"/>
              <a:gd name="connsiteY2" fmla="*/ 486417 h 972833"/>
              <a:gd name="connsiteX3" fmla="*/ 4177487 w 4663903"/>
              <a:gd name="connsiteY3" fmla="*/ 972833 h 972833"/>
              <a:gd name="connsiteX4" fmla="*/ 0 w 4663903"/>
              <a:gd name="connsiteY4" fmla="*/ 972833 h 972833"/>
              <a:gd name="connsiteX5" fmla="*/ 0 w 4663903"/>
              <a:gd name="connsiteY5" fmla="*/ 0 h 97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3903" h="972833">
                <a:moveTo>
                  <a:pt x="4663903" y="972832"/>
                </a:moveTo>
                <a:lnTo>
                  <a:pt x="486416" y="972832"/>
                </a:lnTo>
                <a:lnTo>
                  <a:pt x="0" y="486416"/>
                </a:lnTo>
                <a:lnTo>
                  <a:pt x="486416" y="1"/>
                </a:lnTo>
                <a:lnTo>
                  <a:pt x="4663903" y="1"/>
                </a:lnTo>
                <a:lnTo>
                  <a:pt x="4663903" y="9728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2201" tIns="171451" rIns="320040" bIns="171450" numCol="1" spcCol="1270" anchor="ctr" anchorCtr="0">
            <a:noAutofit/>
          </a:bodyPr>
          <a:lstStyle/>
          <a:p>
            <a:pPr marL="0" lvl="0" indent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Y" sz="2800" kern="1200" dirty="0"/>
              <a:t>التنجيز</a:t>
            </a:r>
            <a:endParaRPr lang="en-US" sz="2800" kern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518365-00C7-4A44-9995-6633E383F47D}"/>
              </a:ext>
            </a:extLst>
          </p:cNvPr>
          <p:cNvSpPr/>
          <p:nvPr/>
        </p:nvSpPr>
        <p:spPr>
          <a:xfrm flipH="1">
            <a:off x="9175156" y="4392228"/>
            <a:ext cx="805983" cy="70663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D3690F-DE94-4452-A351-2A9C05F96BBC}"/>
              </a:ext>
            </a:extLst>
          </p:cNvPr>
          <p:cNvSpPr/>
          <p:nvPr/>
        </p:nvSpPr>
        <p:spPr>
          <a:xfrm flipH="1">
            <a:off x="9251894" y="5221265"/>
            <a:ext cx="805983" cy="70663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D037F5-7F3C-409F-B3EC-2751547B83BE}"/>
              </a:ext>
            </a:extLst>
          </p:cNvPr>
          <p:cNvSpPr/>
          <p:nvPr/>
        </p:nvSpPr>
        <p:spPr>
          <a:xfrm flipH="1">
            <a:off x="5432715" y="5215583"/>
            <a:ext cx="3864002" cy="706636"/>
          </a:xfrm>
          <a:custGeom>
            <a:avLst/>
            <a:gdLst>
              <a:gd name="connsiteX0" fmla="*/ 0 w 4663903"/>
              <a:gd name="connsiteY0" fmla="*/ 0 h 972833"/>
              <a:gd name="connsiteX1" fmla="*/ 4177487 w 4663903"/>
              <a:gd name="connsiteY1" fmla="*/ 0 h 972833"/>
              <a:gd name="connsiteX2" fmla="*/ 4663903 w 4663903"/>
              <a:gd name="connsiteY2" fmla="*/ 486417 h 972833"/>
              <a:gd name="connsiteX3" fmla="*/ 4177487 w 4663903"/>
              <a:gd name="connsiteY3" fmla="*/ 972833 h 972833"/>
              <a:gd name="connsiteX4" fmla="*/ 0 w 4663903"/>
              <a:gd name="connsiteY4" fmla="*/ 972833 h 972833"/>
              <a:gd name="connsiteX5" fmla="*/ 0 w 4663903"/>
              <a:gd name="connsiteY5" fmla="*/ 0 h 97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3903" h="972833">
                <a:moveTo>
                  <a:pt x="4663903" y="972832"/>
                </a:moveTo>
                <a:lnTo>
                  <a:pt x="486416" y="972832"/>
                </a:lnTo>
                <a:lnTo>
                  <a:pt x="0" y="486416"/>
                </a:lnTo>
                <a:lnTo>
                  <a:pt x="486416" y="1"/>
                </a:lnTo>
                <a:lnTo>
                  <a:pt x="4663903" y="1"/>
                </a:lnTo>
                <a:lnTo>
                  <a:pt x="4663903" y="9728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2201" tIns="171451" rIns="320040" bIns="171450" numCol="1" spcCol="1270" anchor="ctr" anchorCtr="0">
            <a:noAutofit/>
          </a:bodyPr>
          <a:lstStyle/>
          <a:p>
            <a:pPr marL="0" lvl="0" indent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Y" sz="2800" kern="1200" dirty="0"/>
              <a:t>النشر والاختبار</a:t>
            </a:r>
            <a:endParaRPr lang="en-US" sz="2800" kern="1200" dirty="0"/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CE8FA93B-AF43-4D39-98B5-8F5D847AB686}"/>
              </a:ext>
            </a:extLst>
          </p:cNvPr>
          <p:cNvSpPr/>
          <p:nvPr/>
        </p:nvSpPr>
        <p:spPr>
          <a:xfrm>
            <a:off x="1470212" y="1819835"/>
            <a:ext cx="1685364" cy="167408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/>
              <a:t>عرض غير نهائي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9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0FB-3275-4794-B490-65476E2F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9418-8A28-4DAD-9156-7B129E2DF688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CFF28-2BB1-4D24-9E39-BEB866DE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8F4B1-1813-449A-9817-5184A5CF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Windows 11 Search Slow? Speed Up Search in File Explorer">
            <a:extLst>
              <a:ext uri="{FF2B5EF4-FFF2-40B4-BE49-F238E27FC236}">
                <a16:creationId xmlns:a16="http://schemas.microsoft.com/office/drawing/2014/main" id="{0FC9EB4B-32EB-4468-B059-C32CBB7C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663388"/>
            <a:ext cx="10291483" cy="480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8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829F-9117-45E7-8AA1-ADC2A0B2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1692-7E47-4CA6-A9DE-AA21A4DAE2D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2D83-F602-42D8-86C7-47C9A2DE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2640-5FEA-470D-B38E-F7E3FFC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40061-AA02-4F7C-8023-DCE9D841E82F}"/>
              </a:ext>
            </a:extLst>
          </p:cNvPr>
          <p:cNvSpPr txBox="1"/>
          <p:nvPr/>
        </p:nvSpPr>
        <p:spPr>
          <a:xfrm>
            <a:off x="3110753" y="493058"/>
            <a:ext cx="601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3600" b="1" dirty="0">
                <a:solidFill>
                  <a:schemeClr val="accent2">
                    <a:lumMod val="75000"/>
                  </a:schemeClr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ماذا لو كان لدينا مئات آلاف أو ملايين الملفات مع ملايين طلبات البحث ؟؟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CA984-6898-4CE6-B400-3055038337BD}"/>
              </a:ext>
            </a:extLst>
          </p:cNvPr>
          <p:cNvSpPr txBox="1"/>
          <p:nvPr/>
        </p:nvSpPr>
        <p:spPr>
          <a:xfrm>
            <a:off x="2895600" y="2207201"/>
            <a:ext cx="601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3600" b="1" dirty="0">
                <a:solidFill>
                  <a:schemeClr val="accent1">
                    <a:lumMod val="50000"/>
                  </a:schemeClr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وماذا عن اقتراحات البحث هل ستكون ثابتة ام تتبع توجهات البحث في الزمن شبه الحقيقي ؟؟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DF9FE-DA8E-4401-9943-B2E1181DF613}"/>
              </a:ext>
            </a:extLst>
          </p:cNvPr>
          <p:cNvSpPr txBox="1"/>
          <p:nvPr/>
        </p:nvSpPr>
        <p:spPr>
          <a:xfrm>
            <a:off x="2895600" y="3847742"/>
            <a:ext cx="6104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3600" b="1" dirty="0">
                <a:solidFill>
                  <a:schemeClr val="accent1">
                    <a:lumMod val="50000"/>
                  </a:schemeClr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وماذا عن سرعه الاستجابة ألا يجب ان تظهر الأقتراحات بسرعه تفوق سرعه كتابة المستخدم؟؟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306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BF0F-4D7D-47F9-9D24-443FCBFF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1692-7E47-4CA6-A9DE-AA21A4DAE2D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9251-EDA7-4728-8827-9719FA7D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0F74-8512-4A1A-BC79-6D2FC995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5F1A6-78EE-441E-8BA6-9A66ECBD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7" y="419554"/>
            <a:ext cx="10634507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CE05B-E104-4F34-B8B9-F96BEBD7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7060-F24C-4486-8334-50FBD5041EC8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D468D-C442-4743-9F5F-94907E8E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05EAA-46D4-40D6-8AB8-DF664C4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45035-E460-402A-B849-B2CF83B0E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9" t="18121" r="13101" b="14403"/>
          <a:stretch/>
        </p:blipFill>
        <p:spPr>
          <a:xfrm>
            <a:off x="473238" y="2711824"/>
            <a:ext cx="3720353" cy="3254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F32A0C-6042-400A-8EF7-BA63ACC5B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" t="24053" r="13007" b="23530"/>
          <a:stretch/>
        </p:blipFill>
        <p:spPr>
          <a:xfrm>
            <a:off x="6035140" y="2568386"/>
            <a:ext cx="5396753" cy="3594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25EF3A-8380-4F51-8262-2C2C34805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552" y="841454"/>
            <a:ext cx="3915978" cy="12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1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B9E36-AA25-4115-AAD9-7099A3DA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9E0C-9050-43E0-85AE-01E6F595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66EF8-5DAD-4183-BBB3-E0FD4226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55AD0-A58B-46B0-8E68-B01BFBD58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9" t="18121" r="13101" b="14403"/>
          <a:stretch/>
        </p:blipFill>
        <p:spPr>
          <a:xfrm>
            <a:off x="1679171" y="1892074"/>
            <a:ext cx="2161143" cy="1271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70F10-840F-42AC-B9A3-DD9DCFC00C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" t="24053" r="13007" b="23530"/>
          <a:stretch/>
        </p:blipFill>
        <p:spPr>
          <a:xfrm>
            <a:off x="8242873" y="1758982"/>
            <a:ext cx="3134960" cy="1404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B66631-E40E-4158-B08C-44359D5FFBF7}"/>
              </a:ext>
            </a:extLst>
          </p:cNvPr>
          <p:cNvSpPr txBox="1"/>
          <p:nvPr/>
        </p:nvSpPr>
        <p:spPr>
          <a:xfrm>
            <a:off x="397163" y="3429000"/>
            <a:ext cx="425796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b="1" dirty="0"/>
              <a:t>استجابة سريعة جداً:</a:t>
            </a:r>
            <a:r>
              <a:rPr lang="ar-SY" dirty="0"/>
              <a:t> أقل من </a:t>
            </a:r>
            <a:r>
              <a:rPr lang="en-US" dirty="0"/>
              <a:t>300</a:t>
            </a:r>
            <a:r>
              <a:rPr lang="ar-SY" dirty="0"/>
              <a:t> ميلي ثانية.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b="1" dirty="0"/>
              <a:t>نتائج متجددة:</a:t>
            </a:r>
            <a:r>
              <a:rPr lang="ar-SY" dirty="0"/>
              <a:t> تتكيف مع أحدث التوجهات.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b="1" dirty="0"/>
              <a:t>أفضل 10 اقتراحات:</a:t>
            </a:r>
            <a:r>
              <a:rPr lang="ar-SY" dirty="0"/>
              <a:t> يقدم الأنسب دائما.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b="1" dirty="0"/>
              <a:t>قدرة تحمل عالية:</a:t>
            </a:r>
            <a:r>
              <a:rPr lang="ar-SY" dirty="0"/>
              <a:t> تتعامل مع ملايين الطلبات في اليوم.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14F14-20DD-437A-A164-0840CFAD45A1}"/>
              </a:ext>
            </a:extLst>
          </p:cNvPr>
          <p:cNvSpPr txBox="1"/>
          <p:nvPr/>
        </p:nvSpPr>
        <p:spPr>
          <a:xfrm>
            <a:off x="7195127" y="3364345"/>
            <a:ext cx="4723818" cy="212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b="1" dirty="0"/>
              <a:t>اكتشاف وتسجيل الخدمات:</a:t>
            </a:r>
            <a:r>
              <a:rPr lang="ar-SY" dirty="0"/>
              <a:t> تكيف ذاتي وسهولة إدارة.</a:t>
            </a:r>
            <a:endParaRPr lang="en-US" dirty="0"/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b="1" dirty="0"/>
              <a:t>قابلية التوسع:</a:t>
            </a:r>
            <a:r>
              <a:rPr lang="ar-SY" dirty="0"/>
              <a:t> نمو/تقليص أفقي وعمودي</a:t>
            </a:r>
            <a:r>
              <a:rPr lang="en-US" dirty="0"/>
              <a:t>.</a:t>
            </a:r>
            <a:endParaRPr lang="ar-SY" dirty="0"/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b="1" dirty="0"/>
              <a:t>الموثوقية: </a:t>
            </a:r>
            <a:r>
              <a:rPr lang="ar-SY" dirty="0"/>
              <a:t>ضمان عدم فقدان البيانات واستمرارية الخدمة.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b="1" dirty="0"/>
              <a:t>الإصلاح الذاتي: </a:t>
            </a:r>
            <a:r>
              <a:rPr lang="ar-SY" dirty="0"/>
              <a:t>اكتشاف ومعالجة المشاكل تلقائياً.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b="1" dirty="0"/>
              <a:t>خوارزمية</a:t>
            </a:r>
            <a:r>
              <a:rPr lang="ar-SY" dirty="0"/>
              <a:t> </a:t>
            </a:r>
            <a:r>
              <a:rPr lang="en-US" dirty="0"/>
              <a:t> </a:t>
            </a:r>
            <a:r>
              <a:rPr lang="en-US" b="1" dirty="0"/>
              <a:t>:TF-IDF</a:t>
            </a:r>
            <a:r>
              <a:rPr lang="ar-SY" dirty="0"/>
              <a:t>نتائج بحث دقيقة وذات صلة عالية</a:t>
            </a:r>
            <a:r>
              <a:rPr lang="en-US" dirty="0"/>
              <a:t>.</a:t>
            </a:r>
            <a:endParaRPr lang="ar-S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7813A-23B5-4C51-8A4F-9F0DF031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848" y="518661"/>
            <a:ext cx="3414726" cy="10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40A21-4624-4B84-B7E8-B457EBD4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70F61-87AB-481E-85BA-D56AB3E1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885B3-23EA-4D92-A8EA-1AE98A35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987D5-FD5B-4AC6-997E-F0EC1BA42EA6}"/>
              </a:ext>
            </a:extLst>
          </p:cNvPr>
          <p:cNvSpPr txBox="1"/>
          <p:nvPr/>
        </p:nvSpPr>
        <p:spPr>
          <a:xfrm>
            <a:off x="4323161" y="1353946"/>
            <a:ext cx="242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 Design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780B74-2620-4903-A3F2-F4B13F6A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989" y="239156"/>
            <a:ext cx="3539460" cy="1114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76A2FC-BC40-449E-AB1C-0B62BD907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2" y="2227309"/>
            <a:ext cx="10165976" cy="37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8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A0703-C1B5-47C3-BD29-63884F1D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AB6-76B4-4416-B0F5-1E9F119177E8}" type="datetime1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9A118-629D-40A8-BBF7-2FFBA7F2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Text Search System Capable of Predicting Search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00FA-BC09-4047-ACEC-95B4E5C3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AAF5-C739-4486-9422-75FADBA6381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A2C42-77A0-482A-9B3F-119E5008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66" y="2108874"/>
            <a:ext cx="10387594" cy="37864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71AB4F-EEBA-4C00-91B0-4D78F3ED26F8}"/>
              </a:ext>
            </a:extLst>
          </p:cNvPr>
          <p:cNvSpPr txBox="1"/>
          <p:nvPr/>
        </p:nvSpPr>
        <p:spPr>
          <a:xfrm>
            <a:off x="4323161" y="1353946"/>
            <a:ext cx="242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 Design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98B356-ECF8-4A79-A1DF-FDD04C86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89" y="239156"/>
            <a:ext cx="3539460" cy="11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16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</TotalTime>
  <Words>381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Times New Roman</vt:lpstr>
      <vt:lpstr>Traditional Arabic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kheder hassoun</dc:creator>
  <cp:lastModifiedBy>kheder hassoun</cp:lastModifiedBy>
  <cp:revision>36</cp:revision>
  <dcterms:created xsi:type="dcterms:W3CDTF">2025-05-31T22:08:30Z</dcterms:created>
  <dcterms:modified xsi:type="dcterms:W3CDTF">2025-07-31T02:38:22Z</dcterms:modified>
</cp:coreProperties>
</file>