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Economica"/>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italic.fntdata"/><Relationship Id="rId30" Type="http://schemas.openxmlformats.org/officeDocument/2006/relationships/font" Target="fonts/Economica-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Economica-boldItalic.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c83d4188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ec83d4188e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37b5053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37b5053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19fafdb5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19fafdb5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37b5053f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37b5053f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37b5053f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37b5053f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392b3c0c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392b3c0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15930819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15930819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a5afeefd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a5afeefd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15930819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15930819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19fafdb5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19fafdb5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19fafdb5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19fafdb5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a5afeefd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a5afeefd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19fafdb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19fafdb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a5afeefd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a5afeefd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c884729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c884729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15930819b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15930819b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a5afeefd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a5afeefd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19fafdb57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19fafdb57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392b3c0c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392b3c0c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aifWWOIwX1A" TargetMode="Externa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youtube.com/watch?v=D37GagkAw8k" TargetMode="Externa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n.wikipedia.org/wiki/Load_cell" TargetMode="External"/><Relationship Id="rId4" Type="http://schemas.openxmlformats.org/officeDocument/2006/relationships/hyperlink" Target="https://www.brainy-bits.com/post/how-to-use-a-weight-sensor-load-cell-hx711-with-an-arduin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youtube.com/watch?v=MBua-7gAp0I" TargetMode="Externa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iraj.in/journal/journal_file/journal_pdf/6-185-14414356149-11.pdf" TargetMode="External"/><Relationship Id="rId4" Type="http://schemas.openxmlformats.org/officeDocument/2006/relationships/hyperlink" Target="https://www.researchgate.net/publication/340261266_IOT_based_Pet_Feeder" TargetMode="External"/><Relationship Id="rId10" Type="http://schemas.openxmlformats.org/officeDocument/2006/relationships/hyperlink" Target="https://www.brainy-bits.com/post/how-to-use-a-weight-sensor-load-cell-hx711-with-an-arduino" TargetMode="External"/><Relationship Id="rId9" Type="http://schemas.openxmlformats.org/officeDocument/2006/relationships/hyperlink" Target="https://www.researchgate.net/publication/323597856_Towards_Automatic_Personalised_Mobile_Health_Interventions_An_Interactive_Machine_Learning_Perspective" TargetMode="External"/><Relationship Id="rId5" Type="http://schemas.openxmlformats.org/officeDocument/2006/relationships/hyperlink" Target="https://www.academia.edu/42459095/IOT_based_Pet_Feeder" TargetMode="External"/><Relationship Id="rId6" Type="http://schemas.openxmlformats.org/officeDocument/2006/relationships/hyperlink" Target="https://link.springer.com/article/10.1007/s00779-017-1022-4" TargetMode="External"/><Relationship Id="rId7" Type="http://schemas.openxmlformats.org/officeDocument/2006/relationships/hyperlink" Target="https://www.hackster.io/circuito-io-team/iot-pet-feeder-10a4f3" TargetMode="External"/><Relationship Id="rId8" Type="http://schemas.openxmlformats.org/officeDocument/2006/relationships/hyperlink" Target="https://www.slideshare.net/JohnCarey93/benefits-of-using-an-automatic-pet-feeder-i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6rx-iyUq1Po" TargetMode="Externa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hackster.io/circuito-io-team/iot-pet-feeder-10a4f3"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pngaaa.com-1375983" id="54" name="Google Shape;54;p13"/>
          <p:cNvPicPr preferRelativeResize="0"/>
          <p:nvPr/>
        </p:nvPicPr>
        <p:blipFill rotWithShape="1">
          <a:blip r:embed="rId3">
            <a:alphaModFix/>
          </a:blip>
          <a:srcRect b="0" l="0" r="0" t="0"/>
          <a:stretch/>
        </p:blipFill>
        <p:spPr>
          <a:xfrm>
            <a:off x="3468527" y="91446"/>
            <a:ext cx="1320002" cy="756926"/>
          </a:xfrm>
          <a:prstGeom prst="rect">
            <a:avLst/>
          </a:prstGeom>
          <a:noFill/>
          <a:ln>
            <a:noFill/>
          </a:ln>
        </p:spPr>
      </p:pic>
      <p:sp>
        <p:nvSpPr>
          <p:cNvPr id="55" name="Google Shape;55;p13"/>
          <p:cNvSpPr txBox="1"/>
          <p:nvPr/>
        </p:nvSpPr>
        <p:spPr>
          <a:xfrm>
            <a:off x="250650" y="1433775"/>
            <a:ext cx="8261700" cy="1085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GB" sz="1700" u="none" cap="none" strike="noStrike">
                <a:solidFill>
                  <a:schemeClr val="dk1"/>
                </a:solidFill>
                <a:latin typeface="Arial"/>
                <a:ea typeface="Arial"/>
                <a:cs typeface="Arial"/>
                <a:sym typeface="Arial"/>
              </a:rPr>
              <a:t>Mahatma Gandhi Mission's</a:t>
            </a:r>
            <a:endParaRPr b="1" i="0" sz="17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1" i="0" lang="en-GB" sz="1700" u="none" cap="none" strike="noStrike">
                <a:solidFill>
                  <a:schemeClr val="dk1"/>
                </a:solidFill>
                <a:latin typeface="Arial"/>
                <a:ea typeface="Arial"/>
                <a:cs typeface="Arial"/>
                <a:sym typeface="Arial"/>
              </a:rPr>
              <a:t>Jawaharlal Nehru Engineering College Cidco N-6, Aurangabad</a:t>
            </a:r>
            <a:endParaRPr b="1" i="0" sz="17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1" i="0" lang="en-GB" sz="1700" u="none" cap="none" strike="noStrike">
                <a:solidFill>
                  <a:schemeClr val="dk1"/>
                </a:solidFill>
                <a:latin typeface="Arial"/>
                <a:ea typeface="Arial"/>
                <a:cs typeface="Arial"/>
                <a:sym typeface="Arial"/>
              </a:rPr>
              <a:t>Department of Computer Science and Engineering</a:t>
            </a:r>
            <a:endParaRPr b="1" i="0" sz="17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0" i="0" lang="en-GB" sz="1500" u="none" cap="none" strike="noStrike">
                <a:solidFill>
                  <a:schemeClr val="dk1"/>
                </a:solidFill>
                <a:latin typeface="Arial"/>
                <a:ea typeface="Arial"/>
                <a:cs typeface="Arial"/>
                <a:sym typeface="Arial"/>
              </a:rPr>
              <a:t>ACADEMIC YEAR :-2021-22</a:t>
            </a:r>
            <a:endParaRPr b="0" i="0" sz="1500" u="none" cap="none" strike="noStrike">
              <a:solidFill>
                <a:schemeClr val="dk1"/>
              </a:solidFill>
              <a:latin typeface="Arial"/>
              <a:ea typeface="Arial"/>
              <a:cs typeface="Arial"/>
              <a:sym typeface="Arial"/>
            </a:endParaRPr>
          </a:p>
        </p:txBody>
      </p:sp>
      <p:sp>
        <p:nvSpPr>
          <p:cNvPr id="56" name="Google Shape;56;p13"/>
          <p:cNvSpPr txBox="1"/>
          <p:nvPr/>
        </p:nvSpPr>
        <p:spPr>
          <a:xfrm>
            <a:off x="3178350" y="2944650"/>
            <a:ext cx="21804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GB" u="none" cap="none" strike="noStrike">
                <a:solidFill>
                  <a:schemeClr val="dk1"/>
                </a:solidFill>
                <a:latin typeface="Times New Roman"/>
                <a:ea typeface="Times New Roman"/>
                <a:cs typeface="Times New Roman"/>
                <a:sym typeface="Times New Roman"/>
              </a:rPr>
              <a:t>Group Members</a:t>
            </a:r>
            <a:endParaRPr b="1">
              <a:solidFill>
                <a:schemeClr val="dk1"/>
              </a:solidFill>
              <a:latin typeface="Times New Roman"/>
              <a:ea typeface="Times New Roman"/>
              <a:cs typeface="Times New Roman"/>
              <a:sym typeface="Times New Roman"/>
            </a:endParaRPr>
          </a:p>
        </p:txBody>
      </p:sp>
      <p:sp>
        <p:nvSpPr>
          <p:cNvPr id="57" name="Google Shape;57;p13"/>
          <p:cNvSpPr txBox="1"/>
          <p:nvPr/>
        </p:nvSpPr>
        <p:spPr>
          <a:xfrm>
            <a:off x="2957775" y="3318500"/>
            <a:ext cx="29139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200">
                <a:solidFill>
                  <a:schemeClr val="dk1"/>
                </a:solidFill>
                <a:latin typeface="Times New Roman"/>
                <a:ea typeface="Times New Roman"/>
                <a:cs typeface="Times New Roman"/>
                <a:sym typeface="Times New Roman"/>
              </a:rPr>
              <a:t>306205	</a:t>
            </a:r>
            <a:r>
              <a:rPr lang="en-GB" sz="1200">
                <a:solidFill>
                  <a:schemeClr val="dk1"/>
                </a:solidFill>
                <a:latin typeface="Times New Roman"/>
                <a:ea typeface="Times New Roman"/>
                <a:cs typeface="Times New Roman"/>
                <a:sym typeface="Times New Roman"/>
              </a:rPr>
              <a:t>Divya Khedkar              </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GB" sz="1200">
                <a:solidFill>
                  <a:schemeClr val="dk1"/>
                </a:solidFill>
                <a:latin typeface="Times New Roman"/>
                <a:ea typeface="Times New Roman"/>
                <a:cs typeface="Times New Roman"/>
                <a:sym typeface="Times New Roman"/>
              </a:rPr>
              <a:t>306246	Shashwati Salunke</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GB" sz="1200">
                <a:solidFill>
                  <a:schemeClr val="dk1"/>
                </a:solidFill>
                <a:latin typeface="Times New Roman"/>
                <a:ea typeface="Times New Roman"/>
                <a:cs typeface="Times New Roman"/>
                <a:sym typeface="Times New Roman"/>
              </a:rPr>
              <a:t>306108	Akanksha Deshpande</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descr="Previous Episode: https://www.youtube.com/watch?v=ZaRss2xjFAo&#10;&#10;Hi! Welcome to this episode of Parker's Tutorials.&#10;Today we're building an automatic cat feeder powered by an Arduino! &#10;&#10;Buy an Arduino Starter Kit: &#10;http://amzn.to/2oxmidO&#10;&#10;Servo Motor: &#10;http://amzn.to/2oxGxbl&#10;&#10;PCF8532 RTC Chip:&#10;https://www.adafruit.com/products/3295&#10;&#10;More information about Arduino can be found at:&#10;https://learn.sparkfun.com/tutorials/tags/arduino?page=all&#10;&#10;and&#10;https://www.reddit.com/r/arduino&#10;________________________&#10;&#10;Thanks for watching!&#10;:) &#10;&#10;Please consider supporting me on Patreon! https://www.patreon.com/parkerstutorials&#10;&#10;Facebook: www.facebook.com/pmaimbourg&#10;Email: parker.maimbourg@gmail.com&#10;Website: www.parkermaimbourg.com&#10;&#10;PMFilms 2017&#10;&#10;Music: Kevin MacLeod and Sam Lasko" id="144" name="Google Shape;144;p22" title="HOW TO: Automatic Cat Feeder! DIY Tutorial">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p:nvPr/>
        </p:nvSpPr>
        <p:spPr>
          <a:xfrm>
            <a:off x="756310" y="1686024"/>
            <a:ext cx="2033700" cy="563400"/>
          </a:xfrm>
          <a:prstGeom prst="roundRect">
            <a:avLst>
              <a:gd fmla="val 16667" name="adj"/>
            </a:avLst>
          </a:prstGeom>
          <a:solidFill>
            <a:srgbClr val="5D4037"/>
          </a:solidFill>
          <a:ln cap="flat" cmpd="sng" w="12700">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457200" lvl="0" marL="0" marR="0" rtl="0" algn="l">
              <a:spcBef>
                <a:spcPts val="0"/>
              </a:spcBef>
              <a:spcAft>
                <a:spcPts val="0"/>
              </a:spcAft>
              <a:buNone/>
            </a:pPr>
            <a:r>
              <a:rPr lang="en-GB" sz="1400">
                <a:solidFill>
                  <a:srgbClr val="FFFFFF"/>
                </a:solidFill>
                <a:latin typeface="Arial"/>
                <a:ea typeface="Arial"/>
                <a:cs typeface="Arial"/>
                <a:sym typeface="Arial"/>
              </a:rPr>
              <a:t>Sensor Unit</a:t>
            </a:r>
            <a:endParaRPr sz="1400">
              <a:solidFill>
                <a:srgbClr val="FFFFFF"/>
              </a:solidFill>
              <a:latin typeface="Arial"/>
              <a:ea typeface="Arial"/>
              <a:cs typeface="Arial"/>
              <a:sym typeface="Arial"/>
            </a:endParaRPr>
          </a:p>
        </p:txBody>
      </p:sp>
      <p:sp>
        <p:nvSpPr>
          <p:cNvPr id="150" name="Google Shape;150;p23"/>
          <p:cNvSpPr/>
          <p:nvPr/>
        </p:nvSpPr>
        <p:spPr>
          <a:xfrm>
            <a:off x="1584007" y="2272665"/>
            <a:ext cx="378300" cy="680700"/>
          </a:xfrm>
          <a:prstGeom prst="downArrow">
            <a:avLst>
              <a:gd fmla="val 50000" name="adj1"/>
              <a:gd fmla="val 50000" name="adj2"/>
            </a:avLst>
          </a:prstGeom>
          <a:solidFill>
            <a:srgbClr val="5D4037"/>
          </a:solidFill>
          <a:ln cap="flat" cmpd="sng" w="12700">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151" name="Google Shape;151;p23"/>
          <p:cNvSpPr/>
          <p:nvPr/>
        </p:nvSpPr>
        <p:spPr>
          <a:xfrm>
            <a:off x="756285" y="2953226"/>
            <a:ext cx="2033700" cy="563400"/>
          </a:xfrm>
          <a:prstGeom prst="roundRect">
            <a:avLst>
              <a:gd fmla="val 16667" name="adj"/>
            </a:avLst>
          </a:prstGeom>
          <a:solidFill>
            <a:srgbClr val="5D4037"/>
          </a:solidFill>
          <a:ln cap="flat" cmpd="sng" w="12700">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GB" sz="1400">
                <a:solidFill>
                  <a:srgbClr val="FFFFFF"/>
                </a:solidFill>
                <a:latin typeface="Arial"/>
                <a:ea typeface="Arial"/>
                <a:cs typeface="Arial"/>
                <a:sym typeface="Arial"/>
              </a:rPr>
              <a:t>IoT-ML Algorithm Unit</a:t>
            </a:r>
            <a:endParaRPr sz="1400">
              <a:solidFill>
                <a:srgbClr val="FFFFFF"/>
              </a:solidFill>
              <a:latin typeface="Arial"/>
              <a:ea typeface="Arial"/>
              <a:cs typeface="Arial"/>
              <a:sym typeface="Arial"/>
            </a:endParaRPr>
          </a:p>
        </p:txBody>
      </p:sp>
      <p:sp>
        <p:nvSpPr>
          <p:cNvPr id="152" name="Google Shape;152;p23"/>
          <p:cNvSpPr/>
          <p:nvPr/>
        </p:nvSpPr>
        <p:spPr>
          <a:xfrm rot="-5400000">
            <a:off x="2940834" y="2894023"/>
            <a:ext cx="378300" cy="680700"/>
          </a:xfrm>
          <a:prstGeom prst="downArrow">
            <a:avLst>
              <a:gd fmla="val 50000" name="adj1"/>
              <a:gd fmla="val 50000" name="adj2"/>
            </a:avLst>
          </a:prstGeom>
          <a:solidFill>
            <a:srgbClr val="5D4037"/>
          </a:solidFill>
          <a:ln cap="flat" cmpd="sng" w="12700">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153" name="Google Shape;153;p23"/>
          <p:cNvSpPr/>
          <p:nvPr/>
        </p:nvSpPr>
        <p:spPr>
          <a:xfrm>
            <a:off x="3470434" y="1709261"/>
            <a:ext cx="2487300" cy="2313600"/>
          </a:xfrm>
          <a:prstGeom prst="roundRect">
            <a:avLst>
              <a:gd fmla="val 16667" name="adj"/>
            </a:avLst>
          </a:prstGeom>
          <a:solidFill>
            <a:srgbClr val="5D4037"/>
          </a:solidFill>
          <a:ln cap="flat" cmpd="sng" w="12700">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154" name="Google Shape;154;p23"/>
          <p:cNvSpPr/>
          <p:nvPr/>
        </p:nvSpPr>
        <p:spPr>
          <a:xfrm>
            <a:off x="4020979" y="1919288"/>
            <a:ext cx="1386300" cy="487500"/>
          </a:xfrm>
          <a:prstGeom prst="roundRect">
            <a:avLst>
              <a:gd fmla="val 16667" name="adj"/>
            </a:avLst>
          </a:prstGeom>
          <a:solidFill>
            <a:srgbClr val="455A64"/>
          </a:solidFill>
          <a:ln cap="flat" cmpd="sng" w="12700">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GB" sz="1400">
                <a:solidFill>
                  <a:srgbClr val="FFFFFF"/>
                </a:solidFill>
                <a:latin typeface="Arial"/>
                <a:ea typeface="Arial"/>
                <a:cs typeface="Arial"/>
                <a:sym typeface="Arial"/>
              </a:rPr>
              <a:t>Microcontroller Unit</a:t>
            </a:r>
            <a:endParaRPr sz="1400">
              <a:solidFill>
                <a:srgbClr val="FFFFFF"/>
              </a:solidFill>
              <a:latin typeface="Arial"/>
              <a:ea typeface="Arial"/>
              <a:cs typeface="Arial"/>
              <a:sym typeface="Arial"/>
            </a:endParaRPr>
          </a:p>
        </p:txBody>
      </p:sp>
      <p:sp>
        <p:nvSpPr>
          <p:cNvPr id="155" name="Google Shape;155;p23"/>
          <p:cNvSpPr/>
          <p:nvPr/>
        </p:nvSpPr>
        <p:spPr>
          <a:xfrm>
            <a:off x="4020979" y="2622233"/>
            <a:ext cx="1386300" cy="487500"/>
          </a:xfrm>
          <a:prstGeom prst="roundRect">
            <a:avLst>
              <a:gd fmla="val 16667" name="adj"/>
            </a:avLst>
          </a:prstGeom>
          <a:solidFill>
            <a:srgbClr val="455A64"/>
          </a:solidFill>
          <a:ln cap="flat" cmpd="sng" w="12700">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GB" sz="1400">
                <a:solidFill>
                  <a:srgbClr val="FFFFFF"/>
                </a:solidFill>
                <a:latin typeface="Arial"/>
                <a:ea typeface="Arial"/>
                <a:cs typeface="Arial"/>
                <a:sym typeface="Arial"/>
              </a:rPr>
              <a:t>Driver </a:t>
            </a:r>
            <a:endParaRPr sz="1400">
              <a:solidFill>
                <a:srgbClr val="FFFFFF"/>
              </a:solidFill>
              <a:latin typeface="Arial"/>
              <a:ea typeface="Arial"/>
              <a:cs typeface="Arial"/>
              <a:sym typeface="Arial"/>
            </a:endParaRPr>
          </a:p>
          <a:p>
            <a:pPr indent="0" lvl="0" marL="0" marR="0" rtl="0" algn="ctr">
              <a:spcBef>
                <a:spcPts val="0"/>
              </a:spcBef>
              <a:spcAft>
                <a:spcPts val="0"/>
              </a:spcAft>
              <a:buNone/>
            </a:pPr>
            <a:r>
              <a:rPr lang="en-GB" sz="1400">
                <a:solidFill>
                  <a:srgbClr val="FFFFFF"/>
                </a:solidFill>
                <a:latin typeface="Arial"/>
                <a:ea typeface="Arial"/>
                <a:cs typeface="Arial"/>
                <a:sym typeface="Arial"/>
              </a:rPr>
              <a:t>Unit</a:t>
            </a:r>
            <a:endParaRPr sz="1400">
              <a:solidFill>
                <a:srgbClr val="FFFFFF"/>
              </a:solidFill>
              <a:latin typeface="Arial"/>
              <a:ea typeface="Arial"/>
              <a:cs typeface="Arial"/>
              <a:sym typeface="Arial"/>
            </a:endParaRPr>
          </a:p>
        </p:txBody>
      </p:sp>
      <p:sp>
        <p:nvSpPr>
          <p:cNvPr id="156" name="Google Shape;156;p23"/>
          <p:cNvSpPr/>
          <p:nvPr/>
        </p:nvSpPr>
        <p:spPr>
          <a:xfrm>
            <a:off x="4020979" y="3325177"/>
            <a:ext cx="1386300" cy="487500"/>
          </a:xfrm>
          <a:prstGeom prst="roundRect">
            <a:avLst>
              <a:gd fmla="val 16667" name="adj"/>
            </a:avLst>
          </a:prstGeom>
          <a:solidFill>
            <a:srgbClr val="455A64"/>
          </a:solidFill>
          <a:ln cap="flat" cmpd="sng" w="12700">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GB" sz="1400">
                <a:solidFill>
                  <a:srgbClr val="FFFFFF"/>
                </a:solidFill>
                <a:latin typeface="Arial"/>
                <a:ea typeface="Arial"/>
                <a:cs typeface="Arial"/>
                <a:sym typeface="Arial"/>
              </a:rPr>
              <a:t>Mechanical Unit</a:t>
            </a:r>
            <a:endParaRPr sz="1400">
              <a:solidFill>
                <a:srgbClr val="FFFFFF"/>
              </a:solidFill>
              <a:latin typeface="Arial"/>
              <a:ea typeface="Arial"/>
              <a:cs typeface="Arial"/>
              <a:sym typeface="Arial"/>
            </a:endParaRPr>
          </a:p>
        </p:txBody>
      </p:sp>
      <p:sp>
        <p:nvSpPr>
          <p:cNvPr id="157" name="Google Shape;157;p23"/>
          <p:cNvSpPr/>
          <p:nvPr/>
        </p:nvSpPr>
        <p:spPr>
          <a:xfrm>
            <a:off x="4630579" y="2406968"/>
            <a:ext cx="148500" cy="218700"/>
          </a:xfrm>
          <a:prstGeom prst="downArrow">
            <a:avLst>
              <a:gd fmla="val 50000" name="adj1"/>
              <a:gd fmla="val 50000" name="adj2"/>
            </a:avLst>
          </a:prstGeom>
          <a:solidFill>
            <a:srgbClr val="455A64"/>
          </a:solidFill>
          <a:ln cap="flat" cmpd="sng" w="12700">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158" name="Google Shape;158;p23"/>
          <p:cNvSpPr/>
          <p:nvPr/>
        </p:nvSpPr>
        <p:spPr>
          <a:xfrm>
            <a:off x="4630579" y="3106579"/>
            <a:ext cx="148500" cy="218700"/>
          </a:xfrm>
          <a:prstGeom prst="downArrow">
            <a:avLst>
              <a:gd fmla="val 50000" name="adj1"/>
              <a:gd fmla="val 50000" name="adj2"/>
            </a:avLst>
          </a:prstGeom>
          <a:solidFill>
            <a:srgbClr val="455A64"/>
          </a:solidFill>
          <a:ln cap="flat" cmpd="sng" w="12700">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159" name="Google Shape;159;p23"/>
          <p:cNvSpPr/>
          <p:nvPr/>
        </p:nvSpPr>
        <p:spPr>
          <a:xfrm rot="-5400000">
            <a:off x="6108850" y="2894499"/>
            <a:ext cx="378300" cy="680700"/>
          </a:xfrm>
          <a:prstGeom prst="downArrow">
            <a:avLst>
              <a:gd fmla="val 50000" name="adj1"/>
              <a:gd fmla="val 50000" name="adj2"/>
            </a:avLst>
          </a:prstGeom>
          <a:solidFill>
            <a:srgbClr val="5D4037"/>
          </a:solidFill>
          <a:ln cap="flat" cmpd="sng" w="12700">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160" name="Google Shape;160;p23"/>
          <p:cNvSpPr/>
          <p:nvPr/>
        </p:nvSpPr>
        <p:spPr>
          <a:xfrm>
            <a:off x="6638449" y="2621756"/>
            <a:ext cx="2033700" cy="895200"/>
          </a:xfrm>
          <a:prstGeom prst="roundRect">
            <a:avLst>
              <a:gd fmla="val 16667" name="adj"/>
            </a:avLst>
          </a:prstGeom>
          <a:solidFill>
            <a:srgbClr val="5D4037"/>
          </a:solidFill>
          <a:ln cap="flat" cmpd="sng" w="12700">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GB">
                <a:solidFill>
                  <a:srgbClr val="FFFFFF"/>
                </a:solidFill>
              </a:rPr>
              <a:t>Dispensing unit</a:t>
            </a:r>
            <a:endParaRPr sz="1400">
              <a:solidFill>
                <a:srgbClr val="FFFFFF"/>
              </a:solidFill>
              <a:latin typeface="Arial"/>
              <a:ea typeface="Arial"/>
              <a:cs typeface="Arial"/>
              <a:sym typeface="Arial"/>
            </a:endParaRPr>
          </a:p>
        </p:txBody>
      </p:sp>
      <p:sp>
        <p:nvSpPr>
          <p:cNvPr id="161" name="Google Shape;161;p23"/>
          <p:cNvSpPr txBox="1"/>
          <p:nvPr/>
        </p:nvSpPr>
        <p:spPr>
          <a:xfrm>
            <a:off x="2789625" y="4406425"/>
            <a:ext cx="4072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Fig. Automation of feeder</a:t>
            </a:r>
            <a:endParaRPr>
              <a:latin typeface="Times New Roman"/>
              <a:ea typeface="Times New Roman"/>
              <a:cs typeface="Times New Roman"/>
              <a:sym typeface="Times New Roman"/>
            </a:endParaRPr>
          </a:p>
        </p:txBody>
      </p:sp>
      <p:sp>
        <p:nvSpPr>
          <p:cNvPr id="162" name="Google Shape;162;p23"/>
          <p:cNvSpPr txBox="1"/>
          <p:nvPr/>
        </p:nvSpPr>
        <p:spPr>
          <a:xfrm>
            <a:off x="327300" y="15090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200">
                <a:solidFill>
                  <a:schemeClr val="dk1"/>
                </a:solidFill>
                <a:latin typeface="Economica"/>
                <a:ea typeface="Economica"/>
                <a:cs typeface="Economica"/>
                <a:sym typeface="Economica"/>
              </a:rPr>
              <a:t>BLOCK DIAGRAM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descr="Biomedical Engineering , KMITL&#10;IOT Mini Project in Digital Electronics and Microcontrollers course.&#10;&#10;Example Code : https://github.com/DIYofThings/DogFeeder/blob/master/BLYNK-DogFeeder.ino&#10;&#10;#IOT #ESP32 #BLYNK #IOTProject" id="167" name="Google Shape;167;p24" title="IOT MINI PROJECT - DIY PET FEEDER BY ESP32 &amp; BLYNK">
            <a:hlinkClick r:id="rId3"/>
          </p:cNvPr>
          <p:cNvPicPr preferRelativeResize="0"/>
          <p:nvPr/>
        </p:nvPicPr>
        <p:blipFill>
          <a:blip r:embed="rId4">
            <a:alphaModFix/>
          </a:blip>
          <a:stretch>
            <a:fillRect/>
          </a:stretch>
        </p:blipFill>
        <p:spPr>
          <a:xfrm>
            <a:off x="2388275"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5"/>
          <p:cNvPicPr preferRelativeResize="0"/>
          <p:nvPr/>
        </p:nvPicPr>
        <p:blipFill>
          <a:blip r:embed="rId3">
            <a:alphaModFix/>
          </a:blip>
          <a:stretch>
            <a:fillRect/>
          </a:stretch>
        </p:blipFill>
        <p:spPr>
          <a:xfrm>
            <a:off x="1880265" y="212550"/>
            <a:ext cx="5096061" cy="45451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Sensing :</a:t>
            </a:r>
            <a:endParaRPr/>
          </a:p>
        </p:txBody>
      </p:sp>
      <p:sp>
        <p:nvSpPr>
          <p:cNvPr id="178" name="Google Shape;17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lnSpc>
                <a:spcPct val="120000"/>
              </a:lnSpc>
              <a:spcBef>
                <a:spcPts val="0"/>
              </a:spcBef>
              <a:spcAft>
                <a:spcPts val="0"/>
              </a:spcAft>
              <a:buClr>
                <a:schemeClr val="dk1"/>
              </a:buClr>
              <a:buSzPts val="1100"/>
              <a:buFont typeface="Arial"/>
              <a:buNone/>
            </a:pPr>
            <a:r>
              <a:rPr b="1" lang="en-GB" sz="1650">
                <a:solidFill>
                  <a:schemeClr val="dk1"/>
                </a:solidFill>
                <a:highlight>
                  <a:srgbClr val="FFFFFF"/>
                </a:highlight>
              </a:rPr>
              <a:t>How to Select Load Cell/Weight Sensor?</a:t>
            </a:r>
            <a:endParaRPr b="1" sz="1650">
              <a:solidFill>
                <a:schemeClr val="dk1"/>
              </a:solidFill>
              <a:highlight>
                <a:srgbClr val="FFFFFF"/>
              </a:highlight>
            </a:endParaRPr>
          </a:p>
          <a:p>
            <a:pPr indent="0" lvl="0" marL="0" rtl="0" algn="just">
              <a:lnSpc>
                <a:spcPct val="182500"/>
              </a:lnSpc>
              <a:spcBef>
                <a:spcPts val="1200"/>
              </a:spcBef>
              <a:spcAft>
                <a:spcPts val="0"/>
              </a:spcAft>
              <a:buClr>
                <a:schemeClr val="dk1"/>
              </a:buClr>
              <a:buSzPts val="1100"/>
              <a:buFont typeface="Arial"/>
              <a:buNone/>
            </a:pPr>
            <a:r>
              <a:rPr lang="en-GB" sz="1350">
                <a:solidFill>
                  <a:srgbClr val="666666"/>
                </a:solidFill>
                <a:highlight>
                  <a:srgbClr val="FFFFFF"/>
                </a:highlight>
              </a:rPr>
              <a:t>The selection of a </a:t>
            </a:r>
            <a:r>
              <a:rPr lang="en-GB" sz="1350">
                <a:solidFill>
                  <a:srgbClr val="E03800"/>
                </a:solidFill>
                <a:highlight>
                  <a:srgbClr val="FFFFFF"/>
                </a:highlight>
                <a:uFill>
                  <a:noFill/>
                </a:uFill>
                <a:hlinkClick r:id="rId3">
                  <a:extLst>
                    <a:ext uri="{A12FA001-AC4F-418D-AE19-62706E023703}">
                      <ahyp:hlinkClr val="tx"/>
                    </a:ext>
                  </a:extLst>
                </a:hlinkClick>
              </a:rPr>
              <a:t>load cell</a:t>
            </a:r>
            <a:r>
              <a:rPr lang="en-GB" sz="1350">
                <a:solidFill>
                  <a:srgbClr val="666666"/>
                </a:solidFill>
                <a:highlight>
                  <a:srgbClr val="FFFFFF"/>
                </a:highlight>
              </a:rPr>
              <a:t> for a specific application can be done by considering the following points.</a:t>
            </a:r>
            <a:endParaRPr sz="1350">
              <a:solidFill>
                <a:srgbClr val="666666"/>
              </a:solidFill>
              <a:highlight>
                <a:srgbClr val="FFFFFF"/>
              </a:highlight>
            </a:endParaRPr>
          </a:p>
          <a:p>
            <a:pPr indent="-314325" lvl="0" marL="647700" rtl="0" algn="l">
              <a:lnSpc>
                <a:spcPct val="162500"/>
              </a:lnSpc>
              <a:spcBef>
                <a:spcPts val="1800"/>
              </a:spcBef>
              <a:spcAft>
                <a:spcPts val="0"/>
              </a:spcAft>
              <a:buClr>
                <a:srgbClr val="666666"/>
              </a:buClr>
              <a:buSzPts val="1350"/>
              <a:buChar char="●"/>
            </a:pPr>
            <a:r>
              <a:rPr lang="en-GB" sz="1350">
                <a:solidFill>
                  <a:srgbClr val="666666"/>
                </a:solidFill>
                <a:highlight>
                  <a:srgbClr val="FFFFFF"/>
                </a:highlight>
              </a:rPr>
              <a:t>Range of measurement</a:t>
            </a:r>
            <a:endParaRPr sz="1350">
              <a:solidFill>
                <a:srgbClr val="666666"/>
              </a:solidFill>
              <a:highlight>
                <a:srgbClr val="FFFFFF"/>
              </a:highlight>
            </a:endParaRPr>
          </a:p>
          <a:p>
            <a:pPr indent="-314325" lvl="0" marL="647700" rtl="0" algn="l">
              <a:lnSpc>
                <a:spcPct val="162500"/>
              </a:lnSpc>
              <a:spcBef>
                <a:spcPts val="0"/>
              </a:spcBef>
              <a:spcAft>
                <a:spcPts val="0"/>
              </a:spcAft>
              <a:buClr>
                <a:srgbClr val="666666"/>
              </a:buClr>
              <a:buSzPts val="1350"/>
              <a:buChar char="●"/>
            </a:pPr>
            <a:r>
              <a:rPr lang="en-GB" sz="1350">
                <a:solidFill>
                  <a:srgbClr val="666666"/>
                </a:solidFill>
                <a:highlight>
                  <a:srgbClr val="FFFFFF"/>
                </a:highlight>
              </a:rPr>
              <a:t>Based on application</a:t>
            </a:r>
            <a:endParaRPr sz="1350">
              <a:solidFill>
                <a:srgbClr val="666666"/>
              </a:solidFill>
              <a:highlight>
                <a:srgbClr val="FFFFFF"/>
              </a:highlight>
            </a:endParaRPr>
          </a:p>
          <a:p>
            <a:pPr indent="-314325" lvl="0" marL="647700" rtl="0" algn="l">
              <a:lnSpc>
                <a:spcPct val="162500"/>
              </a:lnSpc>
              <a:spcBef>
                <a:spcPts val="0"/>
              </a:spcBef>
              <a:spcAft>
                <a:spcPts val="0"/>
              </a:spcAft>
              <a:buClr>
                <a:srgbClr val="666666"/>
              </a:buClr>
              <a:buSzPts val="1350"/>
              <a:buChar char="●"/>
            </a:pPr>
            <a:r>
              <a:rPr lang="en-GB" sz="1350">
                <a:solidFill>
                  <a:srgbClr val="666666"/>
                </a:solidFill>
                <a:highlight>
                  <a:srgbClr val="FFFFFF"/>
                </a:highlight>
              </a:rPr>
              <a:t>Capacity requirements</a:t>
            </a:r>
            <a:endParaRPr sz="1350">
              <a:solidFill>
                <a:srgbClr val="666666"/>
              </a:solidFill>
              <a:highlight>
                <a:srgbClr val="FFFFFF"/>
              </a:highlight>
            </a:endParaRPr>
          </a:p>
          <a:p>
            <a:pPr indent="-314325" lvl="0" marL="647700" rtl="0" algn="l">
              <a:lnSpc>
                <a:spcPct val="162500"/>
              </a:lnSpc>
              <a:spcBef>
                <a:spcPts val="0"/>
              </a:spcBef>
              <a:spcAft>
                <a:spcPts val="0"/>
              </a:spcAft>
              <a:buClr>
                <a:srgbClr val="666666"/>
              </a:buClr>
              <a:buSzPts val="1350"/>
              <a:buChar char="●"/>
            </a:pPr>
            <a:r>
              <a:rPr lang="en-GB" sz="1350">
                <a:solidFill>
                  <a:srgbClr val="666666"/>
                </a:solidFill>
                <a:highlight>
                  <a:srgbClr val="FFFFFF"/>
                </a:highlight>
              </a:rPr>
              <a:t>based on size &amp; specification requirements</a:t>
            </a:r>
            <a:endParaRPr sz="1350">
              <a:solidFill>
                <a:srgbClr val="666666"/>
              </a:solidFill>
              <a:highlight>
                <a:srgbClr val="FFFFFF"/>
              </a:highlight>
            </a:endParaRPr>
          </a:p>
          <a:p>
            <a:pPr indent="-314325" lvl="0" marL="647700" rtl="0" algn="l">
              <a:lnSpc>
                <a:spcPct val="162500"/>
              </a:lnSpc>
              <a:spcBef>
                <a:spcPts val="0"/>
              </a:spcBef>
              <a:spcAft>
                <a:spcPts val="0"/>
              </a:spcAft>
              <a:buClr>
                <a:srgbClr val="666666"/>
              </a:buClr>
              <a:buSzPts val="1350"/>
              <a:buChar char="●"/>
            </a:pPr>
            <a:r>
              <a:rPr lang="en-GB" sz="1350">
                <a:solidFill>
                  <a:srgbClr val="666666"/>
                </a:solidFill>
                <a:highlight>
                  <a:srgbClr val="FFFFFF"/>
                </a:highlight>
              </a:rPr>
              <a:t>Overload should be best</a:t>
            </a:r>
            <a:endParaRPr sz="1350">
              <a:solidFill>
                <a:srgbClr val="666666"/>
              </a:solidFill>
              <a:highlight>
                <a:srgbClr val="FFFFFF"/>
              </a:highlight>
            </a:endParaRPr>
          </a:p>
          <a:p>
            <a:pPr indent="0" lvl="0" marL="0" rtl="0" algn="l">
              <a:spcBef>
                <a:spcPts val="3600"/>
              </a:spcBef>
              <a:spcAft>
                <a:spcPts val="1200"/>
              </a:spcAft>
              <a:buNone/>
            </a:pPr>
            <a:r>
              <a:rPr lang="en-GB" sz="1100" u="sng">
                <a:solidFill>
                  <a:schemeClr val="hlink"/>
                </a:solidFill>
                <a:hlinkClick r:id="rId4"/>
              </a:rPr>
              <a:t>How to use a Weight Sensor / Load Cell + HX711 with an Arduino (brainy-bits.com)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COMPARISON</a:t>
            </a:r>
            <a:endParaRPr/>
          </a:p>
        </p:txBody>
      </p:sp>
      <p:sp>
        <p:nvSpPr>
          <p:cNvPr id="184" name="Google Shape;184;p27"/>
          <p:cNvSpPr txBox="1"/>
          <p:nvPr>
            <p:ph idx="1" type="body"/>
          </p:nvPr>
        </p:nvSpPr>
        <p:spPr>
          <a:xfrm>
            <a:off x="311700" y="1225225"/>
            <a:ext cx="4633200" cy="347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Existing Product</a:t>
            </a:r>
            <a:endParaRPr b="1" sz="1600"/>
          </a:p>
          <a:p>
            <a:pPr indent="0" lvl="0" marL="0" rtl="0" algn="l">
              <a:spcBef>
                <a:spcPts val="1200"/>
              </a:spcBef>
              <a:spcAft>
                <a:spcPts val="0"/>
              </a:spcAft>
              <a:buClr>
                <a:schemeClr val="dk1"/>
              </a:buClr>
              <a:buSzPts val="1100"/>
              <a:buFont typeface="Arial"/>
              <a:buNone/>
            </a:pPr>
            <a:r>
              <a:rPr lang="en-GB" sz="1600"/>
              <a:t>1. No real time interaction with the user</a:t>
            </a:r>
            <a:endParaRPr sz="1600"/>
          </a:p>
          <a:p>
            <a:pPr indent="0" lvl="0" marL="0" rtl="0" algn="l">
              <a:spcBef>
                <a:spcPts val="1200"/>
              </a:spcBef>
              <a:spcAft>
                <a:spcPts val="0"/>
              </a:spcAft>
              <a:buClr>
                <a:schemeClr val="dk1"/>
              </a:buClr>
              <a:buSzPts val="1100"/>
              <a:buFont typeface="Arial"/>
              <a:buNone/>
            </a:pPr>
            <a:r>
              <a:rPr lang="en-GB" sz="1600"/>
              <a:t>2. Fixed feed adjustment slots.</a:t>
            </a:r>
            <a:endParaRPr sz="1600"/>
          </a:p>
          <a:p>
            <a:pPr indent="0" lvl="0" marL="0" rtl="0" algn="l">
              <a:spcBef>
                <a:spcPts val="1200"/>
              </a:spcBef>
              <a:spcAft>
                <a:spcPts val="0"/>
              </a:spcAft>
              <a:buClr>
                <a:schemeClr val="dk1"/>
              </a:buClr>
              <a:buSzPts val="1100"/>
              <a:buFont typeface="Arial"/>
              <a:buNone/>
            </a:pPr>
            <a:r>
              <a:rPr lang="en-GB" sz="1600"/>
              <a:t>3. No overflow protection.</a:t>
            </a:r>
            <a:endParaRPr sz="1600"/>
          </a:p>
          <a:p>
            <a:pPr indent="0" lvl="0" marL="0" rtl="0" algn="l">
              <a:spcBef>
                <a:spcPts val="1200"/>
              </a:spcBef>
              <a:spcAft>
                <a:spcPts val="0"/>
              </a:spcAft>
              <a:buClr>
                <a:schemeClr val="dk1"/>
              </a:buClr>
              <a:buSzPts val="1100"/>
              <a:buFont typeface="Arial"/>
              <a:buNone/>
            </a:pPr>
            <a:r>
              <a:rPr lang="en-GB" sz="1600"/>
              <a:t>4. No feed indicator</a:t>
            </a:r>
            <a:endParaRPr sz="1600"/>
          </a:p>
          <a:p>
            <a:pPr indent="0" lvl="0" marL="0" rtl="0" algn="l">
              <a:spcBef>
                <a:spcPts val="1200"/>
              </a:spcBef>
              <a:spcAft>
                <a:spcPts val="0"/>
              </a:spcAft>
              <a:buClr>
                <a:schemeClr val="dk1"/>
              </a:buClr>
              <a:buSzPts val="1100"/>
              <a:buFont typeface="Arial"/>
              <a:buNone/>
            </a:pPr>
            <a:r>
              <a:t/>
            </a:r>
            <a:endParaRPr sz="1600"/>
          </a:p>
          <a:p>
            <a:pPr indent="0" lvl="0" marL="0" rtl="0" algn="l">
              <a:spcBef>
                <a:spcPts val="1200"/>
              </a:spcBef>
              <a:spcAft>
                <a:spcPts val="1200"/>
              </a:spcAft>
              <a:buNone/>
            </a:pPr>
            <a:r>
              <a:t/>
            </a:r>
            <a:endParaRPr sz="1600"/>
          </a:p>
        </p:txBody>
      </p:sp>
      <p:sp>
        <p:nvSpPr>
          <p:cNvPr id="185" name="Google Shape;185;p27"/>
          <p:cNvSpPr txBox="1"/>
          <p:nvPr/>
        </p:nvSpPr>
        <p:spPr>
          <a:xfrm>
            <a:off x="5232875" y="1568875"/>
            <a:ext cx="3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86" name="Google Shape;186;p27"/>
          <p:cNvSpPr txBox="1"/>
          <p:nvPr/>
        </p:nvSpPr>
        <p:spPr>
          <a:xfrm>
            <a:off x="4572000" y="1225225"/>
            <a:ext cx="4076700" cy="230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GB" sz="1600">
                <a:solidFill>
                  <a:schemeClr val="dk1"/>
                </a:solidFill>
                <a:latin typeface="Open Sans"/>
                <a:ea typeface="Open Sans"/>
                <a:cs typeface="Open Sans"/>
                <a:sym typeface="Open Sans"/>
              </a:rPr>
              <a:t>Proposed Product</a:t>
            </a:r>
            <a:endParaRPr b="1" sz="16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GB" sz="1600">
                <a:solidFill>
                  <a:schemeClr val="dk1"/>
                </a:solidFill>
                <a:latin typeface="Open Sans"/>
                <a:ea typeface="Open Sans"/>
                <a:cs typeface="Open Sans"/>
                <a:sym typeface="Open Sans"/>
              </a:rPr>
              <a:t>1. Real time interaction with the user (via mobile app).can be used for feed adjustment and feed status.</a:t>
            </a:r>
            <a:endParaRPr sz="16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GB" sz="1600">
                <a:solidFill>
                  <a:schemeClr val="dk1"/>
                </a:solidFill>
                <a:latin typeface="Open Sans"/>
                <a:ea typeface="Open Sans"/>
                <a:cs typeface="Open Sans"/>
                <a:sym typeface="Open Sans"/>
              </a:rPr>
              <a:t>2. Variable feed adjustments.</a:t>
            </a:r>
            <a:endParaRPr sz="160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GB" sz="1600">
                <a:solidFill>
                  <a:schemeClr val="dk1"/>
                </a:solidFill>
                <a:latin typeface="Open Sans"/>
                <a:ea typeface="Open Sans"/>
                <a:cs typeface="Open Sans"/>
                <a:sym typeface="Open Sans"/>
              </a:rPr>
              <a:t>3. Overflow Protection.</a:t>
            </a:r>
            <a:endParaRPr sz="1600">
              <a:latin typeface="Open Sans"/>
              <a:ea typeface="Open Sans"/>
              <a:cs typeface="Open Sans"/>
              <a:sym typeface="Open Sans"/>
            </a:endParaRPr>
          </a:p>
        </p:txBody>
      </p:sp>
      <p:pic>
        <p:nvPicPr>
          <p:cNvPr descr="The Animoat is a patented pet feeder that offers a natural barrier of water keeping away insects from your pets food." id="187" name="Google Shape;187;p27" title="Animoat Pet Bowl Commercial Ad">
            <a:hlinkClick r:id="rId3"/>
          </p:cNvPr>
          <p:cNvPicPr preferRelativeResize="0"/>
          <p:nvPr/>
        </p:nvPicPr>
        <p:blipFill>
          <a:blip r:embed="rId4">
            <a:alphaModFix/>
          </a:blip>
          <a:stretch>
            <a:fillRect/>
          </a:stretch>
        </p:blipFill>
        <p:spPr>
          <a:xfrm>
            <a:off x="2356200" y="3157225"/>
            <a:ext cx="2052425" cy="1539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idx="1" type="body"/>
          </p:nvPr>
        </p:nvSpPr>
        <p:spPr>
          <a:xfrm>
            <a:off x="311600" y="1489425"/>
            <a:ext cx="5860500" cy="298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1.</a:t>
            </a:r>
            <a:r>
              <a:rPr b="1" lang="en-GB" sz="1200"/>
              <a:t>Time saving</a:t>
            </a:r>
            <a:r>
              <a:rPr lang="en-GB" sz="1200"/>
              <a:t>-It will reduce the amount of time i.e. required for feeding pets.</a:t>
            </a:r>
            <a:endParaRPr sz="1200"/>
          </a:p>
          <a:p>
            <a:pPr indent="0" lvl="0" marL="0" rtl="0" algn="l">
              <a:spcBef>
                <a:spcPts val="1200"/>
              </a:spcBef>
              <a:spcAft>
                <a:spcPts val="0"/>
              </a:spcAft>
              <a:buNone/>
            </a:pPr>
            <a:r>
              <a:rPr lang="en-GB" sz="1200"/>
              <a:t>2.</a:t>
            </a:r>
            <a:r>
              <a:rPr b="1" lang="en-GB" sz="1200"/>
              <a:t>One time investment</a:t>
            </a:r>
            <a:r>
              <a:rPr lang="en-GB" sz="1200"/>
              <a:t>-It’s a one time investment product with minimum </a:t>
            </a:r>
            <a:r>
              <a:rPr lang="en-GB" sz="1200"/>
              <a:t>maintenance</a:t>
            </a:r>
            <a:r>
              <a:rPr lang="en-GB" sz="1200"/>
              <a:t> cost.				</a:t>
            </a:r>
            <a:endParaRPr sz="1200"/>
          </a:p>
          <a:p>
            <a:pPr indent="0" lvl="0" marL="0" rtl="0" algn="l">
              <a:spcBef>
                <a:spcPts val="1200"/>
              </a:spcBef>
              <a:spcAft>
                <a:spcPts val="0"/>
              </a:spcAft>
              <a:buNone/>
            </a:pPr>
            <a:r>
              <a:rPr lang="en-GB" sz="1200"/>
              <a:t>3- </a:t>
            </a:r>
            <a:r>
              <a:rPr b="1" lang="en-GB" sz="1200"/>
              <a:t>Precision and Accuracy</a:t>
            </a:r>
            <a:r>
              <a:rPr lang="en-GB" sz="1200"/>
              <a:t>-It is going to provide quality measurement as all data is going to calculate by machine which reduces calculation mistakes.</a:t>
            </a:r>
            <a:endParaRPr sz="1200"/>
          </a:p>
          <a:p>
            <a:pPr indent="0" lvl="0" marL="0" rtl="0" algn="l">
              <a:spcBef>
                <a:spcPts val="1200"/>
              </a:spcBef>
              <a:spcAft>
                <a:spcPts val="0"/>
              </a:spcAft>
              <a:buNone/>
            </a:pPr>
            <a:r>
              <a:rPr lang="en-GB" sz="1200"/>
              <a:t>4- </a:t>
            </a:r>
            <a:r>
              <a:rPr b="1" lang="en-GB" sz="1200"/>
              <a:t>Low cost</a:t>
            </a:r>
            <a:r>
              <a:rPr lang="en-GB" sz="1200"/>
              <a:t>-The product costs less comparatively.</a:t>
            </a:r>
            <a:endParaRPr sz="1200"/>
          </a:p>
          <a:p>
            <a:pPr indent="0" lvl="0" marL="0" rtl="0" algn="l">
              <a:spcBef>
                <a:spcPts val="1200"/>
              </a:spcBef>
              <a:spcAft>
                <a:spcPts val="0"/>
              </a:spcAft>
              <a:buNone/>
            </a:pPr>
            <a:r>
              <a:rPr lang="en-GB" sz="1200"/>
              <a:t>4.</a:t>
            </a:r>
            <a:r>
              <a:rPr b="1" lang="en-GB" sz="1200"/>
              <a:t>Real time monitoring-</a:t>
            </a:r>
            <a:r>
              <a:rPr lang="en-GB" sz="1200"/>
              <a:t>I</a:t>
            </a:r>
            <a:r>
              <a:rPr lang="en-GB" sz="1200"/>
              <a:t>t will provide the current status of diet of the pet as well as it will collect the data when a problem occurs.                    </a:t>
            </a:r>
            <a:endParaRPr sz="1200"/>
          </a:p>
          <a:p>
            <a:pPr indent="0" lvl="0" marL="0" rtl="0" algn="l">
              <a:spcBef>
                <a:spcPts val="1200"/>
              </a:spcBef>
              <a:spcAft>
                <a:spcPts val="1200"/>
              </a:spcAft>
              <a:buNone/>
            </a:pPr>
            <a:r>
              <a:t/>
            </a:r>
            <a:endParaRPr sz="1300"/>
          </a:p>
        </p:txBody>
      </p:sp>
      <p:pic>
        <p:nvPicPr>
          <p:cNvPr id="193" name="Google Shape;193;p28"/>
          <p:cNvPicPr preferRelativeResize="0"/>
          <p:nvPr/>
        </p:nvPicPr>
        <p:blipFill>
          <a:blip r:embed="rId3">
            <a:alphaModFix/>
          </a:blip>
          <a:stretch>
            <a:fillRect/>
          </a:stretch>
        </p:blipFill>
        <p:spPr>
          <a:xfrm>
            <a:off x="5961550" y="1801425"/>
            <a:ext cx="2971899" cy="1980796"/>
          </a:xfrm>
          <a:prstGeom prst="rect">
            <a:avLst/>
          </a:prstGeom>
          <a:noFill/>
          <a:ln>
            <a:noFill/>
          </a:ln>
        </p:spPr>
      </p:pic>
      <p:sp>
        <p:nvSpPr>
          <p:cNvPr id="194" name="Google Shape;194;p28"/>
          <p:cNvSpPr txBox="1"/>
          <p:nvPr/>
        </p:nvSpPr>
        <p:spPr>
          <a:xfrm>
            <a:off x="311600" y="337600"/>
            <a:ext cx="5044200" cy="83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GB" sz="4200">
                <a:solidFill>
                  <a:schemeClr val="dk1"/>
                </a:solidFill>
                <a:latin typeface="Economica"/>
                <a:ea typeface="Economica"/>
                <a:cs typeface="Economica"/>
                <a:sym typeface="Economica"/>
              </a:rPr>
              <a:t>ADVANTAGES</a:t>
            </a:r>
            <a:endParaRPr sz="42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377325"/>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DISADVANTAGES</a:t>
            </a:r>
            <a:endParaRPr/>
          </a:p>
        </p:txBody>
      </p:sp>
      <p:sp>
        <p:nvSpPr>
          <p:cNvPr id="200" name="Google Shape;200;p29"/>
          <p:cNvSpPr txBox="1"/>
          <p:nvPr>
            <p:ph idx="1" type="body"/>
          </p:nvPr>
        </p:nvSpPr>
        <p:spPr>
          <a:xfrm>
            <a:off x="311700" y="1361025"/>
            <a:ext cx="4821900" cy="1700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300"/>
              <a:t>1.</a:t>
            </a:r>
            <a:r>
              <a:rPr b="1" lang="en-GB" sz="1300"/>
              <a:t>Machine dependency</a:t>
            </a:r>
            <a:r>
              <a:rPr lang="en-GB" sz="1300"/>
              <a:t>-Automated work leads to machine dependency.</a:t>
            </a:r>
            <a:endParaRPr sz="1300"/>
          </a:p>
          <a:p>
            <a:pPr indent="0" lvl="0" marL="0" rtl="0" algn="l">
              <a:spcBef>
                <a:spcPts val="1200"/>
              </a:spcBef>
              <a:spcAft>
                <a:spcPts val="0"/>
              </a:spcAft>
              <a:buNone/>
            </a:pPr>
            <a:r>
              <a:rPr lang="en-GB" sz="1300"/>
              <a:t>2.</a:t>
            </a:r>
            <a:r>
              <a:rPr b="1" lang="en-GB" sz="1300"/>
              <a:t>Unemployment</a:t>
            </a:r>
            <a:r>
              <a:rPr lang="en-GB" sz="1300"/>
              <a:t>-</a:t>
            </a:r>
            <a:r>
              <a:rPr lang="en-GB" sz="1300"/>
              <a:t>Machine dependency will increase unemployment.</a:t>
            </a:r>
            <a:endParaRPr sz="1300"/>
          </a:p>
          <a:p>
            <a:pPr indent="0" lvl="0" marL="0" rtl="0" algn="l">
              <a:spcBef>
                <a:spcPts val="1200"/>
              </a:spcBef>
              <a:spcAft>
                <a:spcPts val="1200"/>
              </a:spcAft>
              <a:buNone/>
            </a:pPr>
            <a:r>
              <a:rPr lang="en-GB" sz="1300"/>
              <a:t>3</a:t>
            </a:r>
            <a:r>
              <a:rPr lang="en-GB" sz="1300"/>
              <a:t>.</a:t>
            </a:r>
            <a:r>
              <a:rPr b="1" lang="en-GB" sz="1300"/>
              <a:t>Less human interaction</a:t>
            </a:r>
            <a:r>
              <a:rPr lang="en-GB" sz="1300"/>
              <a:t>-As real time monitoring will provide all the data hence there’s no such need of human interaction.</a:t>
            </a:r>
            <a:endParaRPr sz="1300"/>
          </a:p>
        </p:txBody>
      </p:sp>
      <p:pic>
        <p:nvPicPr>
          <p:cNvPr id="201" name="Google Shape;201;p29"/>
          <p:cNvPicPr preferRelativeResize="0"/>
          <p:nvPr/>
        </p:nvPicPr>
        <p:blipFill>
          <a:blip r:embed="rId3">
            <a:alphaModFix/>
          </a:blip>
          <a:stretch>
            <a:fillRect/>
          </a:stretch>
        </p:blipFill>
        <p:spPr>
          <a:xfrm>
            <a:off x="5286000" y="1361025"/>
            <a:ext cx="3705600" cy="27909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 AND PAPERS</a:t>
            </a:r>
            <a:endParaRPr/>
          </a:p>
        </p:txBody>
      </p:sp>
      <p:sp>
        <p:nvSpPr>
          <p:cNvPr id="207" name="Google Shape;20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u="sng">
                <a:solidFill>
                  <a:schemeClr val="hlink"/>
                </a:solidFill>
                <a:latin typeface="Arial"/>
                <a:ea typeface="Arial"/>
                <a:cs typeface="Arial"/>
                <a:sym typeface="Arial"/>
                <a:hlinkClick r:id="rId3"/>
              </a:rPr>
              <a:t>Microsoft Word - IF-RIEECMEBANG-25075-600 (iraj.in)</a:t>
            </a:r>
            <a:endParaRPr sz="1100">
              <a:latin typeface="Arial"/>
              <a:ea typeface="Arial"/>
              <a:cs typeface="Arial"/>
              <a:sym typeface="Arial"/>
            </a:endParaRPr>
          </a:p>
          <a:p>
            <a:pPr indent="0" lvl="0" marL="0" rtl="0" algn="l">
              <a:spcBef>
                <a:spcPts val="1200"/>
              </a:spcBef>
              <a:spcAft>
                <a:spcPts val="0"/>
              </a:spcAft>
              <a:buNone/>
            </a:pPr>
            <a:r>
              <a:rPr lang="en-GB" sz="1100" u="sng">
                <a:solidFill>
                  <a:schemeClr val="hlink"/>
                </a:solidFill>
                <a:latin typeface="Arial"/>
                <a:ea typeface="Arial"/>
                <a:cs typeface="Arial"/>
                <a:sym typeface="Arial"/>
                <a:hlinkClick r:id="rId4"/>
              </a:rPr>
              <a:t>(PDF) IOT based Pet Feeder (researchgate.net)</a:t>
            </a:r>
            <a:endParaRPr sz="1100">
              <a:latin typeface="Arial"/>
              <a:ea typeface="Arial"/>
              <a:cs typeface="Arial"/>
              <a:sym typeface="Arial"/>
            </a:endParaRPr>
          </a:p>
          <a:p>
            <a:pPr indent="0" lvl="0" marL="0" rtl="0" algn="l">
              <a:spcBef>
                <a:spcPts val="1200"/>
              </a:spcBef>
              <a:spcAft>
                <a:spcPts val="0"/>
              </a:spcAft>
              <a:buNone/>
            </a:pPr>
            <a:r>
              <a:rPr lang="en-GB" sz="1100" u="sng">
                <a:solidFill>
                  <a:schemeClr val="hlink"/>
                </a:solidFill>
                <a:latin typeface="Arial"/>
                <a:ea typeface="Arial"/>
                <a:cs typeface="Arial"/>
                <a:sym typeface="Arial"/>
                <a:hlinkClick r:id="rId5"/>
              </a:rPr>
              <a:t>(PDF) IOT based Pet Feeder | Raed Abdulla - Academia.edu</a:t>
            </a:r>
            <a:endParaRPr sz="1100">
              <a:latin typeface="Arial"/>
              <a:ea typeface="Arial"/>
              <a:cs typeface="Arial"/>
              <a:sym typeface="Arial"/>
            </a:endParaRPr>
          </a:p>
          <a:p>
            <a:pPr indent="0" lvl="0" marL="0" rtl="0" algn="l">
              <a:spcBef>
                <a:spcPts val="1200"/>
              </a:spcBef>
              <a:spcAft>
                <a:spcPts val="0"/>
              </a:spcAft>
              <a:buNone/>
            </a:pPr>
            <a:r>
              <a:rPr lang="en-GB" sz="1100" u="sng">
                <a:solidFill>
                  <a:schemeClr val="hlink"/>
                </a:solidFill>
                <a:latin typeface="Arial"/>
                <a:ea typeface="Arial"/>
                <a:cs typeface="Arial"/>
                <a:sym typeface="Arial"/>
                <a:hlinkClick r:id="rId6"/>
              </a:rPr>
              <a:t>Machine learning techniques in eating behavior e-coaching | SpringerLink</a:t>
            </a:r>
            <a:endParaRPr sz="1100">
              <a:latin typeface="Arial"/>
              <a:ea typeface="Arial"/>
              <a:cs typeface="Arial"/>
              <a:sym typeface="Arial"/>
            </a:endParaRPr>
          </a:p>
          <a:p>
            <a:pPr indent="0" lvl="0" marL="0" rtl="0" algn="l">
              <a:spcBef>
                <a:spcPts val="1200"/>
              </a:spcBef>
              <a:spcAft>
                <a:spcPts val="0"/>
              </a:spcAft>
              <a:buNone/>
            </a:pPr>
            <a:r>
              <a:rPr lang="en-GB" sz="1100" u="sng">
                <a:solidFill>
                  <a:schemeClr val="hlink"/>
                </a:solidFill>
                <a:latin typeface="Arial"/>
                <a:ea typeface="Arial"/>
                <a:cs typeface="Arial"/>
                <a:sym typeface="Arial"/>
                <a:hlinkClick r:id="rId7"/>
              </a:rPr>
              <a:t>IoT Pet Feeder - Hackster.io</a:t>
            </a:r>
            <a:endParaRPr sz="1100">
              <a:latin typeface="Arial"/>
              <a:ea typeface="Arial"/>
              <a:cs typeface="Arial"/>
              <a:sym typeface="Arial"/>
            </a:endParaRPr>
          </a:p>
          <a:p>
            <a:pPr indent="0" lvl="0" marL="0" rtl="0" algn="l">
              <a:spcBef>
                <a:spcPts val="1200"/>
              </a:spcBef>
              <a:spcAft>
                <a:spcPts val="0"/>
              </a:spcAft>
              <a:buNone/>
            </a:pPr>
            <a:r>
              <a:rPr lang="en-GB" sz="1100" u="sng">
                <a:solidFill>
                  <a:schemeClr val="hlink"/>
                </a:solidFill>
                <a:latin typeface="Arial"/>
                <a:ea typeface="Arial"/>
                <a:cs typeface="Arial"/>
                <a:sym typeface="Arial"/>
                <a:hlinkClick r:id="rId8"/>
              </a:rPr>
              <a:t>Benefits of using an automatic pet feeder in (slideshare.net)</a:t>
            </a:r>
            <a:endParaRPr sz="1100">
              <a:latin typeface="Arial"/>
              <a:ea typeface="Arial"/>
              <a:cs typeface="Arial"/>
              <a:sym typeface="Arial"/>
            </a:endParaRPr>
          </a:p>
          <a:p>
            <a:pPr indent="0" lvl="0" marL="0" rtl="0" algn="l">
              <a:spcBef>
                <a:spcPts val="1200"/>
              </a:spcBef>
              <a:spcAft>
                <a:spcPts val="0"/>
              </a:spcAft>
              <a:buNone/>
            </a:pPr>
            <a:r>
              <a:rPr lang="en-GB" sz="1100" u="sng">
                <a:solidFill>
                  <a:schemeClr val="hlink"/>
                </a:solidFill>
                <a:latin typeface="Arial"/>
                <a:ea typeface="Arial"/>
                <a:cs typeface="Arial"/>
                <a:sym typeface="Arial"/>
                <a:hlinkClick r:id="rId9"/>
              </a:rPr>
              <a:t>(PDF) Towards Automatic &amp; Personalised Mobile Health Interventions: An Interactive Machine Learning Perspective (researchgate.net)</a:t>
            </a:r>
            <a:endParaRPr sz="1100"/>
          </a:p>
          <a:p>
            <a:pPr indent="0" lvl="0" marL="0" rtl="0" algn="l">
              <a:spcBef>
                <a:spcPts val="1200"/>
              </a:spcBef>
              <a:spcAft>
                <a:spcPts val="0"/>
              </a:spcAft>
              <a:buNone/>
            </a:pPr>
            <a:r>
              <a:rPr lang="en-GB" sz="1100" u="sng">
                <a:solidFill>
                  <a:schemeClr val="hlink"/>
                </a:solidFill>
                <a:hlinkClick r:id="rId10"/>
              </a:rPr>
              <a:t>How to use a Weight Sensor / Load Cell + HX711 with an Arduino (brainy-bits.com)</a:t>
            </a:r>
            <a:endParaRPr sz="1100"/>
          </a:p>
          <a:p>
            <a:pPr indent="0" lvl="0" marL="0" rtl="0" algn="l">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nvSpPr>
        <p:spPr>
          <a:xfrm>
            <a:off x="3018600" y="1966075"/>
            <a:ext cx="2393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800">
                <a:latin typeface="Economica"/>
                <a:ea typeface="Economica"/>
                <a:cs typeface="Economica"/>
                <a:sym typeface="Economica"/>
              </a:rPr>
              <a:t>THANK YOU</a:t>
            </a:r>
            <a:endParaRPr sz="4800">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Automated Commercial pet feeder</a:t>
            </a:r>
            <a:endParaRPr/>
          </a:p>
        </p:txBody>
      </p:sp>
      <p:sp>
        <p:nvSpPr>
          <p:cNvPr id="63" name="Google Shape;63;p14"/>
          <p:cNvSpPr txBox="1"/>
          <p:nvPr>
            <p:ph idx="1" type="body"/>
          </p:nvPr>
        </p:nvSpPr>
        <p:spPr>
          <a:xfrm>
            <a:off x="93525" y="1225225"/>
            <a:ext cx="87387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How is it different from existing products?</a:t>
            </a:r>
            <a:endParaRPr/>
          </a:p>
          <a:p>
            <a:pPr indent="-314325" lvl="0" marL="457200" rtl="0" algn="l">
              <a:spcBef>
                <a:spcPts val="1200"/>
              </a:spcBef>
              <a:spcAft>
                <a:spcPts val="0"/>
              </a:spcAft>
              <a:buClr>
                <a:srgbClr val="333333"/>
              </a:buClr>
              <a:buSzPts val="1350"/>
              <a:buFont typeface="Roboto"/>
              <a:buChar char="●"/>
            </a:pPr>
            <a:r>
              <a:rPr lang="en-GB" sz="1350">
                <a:solidFill>
                  <a:srgbClr val="333333"/>
                </a:solidFill>
                <a:highlight>
                  <a:srgbClr val="FFFFFF"/>
                </a:highlight>
                <a:latin typeface="Roboto"/>
                <a:ea typeface="Roboto"/>
                <a:cs typeface="Roboto"/>
                <a:sym typeface="Roboto"/>
              </a:rPr>
              <a:t>Generally lacking sensors and will continue dispensing</a:t>
            </a:r>
            <a:endParaRPr sz="1350">
              <a:solidFill>
                <a:srgbClr val="333333"/>
              </a:solidFill>
              <a:highlight>
                <a:srgbClr val="FFFFFF"/>
              </a:highlight>
              <a:latin typeface="Roboto"/>
              <a:ea typeface="Roboto"/>
              <a:cs typeface="Roboto"/>
              <a:sym typeface="Roboto"/>
            </a:endParaRPr>
          </a:p>
          <a:p>
            <a:pPr indent="-314325" lvl="0" marL="457200" rtl="0" algn="l">
              <a:spcBef>
                <a:spcPts val="0"/>
              </a:spcBef>
              <a:spcAft>
                <a:spcPts val="0"/>
              </a:spcAft>
              <a:buClr>
                <a:srgbClr val="333333"/>
              </a:buClr>
              <a:buSzPts val="1350"/>
              <a:buFont typeface="Roboto"/>
              <a:buChar char="●"/>
            </a:pPr>
            <a:r>
              <a:rPr lang="en-GB" sz="1350">
                <a:solidFill>
                  <a:srgbClr val="333333"/>
                </a:solidFill>
                <a:highlight>
                  <a:srgbClr val="FFFFFF"/>
                </a:highlight>
                <a:latin typeface="Roboto"/>
                <a:ea typeface="Roboto"/>
                <a:cs typeface="Roboto"/>
                <a:sym typeface="Roboto"/>
              </a:rPr>
              <a:t>Preprogrammed meals even if there is leftover/uneaten</a:t>
            </a:r>
            <a:endParaRPr sz="1350">
              <a:solidFill>
                <a:srgbClr val="333333"/>
              </a:solidFill>
              <a:highlight>
                <a:srgbClr val="FFFFFF"/>
              </a:highlight>
              <a:latin typeface="Roboto"/>
              <a:ea typeface="Roboto"/>
              <a:cs typeface="Roboto"/>
              <a:sym typeface="Roboto"/>
            </a:endParaRPr>
          </a:p>
          <a:p>
            <a:pPr indent="-314325" lvl="0" marL="457200" rtl="0" algn="l">
              <a:spcBef>
                <a:spcPts val="0"/>
              </a:spcBef>
              <a:spcAft>
                <a:spcPts val="0"/>
              </a:spcAft>
              <a:buClr>
                <a:srgbClr val="333333"/>
              </a:buClr>
              <a:buSzPts val="1350"/>
              <a:buFont typeface="Roboto"/>
              <a:buChar char="●"/>
            </a:pPr>
            <a:r>
              <a:rPr lang="en-GB" sz="1350">
                <a:solidFill>
                  <a:srgbClr val="333333"/>
                </a:solidFill>
                <a:highlight>
                  <a:srgbClr val="FFFFFF"/>
                </a:highlight>
                <a:latin typeface="Roboto"/>
                <a:ea typeface="Roboto"/>
                <a:cs typeface="Roboto"/>
                <a:sym typeface="Roboto"/>
              </a:rPr>
              <a:t>No Additional alerts based on pets eating habits</a:t>
            </a:r>
            <a:endParaRPr sz="1350">
              <a:solidFill>
                <a:srgbClr val="333333"/>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a:p>
          <a:p>
            <a:pPr indent="0" lvl="0" marL="0" rtl="0" algn="l">
              <a:spcBef>
                <a:spcPts val="1200"/>
              </a:spcBef>
              <a:spcAft>
                <a:spcPts val="1200"/>
              </a:spcAft>
              <a:buNone/>
            </a:pPr>
            <a:r>
              <a:rPr lang="en-GB"/>
              <a:t> </a:t>
            </a:r>
            <a:endParaRPr/>
          </a:p>
        </p:txBody>
      </p:sp>
      <p:pic>
        <p:nvPicPr>
          <p:cNvPr id="64" name="Google Shape;64;p14"/>
          <p:cNvPicPr preferRelativeResize="0"/>
          <p:nvPr/>
        </p:nvPicPr>
        <p:blipFill>
          <a:blip r:embed="rId3">
            <a:alphaModFix/>
          </a:blip>
          <a:stretch>
            <a:fillRect/>
          </a:stretch>
        </p:blipFill>
        <p:spPr>
          <a:xfrm>
            <a:off x="5012575" y="1225225"/>
            <a:ext cx="3646176" cy="3646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 innovation in the Pet shop industry which will ease the task of one worker but can be the most useful automation.</a:t>
            </a:r>
            <a:endParaRPr/>
          </a:p>
          <a:p>
            <a:pPr indent="0" lvl="0" marL="0" rtl="0" algn="l">
              <a:spcBef>
                <a:spcPts val="1200"/>
              </a:spcBef>
              <a:spcAft>
                <a:spcPts val="0"/>
              </a:spcAft>
              <a:buNone/>
            </a:pPr>
            <a:r>
              <a:rPr b="1" lang="en-GB" sz="1350">
                <a:solidFill>
                  <a:srgbClr val="111111"/>
                </a:solidFill>
                <a:highlight>
                  <a:srgbClr val="FFFFFF"/>
                </a:highlight>
                <a:latin typeface="Roboto"/>
                <a:ea typeface="Roboto"/>
                <a:cs typeface="Roboto"/>
                <a:sym typeface="Roboto"/>
              </a:rPr>
              <a:t>Market statement:</a:t>
            </a:r>
            <a:endParaRPr b="1" sz="1350">
              <a:solidFill>
                <a:srgbClr val="111111"/>
              </a:solidFill>
              <a:highlight>
                <a:srgbClr val="FFFFFF"/>
              </a:highlight>
              <a:latin typeface="Roboto"/>
              <a:ea typeface="Roboto"/>
              <a:cs typeface="Roboto"/>
              <a:sym typeface="Roboto"/>
            </a:endParaRPr>
          </a:p>
          <a:p>
            <a:pPr indent="0" lvl="0" marL="0" rtl="0" algn="l">
              <a:spcBef>
                <a:spcPts val="1200"/>
              </a:spcBef>
              <a:spcAft>
                <a:spcPts val="0"/>
              </a:spcAft>
              <a:buNone/>
            </a:pPr>
            <a:r>
              <a:rPr b="1" lang="en-GB" sz="1350">
                <a:solidFill>
                  <a:srgbClr val="111111"/>
                </a:solidFill>
                <a:highlight>
                  <a:srgbClr val="FFFFFF"/>
                </a:highlight>
                <a:latin typeface="Roboto"/>
                <a:ea typeface="Roboto"/>
                <a:cs typeface="Roboto"/>
                <a:sym typeface="Roboto"/>
              </a:rPr>
              <a:t>Automated pet feeder is one of the new technologies for feed pet</a:t>
            </a:r>
            <a:r>
              <a:rPr lang="en-GB" sz="1350">
                <a:solidFill>
                  <a:srgbClr val="111111"/>
                </a:solidFill>
                <a:highlight>
                  <a:srgbClr val="FFFFFF"/>
                </a:highlight>
                <a:latin typeface="Roboto"/>
                <a:ea typeface="Roboto"/>
                <a:cs typeface="Roboto"/>
                <a:sym typeface="Roboto"/>
              </a:rPr>
              <a:t>. It will help pet owner to take care of their pet while they are not at home. Even the owners are not at home, they still can feed their pet.</a:t>
            </a:r>
            <a:endParaRPr sz="1350">
              <a:solidFill>
                <a:srgbClr val="111111"/>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b="1" lang="en-GB" sz="1350">
                <a:solidFill>
                  <a:srgbClr val="111111"/>
                </a:solidFill>
                <a:highlight>
                  <a:srgbClr val="FFFFFF"/>
                </a:highlight>
                <a:latin typeface="Roboto"/>
                <a:ea typeface="Roboto"/>
                <a:cs typeface="Roboto"/>
                <a:sym typeface="Roboto"/>
              </a:rPr>
              <a:t>Our </a:t>
            </a:r>
            <a:r>
              <a:rPr b="1" lang="en-GB" sz="1350">
                <a:solidFill>
                  <a:srgbClr val="111111"/>
                </a:solidFill>
                <a:highlight>
                  <a:srgbClr val="FFFFFF"/>
                </a:highlight>
                <a:latin typeface="Roboto"/>
                <a:ea typeface="Roboto"/>
                <a:cs typeface="Roboto"/>
                <a:sym typeface="Roboto"/>
              </a:rPr>
              <a:t>statement:</a:t>
            </a:r>
            <a:endParaRPr sz="1350">
              <a:solidFill>
                <a:srgbClr val="111111"/>
              </a:solidFill>
              <a:highlight>
                <a:srgbClr val="FFFFFF"/>
              </a:highlight>
              <a:latin typeface="Roboto"/>
              <a:ea typeface="Roboto"/>
              <a:cs typeface="Roboto"/>
              <a:sym typeface="Roboto"/>
            </a:endParaRPr>
          </a:p>
          <a:p>
            <a:pPr indent="0" lvl="0" marL="0" rtl="0" algn="l">
              <a:spcBef>
                <a:spcPts val="1200"/>
              </a:spcBef>
              <a:spcAft>
                <a:spcPts val="1200"/>
              </a:spcAft>
              <a:buNone/>
            </a:pPr>
            <a:r>
              <a:rPr b="1" lang="en-GB" sz="1350">
                <a:solidFill>
                  <a:srgbClr val="111111"/>
                </a:solidFill>
                <a:highlight>
                  <a:srgbClr val="FFFFFF"/>
                </a:highlight>
                <a:latin typeface="Roboto"/>
                <a:ea typeface="Roboto"/>
                <a:cs typeface="Roboto"/>
                <a:sym typeface="Roboto"/>
              </a:rPr>
              <a:t>Automated commercial pet feeder can be one of the new technologies for feeding pets on a large number</a:t>
            </a:r>
            <a:r>
              <a:rPr lang="en-GB" sz="1350">
                <a:solidFill>
                  <a:srgbClr val="111111"/>
                </a:solidFill>
                <a:highlight>
                  <a:srgbClr val="FFFFFF"/>
                </a:highlight>
                <a:latin typeface="Roboto"/>
                <a:ea typeface="Roboto"/>
                <a:cs typeface="Roboto"/>
                <a:sym typeface="Roboto"/>
              </a:rPr>
              <a:t>. It will help shop owner to take care of the pets from anywhere and anytime can still can feed them.</a:t>
            </a:r>
            <a:endParaRPr sz="1350">
              <a:solidFill>
                <a:srgbClr val="111111"/>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TECHNOLOGY STACK</a:t>
            </a:r>
            <a:endParaRPr/>
          </a:p>
        </p:txBody>
      </p:sp>
      <p:sp>
        <p:nvSpPr>
          <p:cNvPr id="76" name="Google Shape;76;p16"/>
          <p:cNvSpPr txBox="1"/>
          <p:nvPr>
            <p:ph idx="1" type="body"/>
          </p:nvPr>
        </p:nvSpPr>
        <p:spPr>
          <a:xfrm>
            <a:off x="311700" y="1225225"/>
            <a:ext cx="3980400" cy="33540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t/>
            </a:r>
            <a:endParaRPr/>
          </a:p>
          <a:p>
            <a:pPr indent="0" lvl="0" marL="0" rtl="0" algn="l">
              <a:spcBef>
                <a:spcPts val="1200"/>
              </a:spcBef>
              <a:spcAft>
                <a:spcPts val="0"/>
              </a:spcAft>
              <a:buClr>
                <a:schemeClr val="dk1"/>
              </a:buClr>
              <a:buSzPct val="32835"/>
              <a:buFont typeface="Arial"/>
              <a:buNone/>
            </a:pPr>
            <a:r>
              <a:rPr b="1" lang="en-GB" sz="3350"/>
              <a:t>Iot</a:t>
            </a:r>
            <a:r>
              <a:rPr lang="en-GB" sz="3350"/>
              <a:t>: Arduino and sensors are used to obtain the output of the project. </a:t>
            </a:r>
            <a:endParaRPr sz="3350"/>
          </a:p>
          <a:p>
            <a:pPr indent="0" lvl="0" marL="0" rtl="0" algn="l">
              <a:spcBef>
                <a:spcPts val="1200"/>
              </a:spcBef>
              <a:spcAft>
                <a:spcPts val="0"/>
              </a:spcAft>
              <a:buNone/>
            </a:pPr>
            <a:r>
              <a:rPr b="1" lang="en-GB" sz="3350"/>
              <a:t>Sensor Technology:</a:t>
            </a:r>
            <a:r>
              <a:rPr lang="en-GB" sz="3350"/>
              <a:t> sensors are used to detect the food</a:t>
            </a:r>
            <a:endParaRPr sz="3350"/>
          </a:p>
          <a:p>
            <a:pPr indent="0" lvl="0" marL="0" rtl="0" algn="l">
              <a:spcBef>
                <a:spcPts val="1200"/>
              </a:spcBef>
              <a:spcAft>
                <a:spcPts val="0"/>
              </a:spcAft>
              <a:buClr>
                <a:schemeClr val="dk1"/>
              </a:buClr>
              <a:buSzPct val="32835"/>
              <a:buFont typeface="Arial"/>
              <a:buNone/>
            </a:pPr>
            <a:r>
              <a:rPr b="1" lang="en-GB" sz="3350"/>
              <a:t>Android Dev</a:t>
            </a:r>
            <a:r>
              <a:rPr lang="en-GB" sz="3350"/>
              <a:t>: it is the layout page which is used to store the data of the pet feeder machine. </a:t>
            </a:r>
            <a:endParaRPr sz="3350"/>
          </a:p>
          <a:p>
            <a:pPr indent="0" lvl="0" marL="0" rtl="0" algn="l">
              <a:spcBef>
                <a:spcPts val="1200"/>
              </a:spcBef>
              <a:spcAft>
                <a:spcPts val="0"/>
              </a:spcAft>
              <a:buClr>
                <a:schemeClr val="dk1"/>
              </a:buClr>
              <a:buSzPct val="32835"/>
              <a:buFont typeface="Arial"/>
              <a:buNone/>
            </a:pPr>
            <a:r>
              <a:rPr b="1" lang="en-GB" sz="3350"/>
              <a:t>Hardware</a:t>
            </a:r>
            <a:r>
              <a:rPr lang="en-GB" sz="3350"/>
              <a:t>: Different hardware components are used to make the machine</a:t>
            </a:r>
            <a:endParaRPr sz="3350"/>
          </a:p>
          <a:p>
            <a:pPr indent="0" lvl="0" marL="0" rtl="0" algn="l">
              <a:spcBef>
                <a:spcPts val="1200"/>
              </a:spcBef>
              <a:spcAft>
                <a:spcPts val="0"/>
              </a:spcAft>
              <a:buClr>
                <a:schemeClr val="dk1"/>
              </a:buClr>
              <a:buSzPct val="32835"/>
              <a:buFont typeface="Arial"/>
              <a:buNone/>
            </a:pPr>
            <a:r>
              <a:rPr b="1" lang="en-GB" sz="3350"/>
              <a:t>Machine learning</a:t>
            </a:r>
            <a:r>
              <a:rPr lang="en-GB" sz="3350"/>
              <a:t>: Different ml algorithms will be used to classify the food and track health patterns.</a:t>
            </a:r>
            <a:endParaRPr sz="335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4292150" y="1608500"/>
            <a:ext cx="4755251" cy="2377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Hi! In this video I will show you how to getting started with esp8266-01 WiFi module and make a simple LED light controlling project using Arduino, ESP8266 and Blynk App&#10;&#10;00:37 Circuit Diagram&#10;00:42 Remove Atmega328P&#10;&#10;Remove Atmega328P Because we directly want to communicate with esp8266 through serial monitor(as USB to serial convertor), not from the atmega328p&#10;&#10;00:55 Make connections (for esp8266 communication)&#10;01:18 Check Arduino Board and port &#10;01:30 Open Serial monitor (set baud rate and Both NL &amp; CR)&#10;&#10;By reconnecting the GND wire of Esp8266, it will print the &quot;ready&quot; on Serial monitor that means now it is ready for AT commands. First I write some AT commands to test esp8266 and then changed the baud rate of the ESP8266.&#10;&#10;02:04 Change Baud rate of esp8266, write AT+UART_DEF=9600,8,1,0,0&#10;03:07 Download the Blynk App and Libraries&#10;06:21 Make connections for final setup&#10;07:26 Setup the Blynk App&#10;09:19 Source code&#10;10:50 Make some changes in code and upload&#10;13:15 Done!&#10;&#10;Note:  If you are getting esp not responding then first check the TX and RX connections and make sure wires are not loose and broken. Second check the baud rate. &#10;&#10;Code: https://drive.google.com/file/d/14B10JXcfdk2kArTku8c-l_2jDiufF9Mn&#10;&#10;Schematic for communicating with esp or changing the baud rate:&#10;https://drive.google.com/open?id=1lEZiILaXf1IinlSaiys8OjYNSkg2MDoQ&#10;&#10;Schematic for final setup:&#10;https://drive.google.com/open?id=1kEjkUOyot-HvzlgGxNe-Otx70zJ_L7wn&#10;&#10;Home Automation using ESP8266 : https://www.youtube.com/watch?v=-gAPSU-idOo&#10;&#10;Subscribe our channel : https://www.youtube.com/channel/UCAE_BN64jkkjfGJLSs21upg&#10;&#10;Like us on Facebook: https://www.facebook.com/Electronic-Projects-1570703653022589/&#10;&#10;&#10;I hope you Like this video. If so &#10;don't forget to Subscribe and if you have any question related to this topic then feel free to comment&#10;&#10;uelectropro&#10;-------------------------------------------------------------------------------------------------------------&#10;esp8266 tutorial,&#10;esp8266 arduino,&#10;esp8266 projects,&#10;esp8266 wifi module arduino,&#10;esp8266 code,&#10;5$ arduino wifi module,&#10;esp8266 01" id="82" name="Google Shape;82;p17" title="Esp8266 WiFi Module setup using Arduino Uno || ESP8266 Blynk || IoT Project || uElectroPro">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327300" y="150900"/>
            <a:ext cx="5650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200">
                <a:solidFill>
                  <a:schemeClr val="dk1"/>
                </a:solidFill>
                <a:latin typeface="Economica"/>
                <a:ea typeface="Economica"/>
                <a:cs typeface="Economica"/>
                <a:sym typeface="Economica"/>
              </a:rPr>
              <a:t>COMPONENTS </a:t>
            </a:r>
            <a:endParaRPr/>
          </a:p>
        </p:txBody>
      </p:sp>
      <p:sp>
        <p:nvSpPr>
          <p:cNvPr id="88" name="Google Shape;88;p18"/>
          <p:cNvSpPr txBox="1"/>
          <p:nvPr/>
        </p:nvSpPr>
        <p:spPr>
          <a:xfrm>
            <a:off x="784425" y="1251150"/>
            <a:ext cx="5520900" cy="3201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a:latin typeface="Open Sans"/>
                <a:ea typeface="Open Sans"/>
                <a:cs typeface="Open Sans"/>
                <a:sym typeface="Open Sans"/>
              </a:rPr>
              <a:t>Microcontroller</a:t>
            </a:r>
            <a:r>
              <a:rPr lang="en-GB">
                <a:latin typeface="Open Sans"/>
                <a:ea typeface="Open Sans"/>
                <a:cs typeface="Open Sans"/>
                <a:sym typeface="Open Sans"/>
              </a:rPr>
              <a:t> </a:t>
            </a:r>
            <a:r>
              <a:rPr lang="en-GB">
                <a:latin typeface="Open Sans"/>
                <a:ea typeface="Open Sans"/>
                <a:cs typeface="Open Sans"/>
                <a:sym typeface="Open Sans"/>
              </a:rPr>
              <a:t>: Arduino Uno</a:t>
            </a:r>
            <a:r>
              <a:rPr lang="en-GB">
                <a:solidFill>
                  <a:schemeClr val="dk1"/>
                </a:solidFill>
                <a:latin typeface="Open Sans"/>
                <a:ea typeface="Open Sans"/>
                <a:cs typeface="Open Sans"/>
                <a:sym typeface="Open Sans"/>
              </a:rPr>
              <a:t>(ATmega328P) for controlling the </a:t>
            </a:r>
            <a:endParaRPr>
              <a:solidFill>
                <a:schemeClr val="dk1"/>
              </a:solidFill>
              <a:latin typeface="Open Sans"/>
              <a:ea typeface="Open Sans"/>
              <a:cs typeface="Open Sans"/>
              <a:sym typeface="Open Sans"/>
            </a:endParaRPr>
          </a:p>
          <a:p>
            <a:pPr indent="0" lvl="0" marL="0" rtl="0" algn="just">
              <a:spcBef>
                <a:spcPts val="0"/>
              </a:spcBef>
              <a:spcAft>
                <a:spcPts val="0"/>
              </a:spcAft>
              <a:buNone/>
            </a:pPr>
            <a:r>
              <a:rPr lang="en-GB">
                <a:solidFill>
                  <a:schemeClr val="dk1"/>
                </a:solidFill>
                <a:latin typeface="Open Sans"/>
                <a:ea typeface="Open Sans"/>
                <a:cs typeface="Open Sans"/>
                <a:sym typeface="Open Sans"/>
              </a:rPr>
              <a:t>                                dispenser and other required task</a:t>
            </a:r>
            <a:endParaRPr>
              <a:solidFill>
                <a:schemeClr val="dk1"/>
              </a:solidFill>
              <a:latin typeface="Open Sans"/>
              <a:ea typeface="Open Sans"/>
              <a:cs typeface="Open Sans"/>
              <a:sym typeface="Open Sans"/>
            </a:endParaRPr>
          </a:p>
          <a:p>
            <a:pPr indent="0" lvl="0" marL="0" rtl="0" algn="just">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spcBef>
                <a:spcPts val="0"/>
              </a:spcBef>
              <a:spcAft>
                <a:spcPts val="0"/>
              </a:spcAft>
              <a:buNone/>
            </a:pPr>
            <a:r>
              <a:rPr b="1" lang="en-GB">
                <a:latin typeface="Open Sans"/>
                <a:ea typeface="Open Sans"/>
                <a:cs typeface="Open Sans"/>
                <a:sym typeface="Open Sans"/>
              </a:rPr>
              <a:t>Motor Driver</a:t>
            </a:r>
            <a:r>
              <a:rPr lang="en-GB">
                <a:latin typeface="Open Sans"/>
                <a:ea typeface="Open Sans"/>
                <a:cs typeface="Open Sans"/>
                <a:sym typeface="Open Sans"/>
              </a:rPr>
              <a:t> :   L293d for driving the Dispenser motor(we will</a:t>
            </a:r>
            <a:endParaRPr>
              <a:latin typeface="Open Sans"/>
              <a:ea typeface="Open Sans"/>
              <a:cs typeface="Open Sans"/>
              <a:sym typeface="Open Sans"/>
            </a:endParaRPr>
          </a:p>
          <a:p>
            <a:pPr indent="457200" lvl="0" marL="914400" rtl="0" algn="just">
              <a:spcBef>
                <a:spcPts val="0"/>
              </a:spcBef>
              <a:spcAft>
                <a:spcPts val="0"/>
              </a:spcAft>
              <a:buNone/>
            </a:pPr>
            <a:r>
              <a:rPr lang="en-GB">
                <a:latin typeface="Open Sans"/>
                <a:ea typeface="Open Sans"/>
                <a:cs typeface="Open Sans"/>
                <a:sym typeface="Open Sans"/>
              </a:rPr>
              <a:t>use L298n in final product) </a:t>
            </a:r>
            <a:endParaRPr>
              <a:latin typeface="Open Sans"/>
              <a:ea typeface="Open Sans"/>
              <a:cs typeface="Open Sans"/>
              <a:sym typeface="Open Sans"/>
            </a:endParaRPr>
          </a:p>
          <a:p>
            <a:pPr indent="457200" lvl="0" marL="91440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rPr b="1" lang="en-GB">
                <a:latin typeface="Open Sans"/>
                <a:ea typeface="Open Sans"/>
                <a:cs typeface="Open Sans"/>
                <a:sym typeface="Open Sans"/>
              </a:rPr>
              <a:t>WiFi Module :    </a:t>
            </a:r>
            <a:r>
              <a:rPr lang="en-GB">
                <a:latin typeface="Open Sans"/>
                <a:ea typeface="Open Sans"/>
                <a:cs typeface="Open Sans"/>
                <a:sym typeface="Open Sans"/>
              </a:rPr>
              <a:t>ESP8226 is used for connecting Arduino to the </a:t>
            </a:r>
            <a:endParaRPr>
              <a:latin typeface="Open Sans"/>
              <a:ea typeface="Open Sans"/>
              <a:cs typeface="Open Sans"/>
              <a:sym typeface="Open Sans"/>
            </a:endParaRPr>
          </a:p>
          <a:p>
            <a:pPr indent="0" lvl="0" marL="0" rtl="0" algn="just">
              <a:spcBef>
                <a:spcPts val="0"/>
              </a:spcBef>
              <a:spcAft>
                <a:spcPts val="0"/>
              </a:spcAft>
              <a:buNone/>
            </a:pPr>
            <a:r>
              <a:rPr lang="en-GB">
                <a:latin typeface="Open Sans"/>
                <a:ea typeface="Open Sans"/>
                <a:cs typeface="Open Sans"/>
                <a:sym typeface="Open Sans"/>
              </a:rPr>
              <a:t>                              Internet.</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rPr b="1" lang="en-GB">
                <a:latin typeface="Open Sans"/>
                <a:ea typeface="Open Sans"/>
                <a:cs typeface="Open Sans"/>
                <a:sym typeface="Open Sans"/>
              </a:rPr>
              <a:t>Power Supply : </a:t>
            </a:r>
            <a:r>
              <a:rPr lang="en-GB">
                <a:latin typeface="Open Sans"/>
                <a:ea typeface="Open Sans"/>
                <a:cs typeface="Open Sans"/>
                <a:sym typeface="Open Sans"/>
              </a:rPr>
              <a:t> Using a 9v power supply for all the components </a:t>
            </a:r>
            <a:endParaRPr>
              <a:latin typeface="Open Sans"/>
              <a:ea typeface="Open Sans"/>
              <a:cs typeface="Open Sans"/>
              <a:sym typeface="Open Sans"/>
            </a:endParaRPr>
          </a:p>
          <a:p>
            <a:pPr indent="0" lvl="0" marL="914400" rtl="0" algn="just">
              <a:spcBef>
                <a:spcPts val="0"/>
              </a:spcBef>
              <a:spcAft>
                <a:spcPts val="0"/>
              </a:spcAft>
              <a:buNone/>
            </a:pPr>
            <a:r>
              <a:rPr lang="en-GB">
                <a:latin typeface="Open Sans"/>
                <a:ea typeface="Open Sans"/>
                <a:cs typeface="Open Sans"/>
                <a:sym typeface="Open Sans"/>
              </a:rPr>
              <a:t>          except arduino.</a:t>
            </a:r>
            <a:endParaRPr>
              <a:latin typeface="Open Sans"/>
              <a:ea typeface="Open Sans"/>
              <a:cs typeface="Open Sans"/>
              <a:sym typeface="Open Sans"/>
            </a:endParaRPr>
          </a:p>
          <a:p>
            <a:pPr indent="0" lvl="0" marL="91440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rPr b="1" lang="en-GB">
                <a:latin typeface="Open Sans"/>
                <a:ea typeface="Open Sans"/>
                <a:cs typeface="Open Sans"/>
                <a:sym typeface="Open Sans"/>
              </a:rPr>
              <a:t>Sensors : 		</a:t>
            </a:r>
            <a:r>
              <a:rPr lang="en-GB">
                <a:latin typeface="Open Sans"/>
                <a:ea typeface="Open Sans"/>
                <a:cs typeface="Open Sans"/>
                <a:sym typeface="Open Sans"/>
              </a:rPr>
              <a:t>IR sensor for feed status.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504000" y="650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WORKING FLOW</a:t>
            </a:r>
            <a:endParaRPr/>
          </a:p>
        </p:txBody>
      </p:sp>
      <p:sp>
        <p:nvSpPr>
          <p:cNvPr id="94" name="Google Shape;94;p19"/>
          <p:cNvSpPr txBox="1"/>
          <p:nvPr>
            <p:ph idx="1" type="body"/>
          </p:nvPr>
        </p:nvSpPr>
        <p:spPr>
          <a:xfrm>
            <a:off x="40450" y="1456275"/>
            <a:ext cx="5682900" cy="2917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GB" sz="1200"/>
              <a:t>SENSING</a:t>
            </a:r>
            <a:r>
              <a:rPr lang="en-GB" sz="1200"/>
              <a:t> - The sensors will work in order to sense the amount of food </a:t>
            </a:r>
            <a:r>
              <a:rPr lang="en-GB" sz="1200"/>
              <a:t>present in the vessel.</a:t>
            </a:r>
            <a:endParaRPr sz="1200"/>
          </a:p>
          <a:p>
            <a:pPr indent="-304800" lvl="0" marL="457200" rtl="0" algn="l">
              <a:spcBef>
                <a:spcPts val="0"/>
              </a:spcBef>
              <a:spcAft>
                <a:spcPts val="0"/>
              </a:spcAft>
              <a:buSzPts val="1200"/>
              <a:buChar char="●"/>
            </a:pPr>
            <a:r>
              <a:rPr b="1" lang="en-GB" sz="1200"/>
              <a:t>PRE DEFINED INSTRUCTIONS</a:t>
            </a:r>
            <a:r>
              <a:rPr lang="en-GB" sz="1200"/>
              <a:t> - The system will consist of pre- defined instructions based on the type of breed, age of the pet and accordingly the quantity of food will be stored  to be followed. </a:t>
            </a:r>
            <a:r>
              <a:rPr lang="en-GB" sz="1200"/>
              <a:t>Hence</a:t>
            </a:r>
            <a:r>
              <a:rPr lang="en-GB" sz="1200"/>
              <a:t>, the empty space recognized by the system will be filled.	</a:t>
            </a:r>
            <a:endParaRPr sz="1200"/>
          </a:p>
          <a:p>
            <a:pPr indent="-304800" lvl="0" marL="457200" rtl="0" algn="l">
              <a:spcBef>
                <a:spcPts val="0"/>
              </a:spcBef>
              <a:spcAft>
                <a:spcPts val="0"/>
              </a:spcAft>
              <a:buSzPts val="1200"/>
              <a:buChar char="●"/>
            </a:pPr>
            <a:r>
              <a:rPr b="1" lang="en-GB" sz="1200"/>
              <a:t>One time configuration</a:t>
            </a:r>
            <a:r>
              <a:rPr lang="en-GB" sz="1200"/>
              <a:t> INPUT FROM USER ( CELL NO. , AGE , BREED).- The user will have to enter some specifications into the system about number of cells,pets,their breeds and their age. Accordingly the project will automatically allocate the taksa to each specific cell.</a:t>
            </a:r>
            <a:endParaRPr sz="12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1200"/>
              </a:spcAft>
              <a:buNone/>
            </a:pPr>
            <a:r>
              <a:t/>
            </a:r>
            <a:endParaRPr sz="1000"/>
          </a:p>
        </p:txBody>
      </p:sp>
      <p:pic>
        <p:nvPicPr>
          <p:cNvPr id="95" name="Google Shape;95;p19"/>
          <p:cNvPicPr preferRelativeResize="0"/>
          <p:nvPr/>
        </p:nvPicPr>
        <p:blipFill>
          <a:blip r:embed="rId3">
            <a:alphaModFix/>
          </a:blip>
          <a:stretch>
            <a:fillRect/>
          </a:stretch>
        </p:blipFill>
        <p:spPr>
          <a:xfrm>
            <a:off x="5799250" y="1543050"/>
            <a:ext cx="3225351" cy="2749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32527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WORKING FLOW</a:t>
            </a:r>
            <a:endParaRPr/>
          </a:p>
        </p:txBody>
      </p:sp>
      <p:sp>
        <p:nvSpPr>
          <p:cNvPr id="101" name="Google Shape;101;p20"/>
          <p:cNvSpPr txBox="1"/>
          <p:nvPr>
            <p:ph idx="1" type="body"/>
          </p:nvPr>
        </p:nvSpPr>
        <p:spPr>
          <a:xfrm>
            <a:off x="311700" y="1234575"/>
            <a:ext cx="4887900" cy="3354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GB" sz="1200"/>
              <a:t>QUANTITY OF FOOD IS DECIDED</a:t>
            </a:r>
            <a:r>
              <a:rPr lang="en-GB" sz="1200"/>
              <a:t>- The user can also decide to provide customized amount of food.</a:t>
            </a:r>
            <a:endParaRPr sz="1200"/>
          </a:p>
          <a:p>
            <a:pPr indent="-304800" lvl="0" marL="457200" rtl="0" algn="l">
              <a:spcBef>
                <a:spcPts val="0"/>
              </a:spcBef>
              <a:spcAft>
                <a:spcPts val="0"/>
              </a:spcAft>
              <a:buSzPts val="1200"/>
              <a:buChar char="●"/>
            </a:pPr>
            <a:r>
              <a:rPr b="1" lang="en-GB" sz="1200"/>
              <a:t>STATUS CHECK ON APP</a:t>
            </a:r>
            <a:r>
              <a:rPr lang="en-GB" sz="1200"/>
              <a:t> (IN PERCENT) - IoT Tech will constantly help the user to keep a track of everything that is going on through the application.</a:t>
            </a:r>
            <a:endParaRPr sz="1200"/>
          </a:p>
          <a:p>
            <a:pPr indent="-304800" lvl="0" marL="457200" rtl="0" algn="l">
              <a:spcBef>
                <a:spcPts val="0"/>
              </a:spcBef>
              <a:spcAft>
                <a:spcPts val="0"/>
              </a:spcAft>
              <a:buSzPts val="1200"/>
              <a:buChar char="●"/>
            </a:pPr>
            <a:r>
              <a:rPr b="1" lang="en-GB" sz="1200"/>
              <a:t>VARIOUS ALERTS </a:t>
            </a:r>
            <a:r>
              <a:rPr lang="en-GB" sz="1200"/>
              <a:t>ON THE APP TO KEEP A TRACK OF PET’’S EATING HABITS.- Alerts will also be passed on the app if there is anomaly detected in the system or any change in the eating pattern is noticed.</a:t>
            </a:r>
            <a:endParaRPr sz="1200"/>
          </a:p>
          <a:p>
            <a:pPr indent="-304800" lvl="0" marL="457200" rtl="0" algn="l">
              <a:spcBef>
                <a:spcPts val="0"/>
              </a:spcBef>
              <a:spcAft>
                <a:spcPts val="0"/>
              </a:spcAft>
              <a:buSzPts val="1200"/>
              <a:buChar char="●"/>
            </a:pPr>
            <a:r>
              <a:rPr lang="en-GB" sz="1200"/>
              <a:t>FOOD IS DISPENSED according to the default data</a:t>
            </a:r>
            <a:endParaRPr sz="1200"/>
          </a:p>
          <a:p>
            <a:pPr indent="0" lvl="0" marL="0" rtl="0" algn="l">
              <a:spcBef>
                <a:spcPts val="1200"/>
              </a:spcBef>
              <a:spcAft>
                <a:spcPts val="1200"/>
              </a:spcAft>
              <a:buNone/>
            </a:pPr>
            <a:r>
              <a:rPr lang="en-GB" sz="1200"/>
              <a:t>                           </a:t>
            </a:r>
            <a:r>
              <a:rPr lang="en-GB" sz="1100" u="sng">
                <a:solidFill>
                  <a:schemeClr val="hlink"/>
                </a:solidFill>
                <a:latin typeface="Arial"/>
                <a:ea typeface="Arial"/>
                <a:cs typeface="Arial"/>
                <a:sym typeface="Arial"/>
                <a:hlinkClick r:id="rId3"/>
              </a:rPr>
              <a:t>A basic version of IoT Pet Feeder </a:t>
            </a:r>
            <a:endParaRPr sz="1200"/>
          </a:p>
        </p:txBody>
      </p:sp>
      <p:pic>
        <p:nvPicPr>
          <p:cNvPr id="102" name="Google Shape;102;p20"/>
          <p:cNvPicPr preferRelativeResize="0"/>
          <p:nvPr/>
        </p:nvPicPr>
        <p:blipFill>
          <a:blip r:embed="rId4">
            <a:alphaModFix/>
          </a:blip>
          <a:stretch>
            <a:fillRect/>
          </a:stretch>
        </p:blipFill>
        <p:spPr>
          <a:xfrm>
            <a:off x="5151475" y="1028225"/>
            <a:ext cx="3639600" cy="3633643"/>
          </a:xfrm>
          <a:prstGeom prst="rect">
            <a:avLst/>
          </a:prstGeom>
          <a:noFill/>
          <a:ln>
            <a:noFill/>
          </a:ln>
        </p:spPr>
      </p:pic>
      <p:sp>
        <p:nvSpPr>
          <p:cNvPr id="103" name="Google Shape;103;p20"/>
          <p:cNvSpPr/>
          <p:nvPr/>
        </p:nvSpPr>
        <p:spPr>
          <a:xfrm>
            <a:off x="381900" y="3469100"/>
            <a:ext cx="962400" cy="48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p:nvPr/>
        </p:nvSpPr>
        <p:spPr>
          <a:xfrm>
            <a:off x="475998" y="971450"/>
            <a:ext cx="995700" cy="49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USER</a:t>
            </a:r>
            <a:endParaRPr/>
          </a:p>
        </p:txBody>
      </p:sp>
      <p:sp>
        <p:nvSpPr>
          <p:cNvPr id="109" name="Google Shape;109;p21"/>
          <p:cNvSpPr/>
          <p:nvPr/>
        </p:nvSpPr>
        <p:spPr>
          <a:xfrm>
            <a:off x="3450772" y="1098815"/>
            <a:ext cx="1344300" cy="46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VIEW USER</a:t>
            </a:r>
            <a:endParaRPr/>
          </a:p>
        </p:txBody>
      </p:sp>
      <p:sp>
        <p:nvSpPr>
          <p:cNvPr id="110" name="Google Shape;110;p21"/>
          <p:cNvSpPr/>
          <p:nvPr/>
        </p:nvSpPr>
        <p:spPr>
          <a:xfrm>
            <a:off x="3455000" y="2652300"/>
            <a:ext cx="1244700" cy="53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VIEW SCHEDULE</a:t>
            </a:r>
            <a:endParaRPr/>
          </a:p>
        </p:txBody>
      </p:sp>
      <p:sp>
        <p:nvSpPr>
          <p:cNvPr id="111" name="Google Shape;111;p21"/>
          <p:cNvSpPr/>
          <p:nvPr/>
        </p:nvSpPr>
        <p:spPr>
          <a:xfrm>
            <a:off x="3401000" y="4443623"/>
            <a:ext cx="1277700" cy="60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VIEW SENSOR VALUE</a:t>
            </a:r>
            <a:endParaRPr/>
          </a:p>
        </p:txBody>
      </p:sp>
      <p:sp>
        <p:nvSpPr>
          <p:cNvPr id="112" name="Google Shape;112;p21"/>
          <p:cNvSpPr/>
          <p:nvPr/>
        </p:nvSpPr>
        <p:spPr>
          <a:xfrm>
            <a:off x="351500" y="2641000"/>
            <a:ext cx="1277700" cy="49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SCHEDULE</a:t>
            </a:r>
            <a:endParaRPr/>
          </a:p>
        </p:txBody>
      </p:sp>
      <p:sp>
        <p:nvSpPr>
          <p:cNvPr id="113" name="Google Shape;113;p21"/>
          <p:cNvSpPr/>
          <p:nvPr/>
        </p:nvSpPr>
        <p:spPr>
          <a:xfrm>
            <a:off x="3400993" y="3492877"/>
            <a:ext cx="1244700" cy="49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FEED PET</a:t>
            </a:r>
            <a:endParaRPr/>
          </a:p>
        </p:txBody>
      </p:sp>
      <p:sp>
        <p:nvSpPr>
          <p:cNvPr id="114" name="Google Shape;114;p21"/>
          <p:cNvSpPr/>
          <p:nvPr/>
        </p:nvSpPr>
        <p:spPr>
          <a:xfrm>
            <a:off x="6839150" y="2652299"/>
            <a:ext cx="1244700" cy="53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USER</a:t>
            </a:r>
            <a:endParaRPr/>
          </a:p>
        </p:txBody>
      </p:sp>
      <p:cxnSp>
        <p:nvCxnSpPr>
          <p:cNvPr id="115" name="Google Shape;115;p21"/>
          <p:cNvCxnSpPr/>
          <p:nvPr/>
        </p:nvCxnSpPr>
        <p:spPr>
          <a:xfrm>
            <a:off x="890123" y="1464350"/>
            <a:ext cx="14100" cy="4116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21"/>
          <p:cNvCxnSpPr/>
          <p:nvPr/>
        </p:nvCxnSpPr>
        <p:spPr>
          <a:xfrm>
            <a:off x="867204" y="1879467"/>
            <a:ext cx="3079500" cy="192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21"/>
          <p:cNvCxnSpPr/>
          <p:nvPr/>
        </p:nvCxnSpPr>
        <p:spPr>
          <a:xfrm rot="10800000">
            <a:off x="3946700" y="1593700"/>
            <a:ext cx="1200" cy="3402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21"/>
          <p:cNvCxnSpPr/>
          <p:nvPr/>
        </p:nvCxnSpPr>
        <p:spPr>
          <a:xfrm>
            <a:off x="4795081" y="1331260"/>
            <a:ext cx="2664600" cy="30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21"/>
          <p:cNvCxnSpPr>
            <a:endCxn id="114" idx="0"/>
          </p:cNvCxnSpPr>
          <p:nvPr/>
        </p:nvCxnSpPr>
        <p:spPr>
          <a:xfrm>
            <a:off x="7453400" y="1309199"/>
            <a:ext cx="8100" cy="13431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21"/>
          <p:cNvCxnSpPr>
            <a:stCxn id="112" idx="3"/>
            <a:endCxn id="110" idx="1"/>
          </p:cNvCxnSpPr>
          <p:nvPr/>
        </p:nvCxnSpPr>
        <p:spPr>
          <a:xfrm>
            <a:off x="1629200" y="2889250"/>
            <a:ext cx="1825800" cy="318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21"/>
          <p:cNvCxnSpPr/>
          <p:nvPr/>
        </p:nvCxnSpPr>
        <p:spPr>
          <a:xfrm flipH="1" rot="10800000">
            <a:off x="4632850" y="2790375"/>
            <a:ext cx="2240100" cy="900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21"/>
          <p:cNvCxnSpPr/>
          <p:nvPr/>
        </p:nvCxnSpPr>
        <p:spPr>
          <a:xfrm flipH="1">
            <a:off x="4661040" y="2965933"/>
            <a:ext cx="2183700" cy="7560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21"/>
          <p:cNvCxnSpPr/>
          <p:nvPr/>
        </p:nvCxnSpPr>
        <p:spPr>
          <a:xfrm flipH="1">
            <a:off x="867193" y="3739261"/>
            <a:ext cx="2533800" cy="24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21"/>
          <p:cNvCxnSpPr/>
          <p:nvPr/>
        </p:nvCxnSpPr>
        <p:spPr>
          <a:xfrm rot="10800000">
            <a:off x="896575" y="3138525"/>
            <a:ext cx="1200" cy="63960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p21"/>
          <p:cNvCxnSpPr>
            <a:stCxn id="114" idx="2"/>
          </p:cNvCxnSpPr>
          <p:nvPr/>
        </p:nvCxnSpPr>
        <p:spPr>
          <a:xfrm>
            <a:off x="7461500" y="3189599"/>
            <a:ext cx="20100" cy="5232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21"/>
          <p:cNvCxnSpPr>
            <a:endCxn id="113" idx="3"/>
          </p:cNvCxnSpPr>
          <p:nvPr/>
        </p:nvCxnSpPr>
        <p:spPr>
          <a:xfrm flipH="1">
            <a:off x="4645693" y="3671527"/>
            <a:ext cx="2842800" cy="6780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21"/>
          <p:cNvCxnSpPr/>
          <p:nvPr/>
        </p:nvCxnSpPr>
        <p:spPr>
          <a:xfrm>
            <a:off x="561100" y="3160925"/>
            <a:ext cx="0" cy="17394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21"/>
          <p:cNvCxnSpPr/>
          <p:nvPr/>
        </p:nvCxnSpPr>
        <p:spPr>
          <a:xfrm>
            <a:off x="570450" y="4891000"/>
            <a:ext cx="2814000" cy="21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21"/>
          <p:cNvCxnSpPr/>
          <p:nvPr/>
        </p:nvCxnSpPr>
        <p:spPr>
          <a:xfrm flipH="1" rot="10800000">
            <a:off x="4639028" y="4874716"/>
            <a:ext cx="3111600" cy="264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21"/>
          <p:cNvCxnSpPr/>
          <p:nvPr/>
        </p:nvCxnSpPr>
        <p:spPr>
          <a:xfrm rot="10800000">
            <a:off x="7750600" y="3200850"/>
            <a:ext cx="11400" cy="1699500"/>
          </a:xfrm>
          <a:prstGeom prst="straightConnector1">
            <a:avLst/>
          </a:prstGeom>
          <a:noFill/>
          <a:ln cap="flat" cmpd="sng" w="9525">
            <a:solidFill>
              <a:schemeClr val="dk2"/>
            </a:solidFill>
            <a:prstDash val="solid"/>
            <a:round/>
            <a:headEnd len="med" w="med" type="none"/>
            <a:tailEnd len="med" w="med" type="triangle"/>
          </a:ln>
        </p:spPr>
      </p:cxnSp>
      <p:sp>
        <p:nvSpPr>
          <p:cNvPr id="131" name="Google Shape;131;p21"/>
          <p:cNvSpPr txBox="1"/>
          <p:nvPr/>
        </p:nvSpPr>
        <p:spPr>
          <a:xfrm>
            <a:off x="1837761" y="1563706"/>
            <a:ext cx="13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USER ID</a:t>
            </a:r>
            <a:endParaRPr/>
          </a:p>
        </p:txBody>
      </p:sp>
      <p:sp>
        <p:nvSpPr>
          <p:cNvPr id="132" name="Google Shape;132;p21"/>
          <p:cNvSpPr txBox="1"/>
          <p:nvPr/>
        </p:nvSpPr>
        <p:spPr>
          <a:xfrm>
            <a:off x="5444701" y="1045662"/>
            <a:ext cx="12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USER ID</a:t>
            </a:r>
            <a:endParaRPr/>
          </a:p>
        </p:txBody>
      </p:sp>
      <p:sp>
        <p:nvSpPr>
          <p:cNvPr id="133" name="Google Shape;133;p21"/>
          <p:cNvSpPr txBox="1"/>
          <p:nvPr/>
        </p:nvSpPr>
        <p:spPr>
          <a:xfrm rot="78910">
            <a:off x="1784660" y="2629856"/>
            <a:ext cx="1476989" cy="40036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SCHEDULE ID</a:t>
            </a:r>
            <a:endParaRPr/>
          </a:p>
        </p:txBody>
      </p:sp>
      <p:sp>
        <p:nvSpPr>
          <p:cNvPr id="134" name="Google Shape;134;p21"/>
          <p:cNvSpPr txBox="1"/>
          <p:nvPr/>
        </p:nvSpPr>
        <p:spPr>
          <a:xfrm>
            <a:off x="4716746" y="3075842"/>
            <a:ext cx="270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FEEDING ORDER</a:t>
            </a:r>
            <a:endParaRPr/>
          </a:p>
        </p:txBody>
      </p:sp>
      <p:sp>
        <p:nvSpPr>
          <p:cNvPr id="135" name="Google Shape;135;p21"/>
          <p:cNvSpPr txBox="1"/>
          <p:nvPr/>
        </p:nvSpPr>
        <p:spPr>
          <a:xfrm flipH="1" rot="-159943">
            <a:off x="4740255" y="2358440"/>
            <a:ext cx="2347941" cy="4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SCHEDULE LIST</a:t>
            </a:r>
            <a:endParaRPr/>
          </a:p>
        </p:txBody>
      </p:sp>
      <p:sp>
        <p:nvSpPr>
          <p:cNvPr id="136" name="Google Shape;136;p21"/>
          <p:cNvSpPr txBox="1"/>
          <p:nvPr/>
        </p:nvSpPr>
        <p:spPr>
          <a:xfrm>
            <a:off x="1358006" y="3687614"/>
            <a:ext cx="16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FEEDING TIME</a:t>
            </a:r>
            <a:endParaRPr/>
          </a:p>
        </p:txBody>
      </p:sp>
      <p:sp>
        <p:nvSpPr>
          <p:cNvPr id="137" name="Google Shape;137;p21"/>
          <p:cNvSpPr txBox="1"/>
          <p:nvPr/>
        </p:nvSpPr>
        <p:spPr>
          <a:xfrm rot="175117">
            <a:off x="1270860" y="4358709"/>
            <a:ext cx="1908976" cy="40011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SENSOR DETAILS</a:t>
            </a:r>
            <a:endParaRPr/>
          </a:p>
        </p:txBody>
      </p:sp>
      <p:sp>
        <p:nvSpPr>
          <p:cNvPr id="138" name="Google Shape;138;p21"/>
          <p:cNvSpPr txBox="1"/>
          <p:nvPr/>
        </p:nvSpPr>
        <p:spPr>
          <a:xfrm>
            <a:off x="5481626" y="4443631"/>
            <a:ext cx="205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SENSOR DETAILS</a:t>
            </a:r>
            <a:endParaRPr/>
          </a:p>
        </p:txBody>
      </p:sp>
      <p:sp>
        <p:nvSpPr>
          <p:cNvPr id="139" name="Google Shape;139;p21"/>
          <p:cNvSpPr txBox="1"/>
          <p:nvPr/>
        </p:nvSpPr>
        <p:spPr>
          <a:xfrm>
            <a:off x="390325" y="156125"/>
            <a:ext cx="731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DFD - DATA FLOW DIAGRAM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