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3"/>
  </p:notesMasterIdLst>
  <p:sldIdLst>
    <p:sldId id="303" r:id="rId2"/>
    <p:sldId id="447" r:id="rId3"/>
    <p:sldId id="351" r:id="rId4"/>
    <p:sldId id="448" r:id="rId5"/>
    <p:sldId id="449" r:id="rId6"/>
    <p:sldId id="450" r:id="rId7"/>
    <p:sldId id="451" r:id="rId8"/>
    <p:sldId id="494" r:id="rId9"/>
    <p:sldId id="453" r:id="rId10"/>
    <p:sldId id="452" r:id="rId11"/>
    <p:sldId id="458" r:id="rId12"/>
    <p:sldId id="457" r:id="rId13"/>
    <p:sldId id="456" r:id="rId14"/>
    <p:sldId id="459" r:id="rId15"/>
    <p:sldId id="461" r:id="rId16"/>
    <p:sldId id="460" r:id="rId17"/>
    <p:sldId id="463" r:id="rId18"/>
    <p:sldId id="462" r:id="rId19"/>
    <p:sldId id="464" r:id="rId20"/>
    <p:sldId id="466" r:id="rId21"/>
    <p:sldId id="465" r:id="rId22"/>
    <p:sldId id="467" r:id="rId23"/>
    <p:sldId id="469" r:id="rId24"/>
    <p:sldId id="470" r:id="rId25"/>
    <p:sldId id="468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46" r:id="rId41"/>
    <p:sldId id="439" r:id="rId42"/>
    <p:sldId id="438" r:id="rId43"/>
    <p:sldId id="435" r:id="rId44"/>
    <p:sldId id="436" r:id="rId45"/>
    <p:sldId id="437" r:id="rId46"/>
    <p:sldId id="440" r:id="rId47"/>
    <p:sldId id="442" r:id="rId48"/>
    <p:sldId id="443" r:id="rId49"/>
    <p:sldId id="485" r:id="rId50"/>
    <p:sldId id="486" r:id="rId51"/>
    <p:sldId id="487" r:id="rId52"/>
    <p:sldId id="488" r:id="rId53"/>
    <p:sldId id="489" r:id="rId54"/>
    <p:sldId id="490" r:id="rId55"/>
    <p:sldId id="491" r:id="rId56"/>
    <p:sldId id="492" r:id="rId57"/>
    <p:sldId id="495" r:id="rId58"/>
    <p:sldId id="496" r:id="rId59"/>
    <p:sldId id="497" r:id="rId60"/>
    <p:sldId id="493" r:id="rId61"/>
    <p:sldId id="302" r:id="rId62"/>
  </p:sldIdLst>
  <p:sldSz cx="9144000" cy="6858000" type="screen4x3"/>
  <p:notesSz cx="6858000" cy="9144000"/>
  <p:embeddedFontLst>
    <p:embeddedFont>
      <p:font typeface="HY바다L" pitchFamily="18" charset="-127"/>
      <p:regular r:id="rId64"/>
    </p:embeddedFont>
    <p:embeddedFont>
      <p:font typeface="맑은 고딕" pitchFamily="50" charset="-127"/>
      <p:regular r:id="rId65"/>
      <p:bold r:id="rId66"/>
    </p:embeddedFont>
    <p:embeddedFont>
      <p:font typeface="HY나무L" pitchFamily="18" charset="-127"/>
      <p:regular r:id="rId67"/>
    </p:embeddedFont>
    <p:embeddedFont>
      <p:font typeface="Yoon 윤고딕 520_TT" charset="-127"/>
      <p:regular r:id="rId6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281E"/>
    <a:srgbClr val="AF9061"/>
    <a:srgbClr val="272123"/>
    <a:srgbClr val="FDA800"/>
    <a:srgbClr val="7AB5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3" autoAdjust="0"/>
    <p:restoredTop sz="95119" autoAdjust="0"/>
  </p:normalViewPr>
  <p:slideViewPr>
    <p:cSldViewPr>
      <p:cViewPr varScale="1">
        <p:scale>
          <a:sx n="67" d="100"/>
          <a:sy n="67" d="100"/>
        </p:scale>
        <p:origin x="-1352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26692-7D6A-4C7A-8688-57509A65FE3B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66646-D9CB-4AD0-A4C9-D499E2699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813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이루어져 있는 데이터에서 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훨씬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많을 때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spase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format - 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희소 형태의 데이터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의미 없는 정보가 많고 크기가 커서 데이터를 처리하기 힘들 때 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transactions class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 처리 한다고 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독립일 때보다 같이 파는 것이 더 효과적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32922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37871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23622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95836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3710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0812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7424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73749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3456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0026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27135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033553"/>
            <a:ext cx="5832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BlackFriday</a:t>
            </a:r>
            <a:endParaRPr lang="en-US" altLang="ko-KR" sz="8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645024"/>
            <a:ext cx="9144000" cy="1800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3306470"/>
            <a:ext cx="2304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The third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6608" y="5897850"/>
            <a:ext cx="2304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201711505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김도희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pPr algn="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201711519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서은지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9163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412174"/>
            <a:ext cx="2353529" cy="49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Processing 2 New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6298" y="1170002"/>
            <a:ext cx="5606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새롭게 가공한 데이터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‘products’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생성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!!  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9283" y="58241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rot="5400000">
            <a:off x="702755" y="91249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7504" y="5801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436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5071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970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166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r="47003" b="37879"/>
          <a:stretch>
            <a:fillRect/>
          </a:stretch>
        </p:blipFill>
        <p:spPr bwMode="auto">
          <a:xfrm>
            <a:off x="1259632" y="2132856"/>
            <a:ext cx="69830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507586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945275"/>
            <a:ext cx="2218877" cy="395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1 New Data _ EDA &amp; Analysis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75856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필요한 패키지 다운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119" y="2348880"/>
            <a:ext cx="3143379" cy="16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433893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945275"/>
            <a:ext cx="2218877" cy="395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1 New Data _ EDA &amp; Analysis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87824" y="54452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결측치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확인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&amp;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데이터 형태 정리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1" y="1553716"/>
            <a:ext cx="8069482" cy="374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433893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945275"/>
            <a:ext cx="2218877" cy="395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1 New Data _ EDA &amp; Analysis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28392" y="55799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변수 형태 지정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3021" r="10535"/>
          <a:stretch/>
        </p:blipFill>
        <p:spPr bwMode="auto">
          <a:xfrm>
            <a:off x="928201" y="1988840"/>
            <a:ext cx="7820263" cy="331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257862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945275"/>
            <a:ext cx="2218877" cy="395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1 New Data _ EDA &amp; Analysis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21415" y="8863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Plot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확인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90872"/>
            <a:ext cx="6277744" cy="472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도넛 3"/>
          <p:cNvSpPr/>
          <p:nvPr/>
        </p:nvSpPr>
        <p:spPr>
          <a:xfrm>
            <a:off x="6827068" y="4478580"/>
            <a:ext cx="792088" cy="720080"/>
          </a:xfrm>
          <a:prstGeom prst="donut">
            <a:avLst>
              <a:gd name="adj" fmla="val 66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6827068" y="3043812"/>
            <a:ext cx="792088" cy="720080"/>
          </a:xfrm>
          <a:prstGeom prst="donut">
            <a:avLst>
              <a:gd name="adj" fmla="val 66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도넛 22"/>
          <p:cNvSpPr/>
          <p:nvPr/>
        </p:nvSpPr>
        <p:spPr>
          <a:xfrm>
            <a:off x="6827068" y="1484784"/>
            <a:ext cx="792088" cy="720080"/>
          </a:xfrm>
          <a:prstGeom prst="donut">
            <a:avLst>
              <a:gd name="adj" fmla="val 66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5616" y="602128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Purchase</a:t>
            </a:r>
            <a:r>
              <a:rPr lang="ko-KR" altLang="en-US" dirty="0"/>
              <a:t>가 </a:t>
            </a:r>
            <a:r>
              <a:rPr lang="en-US" altLang="ko-KR" dirty="0"/>
              <a:t>Gender</a:t>
            </a:r>
            <a:r>
              <a:rPr lang="ko-KR" altLang="en-US" dirty="0"/>
              <a:t>와 </a:t>
            </a:r>
            <a:r>
              <a:rPr lang="en-US" altLang="ko-KR" dirty="0" err="1"/>
              <a:t>City_Category</a:t>
            </a:r>
            <a:r>
              <a:rPr lang="ko-KR" altLang="en-US" dirty="0"/>
              <a:t>와 </a:t>
            </a:r>
            <a:r>
              <a:rPr lang="en-US" altLang="ko-KR" dirty="0" err="1" smtClean="0"/>
              <a:t>Product_num</a:t>
            </a:r>
            <a:r>
              <a:rPr lang="ko-KR" altLang="en-US" dirty="0"/>
              <a:t>의 영향을 많이 받고 있는 것을 시각적으로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829877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945275"/>
            <a:ext cx="2218877" cy="395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1 New Data _ EDA &amp; Analysis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52936"/>
            <a:ext cx="3903029" cy="313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0" y="2780928"/>
            <a:ext cx="4152278" cy="354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619672" y="1815207"/>
            <a:ext cx="6558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시각적으로도 성별간 지출액에 차이가 </a:t>
            </a:r>
            <a:r>
              <a:rPr lang="ko-KR" altLang="en-US" sz="1600" dirty="0" err="1" smtClean="0"/>
              <a:t>없어보이나</a:t>
            </a:r>
            <a:r>
              <a:rPr lang="ko-KR" altLang="en-US" sz="1600" dirty="0" smtClean="0"/>
              <a:t> 관측치의 크기가</a:t>
            </a:r>
            <a:endParaRPr lang="en-US" altLang="ko-KR" sz="1600" dirty="0" smtClean="0"/>
          </a:p>
          <a:p>
            <a:r>
              <a:rPr lang="ko-KR" altLang="en-US" sz="1600" dirty="0" smtClean="0"/>
              <a:t>크기 때문에 차이가 있다고 나올 가능성도 없지 않다고 판단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1902844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945275"/>
            <a:ext cx="2218877" cy="395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1 New Data _ EDA &amp; Analysis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13" y="2060848"/>
            <a:ext cx="47529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35696" y="5085184"/>
            <a:ext cx="6558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</a:t>
            </a:r>
            <a:r>
              <a:rPr lang="ko-KR" altLang="en-US" sz="1600" dirty="0"/>
              <a:t>남녀간 </a:t>
            </a:r>
            <a:r>
              <a:rPr lang="ko-KR" altLang="en-US" sz="1600" dirty="0" err="1"/>
              <a:t>구입액에</a:t>
            </a:r>
            <a:r>
              <a:rPr lang="ko-KR" altLang="en-US" sz="1600" dirty="0"/>
              <a:t> 차이가 있다라고 해석가능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#</a:t>
            </a: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여자보다 </a:t>
            </a:r>
            <a:r>
              <a:rPr lang="ko-KR" altLang="en-US" sz="1600" dirty="0"/>
              <a:t>남자가 더 많이 </a:t>
            </a:r>
            <a:r>
              <a:rPr lang="ko-KR" altLang="en-US" sz="1600" dirty="0" smtClean="0"/>
              <a:t>소비한다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라고 </a:t>
            </a:r>
            <a:r>
              <a:rPr lang="ko-KR" altLang="en-US" sz="1600" dirty="0"/>
              <a:t>말할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5870831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945275"/>
            <a:ext cx="2218877" cy="395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1 New Data _ EDA &amp; Analysis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22" y="1383815"/>
            <a:ext cx="56197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5161954" cy="415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사각형 설명선 2"/>
          <p:cNvSpPr/>
          <p:nvPr/>
        </p:nvSpPr>
        <p:spPr>
          <a:xfrm>
            <a:off x="5436096" y="258082"/>
            <a:ext cx="3145730" cy="889415"/>
          </a:xfrm>
          <a:prstGeom prst="wedgeRectCallout">
            <a:avLst>
              <a:gd name="adj1" fmla="val -36485"/>
              <a:gd name="adj2" fmla="val 704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#</a:t>
            </a:r>
            <a:r>
              <a:rPr lang="ko-KR" altLang="en-US" sz="1600" dirty="0"/>
              <a:t>성별 범주 간 여자보다 남자가 상대적으로 더 많이 소비한 것을 알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3357602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945275"/>
            <a:ext cx="2218877" cy="395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1 New Data _ EDA &amp; Analysis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06" y="2079993"/>
            <a:ext cx="5243487" cy="417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70580"/>
            <a:ext cx="6407556" cy="36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5436096" y="258082"/>
            <a:ext cx="3145730" cy="889415"/>
          </a:xfrm>
          <a:prstGeom prst="wedgeRectCallout">
            <a:avLst>
              <a:gd name="adj1" fmla="val -36485"/>
              <a:gd name="adj2" fmla="val 704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#26-35</a:t>
            </a:r>
            <a:r>
              <a:rPr lang="ko-KR" altLang="en-US" sz="1600" dirty="0"/>
              <a:t>의 범주에서 가장 많이 소비한 것을 알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6873445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945275"/>
            <a:ext cx="2218877" cy="395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1 New Data _ EDA &amp; Analysis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11" y="1438792"/>
            <a:ext cx="6044993" cy="115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06725"/>
            <a:ext cx="5003651" cy="403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9260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4457" y="2996952"/>
            <a:ext cx="20162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Order  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729389" y="2319870"/>
            <a:ext cx="0" cy="2218260"/>
          </a:xfrm>
          <a:prstGeom prst="line">
            <a:avLst/>
          </a:prstGeom>
          <a:ln w="19050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4737" y="1916832"/>
            <a:ext cx="4465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Introduction Data Set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Processing 2 New Data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1 New Data _ EDA &amp; Analysis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2 New Data _ Association Analysis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Conclusion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" y="-27384"/>
            <a:ext cx="9144000" cy="2160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6641976"/>
            <a:ext cx="9144000" cy="2160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44543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10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uiExpan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945275"/>
            <a:ext cx="2218877" cy="395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1 New Data _ EDA &amp; Analysis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65806"/>
            <a:ext cx="4032448" cy="321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89" y="195243"/>
            <a:ext cx="5518345" cy="359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355976" y="5733256"/>
            <a:ext cx="471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수요도가 큰 직업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6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위까지의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구입액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분포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3" name="액자 2"/>
          <p:cNvSpPr/>
          <p:nvPr/>
        </p:nvSpPr>
        <p:spPr>
          <a:xfrm>
            <a:off x="3275856" y="2780928"/>
            <a:ext cx="5256584" cy="1008112"/>
          </a:xfrm>
          <a:prstGeom prst="frame">
            <a:avLst>
              <a:gd name="adj1" fmla="val 465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00909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77" y="821348"/>
            <a:ext cx="6063099" cy="113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6873"/>
            <a:ext cx="5310151" cy="424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191925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945275"/>
            <a:ext cx="2218877" cy="395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1 New Data _ EDA &amp; Analysis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48153"/>
            <a:ext cx="5040560" cy="524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301208"/>
            <a:ext cx="27908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사각형 설명선 2"/>
          <p:cNvSpPr/>
          <p:nvPr/>
        </p:nvSpPr>
        <p:spPr>
          <a:xfrm>
            <a:off x="6334699" y="4293096"/>
            <a:ext cx="2304256" cy="720080"/>
          </a:xfrm>
          <a:prstGeom prst="wedgeRectCallout">
            <a:avLst>
              <a:gd name="adj1" fmla="val 2824"/>
              <a:gd name="adj2" fmla="val 720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정규성</a:t>
            </a:r>
            <a:r>
              <a:rPr lang="ko-KR" altLang="en-US" dirty="0" smtClean="0"/>
              <a:t> 만족</a:t>
            </a:r>
            <a:endParaRPr lang="ko-KR" altLang="en-US" dirty="0"/>
          </a:p>
        </p:txBody>
      </p:sp>
      <p:sp>
        <p:nvSpPr>
          <p:cNvPr id="4" name="사각형 설명선 3"/>
          <p:cNvSpPr/>
          <p:nvPr/>
        </p:nvSpPr>
        <p:spPr>
          <a:xfrm>
            <a:off x="6660231" y="1343643"/>
            <a:ext cx="1978723" cy="720080"/>
          </a:xfrm>
          <a:prstGeom prst="wedgeRectCallout">
            <a:avLst>
              <a:gd name="adj1" fmla="val -81264"/>
              <a:gd name="adj2" fmla="val 8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집단 간 평균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차이 검정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48072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39" y="745455"/>
            <a:ext cx="6572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39" y="2276872"/>
            <a:ext cx="5278016" cy="421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355976" y="27983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도시 거주기간별 지출금액 차이가 있음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98239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68" y="908320"/>
            <a:ext cx="7181045" cy="104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095301"/>
            <a:ext cx="5411792" cy="435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사각형 설명선 13"/>
          <p:cNvSpPr/>
          <p:nvPr/>
        </p:nvSpPr>
        <p:spPr>
          <a:xfrm>
            <a:off x="6228184" y="2204864"/>
            <a:ext cx="2448272" cy="1080120"/>
          </a:xfrm>
          <a:prstGeom prst="wedgeRectCallout">
            <a:avLst>
              <a:gd name="adj1" fmla="val -88403"/>
              <a:gd name="adj2" fmla="val 1057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결혼여부간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지출액</a:t>
            </a:r>
            <a:r>
              <a:rPr lang="en-US" altLang="ko-KR" dirty="0"/>
              <a:t> </a:t>
            </a:r>
            <a:r>
              <a:rPr lang="ko-KR" altLang="en-US" dirty="0" smtClean="0"/>
              <a:t>차이가 난다고 할 수 있을까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2978969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370"/>
            <a:ext cx="472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228184" y="955463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할 수 없음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34" y="2156872"/>
            <a:ext cx="834717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89191"/>
            <a:ext cx="4853139" cy="390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004048" y="2924944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결혼여부간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구입액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차이는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없으나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결혼여부간에서도 여자보다 남자가 지출이 더 많은 것을 마찬가지로 알 수 있다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24123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99" y="297132"/>
            <a:ext cx="5357297" cy="164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56" y="1988840"/>
            <a:ext cx="5733256" cy="461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11201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40102"/>
            <a:ext cx="5661248" cy="453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8160191" cy="41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123728" y="1813374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#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파란색점이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빨간색보다 상대적으로 위쪽에 배치되어 있으며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,</a:t>
            </a:r>
          </a:p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#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직관적으로 알 수 있듯이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상품의 개수와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구입액이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강한 양의 상관관계가 있는 것을 알 수 있다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39029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75656" y="2527736"/>
            <a:ext cx="69127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Gender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의 특성은 어떠한 다른 범주들로 나누었을 때에도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,</a:t>
            </a:r>
          </a:p>
          <a:p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	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동일하게 여성보다 남성의 지출액이 더 큰 양상을 보인다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	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따라서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, test set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train set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을 나눌 때에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, </a:t>
            </a:r>
          </a:p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	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Gender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의 비율로 나눈다면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자료의 중요한 특성을 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	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잘 살려 나눌 수 있을 것이라 판단하였다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86482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4051"/>
            <a:ext cx="6480720" cy="611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47826"/>
            <a:ext cx="5478959" cy="222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20799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-9283" y="887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각 삼각형 47"/>
          <p:cNvSpPr/>
          <p:nvPr/>
        </p:nvSpPr>
        <p:spPr>
          <a:xfrm rot="5400000">
            <a:off x="702755" y="4188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23549" y="843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0734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Introduction Data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Set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79548"/>
            <a:ext cx="7445507" cy="394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373083" y="1084674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Raw Data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1112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945275"/>
            <a:ext cx="2218877" cy="395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1 New Data _ EDA &amp; Analysis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7070517" cy="318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937126" y="1986186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##### Analysis ##### 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 test &amp; train set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분해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26207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27" y="1268760"/>
            <a:ext cx="48672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047373"/>
            <a:ext cx="48958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도넛 23"/>
          <p:cNvSpPr/>
          <p:nvPr/>
        </p:nvSpPr>
        <p:spPr>
          <a:xfrm>
            <a:off x="5752703" y="5787705"/>
            <a:ext cx="792088" cy="720080"/>
          </a:xfrm>
          <a:prstGeom prst="donut">
            <a:avLst>
              <a:gd name="adj" fmla="val 66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21469" y="526375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LM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시행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8949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00206"/>
            <a:ext cx="4440907" cy="596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647282" y="268538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LM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시행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(Stepwise)</a:t>
            </a:r>
            <a:endParaRPr lang="ko-KR" altLang="en-US" dirty="0"/>
          </a:p>
        </p:txBody>
      </p:sp>
      <p:sp>
        <p:nvSpPr>
          <p:cNvPr id="25" name="도넛 24"/>
          <p:cNvSpPr/>
          <p:nvPr/>
        </p:nvSpPr>
        <p:spPr>
          <a:xfrm>
            <a:off x="6064360" y="2276872"/>
            <a:ext cx="451856" cy="432048"/>
          </a:xfrm>
          <a:prstGeom prst="donut">
            <a:avLst>
              <a:gd name="adj" fmla="val 66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도넛 25"/>
          <p:cNvSpPr/>
          <p:nvPr/>
        </p:nvSpPr>
        <p:spPr>
          <a:xfrm>
            <a:off x="6084168" y="5517232"/>
            <a:ext cx="451856" cy="432048"/>
          </a:xfrm>
          <a:prstGeom prst="donut">
            <a:avLst>
              <a:gd name="adj" fmla="val 66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0717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45486"/>
            <a:ext cx="4899298" cy="421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41" y="1209136"/>
            <a:ext cx="51435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665348" y="422883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RandomForest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시행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12545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59832" y="422883"/>
            <a:ext cx="391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RandomForest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시행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_tree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수 지정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7216257" cy="24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96765"/>
            <a:ext cx="1512168" cy="2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11090"/>
            <a:ext cx="5327302" cy="458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26813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51470"/>
            <a:ext cx="4515383" cy="36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02" y="1463624"/>
            <a:ext cx="4439302" cy="355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95" y="701976"/>
            <a:ext cx="2178814" cy="6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77" y="5373216"/>
            <a:ext cx="5013249" cy="76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41612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94" y="2636912"/>
            <a:ext cx="4195936" cy="383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51" y="1074524"/>
            <a:ext cx="7923422" cy="145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143674" y="42288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GBM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시행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920270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60911"/>
            <a:ext cx="5349404" cy="426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12148"/>
            <a:ext cx="7275905" cy="35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07193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2"/>
            <a:ext cx="504823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71" y="2852936"/>
            <a:ext cx="4408846" cy="374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31804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0056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3357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41" y="2420724"/>
            <a:ext cx="1986190" cy="117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488773" y="175791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모델별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RMSE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비교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619672" y="3851756"/>
            <a:ext cx="609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GBM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모델이 약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187,365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원으로 가장 작은 오차를 갖는다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95359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-9283" y="887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각 삼각형 47"/>
          <p:cNvSpPr/>
          <p:nvPr/>
        </p:nvSpPr>
        <p:spPr>
          <a:xfrm rot="5400000">
            <a:off x="702755" y="4188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23549" y="843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0734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Introduction Data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Set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12"/>
          <a:stretch/>
        </p:blipFill>
        <p:spPr bwMode="auto">
          <a:xfrm>
            <a:off x="1059551" y="1099483"/>
            <a:ext cx="7544897" cy="268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42" y="4149080"/>
            <a:ext cx="808064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14986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1216784" y="620688"/>
            <a:ext cx="2261408" cy="457200"/>
            <a:chOff x="3226856" y="1084673"/>
            <a:chExt cx="2736304" cy="457200"/>
          </a:xfrm>
        </p:grpSpPr>
        <p:sp>
          <p:nvSpPr>
            <p:cNvPr id="62" name="직사각형 61"/>
            <p:cNvSpPr/>
            <p:nvPr/>
          </p:nvSpPr>
          <p:spPr>
            <a:xfrm>
              <a:off x="3700782" y="1084673"/>
              <a:ext cx="1788452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6856" y="1143279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지도 학습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115616" y="3501008"/>
            <a:ext cx="2261408" cy="457200"/>
            <a:chOff x="3226856" y="1084673"/>
            <a:chExt cx="2736304" cy="457200"/>
          </a:xfrm>
        </p:grpSpPr>
        <p:sp>
          <p:nvSpPr>
            <p:cNvPr id="65" name="직사각형 64"/>
            <p:cNvSpPr/>
            <p:nvPr/>
          </p:nvSpPr>
          <p:spPr>
            <a:xfrm>
              <a:off x="3700782" y="1084673"/>
              <a:ext cx="1788452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26856" y="1143279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비지도 학습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1605699" y="1420035"/>
            <a:ext cx="6955901" cy="1576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504816" y="4365104"/>
            <a:ext cx="6955901" cy="1576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720840" y="1613699"/>
            <a:ext cx="67687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ko-KR" altLang="en-US" sz="1600" dirty="0" smtClean="0">
                <a:latin typeface="+mj-lt"/>
              </a:rPr>
              <a:t> 미리 </a:t>
            </a:r>
            <a:r>
              <a:rPr lang="ko-KR" altLang="en-US" sz="1600" dirty="0" smtClean="0">
                <a:latin typeface="+mj-lt"/>
              </a:rPr>
              <a:t>여러 값들을 학습시켜놓고 그 이후에 하나의 빈 값을 줘서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나머지  </a:t>
            </a:r>
            <a:endParaRPr lang="en-US" altLang="ko-KR" sz="1600" dirty="0" smtClean="0">
              <a:latin typeface="+mj-lt"/>
            </a:endParaRPr>
          </a:p>
          <a:p>
            <a:pPr fontAlgn="base"/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값을 도출해내는 방식의 학습 방법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>
              <a:latin typeface="+mj-lt"/>
            </a:endParaRPr>
          </a:p>
          <a:p>
            <a:pPr fontAlgn="base">
              <a:buFont typeface="Arial" pitchFamily="34" charset="0"/>
              <a:buChar char="•"/>
            </a:pPr>
            <a:r>
              <a:rPr lang="ko-KR" altLang="en-US" sz="1600" dirty="0" smtClean="0">
                <a:latin typeface="+mj-lt"/>
              </a:rPr>
              <a:t> 예시</a:t>
            </a:r>
            <a:r>
              <a:rPr lang="en-US" altLang="ko-KR" sz="1600" dirty="0" smtClean="0">
                <a:latin typeface="+mj-lt"/>
              </a:rPr>
              <a:t>) </a:t>
            </a:r>
            <a:r>
              <a:rPr lang="ko-KR" altLang="en-US" sz="1600" dirty="0" smtClean="0">
                <a:latin typeface="+mj-lt"/>
              </a:rPr>
              <a:t>단순</a:t>
            </a:r>
            <a:r>
              <a:rPr lang="en-US" altLang="ko-KR" sz="1600" dirty="0" smtClean="0">
                <a:latin typeface="+mj-lt"/>
              </a:rPr>
              <a:t>&amp;</a:t>
            </a:r>
            <a:r>
              <a:rPr lang="ko-KR" altLang="en-US" sz="1600" dirty="0" smtClean="0">
                <a:latin typeface="+mj-lt"/>
              </a:rPr>
              <a:t>다중 선형 회귀분석</a:t>
            </a:r>
            <a:r>
              <a:rPr lang="en-US" altLang="ko-KR" sz="1600" dirty="0" smtClean="0">
                <a:latin typeface="+mj-lt"/>
              </a:rPr>
              <a:t>,</a:t>
            </a:r>
            <a:r>
              <a:rPr lang="ko-KR" altLang="en-US" sz="1600" dirty="0" smtClean="0">
                <a:latin typeface="+mj-lt"/>
              </a:rPr>
              <a:t> 의사결정나무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576824" y="4509120"/>
            <a:ext cx="67687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ko-KR" altLang="en-US" sz="1600" dirty="0" smtClean="0">
                <a:latin typeface="+mj-lt"/>
              </a:rPr>
              <a:t> </a:t>
            </a:r>
            <a:r>
              <a:rPr lang="ko-KR" altLang="en-US" sz="1600" dirty="0" err="1" smtClean="0">
                <a:latin typeface="+mj-lt"/>
              </a:rPr>
              <a:t>비지도학습은</a:t>
            </a:r>
            <a:r>
              <a:rPr lang="ko-KR" altLang="en-US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결과값이 없는 데이터에서 패턴을 발견하고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숨겨진 구조를 찾아내는 방식의 학습 방법</a:t>
            </a:r>
          </a:p>
          <a:p>
            <a:endParaRPr lang="en-US" altLang="ko-KR" sz="1600" dirty="0" smtClean="0">
              <a:latin typeface="+mj-lt"/>
            </a:endParaRPr>
          </a:p>
          <a:p>
            <a:pPr fontAlgn="base">
              <a:buFont typeface="Arial" pitchFamily="34" charset="0"/>
              <a:buChar char="•"/>
            </a:pPr>
            <a:r>
              <a:rPr lang="ko-KR" altLang="en-US" sz="1600" dirty="0" smtClean="0">
                <a:latin typeface="+mj-lt"/>
              </a:rPr>
              <a:t> 예시</a:t>
            </a:r>
            <a:r>
              <a:rPr lang="en-US" altLang="ko-KR" sz="1600" dirty="0" smtClean="0">
                <a:latin typeface="+mj-lt"/>
              </a:rPr>
              <a:t>) </a:t>
            </a:r>
            <a:r>
              <a:rPr lang="ko-KR" altLang="en-US" sz="1600" dirty="0" smtClean="0">
                <a:latin typeface="+mj-lt"/>
              </a:rPr>
              <a:t>연관 규칙 분석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이상치 탐지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차원축소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특성추출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-9283" y="150110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02755" y="18311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7504" y="5801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0436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5071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504" y="1970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504" y="1166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="" xmlns:p14="http://schemas.microsoft.com/office/powerpoint/2010/main" val="1302548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갈매기형 수장 48"/>
          <p:cNvSpPr/>
          <p:nvPr/>
        </p:nvSpPr>
        <p:spPr>
          <a:xfrm>
            <a:off x="1292142" y="441767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갈매기형 수장 58"/>
          <p:cNvSpPr/>
          <p:nvPr/>
        </p:nvSpPr>
        <p:spPr>
          <a:xfrm>
            <a:off x="1144491" y="441767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45898" y="352631"/>
            <a:ext cx="214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itchFamily="18" charset="-127"/>
                <a:ea typeface="HY나무L" pitchFamily="18" charset="-127"/>
              </a:rPr>
              <a:t>장바구니 분석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L" pitchFamily="18" charset="-127"/>
              <a:ea typeface="HY나무L" pitchFamily="18" charset="-127"/>
            </a:endParaRPr>
          </a:p>
        </p:txBody>
      </p:sp>
      <p:pic>
        <p:nvPicPr>
          <p:cNvPr id="1026" name="Picture 2" descr="https://blogfiles.pstatic.net/MjAxOTAxMjNfMTgy/MDAxNTQ4MjEwODg2MTgz.7B4hjS6m79fTFxVNMlWSP_t70NBR29TOdnI9ljdjFOIg.6IwycETNb_v7VpsxIlZOsaH5RkXgVgiZsCteV9YGOOQg.PNG.ycear0/Market-basket-analy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47509"/>
            <a:ext cx="6264696" cy="292956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971600" y="448298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장바구니 분석은 데이터 간의 연관성 및 상관관계를 표현하는 규칙</a:t>
            </a:r>
          </a:p>
          <a:p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일반적으로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'A-&gt;B'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즉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, 'A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를 사면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, B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를 살 것이다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'</a:t>
            </a:r>
            <a:endParaRPr lang="ko-KR" altLang="en-US" b="1" dirty="0" smtClean="0">
              <a:latin typeface="HY나무L" pitchFamily="18" charset="-127"/>
              <a:ea typeface="HY나무L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    직관적인 형태로 결과가 도출</a:t>
            </a:r>
          </a:p>
          <a:p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>
            <a:off x="1115616" y="5579715"/>
            <a:ext cx="21602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-9283" y="157311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02755" y="190318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7504" y="65213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1156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5791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20426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504" y="1886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="" xmlns:p14="http://schemas.microsoft.com/office/powerpoint/2010/main" val="3341112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갈매기형 수장 48"/>
          <p:cNvSpPr/>
          <p:nvPr/>
        </p:nvSpPr>
        <p:spPr>
          <a:xfrm>
            <a:off x="1292142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갈매기형 수장 58"/>
          <p:cNvSpPr/>
          <p:nvPr/>
        </p:nvSpPr>
        <p:spPr>
          <a:xfrm>
            <a:off x="1144491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45898" y="260648"/>
            <a:ext cx="214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itchFamily="18" charset="-127"/>
                <a:ea typeface="HY나무L" pitchFamily="18" charset="-127"/>
              </a:rPr>
              <a:t>장바구니 분석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42392" y="3646472"/>
            <a:ext cx="68580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/>
            </a:r>
            <a:br>
              <a:rPr lang="ko-KR" altLang="en-US" b="1" dirty="0" smtClean="0">
                <a:latin typeface="HY나무L" pitchFamily="18" charset="-127"/>
                <a:ea typeface="HY나무L" pitchFamily="18" charset="-127"/>
              </a:rPr>
            </a:b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EX)</a:t>
            </a: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공통 조건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&gt;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 </a:t>
            </a:r>
          </a:p>
          <a:p>
            <a:pPr fontAlgn="base"/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100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개의 영수증에서 사과가 </a:t>
            </a:r>
            <a:r>
              <a:rPr lang="ko-KR" altLang="en-US" b="1" dirty="0" err="1" smtClean="0">
                <a:latin typeface="HY나무L" pitchFamily="18" charset="-127"/>
                <a:ea typeface="HY나무L" pitchFamily="18" charset="-127"/>
              </a:rPr>
              <a:t>포함된게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30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개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 </a:t>
            </a:r>
            <a:endParaRPr lang="ko-KR" altLang="en-US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딸기가 </a:t>
            </a:r>
            <a:r>
              <a:rPr lang="ko-KR" altLang="en-US" b="1" dirty="0" err="1" smtClean="0">
                <a:latin typeface="HY나무L" pitchFamily="18" charset="-127"/>
                <a:ea typeface="HY나무L" pitchFamily="18" charset="-127"/>
              </a:rPr>
              <a:t>포함된게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20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개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 </a:t>
            </a:r>
            <a:endParaRPr lang="ko-KR" altLang="en-US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사과와 딸기가 동시에 </a:t>
            </a:r>
            <a:r>
              <a:rPr lang="ko-KR" altLang="en-US" b="1" dirty="0" err="1" smtClean="0">
                <a:latin typeface="HY나무L" pitchFamily="18" charset="-127"/>
                <a:ea typeface="HY나무L" pitchFamily="18" charset="-127"/>
              </a:rPr>
              <a:t>포함된게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14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개</a:t>
            </a:r>
            <a:endParaRPr lang="ko-KR" altLang="en-US" b="1" dirty="0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15616" y="3789040"/>
            <a:ext cx="7560840" cy="23042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378747" y="1898829"/>
            <a:ext cx="1681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Supprot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지지도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31640" y="1484784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07904" y="1949931"/>
            <a:ext cx="2232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Confidence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신뢰도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923928" y="1484784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72200" y="1949931"/>
            <a:ext cx="2232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Lift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향상도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588224" y="1484784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9283" y="157311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5400000">
            <a:off x="702755" y="190318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7504" y="65213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1156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4" y="15791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20426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504" y="1886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="" xmlns:p14="http://schemas.microsoft.com/office/powerpoint/2010/main" val="3341112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갈매기형 수장 48"/>
          <p:cNvSpPr/>
          <p:nvPr/>
        </p:nvSpPr>
        <p:spPr>
          <a:xfrm>
            <a:off x="1292142" y="453730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갈매기형 수장 58"/>
          <p:cNvSpPr/>
          <p:nvPr/>
        </p:nvSpPr>
        <p:spPr>
          <a:xfrm>
            <a:off x="1144491" y="453730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45898" y="364594"/>
            <a:ext cx="214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itchFamily="18" charset="-127"/>
                <a:ea typeface="HY나무L" pitchFamily="18" charset="-127"/>
              </a:rPr>
              <a:t>장바구니 분석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40160" y="1916832"/>
            <a:ext cx="82444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지지도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(Support) </a:t>
            </a:r>
          </a:p>
          <a:p>
            <a:pPr marL="342900" indent="-342900" fontAlgn="base"/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사건이 전체 데이터에서 나타나는 비율</a:t>
            </a: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(=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전체 데이터에서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item X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와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Y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를 동시에 포함하는 거래의 비율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)</a:t>
            </a:r>
            <a:endParaRPr lang="ko-KR" altLang="en-US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Ex)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사과와 딸기가 동시에 포함된 영수증 개 수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/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전체 영수증 개 수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 </a:t>
            </a: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= 14/100 </a:t>
            </a:r>
            <a:endParaRPr lang="ko-KR" altLang="en-US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>
              <a:buFont typeface="Wingdings" pitchFamily="2" charset="2"/>
              <a:buChar char="ü"/>
            </a:pP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특징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: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비율을 높일수록 선택되는 사건 적어짐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       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낮출수록 중요하지 않은 사건 증가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.</a:t>
            </a:r>
            <a:endParaRPr lang="ko-KR" altLang="en-US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r>
              <a:rPr lang="ko-KR" altLang="en-US" dirty="0" smtClean="0"/>
              <a:t>​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-9283" y="157311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5400000">
            <a:off x="702755" y="190318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504" y="65213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1156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5791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0426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886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="" xmlns:p14="http://schemas.microsoft.com/office/powerpoint/2010/main" val="3341112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갈매기형 수장 48"/>
          <p:cNvSpPr/>
          <p:nvPr/>
        </p:nvSpPr>
        <p:spPr>
          <a:xfrm>
            <a:off x="1292142" y="381722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59" name="갈매기형 수장 58"/>
          <p:cNvSpPr/>
          <p:nvPr/>
        </p:nvSpPr>
        <p:spPr>
          <a:xfrm>
            <a:off x="1144491" y="381722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45898" y="292586"/>
            <a:ext cx="214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itchFamily="18" charset="-127"/>
                <a:ea typeface="HY나무L" pitchFamily="18" charset="-127"/>
              </a:rPr>
              <a:t>장바구니 분석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1740872"/>
            <a:ext cx="8532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2.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신뢰도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(Confidence)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 </a:t>
            </a:r>
          </a:p>
          <a:p>
            <a:pPr fontAlgn="base"/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>
              <a:buFont typeface="Wingdings" pitchFamily="2" charset="2"/>
              <a:buChar char="ü"/>
            </a:pP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사건이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X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에 대하여 나타나는 비율</a:t>
            </a: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(=X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를 포함하는 전체 거래 중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,  X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와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Y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를 동시에 포함하는 거래의 비율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)</a:t>
            </a:r>
            <a:endParaRPr lang="ko-KR" altLang="en-US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Ex)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사과를 샀을 때 딸기도 산 개 수 </a:t>
            </a:r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=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사과와 딸기가 동시 포함된 영수증 개 수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/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사과가 포함된 영수증 개 수 </a:t>
            </a:r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= 14/30 </a:t>
            </a:r>
            <a:endParaRPr lang="ko-KR" altLang="en-US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>
              <a:buFont typeface="Wingdings" pitchFamily="2" charset="2"/>
              <a:buChar char="ü"/>
            </a:pP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특징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: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비율을 높일수록 중요한 규칙만 나타남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(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개 수 적어짐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). </a:t>
            </a:r>
          </a:p>
          <a:p>
            <a:pPr fontAlgn="base"/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       낮출수록 중요하지 않은 규칙 증가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.</a:t>
            </a:r>
            <a:endParaRPr lang="ko-KR" altLang="en-US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​</a:t>
            </a:r>
            <a:endParaRPr lang="ko-KR" altLang="en-US" b="1" dirty="0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57311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rot="5400000">
            <a:off x="702755" y="190318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504" y="65213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1156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5791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0426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886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="" xmlns:p14="http://schemas.microsoft.com/office/powerpoint/2010/main" val="3341112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갈매기형 수장 48"/>
          <p:cNvSpPr/>
          <p:nvPr/>
        </p:nvSpPr>
        <p:spPr>
          <a:xfrm>
            <a:off x="1191259" y="421792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갈매기형 수장 58"/>
          <p:cNvSpPr/>
          <p:nvPr/>
        </p:nvSpPr>
        <p:spPr>
          <a:xfrm>
            <a:off x="1043608" y="421792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45015" y="332656"/>
            <a:ext cx="214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itchFamily="18" charset="-127"/>
                <a:ea typeface="HY나무L" pitchFamily="18" charset="-127"/>
              </a:rPr>
              <a:t>장바구니 분석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3648" y="1700808"/>
            <a:ext cx="96490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3.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향상도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(Lift)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</a:t>
            </a:r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>
              <a:buFont typeface="Wingdings" pitchFamily="2" charset="2"/>
              <a:buChar char="ü"/>
            </a:pP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두 규칙의 상관관계</a:t>
            </a: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(=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신뢰도를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 Y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의 발생확률로 나눈 것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Y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확률대비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, X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가 발생할 때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Y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가 발생할 확률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)</a:t>
            </a:r>
            <a:endParaRPr lang="ko-KR" altLang="en-US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Ex)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사과를 샀을 때 딸기도 산 개 수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/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딸기가 포함된 영수증 개 수 </a:t>
            </a:r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     =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신뢰도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/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딸기가 포함된 영수증 개 수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=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14/30 ÷ 20/100​</a:t>
            </a:r>
            <a:endParaRPr lang="ko-KR" altLang="en-US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endParaRPr lang="en-US" altLang="ko-KR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>
              <a:buFont typeface="Wingdings" pitchFamily="2" charset="2"/>
              <a:buChar char="ü"/>
            </a:pP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특징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: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향상도가 크면 우연적일 가능성이 적다는 의미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. </a:t>
            </a:r>
            <a:endParaRPr lang="ko-KR" altLang="en-US" b="1" dirty="0" smtClean="0">
              <a:latin typeface="HY나무L" pitchFamily="18" charset="-127"/>
              <a:ea typeface="HY나무L" pitchFamily="18" charset="-127"/>
            </a:endParaRPr>
          </a:p>
          <a:p>
            <a:pPr fontAlgn="base"/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        1&gt;Lift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양의 관계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, 1&lt;Lift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음의 관계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, 1=Lift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상관관계 없음</a:t>
            </a:r>
          </a:p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2000" dirty="0" smtClean="0"/>
              <a:t> </a:t>
            </a:r>
          </a:p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-9283" y="150110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rot="5400000">
            <a:off x="702755" y="18311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7504" y="5801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0436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5071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970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166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="" xmlns:p14="http://schemas.microsoft.com/office/powerpoint/2010/main" val="3341112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746125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갈매기형 수장 39"/>
          <p:cNvSpPr/>
          <p:nvPr/>
        </p:nvSpPr>
        <p:spPr>
          <a:xfrm>
            <a:off x="1445683" y="330686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298032" y="330686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5858" y="220578"/>
            <a:ext cx="214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itchFamily="18" charset="-127"/>
                <a:ea typeface="HY나무L" pitchFamily="18" charset="-127"/>
              </a:rPr>
              <a:t>EDA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91680" y="51479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고객이 산 모든 상품들이 나타나 있으므로 패턴 분석이 가능</a:t>
            </a:r>
            <a:endParaRPr lang="ko-KR" altLang="en-US" b="1" dirty="0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331640" y="5165963"/>
            <a:ext cx="28803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9283" y="157311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90318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7504" y="65213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1156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5791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4" y="20426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04" y="1886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="" xmlns:p14="http://schemas.microsoft.com/office/powerpoint/2010/main" val="14417557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 r="74272" b="46500"/>
          <a:stretch>
            <a:fillRect/>
          </a:stretch>
        </p:blipFill>
        <p:spPr bwMode="auto">
          <a:xfrm>
            <a:off x="1835696" y="1277531"/>
            <a:ext cx="4654548" cy="26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갈매기형 수장 17"/>
          <p:cNvSpPr/>
          <p:nvPr/>
        </p:nvSpPr>
        <p:spPr>
          <a:xfrm>
            <a:off x="1364150" y="476672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216499" y="473603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850" y="380281"/>
            <a:ext cx="214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itchFamily="18" charset="-127"/>
                <a:ea typeface="HY나무L" pitchFamily="18" charset="-127"/>
              </a:rPr>
              <a:t>EDA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23728" y="45811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HY나무L" pitchFamily="18" charset="-127"/>
                <a:ea typeface="HY나무L" pitchFamily="18" charset="-127"/>
              </a:rPr>
              <a:t>결측치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 없음</a:t>
            </a:r>
            <a:r>
              <a:rPr lang="en-US" altLang="ko-KR" dirty="0" smtClean="0">
                <a:latin typeface="HY나무L" pitchFamily="18" charset="-127"/>
                <a:ea typeface="HY나무L" pitchFamily="18" charset="-127"/>
              </a:rPr>
              <a:t>. </a:t>
            </a:r>
            <a:endParaRPr lang="ko-KR" altLang="en-US" dirty="0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1763688" y="4610604"/>
            <a:ext cx="28803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9283" y="154081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87088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7504" y="6198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0833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5468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4" y="20103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04" y="15633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="" xmlns:p14="http://schemas.microsoft.com/office/powerpoint/2010/main" val="14417557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 r="47003" b="37879"/>
          <a:stretch>
            <a:fillRect/>
          </a:stretch>
        </p:blipFill>
        <p:spPr bwMode="auto">
          <a:xfrm>
            <a:off x="1259632" y="2733261"/>
            <a:ext cx="6192688" cy="357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갈매기형 수장 17"/>
          <p:cNvSpPr/>
          <p:nvPr/>
        </p:nvSpPr>
        <p:spPr>
          <a:xfrm>
            <a:off x="1364150" y="493800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216499" y="493800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1882" y="404664"/>
            <a:ext cx="214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itchFamily="18" charset="-127"/>
                <a:ea typeface="HY나무L" pitchFamily="18" charset="-127"/>
              </a:rPr>
              <a:t>NEW DATA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L" pitchFamily="18" charset="-127"/>
              <a:ea typeface="HY나무L" pitchFamily="18" charset="-127"/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49085"/>
            <a:ext cx="34004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933061"/>
            <a:ext cx="48387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-9283" y="150110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8311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7504" y="5801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0436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5071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4" y="1970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04" y="1166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="" xmlns:p14="http://schemas.microsoft.com/office/powerpoint/2010/main" val="14417557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갈매기형 수장 31"/>
          <p:cNvSpPr/>
          <p:nvPr/>
        </p:nvSpPr>
        <p:spPr>
          <a:xfrm>
            <a:off x="1191259" y="493800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1043608" y="493800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17023" y="404664"/>
            <a:ext cx="214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itchFamily="18" charset="-127"/>
                <a:ea typeface="HY나무L" pitchFamily="18" charset="-127"/>
              </a:rPr>
              <a:t>SPARSE MATRIX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624" y="98072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희소행렬은 의미가 있는 것은 값으로 표현하고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, </a:t>
            </a:r>
          </a:p>
          <a:p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의미가 없는 것은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0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으로 표현된 행렬</a:t>
            </a:r>
            <a:endParaRPr lang="ko-KR" altLang="en-US" b="1" dirty="0">
              <a:latin typeface="HY나무L" pitchFamily="18" charset="-127"/>
              <a:ea typeface="HY나무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72816"/>
            <a:ext cx="5794579" cy="478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-36512" y="146880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686159" y="179887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0275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275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275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275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275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xmlns="" val="14417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-9283" y="887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각 삼각형 47"/>
          <p:cNvSpPr/>
          <p:nvPr/>
        </p:nvSpPr>
        <p:spPr>
          <a:xfrm rot="5400000">
            <a:off x="702755" y="4188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23549" y="843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504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504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504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504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0734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Introduction Data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Set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1788492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Raw Data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2642136"/>
            <a:ext cx="63786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목적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: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고객 특성에 따라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Black Friday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에 소비패턴 파악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지출액 추정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상품에 관한 마케팅 정보 제공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-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주요 상품 선택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-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상품 진열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- (</a:t>
            </a: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컨텐츠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 기반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)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추천 상품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5422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 r="446" b="31707"/>
          <a:stretch>
            <a:fillRect/>
          </a:stretch>
        </p:blipFill>
        <p:spPr bwMode="auto">
          <a:xfrm>
            <a:off x="1043608" y="862611"/>
            <a:ext cx="691276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갈매기형 수장 17"/>
          <p:cNvSpPr/>
          <p:nvPr/>
        </p:nvSpPr>
        <p:spPr>
          <a:xfrm>
            <a:off x="1292142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44491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7906" y="260648"/>
            <a:ext cx="214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itchFamily="18" charset="-127"/>
                <a:ea typeface="HY나무L" pitchFamily="18" charset="-127"/>
              </a:rPr>
              <a:t>SPARSE MATRIX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나무L" pitchFamily="18" charset="-127"/>
              <a:ea typeface="HY나무L" pitchFamily="18" charset="-127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407" y="4377655"/>
            <a:ext cx="4387866" cy="178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 flipV="1">
            <a:off x="971600" y="4185088"/>
            <a:ext cx="6984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36512" y="146880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686159" y="179887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0275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275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75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275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275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xmlns="" val="14417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36512" y="146880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686159" y="179887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275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75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275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275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75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331" y="2276872"/>
            <a:ext cx="7960157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오른쪽 화살표 40"/>
          <p:cNvSpPr/>
          <p:nvPr/>
        </p:nvSpPr>
        <p:spPr>
          <a:xfrm>
            <a:off x="1148348" y="3717032"/>
            <a:ext cx="21602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6380" y="3655657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패턴이 너무 많이 나와서 줄 일 필요가 있다</a:t>
            </a:r>
            <a:endParaRPr lang="ko-KR" altLang="en-US" b="1" dirty="0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1148348" y="4149080"/>
            <a:ext cx="21602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36380" y="406778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HY나무L" pitchFamily="18" charset="-127"/>
                <a:ea typeface="HY나무L" pitchFamily="18" charset="-127"/>
              </a:rPr>
              <a:t>Supprot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와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confidence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값 조정</a:t>
            </a:r>
            <a:endParaRPr lang="ko-KR" altLang="en-US" b="1" dirty="0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92142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144491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1640" y="279698"/>
            <a:ext cx="272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Association Analysis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7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36512" y="146880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686159" y="179887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275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75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275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275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75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7920880" cy="11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오른쪽 화살표 44"/>
          <p:cNvSpPr/>
          <p:nvPr/>
        </p:nvSpPr>
        <p:spPr>
          <a:xfrm>
            <a:off x="1187624" y="3723704"/>
            <a:ext cx="21602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5656" y="366232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0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개의 패턴 </a:t>
            </a:r>
            <a:endParaRPr lang="ko-KR" altLang="en-US" b="1" dirty="0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187624" y="4155752"/>
            <a:ext cx="21602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75656" y="407445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HY나무L" pitchFamily="18" charset="-127"/>
                <a:ea typeface="HY나무L" pitchFamily="18" charset="-127"/>
              </a:rPr>
              <a:t>Supprot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와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confidence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값 조정</a:t>
            </a:r>
            <a:endParaRPr lang="ko-KR" altLang="en-US" b="1" dirty="0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92142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144491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1640" y="279698"/>
            <a:ext cx="272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Association Analysis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7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36512" y="146880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686159" y="179887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275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75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275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275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75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5" name="오른쪽 화살표 44"/>
          <p:cNvSpPr/>
          <p:nvPr/>
        </p:nvSpPr>
        <p:spPr>
          <a:xfrm>
            <a:off x="1187624" y="3723704"/>
            <a:ext cx="21602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475656" y="366232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8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개의 패턴</a:t>
            </a:r>
            <a:endParaRPr lang="ko-KR" altLang="en-US" b="1" dirty="0">
              <a:latin typeface="HY나무L" pitchFamily="18" charset="-127"/>
              <a:ea typeface="HY나무L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r="8055"/>
          <a:stretch>
            <a:fillRect/>
          </a:stretch>
        </p:blipFill>
        <p:spPr bwMode="auto">
          <a:xfrm>
            <a:off x="971600" y="2276872"/>
            <a:ext cx="7992888" cy="12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갈매기형 수장 15"/>
          <p:cNvSpPr/>
          <p:nvPr/>
        </p:nvSpPr>
        <p:spPr>
          <a:xfrm>
            <a:off x="1292142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144491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40" y="279698"/>
            <a:ext cx="272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Association Analysis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7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36512" y="146880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686159" y="179887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275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75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275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275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75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886297"/>
            <a:ext cx="65532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1331640" y="982469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투자 대비 효율성을 높이고 싶은 사업부라면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?</a:t>
            </a:r>
          </a:p>
          <a:p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&gt; Lift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값이 높은 패턴 선택</a:t>
            </a:r>
            <a:endParaRPr lang="ko-KR" altLang="en-US" b="1" dirty="0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92142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44491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79698"/>
            <a:ext cx="272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Association Analysis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7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36512" y="146880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686159" y="179887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275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75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275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275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75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2510" y="1901155"/>
            <a:ext cx="64198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331640" y="10527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효율성보다는 돈을 많이 벌어야 되는 사업부라면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?</a:t>
            </a:r>
          </a:p>
          <a:p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물건이 팔릴 확률인 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Support </a:t>
            </a:r>
            <a:r>
              <a:rPr lang="ko-KR" altLang="en-US" b="1" dirty="0" smtClean="0">
                <a:latin typeface="HY나무L" pitchFamily="18" charset="-127"/>
                <a:ea typeface="HY나무L" pitchFamily="18" charset="-127"/>
              </a:rPr>
              <a:t>값이 높은 패턴 선택</a:t>
            </a:r>
            <a:r>
              <a:rPr lang="en-US" altLang="ko-KR" b="1" dirty="0" smtClean="0">
                <a:latin typeface="HY나무L" pitchFamily="18" charset="-127"/>
                <a:ea typeface="HY나무L" pitchFamily="18" charset="-127"/>
              </a:rPr>
              <a:t> 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1292142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144491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40" y="279698"/>
            <a:ext cx="272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Association Analysis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7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36512" y="146880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686159" y="179887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275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75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275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275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75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갈매기형 수장 26"/>
          <p:cNvSpPr/>
          <p:nvPr/>
        </p:nvSpPr>
        <p:spPr>
          <a:xfrm>
            <a:off x="1292142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144491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31640" y="279698"/>
            <a:ext cx="272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Association Analysis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4293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417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36512" y="146880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686159" y="179887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275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75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275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275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75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갈매기형 수장 26"/>
          <p:cNvSpPr/>
          <p:nvPr/>
        </p:nvSpPr>
        <p:spPr>
          <a:xfrm>
            <a:off x="1292142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144491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31640" y="279698"/>
            <a:ext cx="272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Association Analysis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772244"/>
            <a:ext cx="569595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417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36512" y="146880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686159" y="179887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275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75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275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275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75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갈매기형 수장 26"/>
          <p:cNvSpPr/>
          <p:nvPr/>
        </p:nvSpPr>
        <p:spPr>
          <a:xfrm>
            <a:off x="1292142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144491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31640" y="279698"/>
            <a:ext cx="272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Association Analysis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820886"/>
            <a:ext cx="6624736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417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36512" y="146880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686159" y="179887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275" y="547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75" y="10113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275" y="14748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275" y="19383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75" y="843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갈매기형 수장 26"/>
          <p:cNvSpPr/>
          <p:nvPr/>
        </p:nvSpPr>
        <p:spPr>
          <a:xfrm>
            <a:off x="1292142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144491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31640" y="279698"/>
            <a:ext cx="272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Association Analysis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1249"/>
          <a:stretch>
            <a:fillRect/>
          </a:stretch>
        </p:blipFill>
        <p:spPr bwMode="auto">
          <a:xfrm>
            <a:off x="1403648" y="577850"/>
            <a:ext cx="6192688" cy="598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417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9592" y="332656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Processing 2 New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8426" y="1803588"/>
            <a:ext cx="654858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목적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: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고객 특성에 따라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Black Friday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에 소비패턴 파악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지출액 추정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::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변수 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User_ID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 &amp; 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Product_ID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 &amp; Product_Category_1 &amp; </a:t>
            </a: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Product_Category_2 &amp; Product_Category_3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은 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필요하지 않은 변수로 간주하여 삭제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:: 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Product_Category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대신 몇 개의 상품을 </a:t>
            </a: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구입했는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 지를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나타내는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Product_num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변수를 추가함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</a:p>
          <a:p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새롭게 가공한 데이터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‘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newdata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’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생성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!!  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9283" y="58241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rot="5400000">
            <a:off x="702755" y="91249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7504" y="5801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436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5071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970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166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="" xmlns:p14="http://schemas.microsoft.com/office/powerpoint/2010/main" val="36860494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36512" y="20682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675526" y="23983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0275" y="6879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275" y="11514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275" y="161492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275" y="20784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275" y="2244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0" name="갈매기형 수장 9"/>
          <p:cNvSpPr/>
          <p:nvPr/>
        </p:nvSpPr>
        <p:spPr>
          <a:xfrm>
            <a:off x="1292142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1144491" y="349784"/>
            <a:ext cx="156094" cy="219093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892" y="279698"/>
            <a:ext cx="272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Conclusion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92896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 GBM </a:t>
            </a:r>
            <a:r>
              <a:rPr lang="ko-KR" altLang="en-US" dirty="0" smtClean="0"/>
              <a:t>모델을 이용해 특정 소비자의 구입 액 예측 </a:t>
            </a:r>
            <a:r>
              <a:rPr lang="en-US" altLang="ko-KR" dirty="0" smtClean="0"/>
              <a:t>“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“ </a:t>
            </a:r>
            <a:r>
              <a:rPr lang="ko-KR" altLang="en-US" dirty="0" smtClean="0"/>
              <a:t>상황에 맞는 적절한 패턴에서 유용한 마케팅 정보 추출 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17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5488" y="3259723"/>
            <a:ext cx="333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THE END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412174"/>
            <a:ext cx="2353529" cy="49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Processing 2 New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6298" y="1170002"/>
            <a:ext cx="5606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새롭게 가공한 데이터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‘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newdata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’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생성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!!  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9283" y="58241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rot="5400000">
            <a:off x="702755" y="91249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7504" y="5801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436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5071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970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166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3635"/>
          <a:stretch/>
        </p:blipFill>
        <p:spPr bwMode="auto">
          <a:xfrm>
            <a:off x="1372383" y="1714128"/>
            <a:ext cx="680001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83" y="5386536"/>
            <a:ext cx="2943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49309" y="5719881"/>
            <a:ext cx="381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데이터 잘 뽑혔는지 확인과정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0244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412174"/>
            <a:ext cx="2353529" cy="49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Processing 2 New 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9283" y="58241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rot="5400000">
            <a:off x="702755" y="91249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7504" y="5801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436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5071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970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166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00400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newdata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0244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9592" y="332656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Processing 2 New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8426" y="1803588"/>
            <a:ext cx="63786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목적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: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고객 특성에 따라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Black Friday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에 소비패턴 파악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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상품에 관한 마케팅 정보 제공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::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변수 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Product_ID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에 해당하는 상품의 번호들이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모두 변수가 되도록 설정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새롭게 가공한 데이터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‘products’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생성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  <a:sym typeface="Wingdings" panose="05000000000000000000" pitchFamily="2" charset="2"/>
              </a:rPr>
              <a:t>!!  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나무L" panose="02030600000101010101" pitchFamily="18" charset="-127"/>
                <a:ea typeface="HY나무L" panose="02030600000101010101" pitchFamily="18" charset="-127"/>
              </a:rPr>
              <a:t>	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9283" y="58241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rot="5400000">
            <a:off x="702755" y="91249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7504" y="5801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436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50712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970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166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="" xmlns:p14="http://schemas.microsoft.com/office/powerpoint/2010/main" val="14923272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1194</Words>
  <Application>Microsoft Office PowerPoint</Application>
  <PresentationFormat>화면 슬라이드 쇼(4:3)</PresentationFormat>
  <Paragraphs>495</Paragraphs>
  <Slides>61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9" baseType="lpstr">
      <vt:lpstr>굴림</vt:lpstr>
      <vt:lpstr>Arial</vt:lpstr>
      <vt:lpstr>HY바다L</vt:lpstr>
      <vt:lpstr>맑은 고딕</vt:lpstr>
      <vt:lpstr>HY나무L</vt:lpstr>
      <vt:lpstr>Yoon 윤고딕 520_TT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LG</cp:lastModifiedBy>
  <cp:revision>237</cp:revision>
  <dcterms:created xsi:type="dcterms:W3CDTF">2013-09-05T09:43:46Z</dcterms:created>
  <dcterms:modified xsi:type="dcterms:W3CDTF">2019-05-21T04:58:21Z</dcterms:modified>
</cp:coreProperties>
</file>