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300" r:id="rId2"/>
    <p:sldId id="301" r:id="rId3"/>
    <p:sldId id="308" r:id="rId4"/>
    <p:sldId id="309" r:id="rId5"/>
    <p:sldId id="266" r:id="rId6"/>
    <p:sldId id="271" r:id="rId7"/>
    <p:sldId id="265" r:id="rId8"/>
    <p:sldId id="264" r:id="rId9"/>
    <p:sldId id="294" r:id="rId10"/>
    <p:sldId id="259" r:id="rId11"/>
    <p:sldId id="260" r:id="rId12"/>
    <p:sldId id="304" r:id="rId13"/>
    <p:sldId id="262" r:id="rId14"/>
    <p:sldId id="310" r:id="rId15"/>
    <p:sldId id="261" r:id="rId16"/>
    <p:sldId id="314" r:id="rId17"/>
    <p:sldId id="279" r:id="rId18"/>
    <p:sldId id="287" r:id="rId19"/>
    <p:sldId id="295" r:id="rId20"/>
    <p:sldId id="293" r:id="rId21"/>
    <p:sldId id="280" r:id="rId22"/>
    <p:sldId id="290" r:id="rId23"/>
    <p:sldId id="288" r:id="rId24"/>
    <p:sldId id="289" r:id="rId25"/>
    <p:sldId id="296" r:id="rId26"/>
    <p:sldId id="297" r:id="rId27"/>
    <p:sldId id="286" r:id="rId28"/>
    <p:sldId id="299" r:id="rId29"/>
    <p:sldId id="278" r:id="rId30"/>
    <p:sldId id="298" r:id="rId31"/>
    <p:sldId id="291" r:id="rId32"/>
    <p:sldId id="292" r:id="rId33"/>
    <p:sldId id="315" r:id="rId34"/>
    <p:sldId id="316" r:id="rId35"/>
    <p:sldId id="317" r:id="rId36"/>
    <p:sldId id="318" r:id="rId37"/>
    <p:sldId id="319" r:id="rId38"/>
    <p:sldId id="320" r:id="rId39"/>
    <p:sldId id="311" r:id="rId40"/>
    <p:sldId id="312" r:id="rId41"/>
    <p:sldId id="313" r:id="rId42"/>
    <p:sldId id="305" r:id="rId43"/>
    <p:sldId id="306" r:id="rId44"/>
    <p:sldId id="307" r:id="rId45"/>
    <p:sldId id="272" r:id="rId46"/>
    <p:sldId id="274" r:id="rId47"/>
    <p:sldId id="285" r:id="rId48"/>
    <p:sldId id="28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4"/>
    <p:restoredTop sz="73451"/>
  </p:normalViewPr>
  <p:slideViewPr>
    <p:cSldViewPr snapToGrid="0" snapToObjects="1">
      <p:cViewPr varScale="1">
        <p:scale>
          <a:sx n="65" d="100"/>
          <a:sy n="65" d="100"/>
        </p:scale>
        <p:origin x="1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685D8-0A1B-B849-B3B1-7D88AEDEA116}" type="datetimeFigureOut">
              <a:rPr lang="en-US" smtClean="0"/>
              <a:t>4/22/19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82EF5-FF3A-714C-947F-936E9089B834}" type="slidenum">
              <a:rPr lang="en-US" smtClean="0"/>
              <a:t>‹#›</a:t>
            </a:fld>
            <a:endParaRPr lang="en-US"/>
          </a:p>
        </p:txBody>
      </p:sp>
    </p:spTree>
    <p:extLst>
      <p:ext uri="{BB962C8B-B14F-4D97-AF65-F5344CB8AC3E}">
        <p14:creationId xmlns:p14="http://schemas.microsoft.com/office/powerpoint/2010/main" val="58691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7A4F77-4D89-7B4A-B2E2-37BC997EE923}" type="slidenum">
              <a:rPr lang="en-US" smtClean="0"/>
              <a:t>1</a:t>
            </a:fld>
            <a:endParaRPr lang="en-US"/>
          </a:p>
        </p:txBody>
      </p:sp>
    </p:spTree>
    <p:extLst>
      <p:ext uri="{BB962C8B-B14F-4D97-AF65-F5344CB8AC3E}">
        <p14:creationId xmlns:p14="http://schemas.microsoft.com/office/powerpoint/2010/main" val="3110885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11</a:t>
            </a:fld>
            <a:endParaRPr lang="en-US"/>
          </a:p>
        </p:txBody>
      </p:sp>
    </p:spTree>
    <p:extLst>
      <p:ext uri="{BB962C8B-B14F-4D97-AF65-F5344CB8AC3E}">
        <p14:creationId xmlns:p14="http://schemas.microsoft.com/office/powerpoint/2010/main" val="354441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7A4F77-4D89-7B4A-B2E2-37BC997EE923}" type="slidenum">
              <a:rPr lang="en-US" smtClean="0"/>
              <a:t>12</a:t>
            </a:fld>
            <a:endParaRPr lang="en-US"/>
          </a:p>
        </p:txBody>
      </p:sp>
    </p:spTree>
    <p:extLst>
      <p:ext uri="{BB962C8B-B14F-4D97-AF65-F5344CB8AC3E}">
        <p14:creationId xmlns:p14="http://schemas.microsoft.com/office/powerpoint/2010/main" val="3208473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questions that the change audience asks themselves all of the time</a:t>
            </a:r>
          </a:p>
          <a:p>
            <a:r>
              <a:rPr lang="en-US" dirty="0"/>
              <a:t>One of the few groups for whom a consideration of ethics is core to the research area</a:t>
            </a:r>
          </a:p>
          <a:p>
            <a:endParaRPr lang="en-US" dirty="0"/>
          </a:p>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13</a:t>
            </a:fld>
            <a:endParaRPr lang="en-US"/>
          </a:p>
        </p:txBody>
      </p:sp>
    </p:spTree>
    <p:extLst>
      <p:ext uri="{BB962C8B-B14F-4D97-AF65-F5344CB8AC3E}">
        <p14:creationId xmlns:p14="http://schemas.microsoft.com/office/powerpoint/2010/main" val="232532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7A4F77-4D89-7B4A-B2E2-37BC997EE923}" type="slidenum">
              <a:rPr lang="en-US" smtClean="0"/>
              <a:t>14</a:t>
            </a:fld>
            <a:endParaRPr lang="en-US"/>
          </a:p>
        </p:txBody>
      </p:sp>
    </p:spTree>
    <p:extLst>
      <p:ext uri="{BB962C8B-B14F-4D97-AF65-F5344CB8AC3E}">
        <p14:creationId xmlns:p14="http://schemas.microsoft.com/office/powerpoint/2010/main" val="2305137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this means I am suggesting a kind of relativism</a:t>
            </a:r>
          </a:p>
          <a:p>
            <a:endParaRPr lang="en-US" dirty="0"/>
          </a:p>
          <a:p>
            <a:r>
              <a:rPr lang="en-US" dirty="0"/>
              <a:t>Officially: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ethics: moral principles that govern a person's behavior or the conducting of an activity</a:t>
            </a:r>
            <a:endParaRPr lang="en-US" dirty="0"/>
          </a:p>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15</a:t>
            </a:fld>
            <a:endParaRPr lang="en-US"/>
          </a:p>
        </p:txBody>
      </p:sp>
    </p:spTree>
    <p:extLst>
      <p:ext uri="{BB962C8B-B14F-4D97-AF65-F5344CB8AC3E}">
        <p14:creationId xmlns:p14="http://schemas.microsoft.com/office/powerpoint/2010/main" val="3570329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16</a:t>
            </a:fld>
            <a:endParaRPr lang="en-US"/>
          </a:p>
        </p:txBody>
      </p:sp>
    </p:spTree>
    <p:extLst>
      <p:ext uri="{BB962C8B-B14F-4D97-AF65-F5344CB8AC3E}">
        <p14:creationId xmlns:p14="http://schemas.microsoft.com/office/powerpoint/2010/main" val="1094180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Pair Share</a:t>
            </a:r>
          </a:p>
        </p:txBody>
      </p:sp>
      <p:sp>
        <p:nvSpPr>
          <p:cNvPr id="4" name="Slide Number Placeholder 3"/>
          <p:cNvSpPr>
            <a:spLocks noGrp="1"/>
          </p:cNvSpPr>
          <p:nvPr>
            <p:ph type="sldNum" sz="quarter" idx="10"/>
          </p:nvPr>
        </p:nvSpPr>
        <p:spPr/>
        <p:txBody>
          <a:bodyPr/>
          <a:lstStyle/>
          <a:p>
            <a:fld id="{C0B82EF5-FF3A-714C-947F-936E9089B834}" type="slidenum">
              <a:rPr lang="en-US" smtClean="0"/>
              <a:t>19</a:t>
            </a:fld>
            <a:endParaRPr lang="en-US"/>
          </a:p>
        </p:txBody>
      </p:sp>
    </p:spTree>
    <p:extLst>
      <p:ext uri="{BB962C8B-B14F-4D97-AF65-F5344CB8AC3E}">
        <p14:creationId xmlns:p14="http://schemas.microsoft.com/office/powerpoint/2010/main" val="1495865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20</a:t>
            </a:fld>
            <a:endParaRPr lang="en-US"/>
          </a:p>
        </p:txBody>
      </p:sp>
    </p:spTree>
    <p:extLst>
      <p:ext uri="{BB962C8B-B14F-4D97-AF65-F5344CB8AC3E}">
        <p14:creationId xmlns:p14="http://schemas.microsoft.com/office/powerpoint/2010/main" val="27117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www.technologyreview.com</a:t>
            </a:r>
            <a:r>
              <a:rPr lang="en-US" dirty="0"/>
              <a:t>/s/607955/inspecting-algorithms-for-bias/</a:t>
            </a:r>
          </a:p>
        </p:txBody>
      </p:sp>
      <p:sp>
        <p:nvSpPr>
          <p:cNvPr id="4" name="Slide Number Placeholder 3"/>
          <p:cNvSpPr>
            <a:spLocks noGrp="1"/>
          </p:cNvSpPr>
          <p:nvPr>
            <p:ph type="sldNum" sz="quarter" idx="10"/>
          </p:nvPr>
        </p:nvSpPr>
        <p:spPr/>
        <p:txBody>
          <a:bodyPr/>
          <a:lstStyle/>
          <a:p>
            <a:fld id="{C0B82EF5-FF3A-714C-947F-936E9089B834}" type="slidenum">
              <a:rPr lang="en-US" smtClean="0"/>
              <a:t>27</a:t>
            </a:fld>
            <a:endParaRPr lang="en-US"/>
          </a:p>
        </p:txBody>
      </p:sp>
    </p:spTree>
    <p:extLst>
      <p:ext uri="{BB962C8B-B14F-4D97-AF65-F5344CB8AC3E}">
        <p14:creationId xmlns:p14="http://schemas.microsoft.com/office/powerpoint/2010/main" val="131715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this reduce the merit of discussion?</a:t>
            </a:r>
            <a:r>
              <a:rPr lang="en-US" baseline="0" dirty="0"/>
              <a:t> If you are asked to make a similar decision is this not a great opportunity? </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29</a:t>
            </a:fld>
            <a:endParaRPr lang="en-US"/>
          </a:p>
        </p:txBody>
      </p:sp>
    </p:spTree>
    <p:extLst>
      <p:ext uri="{BB962C8B-B14F-4D97-AF65-F5344CB8AC3E}">
        <p14:creationId xmlns:p14="http://schemas.microsoft.com/office/powerpoint/2010/main" val="151445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Facebook as</a:t>
            </a:r>
            <a:r>
              <a:rPr lang="en-US" baseline="0" dirty="0"/>
              <a:t> a corporate entity but literally the manners with which the Facebook newsfeed algorithms displayed content</a:t>
            </a:r>
            <a:endParaRPr lang="en-US" dirty="0"/>
          </a:p>
          <a:p>
            <a:endParaRPr lang="en-US" dirty="0"/>
          </a:p>
          <a:p>
            <a:r>
              <a:rPr lang="en-US" dirty="0"/>
              <a:t>How many of you heard</a:t>
            </a:r>
            <a:r>
              <a:rPr lang="en-US" baseline="0" dirty="0"/>
              <a:t> about this? </a:t>
            </a:r>
          </a:p>
          <a:p>
            <a:r>
              <a:rPr lang="en-US" baseline="0" dirty="0"/>
              <a:t>Use </a:t>
            </a:r>
            <a:r>
              <a:rPr lang="en-US" baseline="0" dirty="0" err="1"/>
              <a:t>facebook</a:t>
            </a:r>
            <a:r>
              <a:rPr lang="en-US" baseline="0" dirty="0"/>
              <a:t>?</a:t>
            </a:r>
          </a:p>
          <a:p>
            <a:r>
              <a:rPr lang="en-US" baseline="0" dirty="0"/>
              <a:t>Do we agree that this is a significant impact of technology on society?</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2</a:t>
            </a:fld>
            <a:endParaRPr lang="en-US"/>
          </a:p>
        </p:txBody>
      </p:sp>
    </p:spTree>
    <p:extLst>
      <p:ext uri="{BB962C8B-B14F-4D97-AF65-F5344CB8AC3E}">
        <p14:creationId xmlns:p14="http://schemas.microsoft.com/office/powerpoint/2010/main" val="4078501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30</a:t>
            </a:fld>
            <a:endParaRPr lang="en-US"/>
          </a:p>
        </p:txBody>
      </p:sp>
    </p:spTree>
    <p:extLst>
      <p:ext uri="{BB962C8B-B14F-4D97-AF65-F5344CB8AC3E}">
        <p14:creationId xmlns:p14="http://schemas.microsoft.com/office/powerpoint/2010/main" val="9931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33</a:t>
            </a:fld>
            <a:endParaRPr lang="en-US"/>
          </a:p>
        </p:txBody>
      </p:sp>
    </p:spTree>
    <p:extLst>
      <p:ext uri="{BB962C8B-B14F-4D97-AF65-F5344CB8AC3E}">
        <p14:creationId xmlns:p14="http://schemas.microsoft.com/office/powerpoint/2010/main" val="929868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lever…</a:t>
            </a:r>
          </a:p>
        </p:txBody>
      </p:sp>
      <p:sp>
        <p:nvSpPr>
          <p:cNvPr id="4" name="Slide Number Placeholder 3"/>
          <p:cNvSpPr>
            <a:spLocks noGrp="1"/>
          </p:cNvSpPr>
          <p:nvPr>
            <p:ph type="sldNum" sz="quarter" idx="5"/>
          </p:nvPr>
        </p:nvSpPr>
        <p:spPr/>
        <p:txBody>
          <a:bodyPr/>
          <a:lstStyle/>
          <a:p>
            <a:fld id="{177A4F77-4D89-7B4A-B2E2-37BC997EE923}" type="slidenum">
              <a:rPr lang="en-US" smtClean="0"/>
              <a:t>34</a:t>
            </a:fld>
            <a:endParaRPr lang="en-US"/>
          </a:p>
        </p:txBody>
      </p:sp>
    </p:spTree>
    <p:extLst>
      <p:ext uri="{BB962C8B-B14F-4D97-AF65-F5344CB8AC3E}">
        <p14:creationId xmlns:p14="http://schemas.microsoft.com/office/powerpoint/2010/main" val="1344841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of many:</a:t>
            </a:r>
          </a:p>
          <a:p>
            <a:endParaRPr lang="en-US" dirty="0"/>
          </a:p>
          <a:p>
            <a:r>
              <a:rPr lang="en-US" dirty="0"/>
              <a:t>That channel different values, groups of people, etc. That’s the point.</a:t>
            </a:r>
          </a:p>
          <a:p>
            <a:r>
              <a:rPr lang="en-US" dirty="0"/>
              <a:t>We can’t expect that by having engineers who can talk about ethics that we arrive somewhere we want, but it does help</a:t>
            </a:r>
          </a:p>
        </p:txBody>
      </p:sp>
      <p:sp>
        <p:nvSpPr>
          <p:cNvPr id="4" name="Slide Number Placeholder 3"/>
          <p:cNvSpPr>
            <a:spLocks noGrp="1"/>
          </p:cNvSpPr>
          <p:nvPr>
            <p:ph type="sldNum" sz="quarter" idx="5"/>
          </p:nvPr>
        </p:nvSpPr>
        <p:spPr/>
        <p:txBody>
          <a:bodyPr/>
          <a:lstStyle/>
          <a:p>
            <a:fld id="{177A4F77-4D89-7B4A-B2E2-37BC997EE923}" type="slidenum">
              <a:rPr lang="en-US" smtClean="0"/>
              <a:t>35</a:t>
            </a:fld>
            <a:endParaRPr lang="en-US"/>
          </a:p>
        </p:txBody>
      </p:sp>
    </p:spTree>
    <p:extLst>
      <p:ext uri="{BB962C8B-B14F-4D97-AF65-F5344CB8AC3E}">
        <p14:creationId xmlns:p14="http://schemas.microsoft.com/office/powerpoint/2010/main" val="42683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washing means we conflate the importance of this lever</a:t>
            </a:r>
          </a:p>
        </p:txBody>
      </p:sp>
      <p:sp>
        <p:nvSpPr>
          <p:cNvPr id="4" name="Slide Number Placeholder 3"/>
          <p:cNvSpPr>
            <a:spLocks noGrp="1"/>
          </p:cNvSpPr>
          <p:nvPr>
            <p:ph type="sldNum" sz="quarter" idx="5"/>
          </p:nvPr>
        </p:nvSpPr>
        <p:spPr/>
        <p:txBody>
          <a:bodyPr/>
          <a:lstStyle/>
          <a:p>
            <a:fld id="{177A4F77-4D89-7B4A-B2E2-37BC997EE923}" type="slidenum">
              <a:rPr lang="en-US" smtClean="0"/>
              <a:t>36</a:t>
            </a:fld>
            <a:endParaRPr lang="en-US"/>
          </a:p>
        </p:txBody>
      </p:sp>
    </p:spTree>
    <p:extLst>
      <p:ext uri="{BB962C8B-B14F-4D97-AF65-F5344CB8AC3E}">
        <p14:creationId xmlns:p14="http://schemas.microsoft.com/office/powerpoint/2010/main" val="112610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37</a:t>
            </a:fld>
            <a:endParaRPr lang="en-US"/>
          </a:p>
        </p:txBody>
      </p:sp>
    </p:spTree>
    <p:extLst>
      <p:ext uri="{BB962C8B-B14F-4D97-AF65-F5344CB8AC3E}">
        <p14:creationId xmlns:p14="http://schemas.microsoft.com/office/powerpoint/2010/main" val="3063235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38</a:t>
            </a:fld>
            <a:endParaRPr lang="en-US"/>
          </a:p>
        </p:txBody>
      </p:sp>
    </p:spTree>
    <p:extLst>
      <p:ext uri="{BB962C8B-B14F-4D97-AF65-F5344CB8AC3E}">
        <p14:creationId xmlns:p14="http://schemas.microsoft.com/office/powerpoint/2010/main" val="822043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200" dirty="0"/>
              <a:t>https://</a:t>
            </a:r>
            <a:r>
              <a:rPr lang="en-US" sz="3200" dirty="0" err="1"/>
              <a:t>newsroom.fb.com</a:t>
            </a:r>
            <a:r>
              <a:rPr lang="en-US" sz="3200" dirty="0"/>
              <a:t>/news/2018/01/news-feed-</a:t>
            </a:r>
            <a:r>
              <a:rPr lang="en-US" sz="3200" dirty="0" err="1"/>
              <a:t>fyi</a:t>
            </a:r>
            <a:r>
              <a:rPr lang="en-US" sz="3200" dirty="0"/>
              <a:t>-bringing-people-closer-together/</a:t>
            </a:r>
          </a:p>
          <a:p>
            <a:endParaRPr lang="en-US" dirty="0"/>
          </a:p>
          <a:p>
            <a:r>
              <a:rPr lang="en-US" sz="1200" kern="1200" dirty="0">
                <a:solidFill>
                  <a:schemeClr val="tx1"/>
                </a:solidFill>
                <a:effectLst/>
                <a:latin typeface="+mn-lt"/>
                <a:ea typeface="+mn-ea"/>
                <a:cs typeface="+mn-cs"/>
              </a:rPr>
              <a:t>Internally, his employees disagreed, worrying about Facebook becoming an Uber-like pariah. Through complaints, employees led Zuckerberg to change course: the newsfeed algorithm switched from favoring inflammatory stories–clickbait–to focusing on friends</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39</a:t>
            </a:fld>
            <a:endParaRPr lang="en-US"/>
          </a:p>
        </p:txBody>
      </p:sp>
    </p:spTree>
    <p:extLst>
      <p:ext uri="{BB962C8B-B14F-4D97-AF65-F5344CB8AC3E}">
        <p14:creationId xmlns:p14="http://schemas.microsoft.com/office/powerpoint/2010/main" val="9191514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3200" dirty="0"/>
              <a:t>TPS</a:t>
            </a:r>
          </a:p>
          <a:p>
            <a:endParaRPr lang="en-US" dirty="0"/>
          </a:p>
          <a:p>
            <a:r>
              <a:rPr lang="en-US" sz="1200" kern="1200" dirty="0">
                <a:solidFill>
                  <a:schemeClr val="tx1"/>
                </a:solidFill>
                <a:effectLst/>
                <a:latin typeface="+mn-lt"/>
                <a:ea typeface="+mn-ea"/>
                <a:cs typeface="+mn-cs"/>
              </a:rPr>
              <a:t>Internally, his employees disagreed, worrying about Facebook becoming an Uber-like pariah. Through complaints, employees led Zuckerberg to change course: the newsfeed algorithm switched from favoring inflammatory stories–clickbait–to focusing on friends</a:t>
            </a:r>
            <a:r>
              <a:rPr lang="en-US" dirty="0">
                <a:effectLst/>
              </a:rPr>
              <a:t> </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40</a:t>
            </a:fld>
            <a:endParaRPr lang="en-US"/>
          </a:p>
        </p:txBody>
      </p:sp>
    </p:spTree>
    <p:extLst>
      <p:ext uri="{BB962C8B-B14F-4D97-AF65-F5344CB8AC3E}">
        <p14:creationId xmlns:p14="http://schemas.microsoft.com/office/powerpoint/2010/main" val="2522635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us are computing professionals</a:t>
            </a:r>
          </a:p>
          <a:p>
            <a:r>
              <a:rPr lang="en-US" dirty="0"/>
              <a:t>Values, and discussions about them, undergird our work</a:t>
            </a:r>
          </a:p>
          <a:p>
            <a:r>
              <a:rPr lang="en-US" dirty="0"/>
              <a:t>To realize one set of values (say climate justice) you might want to be systematic about knowing which levers to pull and what has happened with them before</a:t>
            </a:r>
          </a:p>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41</a:t>
            </a:fld>
            <a:endParaRPr lang="en-US"/>
          </a:p>
        </p:txBody>
      </p:sp>
    </p:spTree>
    <p:extLst>
      <p:ext uri="{BB962C8B-B14F-4D97-AF65-F5344CB8AC3E}">
        <p14:creationId xmlns:p14="http://schemas.microsoft.com/office/powerpoint/2010/main" val="2366905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Facebook as</a:t>
            </a:r>
            <a:r>
              <a:rPr lang="en-US" baseline="0" dirty="0"/>
              <a:t> a corporate entity but literally the manners with which the Facebook newsfeed algorithms displayed content</a:t>
            </a:r>
            <a:endParaRPr lang="en-US" dirty="0"/>
          </a:p>
          <a:p>
            <a:endParaRPr lang="en-US" dirty="0"/>
          </a:p>
          <a:p>
            <a:r>
              <a:rPr lang="en-US" dirty="0"/>
              <a:t>How many of you heard</a:t>
            </a:r>
            <a:r>
              <a:rPr lang="en-US" baseline="0" dirty="0"/>
              <a:t> about this? </a:t>
            </a:r>
          </a:p>
          <a:p>
            <a:r>
              <a:rPr lang="en-US" baseline="0" dirty="0"/>
              <a:t>Use </a:t>
            </a:r>
            <a:r>
              <a:rPr lang="en-US" baseline="0" dirty="0" err="1"/>
              <a:t>facebook</a:t>
            </a:r>
            <a:r>
              <a:rPr lang="en-US" baseline="0" dirty="0"/>
              <a:t>?</a:t>
            </a:r>
          </a:p>
          <a:p>
            <a:r>
              <a:rPr lang="en-US" baseline="0" dirty="0"/>
              <a:t>Do we agree that this is a significant impact of technology on society?</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3</a:t>
            </a:fld>
            <a:endParaRPr lang="en-US"/>
          </a:p>
        </p:txBody>
      </p:sp>
    </p:spTree>
    <p:extLst>
      <p:ext uri="{BB962C8B-B14F-4D97-AF65-F5344CB8AC3E}">
        <p14:creationId xmlns:p14="http://schemas.microsoft.com/office/powerpoint/2010/main" val="4142884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us are computing professionals</a:t>
            </a:r>
          </a:p>
          <a:p>
            <a:r>
              <a:rPr lang="en-US" dirty="0"/>
              <a:t>Values, and discussions about them, undergird our work</a:t>
            </a:r>
          </a:p>
          <a:p>
            <a:r>
              <a:rPr lang="en-US" dirty="0"/>
              <a:t>To realize one set of values (say climate justice) you might want to be systematic about knowing which levers to pull and what has happened with them before</a:t>
            </a:r>
          </a:p>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42</a:t>
            </a:fld>
            <a:endParaRPr lang="en-US"/>
          </a:p>
        </p:txBody>
      </p:sp>
    </p:spTree>
    <p:extLst>
      <p:ext uri="{BB962C8B-B14F-4D97-AF65-F5344CB8AC3E}">
        <p14:creationId xmlns:p14="http://schemas.microsoft.com/office/powerpoint/2010/main" val="914562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us are computing professionals</a:t>
            </a:r>
          </a:p>
          <a:p>
            <a:r>
              <a:rPr lang="en-US" dirty="0"/>
              <a:t>Values, and discussions about them, undergird our work</a:t>
            </a:r>
          </a:p>
          <a:p>
            <a:r>
              <a:rPr lang="en-US" dirty="0"/>
              <a:t>To realize one set of values (say climate justice) you might want to be systematic about knowing which levers to pull and what has happened with them before</a:t>
            </a:r>
          </a:p>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43</a:t>
            </a:fld>
            <a:endParaRPr lang="en-US"/>
          </a:p>
        </p:txBody>
      </p:sp>
    </p:spTree>
    <p:extLst>
      <p:ext uri="{BB962C8B-B14F-4D97-AF65-F5344CB8AC3E}">
        <p14:creationId xmlns:p14="http://schemas.microsoft.com/office/powerpoint/2010/main" val="2847912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www.wired.com</a:t>
            </a:r>
            <a:r>
              <a:rPr lang="en-US" dirty="0"/>
              <a:t>/story/google-walkout-organizers-say-</a:t>
            </a:r>
            <a:r>
              <a:rPr lang="en-US" dirty="0" err="1"/>
              <a:t>theyre</a:t>
            </a:r>
            <a:r>
              <a:rPr lang="en-US" dirty="0"/>
              <a:t>-facing-retaliation/?</a:t>
            </a:r>
            <a:r>
              <a:rPr lang="en-US" dirty="0" err="1"/>
              <a:t>mbid</a:t>
            </a:r>
            <a:r>
              <a:rPr lang="en-US" dirty="0"/>
              <a:t>=</a:t>
            </a:r>
            <a:r>
              <a:rPr lang="en-US" dirty="0" err="1"/>
              <a:t>social_twitter_onsiteshare</a:t>
            </a:r>
            <a:endParaRPr lang="en-US" dirty="0"/>
          </a:p>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44</a:t>
            </a:fld>
            <a:endParaRPr lang="en-US"/>
          </a:p>
        </p:txBody>
      </p:sp>
    </p:spTree>
    <p:extLst>
      <p:ext uri="{BB962C8B-B14F-4D97-AF65-F5344CB8AC3E}">
        <p14:creationId xmlns:p14="http://schemas.microsoft.com/office/powerpoint/2010/main" val="3980130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Programs are not just text on a computer</a:t>
            </a:r>
          </a:p>
          <a:p>
            <a:endParaRPr lang="en-US" dirty="0"/>
          </a:p>
          <a:p>
            <a:r>
              <a:rPr lang="en-US" dirty="0"/>
              <a:t>If you don</a:t>
            </a:r>
            <a:r>
              <a:rPr lang="mr-IN" dirty="0"/>
              <a:t>’</a:t>
            </a:r>
            <a:r>
              <a:rPr lang="en-US" dirty="0"/>
              <a:t>t want to consider ethics, don’t work on problems involving people</a:t>
            </a:r>
          </a:p>
          <a:p>
            <a:endParaRPr lang="en-US" dirty="0"/>
          </a:p>
          <a:p>
            <a:r>
              <a:rPr lang="en-US" dirty="0"/>
              <a:t>Tech is privileged </a:t>
            </a:r>
            <a:r>
              <a:rPr lang="mr-IN" dirty="0"/>
              <a:t>…</a:t>
            </a:r>
            <a:r>
              <a:rPr lang="en-US" dirty="0"/>
              <a:t> so act like it</a:t>
            </a:r>
          </a:p>
          <a:p>
            <a:pPr lvl="1"/>
            <a:r>
              <a:rPr lang="en-US" dirty="0"/>
              <a:t>Ask questions</a:t>
            </a:r>
          </a:p>
          <a:p>
            <a:pPr lvl="1"/>
            <a:r>
              <a:rPr lang="en-US" dirty="0"/>
              <a:t>Speak up</a:t>
            </a:r>
          </a:p>
          <a:p>
            <a:endParaRPr lang="en-US" dirty="0"/>
          </a:p>
        </p:txBody>
      </p:sp>
      <p:sp>
        <p:nvSpPr>
          <p:cNvPr id="4" name="Slide Number Placeholder 3"/>
          <p:cNvSpPr>
            <a:spLocks noGrp="1"/>
          </p:cNvSpPr>
          <p:nvPr>
            <p:ph type="sldNum" sz="quarter" idx="5"/>
          </p:nvPr>
        </p:nvSpPr>
        <p:spPr/>
        <p:txBody>
          <a:bodyPr/>
          <a:lstStyle/>
          <a:p>
            <a:fld id="{C0B82EF5-FF3A-714C-947F-936E9089B834}" type="slidenum">
              <a:rPr lang="en-US" smtClean="0"/>
              <a:t>46</a:t>
            </a:fld>
            <a:endParaRPr lang="en-US"/>
          </a:p>
        </p:txBody>
      </p:sp>
    </p:spTree>
    <p:extLst>
      <p:ext uri="{BB962C8B-B14F-4D97-AF65-F5344CB8AC3E}">
        <p14:creationId xmlns:p14="http://schemas.microsoft.com/office/powerpoint/2010/main" val="1606174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slide; allow for clapping]</a:t>
            </a:r>
          </a:p>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47</a:t>
            </a:fld>
            <a:endParaRPr lang="en-US"/>
          </a:p>
        </p:txBody>
      </p:sp>
    </p:spTree>
    <p:extLst>
      <p:ext uri="{BB962C8B-B14F-4D97-AF65-F5344CB8AC3E}">
        <p14:creationId xmlns:p14="http://schemas.microsoft.com/office/powerpoint/2010/main" val="3891468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And here’s a summary</a:t>
            </a:r>
          </a:p>
        </p:txBody>
      </p:sp>
      <p:sp>
        <p:nvSpPr>
          <p:cNvPr id="4" name="Slide Number Placeholder 3"/>
          <p:cNvSpPr>
            <a:spLocks noGrp="1"/>
          </p:cNvSpPr>
          <p:nvPr>
            <p:ph type="sldNum" sz="quarter" idx="5"/>
          </p:nvPr>
        </p:nvSpPr>
        <p:spPr/>
        <p:txBody>
          <a:bodyPr/>
          <a:lstStyle/>
          <a:p>
            <a:fld id="{177A4F77-4D89-7B4A-B2E2-37BC997EE923}" type="slidenum">
              <a:rPr lang="en-US" smtClean="0"/>
              <a:t>48</a:t>
            </a:fld>
            <a:endParaRPr lang="en-US"/>
          </a:p>
        </p:txBody>
      </p:sp>
    </p:spTree>
    <p:extLst>
      <p:ext uri="{BB962C8B-B14F-4D97-AF65-F5344CB8AC3E}">
        <p14:creationId xmlns:p14="http://schemas.microsoft.com/office/powerpoint/2010/main" val="408994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A4F77-4D89-7B4A-B2E2-37BC997EE923}" type="slidenum">
              <a:rPr lang="en-US" smtClean="0"/>
              <a:t>4</a:t>
            </a:fld>
            <a:endParaRPr lang="en-US"/>
          </a:p>
        </p:txBody>
      </p:sp>
    </p:spTree>
    <p:extLst>
      <p:ext uri="{BB962C8B-B14F-4D97-AF65-F5344CB8AC3E}">
        <p14:creationId xmlns:p14="http://schemas.microsoft.com/office/powerpoint/2010/main" val="94420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thinking goes that a tech employee has no responsibility to consider the societal implications of her work. To do so would disrupt the ideal, in Facebook’s words, to “move fast and break things.” </a:t>
            </a:r>
          </a:p>
        </p:txBody>
      </p:sp>
      <p:sp>
        <p:nvSpPr>
          <p:cNvPr id="4" name="Slide Number Placeholder 3"/>
          <p:cNvSpPr>
            <a:spLocks noGrp="1"/>
          </p:cNvSpPr>
          <p:nvPr>
            <p:ph type="sldNum" sz="quarter" idx="10"/>
          </p:nvPr>
        </p:nvSpPr>
        <p:spPr/>
        <p:txBody>
          <a:bodyPr/>
          <a:lstStyle/>
          <a:p>
            <a:fld id="{C0B82EF5-FF3A-714C-947F-936E9089B834}" type="slidenum">
              <a:rPr lang="en-US" smtClean="0"/>
              <a:t>5</a:t>
            </a:fld>
            <a:endParaRPr lang="en-US"/>
          </a:p>
        </p:txBody>
      </p:sp>
    </p:spTree>
    <p:extLst>
      <p:ext uri="{BB962C8B-B14F-4D97-AF65-F5344CB8AC3E}">
        <p14:creationId xmlns:p14="http://schemas.microsoft.com/office/powerpoint/2010/main" val="1876087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you agree?</a:t>
            </a:r>
          </a:p>
          <a:p>
            <a:r>
              <a:rPr lang="en-US" baseline="0" dirty="0"/>
              <a:t>Why does this matter to you?</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6</a:t>
            </a:fld>
            <a:endParaRPr lang="en-US"/>
          </a:p>
        </p:txBody>
      </p:sp>
    </p:spTree>
    <p:extLst>
      <p:ext uri="{BB962C8B-B14F-4D97-AF65-F5344CB8AC3E}">
        <p14:creationId xmlns:p14="http://schemas.microsoft.com/office/powerpoint/2010/main" val="132244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all beginning to understand the technical aspects of these companies and many of you will</a:t>
            </a:r>
            <a:r>
              <a:rPr lang="en-US" baseline="0" dirty="0"/>
              <a:t> soon be in these roles</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7</a:t>
            </a:fld>
            <a:endParaRPr lang="en-US"/>
          </a:p>
        </p:txBody>
      </p:sp>
    </p:spTree>
    <p:extLst>
      <p:ext uri="{BB962C8B-B14F-4D97-AF65-F5344CB8AC3E}">
        <p14:creationId xmlns:p14="http://schemas.microsoft.com/office/powerpoint/2010/main" val="9763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governing body of</a:t>
            </a:r>
            <a:r>
              <a:rPr lang="en-US" baseline="0" dirty="0"/>
              <a:t> computer science professionals agrees as well!</a:t>
            </a:r>
            <a:endParaRPr lang="en-US" dirty="0"/>
          </a:p>
        </p:txBody>
      </p:sp>
      <p:sp>
        <p:nvSpPr>
          <p:cNvPr id="4" name="Slide Number Placeholder 3"/>
          <p:cNvSpPr>
            <a:spLocks noGrp="1"/>
          </p:cNvSpPr>
          <p:nvPr>
            <p:ph type="sldNum" sz="quarter" idx="10"/>
          </p:nvPr>
        </p:nvSpPr>
        <p:spPr/>
        <p:txBody>
          <a:bodyPr/>
          <a:lstStyle/>
          <a:p>
            <a:fld id="{C0B82EF5-FF3A-714C-947F-936E9089B834}" type="slidenum">
              <a:rPr lang="en-US" smtClean="0"/>
              <a:t>9</a:t>
            </a:fld>
            <a:endParaRPr lang="en-US"/>
          </a:p>
        </p:txBody>
      </p:sp>
    </p:spTree>
    <p:extLst>
      <p:ext uri="{BB962C8B-B14F-4D97-AF65-F5344CB8AC3E}">
        <p14:creationId xmlns:p14="http://schemas.microsoft.com/office/powerpoint/2010/main" val="1066043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77A4F77-4D89-7B4A-B2E2-37BC997EE923}" type="slidenum">
              <a:rPr lang="en-US" smtClean="0"/>
              <a:t>10</a:t>
            </a:fld>
            <a:endParaRPr lang="en-US"/>
          </a:p>
        </p:txBody>
      </p:sp>
    </p:spTree>
    <p:extLst>
      <p:ext uri="{BB962C8B-B14F-4D97-AF65-F5344CB8AC3E}">
        <p14:creationId xmlns:p14="http://schemas.microsoft.com/office/powerpoint/2010/main" val="324476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E00886-3FCC-C145-AE95-724A268E641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151036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E00886-3FCC-C145-AE95-724A268E641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4305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E00886-3FCC-C145-AE95-724A268E641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200215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E00886-3FCC-C145-AE95-724A268E641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171367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E00886-3FCC-C145-AE95-724A268E6415}" type="datetimeFigureOut">
              <a:rPr lang="en-US" smtClean="0"/>
              <a:t>4/22/19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175959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E00886-3FCC-C145-AE95-724A268E6415}" type="datetimeFigureOut">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47725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E00886-3FCC-C145-AE95-724A268E6415}" type="datetimeFigureOut">
              <a:rPr lang="en-US" smtClean="0"/>
              <a:t>4/22/19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39830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E00886-3FCC-C145-AE95-724A268E6415}" type="datetimeFigureOut">
              <a:rPr lang="en-US" smtClean="0"/>
              <a:t>4/22/19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60633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00886-3FCC-C145-AE95-724A268E6415}" type="datetimeFigureOut">
              <a:rPr lang="en-US" smtClean="0"/>
              <a:t>4/22/19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77843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00886-3FCC-C145-AE95-724A268E6415}" type="datetimeFigureOut">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51359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E00886-3FCC-C145-AE95-724A268E6415}" type="datetimeFigureOut">
              <a:rPr lang="en-US" smtClean="0"/>
              <a:t>4/22/19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DFA20-6874-D64B-B0D6-01B0230B23CA}" type="slidenum">
              <a:rPr lang="en-US" smtClean="0"/>
              <a:t>‹#›</a:t>
            </a:fld>
            <a:endParaRPr lang="en-US"/>
          </a:p>
        </p:txBody>
      </p:sp>
    </p:spTree>
    <p:extLst>
      <p:ext uri="{BB962C8B-B14F-4D97-AF65-F5344CB8AC3E}">
        <p14:creationId xmlns:p14="http://schemas.microsoft.com/office/powerpoint/2010/main" val="132628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00886-3FCC-C145-AE95-724A268E6415}" type="datetimeFigureOut">
              <a:rPr lang="en-US" smtClean="0"/>
              <a:t>4/22/19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DFA20-6874-D64B-B0D6-01B0230B23CA}" type="slidenum">
              <a:rPr lang="en-US" smtClean="0"/>
              <a:t>‹#›</a:t>
            </a:fld>
            <a:endParaRPr lang="en-US"/>
          </a:p>
        </p:txBody>
      </p:sp>
    </p:spTree>
    <p:extLst>
      <p:ext uri="{BB962C8B-B14F-4D97-AF65-F5344CB8AC3E}">
        <p14:creationId xmlns:p14="http://schemas.microsoft.com/office/powerpoint/2010/main" val="1673407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jaredmoore.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adhwaniai.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hyperlink" Target="https://techcrunch.com/2018/09/27/tech-employees-can-make-up-for-executives/" TargetMode="External"/><Relationship Id="rId3" Type="http://schemas.openxmlformats.org/officeDocument/2006/relationships/hyperlink" Target="http://jaredmoore.org/" TargetMode="External"/><Relationship Id="rId7" Type="http://schemas.openxmlformats.org/officeDocument/2006/relationships/image" Target="../media/image12.jpe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http://wadhwaniai.org/" TargetMode="External"/><Relationship Id="rId9" Type="http://schemas.openxmlformats.org/officeDocument/2006/relationships/hyperlink" Target="https://courses.cs.washington.edu/courses/cse490e/18wi"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A29A-B956-D64D-B9C3-2482DA4A8B2F}"/>
              </a:ext>
            </a:extLst>
          </p:cNvPr>
          <p:cNvSpPr>
            <a:spLocks noGrp="1"/>
          </p:cNvSpPr>
          <p:nvPr>
            <p:ph type="ctrTitle"/>
          </p:nvPr>
        </p:nvSpPr>
        <p:spPr/>
        <p:txBody>
          <a:bodyPr/>
          <a:lstStyle/>
          <a:p>
            <a:r>
              <a:rPr lang="en-US" dirty="0"/>
              <a:t>The State of Ethics in Computer Science</a:t>
            </a:r>
          </a:p>
        </p:txBody>
      </p:sp>
      <p:sp>
        <p:nvSpPr>
          <p:cNvPr id="3" name="Subtitle 2">
            <a:extLst>
              <a:ext uri="{FF2B5EF4-FFF2-40B4-BE49-F238E27FC236}">
                <a16:creationId xmlns:a16="http://schemas.microsoft.com/office/drawing/2014/main" id="{C4993430-9858-914D-82C0-B29FDA04D519}"/>
              </a:ext>
            </a:extLst>
          </p:cNvPr>
          <p:cNvSpPr>
            <a:spLocks noGrp="1"/>
          </p:cNvSpPr>
          <p:nvPr>
            <p:ph type="subTitle" idx="1"/>
          </p:nvPr>
        </p:nvSpPr>
        <p:spPr/>
        <p:txBody>
          <a:bodyPr/>
          <a:lstStyle/>
          <a:p>
            <a:r>
              <a:rPr lang="en-US" dirty="0">
                <a:hlinkClick r:id="rId3"/>
              </a:rPr>
              <a:t>Jared Moore</a:t>
            </a:r>
            <a:r>
              <a:rPr lang="en-US" dirty="0"/>
              <a:t> (</a:t>
            </a:r>
            <a:r>
              <a:rPr lang="en-US" dirty="0" err="1"/>
              <a:t>jared@jaredmoore.org</a:t>
            </a:r>
            <a:r>
              <a:rPr lang="en-US" dirty="0"/>
              <a:t>)</a:t>
            </a:r>
          </a:p>
          <a:p>
            <a:r>
              <a:rPr lang="en-US" dirty="0" err="1">
                <a:hlinkClick r:id="rId4"/>
              </a:rPr>
              <a:t>Wadhwani</a:t>
            </a:r>
            <a:r>
              <a:rPr lang="en-US" dirty="0">
                <a:hlinkClick r:id="rId4"/>
              </a:rPr>
              <a:t> Institute for Artificial Intelligence</a:t>
            </a:r>
            <a:endParaRPr lang="en-US" dirty="0"/>
          </a:p>
        </p:txBody>
      </p:sp>
    </p:spTree>
    <p:extLst>
      <p:ext uri="{BB962C8B-B14F-4D97-AF65-F5344CB8AC3E}">
        <p14:creationId xmlns:p14="http://schemas.microsoft.com/office/powerpoint/2010/main" val="3176047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162AA5-DA35-1A49-9376-803E99EE195B}"/>
              </a:ext>
            </a:extLst>
          </p:cNvPr>
          <p:cNvSpPr txBox="1"/>
          <p:nvPr/>
        </p:nvSpPr>
        <p:spPr>
          <a:xfrm>
            <a:off x="5278583" y="3136612"/>
            <a:ext cx="1420090" cy="584775"/>
          </a:xfrm>
          <a:prstGeom prst="rect">
            <a:avLst/>
          </a:prstGeom>
          <a:noFill/>
        </p:spPr>
        <p:txBody>
          <a:bodyPr wrap="square" rtlCol="0">
            <a:spAutoFit/>
          </a:bodyPr>
          <a:lstStyle/>
          <a:p>
            <a:r>
              <a:rPr lang="en-US" sz="3200" dirty="0"/>
              <a:t>ethics</a:t>
            </a:r>
            <a:endParaRPr lang="en-US" sz="2800" dirty="0"/>
          </a:p>
        </p:txBody>
      </p:sp>
    </p:spTree>
    <p:extLst>
      <p:ext uri="{BB962C8B-B14F-4D97-AF65-F5344CB8AC3E}">
        <p14:creationId xmlns:p14="http://schemas.microsoft.com/office/powerpoint/2010/main" val="372432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A9376-625F-C94C-B2AB-5EA651DBEAFE}"/>
              </a:ext>
            </a:extLst>
          </p:cNvPr>
          <p:cNvSpPr txBox="1"/>
          <p:nvPr/>
        </p:nvSpPr>
        <p:spPr>
          <a:xfrm>
            <a:off x="2258291" y="1273176"/>
            <a:ext cx="2417618" cy="584775"/>
          </a:xfrm>
          <a:prstGeom prst="rect">
            <a:avLst/>
          </a:prstGeom>
          <a:noFill/>
        </p:spPr>
        <p:txBody>
          <a:bodyPr wrap="square" rtlCol="0">
            <a:spAutoFit/>
          </a:bodyPr>
          <a:lstStyle/>
          <a:p>
            <a:r>
              <a:rPr lang="en-US" sz="3200" dirty="0"/>
              <a:t>deontology</a:t>
            </a:r>
            <a:endParaRPr lang="en-US" sz="2800" dirty="0"/>
          </a:p>
        </p:txBody>
      </p:sp>
      <p:sp>
        <p:nvSpPr>
          <p:cNvPr id="4" name="TextBox 3">
            <a:extLst>
              <a:ext uri="{FF2B5EF4-FFF2-40B4-BE49-F238E27FC236}">
                <a16:creationId xmlns:a16="http://schemas.microsoft.com/office/drawing/2014/main" id="{378AC0E9-D502-DF4C-AC8D-84E7A45E04D8}"/>
              </a:ext>
            </a:extLst>
          </p:cNvPr>
          <p:cNvSpPr txBox="1"/>
          <p:nvPr/>
        </p:nvSpPr>
        <p:spPr>
          <a:xfrm>
            <a:off x="8749146" y="4023304"/>
            <a:ext cx="2417618" cy="584775"/>
          </a:xfrm>
          <a:prstGeom prst="rect">
            <a:avLst/>
          </a:prstGeom>
          <a:noFill/>
        </p:spPr>
        <p:txBody>
          <a:bodyPr wrap="square" rtlCol="0">
            <a:spAutoFit/>
          </a:bodyPr>
          <a:lstStyle/>
          <a:p>
            <a:r>
              <a:rPr lang="en-US" sz="3200" dirty="0"/>
              <a:t>Aristotle</a:t>
            </a:r>
            <a:endParaRPr lang="en-US" sz="2800" dirty="0"/>
          </a:p>
        </p:txBody>
      </p:sp>
      <p:sp>
        <p:nvSpPr>
          <p:cNvPr id="5" name="TextBox 4">
            <a:extLst>
              <a:ext uri="{FF2B5EF4-FFF2-40B4-BE49-F238E27FC236}">
                <a16:creationId xmlns:a16="http://schemas.microsoft.com/office/drawing/2014/main" id="{B00DE1DE-6297-1E4A-A2AA-D93D2A0BC578}"/>
              </a:ext>
            </a:extLst>
          </p:cNvPr>
          <p:cNvSpPr txBox="1"/>
          <p:nvPr/>
        </p:nvSpPr>
        <p:spPr>
          <a:xfrm>
            <a:off x="1877291" y="4608079"/>
            <a:ext cx="1742209" cy="1077218"/>
          </a:xfrm>
          <a:prstGeom prst="rect">
            <a:avLst/>
          </a:prstGeom>
          <a:noFill/>
        </p:spPr>
        <p:txBody>
          <a:bodyPr wrap="square" rtlCol="0">
            <a:spAutoFit/>
          </a:bodyPr>
          <a:lstStyle/>
          <a:p>
            <a:r>
              <a:rPr lang="en-US" sz="3200" dirty="0"/>
              <a:t>trolley problem</a:t>
            </a:r>
            <a:endParaRPr lang="en-US" sz="2800" dirty="0"/>
          </a:p>
        </p:txBody>
      </p:sp>
      <p:sp>
        <p:nvSpPr>
          <p:cNvPr id="7" name="TextBox 6">
            <a:extLst>
              <a:ext uri="{FF2B5EF4-FFF2-40B4-BE49-F238E27FC236}">
                <a16:creationId xmlns:a16="http://schemas.microsoft.com/office/drawing/2014/main" id="{7D70B52B-B9B6-F94D-A850-0AE4C364D418}"/>
              </a:ext>
            </a:extLst>
          </p:cNvPr>
          <p:cNvSpPr txBox="1"/>
          <p:nvPr/>
        </p:nvSpPr>
        <p:spPr>
          <a:xfrm>
            <a:off x="7159337" y="2079625"/>
            <a:ext cx="2798618" cy="584775"/>
          </a:xfrm>
          <a:prstGeom prst="rect">
            <a:avLst/>
          </a:prstGeom>
          <a:noFill/>
        </p:spPr>
        <p:txBody>
          <a:bodyPr wrap="square" rtlCol="0">
            <a:spAutoFit/>
          </a:bodyPr>
          <a:lstStyle/>
          <a:p>
            <a:r>
              <a:rPr lang="en-US" sz="3200" dirty="0"/>
              <a:t>Kant</a:t>
            </a:r>
            <a:endParaRPr lang="en-US" sz="2800" dirty="0"/>
          </a:p>
        </p:txBody>
      </p:sp>
      <p:sp>
        <p:nvSpPr>
          <p:cNvPr id="9" name="TextBox 8">
            <a:extLst>
              <a:ext uri="{FF2B5EF4-FFF2-40B4-BE49-F238E27FC236}">
                <a16:creationId xmlns:a16="http://schemas.microsoft.com/office/drawing/2014/main" id="{7B6FBF44-D511-F342-8195-01FF2466DEDA}"/>
              </a:ext>
            </a:extLst>
          </p:cNvPr>
          <p:cNvSpPr txBox="1"/>
          <p:nvPr/>
        </p:nvSpPr>
        <p:spPr>
          <a:xfrm>
            <a:off x="477982" y="2797755"/>
            <a:ext cx="2798618" cy="584775"/>
          </a:xfrm>
          <a:prstGeom prst="rect">
            <a:avLst/>
          </a:prstGeom>
          <a:noFill/>
        </p:spPr>
        <p:txBody>
          <a:bodyPr wrap="square" rtlCol="0">
            <a:spAutoFit/>
          </a:bodyPr>
          <a:lstStyle/>
          <a:p>
            <a:r>
              <a:rPr lang="en-US" sz="3200" dirty="0"/>
              <a:t>utilitarianism</a:t>
            </a:r>
            <a:endParaRPr lang="en-US" sz="2800" dirty="0"/>
          </a:p>
        </p:txBody>
      </p:sp>
      <p:sp>
        <p:nvSpPr>
          <p:cNvPr id="10" name="TextBox 9">
            <a:extLst>
              <a:ext uri="{FF2B5EF4-FFF2-40B4-BE49-F238E27FC236}">
                <a16:creationId xmlns:a16="http://schemas.microsoft.com/office/drawing/2014/main" id="{C6FE56F3-BFBD-AF40-9EB6-166745C2F40C}"/>
              </a:ext>
            </a:extLst>
          </p:cNvPr>
          <p:cNvSpPr txBox="1"/>
          <p:nvPr/>
        </p:nvSpPr>
        <p:spPr>
          <a:xfrm>
            <a:off x="6141028" y="598629"/>
            <a:ext cx="2798618" cy="584775"/>
          </a:xfrm>
          <a:prstGeom prst="rect">
            <a:avLst/>
          </a:prstGeom>
          <a:noFill/>
        </p:spPr>
        <p:txBody>
          <a:bodyPr wrap="square" rtlCol="0">
            <a:spAutoFit/>
          </a:bodyPr>
          <a:lstStyle/>
          <a:p>
            <a:r>
              <a:rPr lang="en-US" sz="3200" dirty="0"/>
              <a:t>Husserl</a:t>
            </a:r>
            <a:endParaRPr lang="en-US" sz="2800" dirty="0"/>
          </a:p>
        </p:txBody>
      </p:sp>
      <p:sp>
        <p:nvSpPr>
          <p:cNvPr id="11" name="TextBox 10">
            <a:extLst>
              <a:ext uri="{FF2B5EF4-FFF2-40B4-BE49-F238E27FC236}">
                <a16:creationId xmlns:a16="http://schemas.microsoft.com/office/drawing/2014/main" id="{9AC17B6E-4723-FD49-847A-A554A9FEF259}"/>
              </a:ext>
            </a:extLst>
          </p:cNvPr>
          <p:cNvSpPr txBox="1"/>
          <p:nvPr/>
        </p:nvSpPr>
        <p:spPr>
          <a:xfrm>
            <a:off x="9552710" y="951058"/>
            <a:ext cx="2798618" cy="584775"/>
          </a:xfrm>
          <a:prstGeom prst="rect">
            <a:avLst/>
          </a:prstGeom>
          <a:noFill/>
        </p:spPr>
        <p:txBody>
          <a:bodyPr wrap="square" rtlCol="0">
            <a:spAutoFit/>
          </a:bodyPr>
          <a:lstStyle/>
          <a:p>
            <a:r>
              <a:rPr lang="en-US" sz="3200" dirty="0"/>
              <a:t>Nietzsche</a:t>
            </a:r>
            <a:endParaRPr lang="en-US" sz="2800" dirty="0"/>
          </a:p>
        </p:txBody>
      </p:sp>
      <p:sp>
        <p:nvSpPr>
          <p:cNvPr id="12" name="TextBox 11">
            <a:extLst>
              <a:ext uri="{FF2B5EF4-FFF2-40B4-BE49-F238E27FC236}">
                <a16:creationId xmlns:a16="http://schemas.microsoft.com/office/drawing/2014/main" id="{94164ECF-4DA4-F04E-9738-86A87E3682D5}"/>
              </a:ext>
            </a:extLst>
          </p:cNvPr>
          <p:cNvSpPr txBox="1"/>
          <p:nvPr/>
        </p:nvSpPr>
        <p:spPr>
          <a:xfrm>
            <a:off x="5278583" y="3136612"/>
            <a:ext cx="1420090" cy="584775"/>
          </a:xfrm>
          <a:prstGeom prst="rect">
            <a:avLst/>
          </a:prstGeom>
          <a:noFill/>
        </p:spPr>
        <p:txBody>
          <a:bodyPr wrap="square" rtlCol="0">
            <a:spAutoFit/>
          </a:bodyPr>
          <a:lstStyle/>
          <a:p>
            <a:r>
              <a:rPr lang="en-US" sz="3200" dirty="0"/>
              <a:t>ethics</a:t>
            </a:r>
            <a:endParaRPr lang="en-US" sz="2800" dirty="0"/>
          </a:p>
        </p:txBody>
      </p:sp>
      <p:sp>
        <p:nvSpPr>
          <p:cNvPr id="13" name="TextBox 12">
            <a:extLst>
              <a:ext uri="{FF2B5EF4-FFF2-40B4-BE49-F238E27FC236}">
                <a16:creationId xmlns:a16="http://schemas.microsoft.com/office/drawing/2014/main" id="{802925EA-F502-9A4B-B822-EE011F44EBD2}"/>
              </a:ext>
            </a:extLst>
          </p:cNvPr>
          <p:cNvSpPr txBox="1"/>
          <p:nvPr/>
        </p:nvSpPr>
        <p:spPr>
          <a:xfrm>
            <a:off x="6418118" y="4685022"/>
            <a:ext cx="1603663" cy="1015663"/>
          </a:xfrm>
          <a:prstGeom prst="rect">
            <a:avLst/>
          </a:prstGeom>
          <a:noFill/>
        </p:spPr>
        <p:txBody>
          <a:bodyPr wrap="square" rtlCol="0">
            <a:spAutoFit/>
          </a:bodyPr>
          <a:lstStyle/>
          <a:p>
            <a:r>
              <a:rPr lang="en-US" sz="3200" dirty="0"/>
              <a:t>values</a:t>
            </a:r>
          </a:p>
          <a:p>
            <a:endParaRPr lang="en-US" sz="2800" dirty="0"/>
          </a:p>
        </p:txBody>
      </p:sp>
      <p:sp>
        <p:nvSpPr>
          <p:cNvPr id="14" name="TextBox 13">
            <a:extLst>
              <a:ext uri="{FF2B5EF4-FFF2-40B4-BE49-F238E27FC236}">
                <a16:creationId xmlns:a16="http://schemas.microsoft.com/office/drawing/2014/main" id="{518C756C-C09B-3C4C-8118-B7E02DA25E62}"/>
              </a:ext>
            </a:extLst>
          </p:cNvPr>
          <p:cNvSpPr txBox="1"/>
          <p:nvPr/>
        </p:nvSpPr>
        <p:spPr>
          <a:xfrm>
            <a:off x="8593283" y="5282046"/>
            <a:ext cx="2417618" cy="1077218"/>
          </a:xfrm>
          <a:prstGeom prst="rect">
            <a:avLst/>
          </a:prstGeom>
          <a:noFill/>
        </p:spPr>
        <p:txBody>
          <a:bodyPr wrap="square" rtlCol="0">
            <a:spAutoFit/>
          </a:bodyPr>
          <a:lstStyle/>
          <a:p>
            <a:r>
              <a:rPr lang="en-US" sz="3200" dirty="0"/>
              <a:t>social impacts</a:t>
            </a:r>
            <a:endParaRPr lang="en-US" sz="2800" dirty="0"/>
          </a:p>
        </p:txBody>
      </p:sp>
      <p:sp>
        <p:nvSpPr>
          <p:cNvPr id="15" name="TextBox 14">
            <a:extLst>
              <a:ext uri="{FF2B5EF4-FFF2-40B4-BE49-F238E27FC236}">
                <a16:creationId xmlns:a16="http://schemas.microsoft.com/office/drawing/2014/main" id="{6A15363C-5202-B540-ACE2-DD7A45F99E52}"/>
              </a:ext>
            </a:extLst>
          </p:cNvPr>
          <p:cNvSpPr txBox="1"/>
          <p:nvPr/>
        </p:nvSpPr>
        <p:spPr>
          <a:xfrm>
            <a:off x="3688773" y="5751539"/>
            <a:ext cx="3079173" cy="1015663"/>
          </a:xfrm>
          <a:prstGeom prst="rect">
            <a:avLst/>
          </a:prstGeom>
          <a:noFill/>
        </p:spPr>
        <p:txBody>
          <a:bodyPr wrap="square" rtlCol="0">
            <a:spAutoFit/>
          </a:bodyPr>
          <a:lstStyle/>
          <a:p>
            <a:r>
              <a:rPr lang="en-US" sz="3200" dirty="0"/>
              <a:t>professionalism</a:t>
            </a:r>
          </a:p>
          <a:p>
            <a:endParaRPr lang="en-US" sz="2800" dirty="0"/>
          </a:p>
        </p:txBody>
      </p:sp>
      <p:sp>
        <p:nvSpPr>
          <p:cNvPr id="17" name="TextBox 16">
            <a:extLst>
              <a:ext uri="{FF2B5EF4-FFF2-40B4-BE49-F238E27FC236}">
                <a16:creationId xmlns:a16="http://schemas.microsoft.com/office/drawing/2014/main" id="{7189634A-7838-6D45-BD67-14557725AC6B}"/>
              </a:ext>
            </a:extLst>
          </p:cNvPr>
          <p:cNvSpPr txBox="1"/>
          <p:nvPr/>
        </p:nvSpPr>
        <p:spPr>
          <a:xfrm>
            <a:off x="2429741" y="3702917"/>
            <a:ext cx="2798618" cy="584775"/>
          </a:xfrm>
          <a:prstGeom prst="rect">
            <a:avLst/>
          </a:prstGeom>
          <a:noFill/>
        </p:spPr>
        <p:txBody>
          <a:bodyPr wrap="square" rtlCol="0">
            <a:spAutoFit/>
          </a:bodyPr>
          <a:lstStyle/>
          <a:p>
            <a:r>
              <a:rPr lang="en-US" sz="3200" dirty="0"/>
              <a:t>navel-gazing</a:t>
            </a:r>
            <a:endParaRPr lang="en-US" sz="2800" dirty="0"/>
          </a:p>
        </p:txBody>
      </p:sp>
      <p:sp>
        <p:nvSpPr>
          <p:cNvPr id="18" name="TextBox 17">
            <a:extLst>
              <a:ext uri="{FF2B5EF4-FFF2-40B4-BE49-F238E27FC236}">
                <a16:creationId xmlns:a16="http://schemas.microsoft.com/office/drawing/2014/main" id="{CB16B0E5-2563-1740-A8F7-1CDC9DA35B91}"/>
              </a:ext>
            </a:extLst>
          </p:cNvPr>
          <p:cNvSpPr txBox="1"/>
          <p:nvPr/>
        </p:nvSpPr>
        <p:spPr>
          <a:xfrm>
            <a:off x="4000500" y="2172977"/>
            <a:ext cx="2417618" cy="584775"/>
          </a:xfrm>
          <a:prstGeom prst="rect">
            <a:avLst/>
          </a:prstGeom>
          <a:noFill/>
        </p:spPr>
        <p:txBody>
          <a:bodyPr wrap="square" rtlCol="0">
            <a:spAutoFit/>
          </a:bodyPr>
          <a:lstStyle/>
          <a:p>
            <a:r>
              <a:rPr lang="en-US" sz="3200" dirty="0"/>
              <a:t>standards</a:t>
            </a:r>
            <a:endParaRPr lang="en-US" sz="2800" dirty="0"/>
          </a:p>
        </p:txBody>
      </p:sp>
    </p:spTree>
    <p:extLst>
      <p:ext uri="{BB962C8B-B14F-4D97-AF65-F5344CB8AC3E}">
        <p14:creationId xmlns:p14="http://schemas.microsoft.com/office/powerpoint/2010/main" val="304140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162AA5-DA35-1A49-9376-803E99EE195B}"/>
              </a:ext>
            </a:extLst>
          </p:cNvPr>
          <p:cNvSpPr txBox="1"/>
          <p:nvPr/>
        </p:nvSpPr>
        <p:spPr>
          <a:xfrm>
            <a:off x="5278583" y="3136612"/>
            <a:ext cx="1420090" cy="584775"/>
          </a:xfrm>
          <a:prstGeom prst="rect">
            <a:avLst/>
          </a:prstGeom>
          <a:noFill/>
        </p:spPr>
        <p:txBody>
          <a:bodyPr wrap="square" rtlCol="0">
            <a:spAutoFit/>
          </a:bodyPr>
          <a:lstStyle/>
          <a:p>
            <a:r>
              <a:rPr lang="en-US" sz="3200" dirty="0"/>
              <a:t>ethics</a:t>
            </a:r>
            <a:endParaRPr lang="en-US" sz="2800" dirty="0"/>
          </a:p>
        </p:txBody>
      </p:sp>
    </p:spTree>
    <p:extLst>
      <p:ext uri="{BB962C8B-B14F-4D97-AF65-F5344CB8AC3E}">
        <p14:creationId xmlns:p14="http://schemas.microsoft.com/office/powerpoint/2010/main" val="319942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BF486-9527-D640-ADB3-A53FA5521206}"/>
              </a:ext>
            </a:extLst>
          </p:cNvPr>
          <p:cNvSpPr txBox="1"/>
          <p:nvPr/>
        </p:nvSpPr>
        <p:spPr>
          <a:xfrm>
            <a:off x="2374056" y="1729623"/>
            <a:ext cx="7443887" cy="3539430"/>
          </a:xfrm>
          <a:prstGeom prst="rect">
            <a:avLst/>
          </a:prstGeom>
          <a:noFill/>
        </p:spPr>
        <p:txBody>
          <a:bodyPr wrap="square" rtlCol="0">
            <a:spAutoFit/>
          </a:bodyPr>
          <a:lstStyle/>
          <a:p>
            <a:r>
              <a:rPr lang="en-US" sz="2800" dirty="0"/>
              <a:t>How do you convince someone about the importance of privacy who doesn’t believe in it?</a:t>
            </a:r>
          </a:p>
          <a:p>
            <a:endParaRPr lang="en-US" sz="2800" dirty="0"/>
          </a:p>
          <a:p>
            <a:r>
              <a:rPr lang="en-US" sz="2800" dirty="0"/>
              <a:t>Can we hold technical systems to a higher standard than we would human systems?</a:t>
            </a:r>
          </a:p>
          <a:p>
            <a:endParaRPr lang="en-US" sz="2800" dirty="0"/>
          </a:p>
          <a:p>
            <a:r>
              <a:rPr lang="en-US" sz="2800" dirty="0"/>
              <a:t>Does an employee’s opinion matter if it would negative affect the bottom line?</a:t>
            </a:r>
          </a:p>
        </p:txBody>
      </p:sp>
    </p:spTree>
    <p:extLst>
      <p:ext uri="{BB962C8B-B14F-4D97-AF65-F5344CB8AC3E}">
        <p14:creationId xmlns:p14="http://schemas.microsoft.com/office/powerpoint/2010/main" val="150047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162AA5-DA35-1A49-9376-803E99EE195B}"/>
              </a:ext>
            </a:extLst>
          </p:cNvPr>
          <p:cNvSpPr txBox="1"/>
          <p:nvPr/>
        </p:nvSpPr>
        <p:spPr>
          <a:xfrm>
            <a:off x="5278583" y="3136612"/>
            <a:ext cx="1420090" cy="584775"/>
          </a:xfrm>
          <a:prstGeom prst="rect">
            <a:avLst/>
          </a:prstGeom>
          <a:noFill/>
        </p:spPr>
        <p:txBody>
          <a:bodyPr wrap="square" rtlCol="0">
            <a:spAutoFit/>
          </a:bodyPr>
          <a:lstStyle/>
          <a:p>
            <a:r>
              <a:rPr lang="en-US" sz="3200" dirty="0"/>
              <a:t>ethics</a:t>
            </a:r>
            <a:endParaRPr lang="en-US" sz="2800" dirty="0"/>
          </a:p>
        </p:txBody>
      </p:sp>
    </p:spTree>
    <p:extLst>
      <p:ext uri="{BB962C8B-B14F-4D97-AF65-F5344CB8AC3E}">
        <p14:creationId xmlns:p14="http://schemas.microsoft.com/office/powerpoint/2010/main" val="9768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BF486-9527-D640-ADB3-A53FA5521206}"/>
              </a:ext>
            </a:extLst>
          </p:cNvPr>
          <p:cNvSpPr txBox="1"/>
          <p:nvPr/>
        </p:nvSpPr>
        <p:spPr>
          <a:xfrm>
            <a:off x="2303318" y="3690020"/>
            <a:ext cx="8790710" cy="954107"/>
          </a:xfrm>
          <a:prstGeom prst="rect">
            <a:avLst/>
          </a:prstGeom>
          <a:noFill/>
        </p:spPr>
        <p:txBody>
          <a:bodyPr wrap="square" rtlCol="0">
            <a:spAutoFit/>
          </a:bodyPr>
          <a:lstStyle/>
          <a:p>
            <a:r>
              <a:rPr lang="en-US" sz="2800" dirty="0"/>
              <a:t>a) An intentional approach to address human debates</a:t>
            </a:r>
          </a:p>
          <a:p>
            <a:r>
              <a:rPr lang="en-US" sz="2800" dirty="0"/>
              <a:t>b) A shorthand to discuss values like</a:t>
            </a:r>
          </a:p>
        </p:txBody>
      </p:sp>
      <p:sp>
        <p:nvSpPr>
          <p:cNvPr id="12" name="TextBox 11">
            <a:extLst>
              <a:ext uri="{FF2B5EF4-FFF2-40B4-BE49-F238E27FC236}">
                <a16:creationId xmlns:a16="http://schemas.microsoft.com/office/drawing/2014/main" id="{9FFFF339-DECE-5747-A46C-5F9E0FB3C71D}"/>
              </a:ext>
            </a:extLst>
          </p:cNvPr>
          <p:cNvSpPr txBox="1"/>
          <p:nvPr/>
        </p:nvSpPr>
        <p:spPr>
          <a:xfrm>
            <a:off x="5278583" y="3136612"/>
            <a:ext cx="1420090" cy="584775"/>
          </a:xfrm>
          <a:prstGeom prst="rect">
            <a:avLst/>
          </a:prstGeom>
          <a:noFill/>
        </p:spPr>
        <p:txBody>
          <a:bodyPr wrap="square" rtlCol="0">
            <a:spAutoFit/>
          </a:bodyPr>
          <a:lstStyle/>
          <a:p>
            <a:r>
              <a:rPr lang="en-US" sz="3200" dirty="0"/>
              <a:t>ethics</a:t>
            </a:r>
            <a:endParaRPr lang="en-US" sz="2800" dirty="0"/>
          </a:p>
        </p:txBody>
      </p:sp>
      <p:sp>
        <p:nvSpPr>
          <p:cNvPr id="13" name="TextBox 12">
            <a:extLst>
              <a:ext uri="{FF2B5EF4-FFF2-40B4-BE49-F238E27FC236}">
                <a16:creationId xmlns:a16="http://schemas.microsoft.com/office/drawing/2014/main" id="{2F64DA15-EAD8-5E47-A8C8-20A3B757918C}"/>
              </a:ext>
            </a:extLst>
          </p:cNvPr>
          <p:cNvSpPr txBox="1"/>
          <p:nvPr/>
        </p:nvSpPr>
        <p:spPr>
          <a:xfrm>
            <a:off x="7867612" y="4112722"/>
            <a:ext cx="2639291" cy="2677656"/>
          </a:xfrm>
          <a:prstGeom prst="rect">
            <a:avLst/>
          </a:prstGeom>
          <a:noFill/>
        </p:spPr>
        <p:txBody>
          <a:bodyPr wrap="square" rtlCol="0">
            <a:spAutoFit/>
          </a:bodyPr>
          <a:lstStyle/>
          <a:p>
            <a:r>
              <a:rPr lang="en-US" sz="2800" dirty="0"/>
              <a:t>privacy</a:t>
            </a:r>
          </a:p>
          <a:p>
            <a:r>
              <a:rPr lang="en-US" sz="2800" dirty="0"/>
              <a:t>ownership</a:t>
            </a:r>
          </a:p>
          <a:p>
            <a:r>
              <a:rPr lang="en-US" sz="2800" dirty="0"/>
              <a:t>expression</a:t>
            </a:r>
          </a:p>
          <a:p>
            <a:r>
              <a:rPr lang="en-US" sz="2800" dirty="0"/>
              <a:t>accountability</a:t>
            </a:r>
          </a:p>
          <a:p>
            <a:r>
              <a:rPr lang="en-US" sz="2800" dirty="0"/>
              <a:t>justice</a:t>
            </a:r>
          </a:p>
          <a:p>
            <a:r>
              <a:rPr lang="en-US" sz="2800" dirty="0"/>
              <a:t>etc.</a:t>
            </a:r>
          </a:p>
        </p:txBody>
      </p:sp>
    </p:spTree>
    <p:extLst>
      <p:ext uri="{BB962C8B-B14F-4D97-AF65-F5344CB8AC3E}">
        <p14:creationId xmlns:p14="http://schemas.microsoft.com/office/powerpoint/2010/main" val="202911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A90F00-12B6-6D4A-A3D4-C65952E1CD56}"/>
              </a:ext>
            </a:extLst>
          </p:cNvPr>
          <p:cNvSpPr>
            <a:spLocks noGrp="1"/>
          </p:cNvSpPr>
          <p:nvPr>
            <p:ph type="title"/>
          </p:nvPr>
        </p:nvSpPr>
        <p:spPr>
          <a:xfrm>
            <a:off x="686378" y="2002631"/>
            <a:ext cx="3386859" cy="2852737"/>
          </a:xfrm>
        </p:spPr>
        <p:txBody>
          <a:bodyPr>
            <a:normAutofit/>
          </a:bodyPr>
          <a:lstStyle/>
          <a:p>
            <a:r>
              <a:rPr lang="en-US" dirty="0">
                <a:solidFill>
                  <a:schemeClr val="bg2">
                    <a:lumMod val="75000"/>
                  </a:schemeClr>
                </a:solidFill>
              </a:rPr>
              <a:t>Framing</a:t>
            </a:r>
            <a:r>
              <a:rPr lang="en-US" dirty="0"/>
              <a:t> </a:t>
            </a:r>
            <a:br>
              <a:rPr lang="en-US" dirty="0"/>
            </a:br>
            <a:r>
              <a:rPr lang="en-US" dirty="0"/>
              <a:t>Example</a:t>
            </a:r>
            <a:br>
              <a:rPr lang="en-US" dirty="0">
                <a:solidFill>
                  <a:schemeClr val="tx1">
                    <a:lumMod val="50000"/>
                    <a:lumOff val="50000"/>
                  </a:schemeClr>
                </a:solidFill>
              </a:rPr>
            </a:br>
            <a:r>
              <a:rPr lang="en-US" dirty="0">
                <a:solidFill>
                  <a:schemeClr val="tx1">
                    <a:lumMod val="50000"/>
                    <a:lumOff val="50000"/>
                  </a:schemeClr>
                </a:solidFill>
              </a:rPr>
              <a:t>Direction</a:t>
            </a:r>
          </a:p>
        </p:txBody>
      </p:sp>
    </p:spTree>
    <p:extLst>
      <p:ext uri="{BB962C8B-B14F-4D97-AF65-F5344CB8AC3E}">
        <p14:creationId xmlns:p14="http://schemas.microsoft.com/office/powerpoint/2010/main" val="271202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175" y="1009933"/>
            <a:ext cx="9348716" cy="2062103"/>
          </a:xfrm>
          <a:prstGeom prst="rect">
            <a:avLst/>
          </a:prstGeom>
          <a:noFill/>
        </p:spPr>
        <p:txBody>
          <a:bodyPr wrap="square" rtlCol="0">
            <a:spAutoFit/>
          </a:bodyPr>
          <a:lstStyle/>
          <a:p>
            <a:r>
              <a:rPr lang="en-US" sz="3200" dirty="0"/>
              <a:t>“If computers could accurately predict which defendants were likely to commit new crimes, the criminal justice system could be fairer and more selective about who is incarcerated and for how long."</a:t>
            </a:r>
          </a:p>
        </p:txBody>
      </p:sp>
    </p:spTree>
    <p:extLst>
      <p:ext uri="{BB962C8B-B14F-4D97-AF65-F5344CB8AC3E}">
        <p14:creationId xmlns:p14="http://schemas.microsoft.com/office/powerpoint/2010/main" val="1565539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Accurately predict who will recommit  </a:t>
            </a:r>
          </a:p>
        </p:txBody>
      </p:sp>
      <p:sp>
        <p:nvSpPr>
          <p:cNvPr id="3" name="Content Placeholder 2"/>
          <p:cNvSpPr>
            <a:spLocks noGrp="1"/>
          </p:cNvSpPr>
          <p:nvPr>
            <p:ph idx="1"/>
          </p:nvPr>
        </p:nvSpPr>
        <p:spPr/>
        <p:txBody>
          <a:bodyPr/>
          <a:lstStyle/>
          <a:p>
            <a:r>
              <a:rPr lang="en-US" dirty="0"/>
              <a:t>Assume you have some data</a:t>
            </a:r>
          </a:p>
          <a:p>
            <a:pPr lvl="1"/>
            <a:r>
              <a:rPr lang="en-US" dirty="0"/>
              <a:t>Defendants, prior offenses, zip code, age, etc. </a:t>
            </a:r>
          </a:p>
          <a:p>
            <a:r>
              <a:rPr lang="en-US" dirty="0"/>
              <a:t>And can run it through a black box algorithm </a:t>
            </a:r>
          </a:p>
        </p:txBody>
      </p:sp>
    </p:spTree>
    <p:extLst>
      <p:ext uri="{BB962C8B-B14F-4D97-AF65-F5344CB8AC3E}">
        <p14:creationId xmlns:p14="http://schemas.microsoft.com/office/powerpoint/2010/main" val="102330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Accurately predict who will recommit  </a:t>
            </a:r>
          </a:p>
        </p:txBody>
      </p:sp>
      <p:sp>
        <p:nvSpPr>
          <p:cNvPr id="3" name="Content Placeholder 2"/>
          <p:cNvSpPr>
            <a:spLocks noGrp="1"/>
          </p:cNvSpPr>
          <p:nvPr>
            <p:ph idx="1"/>
          </p:nvPr>
        </p:nvSpPr>
        <p:spPr/>
        <p:txBody>
          <a:bodyPr/>
          <a:lstStyle/>
          <a:p>
            <a:r>
              <a:rPr lang="en-US" dirty="0"/>
              <a:t>Assume you have some data</a:t>
            </a:r>
          </a:p>
          <a:p>
            <a:pPr lvl="1"/>
            <a:r>
              <a:rPr lang="en-US" dirty="0"/>
              <a:t>Defendants, prior offenses, zip code, age, etc. </a:t>
            </a:r>
          </a:p>
          <a:p>
            <a:r>
              <a:rPr lang="en-US" dirty="0"/>
              <a:t>And can run it through a black box algorithm </a:t>
            </a:r>
          </a:p>
          <a:p>
            <a:r>
              <a:rPr lang="en-US" dirty="0"/>
              <a:t>What questions do you consider?</a:t>
            </a:r>
          </a:p>
        </p:txBody>
      </p:sp>
    </p:spTree>
    <p:extLst>
      <p:ext uri="{BB962C8B-B14F-4D97-AF65-F5344CB8AC3E}">
        <p14:creationId xmlns:p14="http://schemas.microsoft.com/office/powerpoint/2010/main" val="118447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646" y="860581"/>
            <a:ext cx="4502727" cy="5574290"/>
          </a:xfrm>
        </p:spPr>
        <p:txBody>
          <a:bodyPr>
            <a:normAutofit/>
          </a:bodyPr>
          <a:lstStyle/>
          <a:p>
            <a:pPr marL="0" indent="0">
              <a:buNone/>
            </a:pPr>
            <a:r>
              <a:rPr lang="en-US" dirty="0"/>
              <a:t>Fake news on Facebook during 2017 U.S. presidential election. paid for by Russians</a:t>
            </a:r>
          </a:p>
          <a:p>
            <a:pPr marL="0" indent="0">
              <a:buNone/>
            </a:pPr>
            <a:endParaRPr lang="en-US" dirty="0"/>
          </a:p>
          <a:p>
            <a:pPr marL="0" indent="0">
              <a:buNone/>
            </a:pPr>
            <a:r>
              <a:rPr lang="en-US" dirty="0"/>
              <a:t>Widely agreed that this influenced the election</a:t>
            </a:r>
          </a:p>
          <a:p>
            <a:pPr marL="0" indent="0">
              <a:buNone/>
            </a:pPr>
            <a:endParaRPr lang="en-US" dirty="0"/>
          </a:p>
          <a:p>
            <a:pPr marL="0" indent="0">
              <a:buNone/>
            </a:pPr>
            <a:r>
              <a:rPr lang="en-US" dirty="0">
                <a:solidFill>
                  <a:schemeClr val="tx1">
                    <a:lumMod val="50000"/>
                    <a:lumOff val="50000"/>
                  </a:schemeClr>
                </a:solidFill>
              </a:rPr>
              <a:t>But Zuckerberg said this was “a pretty crazy idea”</a:t>
            </a:r>
          </a:p>
        </p:txBody>
      </p:sp>
      <p:sp>
        <p:nvSpPr>
          <p:cNvPr id="8" name="TextBox 7">
            <a:extLst>
              <a:ext uri="{FF2B5EF4-FFF2-40B4-BE49-F238E27FC236}">
                <a16:creationId xmlns:a16="http://schemas.microsoft.com/office/drawing/2014/main" id="{E2C4F44B-C5A8-654A-AF22-690365A287D0}"/>
              </a:ext>
            </a:extLst>
          </p:cNvPr>
          <p:cNvSpPr txBox="1"/>
          <p:nvPr/>
        </p:nvSpPr>
        <p:spPr>
          <a:xfrm>
            <a:off x="0" y="6211669"/>
            <a:ext cx="6096000" cy="646331"/>
          </a:xfrm>
          <a:prstGeom prst="rect">
            <a:avLst/>
          </a:prstGeom>
          <a:noFill/>
        </p:spPr>
        <p:txBody>
          <a:bodyPr wrap="square" rtlCol="0">
            <a:spAutoFit/>
          </a:bodyPr>
          <a:lstStyle/>
          <a:p>
            <a:r>
              <a:rPr lang="en-US" dirty="0">
                <a:effectLst/>
              </a:rPr>
              <a:t>N. T. Vogelstein Fred, “Inside Facebook’s Two Years of Hell,” </a:t>
            </a:r>
            <a:r>
              <a:rPr lang="en-US" i="1" dirty="0">
                <a:effectLst/>
              </a:rPr>
              <a:t>Wired</a:t>
            </a:r>
            <a:r>
              <a:rPr lang="en-US" dirty="0">
                <a:effectLst/>
              </a:rPr>
              <a:t>, 12-Feb-2018.</a:t>
            </a:r>
          </a:p>
        </p:txBody>
      </p:sp>
      <p:pic>
        <p:nvPicPr>
          <p:cNvPr id="1026" name="Picture 2" descr="https://media.wired.com/photos/5a6fa5c94d246a74a9253295/master/w_2370,c_limit/0318-WI-FFFACE-02_sq.jpg">
            <a:extLst>
              <a:ext uri="{FF2B5EF4-FFF2-40B4-BE49-F238E27FC236}">
                <a16:creationId xmlns:a16="http://schemas.microsoft.com/office/drawing/2014/main" id="{676BCF61-8905-6743-9316-5A92DDDBB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08" y="-46892"/>
            <a:ext cx="6096000" cy="817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17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Recidivism Scores</a:t>
            </a:r>
          </a:p>
        </p:txBody>
      </p:sp>
      <p:sp>
        <p:nvSpPr>
          <p:cNvPr id="3" name="Content Placeholder 2"/>
          <p:cNvSpPr>
            <a:spLocks noGrp="1"/>
          </p:cNvSpPr>
          <p:nvPr>
            <p:ph idx="1"/>
          </p:nvPr>
        </p:nvSpPr>
        <p:spPr/>
        <p:txBody>
          <a:bodyPr/>
          <a:lstStyle/>
          <a:p>
            <a:r>
              <a:rPr lang="en-US" dirty="0"/>
              <a:t>“the tendency of a convicted criminal to reoffend”</a:t>
            </a:r>
          </a:p>
          <a:p>
            <a:endParaRPr lang="en-US" dirty="0"/>
          </a:p>
          <a:p>
            <a:r>
              <a:rPr lang="en-US" dirty="0" err="1"/>
              <a:t>Northpointe</a:t>
            </a:r>
            <a:r>
              <a:rPr lang="en-US" dirty="0"/>
              <a:t> developed the COMPAS algorithm to produce such scores</a:t>
            </a:r>
          </a:p>
          <a:p>
            <a:r>
              <a:rPr lang="en-US" dirty="0"/>
              <a:t>Used across the country in</a:t>
            </a:r>
          </a:p>
          <a:p>
            <a:pPr lvl="1"/>
            <a:r>
              <a:rPr lang="en-US" dirty="0"/>
              <a:t>Sentencing</a:t>
            </a:r>
          </a:p>
          <a:p>
            <a:pPr lvl="1"/>
            <a:r>
              <a:rPr lang="en-US" dirty="0"/>
              <a:t>Parole hearings</a:t>
            </a:r>
          </a:p>
          <a:p>
            <a:pPr lvl="1"/>
            <a:r>
              <a:rPr lang="en-US" dirty="0"/>
              <a:t>Probation </a:t>
            </a:r>
          </a:p>
        </p:txBody>
      </p:sp>
    </p:spTree>
    <p:extLst>
      <p:ext uri="{BB962C8B-B14F-4D97-AF65-F5344CB8AC3E}">
        <p14:creationId xmlns:p14="http://schemas.microsoft.com/office/powerpoint/2010/main" val="83741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175" y="612367"/>
            <a:ext cx="9348716" cy="3046988"/>
          </a:xfrm>
          <a:prstGeom prst="rect">
            <a:avLst/>
          </a:prstGeom>
          <a:noFill/>
        </p:spPr>
        <p:txBody>
          <a:bodyPr wrap="square" rtlCol="0">
            <a:spAutoFit/>
          </a:bodyPr>
          <a:lstStyle/>
          <a:p>
            <a:r>
              <a:rPr lang="en-US" sz="3200" dirty="0" err="1"/>
              <a:t>ProPublica</a:t>
            </a:r>
            <a:r>
              <a:rPr lang="en-US" sz="3200" dirty="0"/>
              <a:t>: </a:t>
            </a:r>
          </a:p>
          <a:p>
            <a:endParaRPr lang="en-US" sz="3200" dirty="0"/>
          </a:p>
          <a:p>
            <a:r>
              <a:rPr lang="en-US" sz="3200" dirty="0"/>
              <a:t>“If computers could accurately predict which defendants were likely to commit new crimes, the criminal justice system could be fairer and more selective about who is incarcerated and for how long. </a:t>
            </a:r>
          </a:p>
        </p:txBody>
      </p:sp>
    </p:spTree>
    <p:extLst>
      <p:ext uri="{BB962C8B-B14F-4D97-AF65-F5344CB8AC3E}">
        <p14:creationId xmlns:p14="http://schemas.microsoft.com/office/powerpoint/2010/main" val="105888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8175" y="612367"/>
            <a:ext cx="9348716" cy="6001643"/>
          </a:xfrm>
          <a:prstGeom prst="rect">
            <a:avLst/>
          </a:prstGeom>
          <a:noFill/>
        </p:spPr>
        <p:txBody>
          <a:bodyPr wrap="square" rtlCol="0">
            <a:spAutoFit/>
          </a:bodyPr>
          <a:lstStyle/>
          <a:p>
            <a:r>
              <a:rPr lang="en-US" sz="3200" dirty="0" err="1"/>
              <a:t>ProPublica</a:t>
            </a:r>
            <a:r>
              <a:rPr lang="en-US" sz="3200" dirty="0"/>
              <a:t>: </a:t>
            </a:r>
          </a:p>
          <a:p>
            <a:endParaRPr lang="en-US" sz="3200" dirty="0"/>
          </a:p>
          <a:p>
            <a:r>
              <a:rPr lang="en-US" sz="3200" dirty="0">
                <a:solidFill>
                  <a:schemeClr val="bg2">
                    <a:lumMod val="90000"/>
                  </a:schemeClr>
                </a:solidFill>
              </a:rPr>
              <a:t>“If computers could accurately predict which defendants were likely to commit new crimes, the criminal justice system could be fairer and more selective about who is incarcerated and for how long. </a:t>
            </a:r>
            <a:r>
              <a:rPr lang="en-US" sz="3200" dirty="0"/>
              <a:t>The trick, of course, is to make sure the computer gets it right. If it’s wrong in one direction, a dangerous criminal could go free. If it’s wrong in another direction, it could result in someone unfairly receiving a harsher sentence or waiting longer for parole than is appropriate.”</a:t>
            </a:r>
          </a:p>
        </p:txBody>
      </p:sp>
    </p:spTree>
    <p:extLst>
      <p:ext uri="{BB962C8B-B14F-4D97-AF65-F5344CB8AC3E}">
        <p14:creationId xmlns:p14="http://schemas.microsoft.com/office/powerpoint/2010/main" val="1830114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196" y="298175"/>
            <a:ext cx="7281296" cy="6179378"/>
          </a:xfrm>
          <a:prstGeom prst="rect">
            <a:avLst/>
          </a:prstGeom>
        </p:spPr>
      </p:pic>
    </p:spTree>
    <p:extLst>
      <p:ext uri="{BB962C8B-B14F-4D97-AF65-F5344CB8AC3E}">
        <p14:creationId xmlns:p14="http://schemas.microsoft.com/office/powerpoint/2010/main" val="1366366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196" y="298175"/>
            <a:ext cx="7281296" cy="61793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216" y="1052367"/>
            <a:ext cx="6966308" cy="5272373"/>
          </a:xfrm>
          <a:prstGeom prst="rect">
            <a:avLst/>
          </a:prstGeom>
        </p:spPr>
      </p:pic>
    </p:spTree>
    <p:extLst>
      <p:ext uri="{BB962C8B-B14F-4D97-AF65-F5344CB8AC3E}">
        <p14:creationId xmlns:p14="http://schemas.microsoft.com/office/powerpoint/2010/main" val="1472959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89" y="2105247"/>
            <a:ext cx="11661193" cy="2889191"/>
          </a:xfrm>
          <a:prstGeom prst="rect">
            <a:avLst/>
          </a:prstGeom>
        </p:spPr>
      </p:pic>
    </p:spTree>
    <p:extLst>
      <p:ext uri="{BB962C8B-B14F-4D97-AF65-F5344CB8AC3E}">
        <p14:creationId xmlns:p14="http://schemas.microsoft.com/office/powerpoint/2010/main" val="184486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0"/>
            <a:ext cx="10574009" cy="6858000"/>
          </a:xfrm>
          <a:prstGeom prst="rect">
            <a:avLst/>
          </a:prstGeom>
        </p:spPr>
      </p:pic>
    </p:spTree>
    <p:extLst>
      <p:ext uri="{BB962C8B-B14F-4D97-AF65-F5344CB8AC3E}">
        <p14:creationId xmlns:p14="http://schemas.microsoft.com/office/powerpoint/2010/main" val="1178569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3148" y="649597"/>
            <a:ext cx="8793790" cy="6001643"/>
          </a:xfrm>
          <a:prstGeom prst="rect">
            <a:avLst/>
          </a:prstGeom>
        </p:spPr>
        <p:txBody>
          <a:bodyPr wrap="square">
            <a:spAutoFit/>
          </a:bodyPr>
          <a:lstStyle/>
          <a:p>
            <a:r>
              <a:rPr lang="en-US" sz="3200" dirty="0"/>
              <a:t>Researchers’ response:</a:t>
            </a:r>
          </a:p>
          <a:p>
            <a:endParaRPr lang="en-US" sz="3200" dirty="0"/>
          </a:p>
          <a:p>
            <a:r>
              <a:rPr lang="en-US" sz="3200" dirty="0"/>
              <a:t>“ProPublica compared false positive rates and false negative rates for blacks and whites and found them to be skewed in favor of whites. </a:t>
            </a:r>
            <a:r>
              <a:rPr lang="en-US" sz="3200" dirty="0" err="1"/>
              <a:t>Northpointe</a:t>
            </a:r>
            <a:r>
              <a:rPr lang="en-US" sz="3200" dirty="0"/>
              <a:t>, in contrast, compared the PPVs [percentage of true positives] for different races and found them to be similar. In part because the recidivism rates for blacks and whites do in fact differ, it is mathematically likely that the positive predictive values for people in each group will be similar while the rates of false negatives are not.”</a:t>
            </a:r>
          </a:p>
        </p:txBody>
      </p:sp>
    </p:spTree>
    <p:extLst>
      <p:ext uri="{BB962C8B-B14F-4D97-AF65-F5344CB8AC3E}">
        <p14:creationId xmlns:p14="http://schemas.microsoft.com/office/powerpoint/2010/main" val="3566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fair?</a:t>
            </a:r>
          </a:p>
        </p:txBody>
      </p:sp>
      <p:sp>
        <p:nvSpPr>
          <p:cNvPr id="3" name="Content Placeholder 2"/>
          <p:cNvSpPr>
            <a:spLocks noGrp="1"/>
          </p:cNvSpPr>
          <p:nvPr>
            <p:ph idx="1"/>
          </p:nvPr>
        </p:nvSpPr>
        <p:spPr/>
        <p:txBody>
          <a:bodyPr/>
          <a:lstStyle/>
          <a:p>
            <a:r>
              <a:rPr lang="en-US" dirty="0"/>
              <a:t>Equal false negatives between races?</a:t>
            </a:r>
          </a:p>
          <a:p>
            <a:r>
              <a:rPr lang="en-US" dirty="0"/>
              <a:t>Equal percentage of all positives that are true between races?</a:t>
            </a:r>
          </a:p>
          <a:p>
            <a:r>
              <a:rPr lang="en-US" dirty="0"/>
              <a:t>Neither?</a:t>
            </a:r>
          </a:p>
        </p:txBody>
      </p:sp>
    </p:spTree>
    <p:extLst>
      <p:ext uri="{BB962C8B-B14F-4D97-AF65-F5344CB8AC3E}">
        <p14:creationId xmlns:p14="http://schemas.microsoft.com/office/powerpoint/2010/main" val="1835210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a:t>
            </a:r>
          </a:p>
        </p:txBody>
      </p:sp>
      <p:sp>
        <p:nvSpPr>
          <p:cNvPr id="3" name="Content Placeholder 2"/>
          <p:cNvSpPr>
            <a:spLocks noGrp="1"/>
          </p:cNvSpPr>
          <p:nvPr>
            <p:ph idx="1"/>
          </p:nvPr>
        </p:nvSpPr>
        <p:spPr/>
        <p:txBody>
          <a:bodyPr/>
          <a:lstStyle/>
          <a:p>
            <a:r>
              <a:rPr lang="en-US" dirty="0"/>
              <a:t>“the bias seems to be based on data, rather than the algorithm. If that is the case….This issue seems more like a social justice issue than a technical issue”</a:t>
            </a:r>
          </a:p>
          <a:p>
            <a:endParaRPr lang="en-US" dirty="0"/>
          </a:p>
        </p:txBody>
      </p:sp>
    </p:spTree>
    <p:extLst>
      <p:ext uri="{BB962C8B-B14F-4D97-AF65-F5344CB8AC3E}">
        <p14:creationId xmlns:p14="http://schemas.microsoft.com/office/powerpoint/2010/main" val="3707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646" y="860581"/>
            <a:ext cx="4502727" cy="5574290"/>
          </a:xfrm>
        </p:spPr>
        <p:txBody>
          <a:bodyPr>
            <a:normAutofit/>
          </a:bodyPr>
          <a:lstStyle/>
          <a:p>
            <a:pPr marL="0" indent="0">
              <a:buNone/>
            </a:pPr>
            <a:r>
              <a:rPr lang="en-US" dirty="0"/>
              <a:t>Fake news on Facebook during 2017 U.S. presidential election. paid for by Russians</a:t>
            </a:r>
          </a:p>
          <a:p>
            <a:pPr marL="0" indent="0">
              <a:buNone/>
            </a:pPr>
            <a:endParaRPr lang="en-US" dirty="0"/>
          </a:p>
          <a:p>
            <a:pPr marL="0" indent="0">
              <a:buNone/>
            </a:pPr>
            <a:r>
              <a:rPr lang="en-US" dirty="0"/>
              <a:t>Widely agreed that this influenced the election</a:t>
            </a:r>
          </a:p>
          <a:p>
            <a:pPr marL="0" indent="0">
              <a:buNone/>
            </a:pPr>
            <a:endParaRPr lang="en-US" dirty="0"/>
          </a:p>
          <a:p>
            <a:pPr marL="0" indent="0">
              <a:buNone/>
            </a:pPr>
            <a:r>
              <a:rPr lang="en-US" dirty="0"/>
              <a:t>But Zuckerberg said this was “a pretty crazy idea”</a:t>
            </a:r>
          </a:p>
        </p:txBody>
      </p:sp>
      <p:sp>
        <p:nvSpPr>
          <p:cNvPr id="8" name="TextBox 7">
            <a:extLst>
              <a:ext uri="{FF2B5EF4-FFF2-40B4-BE49-F238E27FC236}">
                <a16:creationId xmlns:a16="http://schemas.microsoft.com/office/drawing/2014/main" id="{E2C4F44B-C5A8-654A-AF22-690365A287D0}"/>
              </a:ext>
            </a:extLst>
          </p:cNvPr>
          <p:cNvSpPr txBox="1"/>
          <p:nvPr/>
        </p:nvSpPr>
        <p:spPr>
          <a:xfrm>
            <a:off x="0" y="6211669"/>
            <a:ext cx="6096000" cy="646331"/>
          </a:xfrm>
          <a:prstGeom prst="rect">
            <a:avLst/>
          </a:prstGeom>
          <a:noFill/>
        </p:spPr>
        <p:txBody>
          <a:bodyPr wrap="square" rtlCol="0">
            <a:spAutoFit/>
          </a:bodyPr>
          <a:lstStyle/>
          <a:p>
            <a:r>
              <a:rPr lang="en-US" dirty="0">
                <a:effectLst/>
              </a:rPr>
              <a:t>N. T. Vogelstein Fred, “Inside Facebook’s Two Years of Hell,” </a:t>
            </a:r>
            <a:r>
              <a:rPr lang="en-US" i="1" dirty="0">
                <a:effectLst/>
              </a:rPr>
              <a:t>Wired</a:t>
            </a:r>
            <a:r>
              <a:rPr lang="en-US" dirty="0">
                <a:effectLst/>
              </a:rPr>
              <a:t>, 12-Feb-2018.</a:t>
            </a:r>
          </a:p>
        </p:txBody>
      </p:sp>
      <p:pic>
        <p:nvPicPr>
          <p:cNvPr id="1026" name="Picture 2" descr="https://media.wired.com/photos/5a6fa5c94d246a74a9253295/master/w_2370,c_limit/0318-WI-FFFACE-02_sq.jpg">
            <a:extLst>
              <a:ext uri="{FF2B5EF4-FFF2-40B4-BE49-F238E27FC236}">
                <a16:creationId xmlns:a16="http://schemas.microsoft.com/office/drawing/2014/main" id="{676BCF61-8905-6743-9316-5A92DDDBB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108" y="-46892"/>
            <a:ext cx="6096000" cy="817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498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a:t>
            </a:r>
          </a:p>
        </p:txBody>
      </p:sp>
      <p:sp>
        <p:nvSpPr>
          <p:cNvPr id="3" name="Content Placeholder 2"/>
          <p:cNvSpPr>
            <a:spLocks noGrp="1"/>
          </p:cNvSpPr>
          <p:nvPr>
            <p:ph idx="1"/>
          </p:nvPr>
        </p:nvSpPr>
        <p:spPr/>
        <p:txBody>
          <a:bodyPr/>
          <a:lstStyle/>
          <a:p>
            <a:r>
              <a:rPr lang="en-US" dirty="0"/>
              <a:t>“This causes me to feel even more confused than I did before. In a way, this problem almost feels like a case that is impossible to solve because we will always be choosing between one option or another, but never getting both.”</a:t>
            </a:r>
          </a:p>
          <a:p>
            <a:endParaRPr lang="en-US" dirty="0"/>
          </a:p>
        </p:txBody>
      </p:sp>
    </p:spTree>
    <p:extLst>
      <p:ext uri="{BB962C8B-B14F-4D97-AF65-F5344CB8AC3E}">
        <p14:creationId xmlns:p14="http://schemas.microsoft.com/office/powerpoint/2010/main" val="586184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point?</a:t>
            </a:r>
          </a:p>
        </p:txBody>
      </p:sp>
      <p:sp>
        <p:nvSpPr>
          <p:cNvPr id="3" name="Content Placeholder 2"/>
          <p:cNvSpPr>
            <a:spLocks noGrp="1"/>
          </p:cNvSpPr>
          <p:nvPr>
            <p:ph idx="1"/>
          </p:nvPr>
        </p:nvSpPr>
        <p:spPr/>
        <p:txBody>
          <a:bodyPr/>
          <a:lstStyle/>
          <a:p>
            <a:r>
              <a:rPr lang="en-US" dirty="0"/>
              <a:t>How do we define fairness?</a:t>
            </a:r>
          </a:p>
          <a:p>
            <a:pPr lvl="1"/>
            <a:r>
              <a:rPr lang="en-US" dirty="0"/>
              <a:t>True positive or false negative?</a:t>
            </a:r>
          </a:p>
          <a:p>
            <a:r>
              <a:rPr lang="en-US" dirty="0"/>
              <a:t>Who decides? </a:t>
            </a:r>
          </a:p>
          <a:p>
            <a:r>
              <a:rPr lang="en-US" dirty="0"/>
              <a:t>Should an algorithm do this at all?</a:t>
            </a:r>
          </a:p>
        </p:txBody>
      </p:sp>
    </p:spTree>
    <p:extLst>
      <p:ext uri="{BB962C8B-B14F-4D97-AF65-F5344CB8AC3E}">
        <p14:creationId xmlns:p14="http://schemas.microsoft.com/office/powerpoint/2010/main" val="558832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point?</a:t>
            </a:r>
          </a:p>
        </p:txBody>
      </p:sp>
      <p:sp>
        <p:nvSpPr>
          <p:cNvPr id="3" name="Content Placeholder 2"/>
          <p:cNvSpPr>
            <a:spLocks noGrp="1"/>
          </p:cNvSpPr>
          <p:nvPr>
            <p:ph idx="1"/>
          </p:nvPr>
        </p:nvSpPr>
        <p:spPr/>
        <p:txBody>
          <a:bodyPr/>
          <a:lstStyle/>
          <a:p>
            <a:r>
              <a:rPr lang="en-US" dirty="0">
                <a:solidFill>
                  <a:schemeClr val="bg2">
                    <a:lumMod val="75000"/>
                  </a:schemeClr>
                </a:solidFill>
              </a:rPr>
              <a:t>How do we define fairness?</a:t>
            </a:r>
          </a:p>
          <a:p>
            <a:pPr lvl="1"/>
            <a:r>
              <a:rPr lang="en-US" dirty="0">
                <a:solidFill>
                  <a:schemeClr val="bg2">
                    <a:lumMod val="75000"/>
                  </a:schemeClr>
                </a:solidFill>
              </a:rPr>
              <a:t>True positive or false negative?</a:t>
            </a:r>
          </a:p>
          <a:p>
            <a:r>
              <a:rPr lang="en-US" dirty="0">
                <a:solidFill>
                  <a:schemeClr val="bg2">
                    <a:lumMod val="75000"/>
                  </a:schemeClr>
                </a:solidFill>
              </a:rPr>
              <a:t>Who decides? </a:t>
            </a:r>
          </a:p>
          <a:p>
            <a:r>
              <a:rPr lang="en-US" dirty="0">
                <a:solidFill>
                  <a:schemeClr val="bg2">
                    <a:lumMod val="75000"/>
                  </a:schemeClr>
                </a:solidFill>
              </a:rPr>
              <a:t>Should an algorithm do this at all?</a:t>
            </a:r>
          </a:p>
          <a:p>
            <a:r>
              <a:rPr lang="en-US" dirty="0"/>
              <a:t>Consider ethics</a:t>
            </a:r>
          </a:p>
        </p:txBody>
      </p:sp>
    </p:spTree>
    <p:extLst>
      <p:ext uri="{BB962C8B-B14F-4D97-AF65-F5344CB8AC3E}">
        <p14:creationId xmlns:p14="http://schemas.microsoft.com/office/powerpoint/2010/main" val="1574648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A90F00-12B6-6D4A-A3D4-C65952E1CD56}"/>
              </a:ext>
            </a:extLst>
          </p:cNvPr>
          <p:cNvSpPr>
            <a:spLocks noGrp="1"/>
          </p:cNvSpPr>
          <p:nvPr>
            <p:ph type="title"/>
          </p:nvPr>
        </p:nvSpPr>
        <p:spPr>
          <a:xfrm>
            <a:off x="686378" y="2002631"/>
            <a:ext cx="3386859" cy="2852737"/>
          </a:xfrm>
        </p:spPr>
        <p:txBody>
          <a:bodyPr>
            <a:normAutofit/>
          </a:bodyPr>
          <a:lstStyle/>
          <a:p>
            <a:r>
              <a:rPr lang="en-US" dirty="0">
                <a:solidFill>
                  <a:schemeClr val="bg2">
                    <a:lumMod val="75000"/>
                  </a:schemeClr>
                </a:solidFill>
              </a:rPr>
              <a:t>Framing </a:t>
            </a:r>
            <a:br>
              <a:rPr lang="en-US" dirty="0">
                <a:solidFill>
                  <a:schemeClr val="bg2">
                    <a:lumMod val="75000"/>
                  </a:schemeClr>
                </a:solidFill>
              </a:rPr>
            </a:br>
            <a:r>
              <a:rPr lang="en-US" dirty="0">
                <a:solidFill>
                  <a:schemeClr val="bg2">
                    <a:lumMod val="75000"/>
                  </a:schemeClr>
                </a:solidFill>
              </a:rPr>
              <a:t>Example</a:t>
            </a:r>
            <a:br>
              <a:rPr lang="en-US" dirty="0">
                <a:solidFill>
                  <a:schemeClr val="bg2">
                    <a:lumMod val="75000"/>
                  </a:schemeClr>
                </a:solidFill>
              </a:rPr>
            </a:br>
            <a:r>
              <a:rPr lang="en-US" dirty="0"/>
              <a:t>Direction</a:t>
            </a:r>
          </a:p>
        </p:txBody>
      </p:sp>
    </p:spTree>
    <p:extLst>
      <p:ext uri="{BB962C8B-B14F-4D97-AF65-F5344CB8AC3E}">
        <p14:creationId xmlns:p14="http://schemas.microsoft.com/office/powerpoint/2010/main" val="2335032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1196763-10C9-704B-ABF4-74116DB91E91}"/>
              </a:ext>
            </a:extLst>
          </p:cNvPr>
          <p:cNvSpPr txBox="1"/>
          <p:nvPr/>
        </p:nvSpPr>
        <p:spPr>
          <a:xfrm>
            <a:off x="7596554" y="0"/>
            <a:ext cx="4782912" cy="369332"/>
          </a:xfrm>
          <a:prstGeom prst="rect">
            <a:avLst/>
          </a:prstGeom>
          <a:noFill/>
        </p:spPr>
        <p:txBody>
          <a:bodyPr wrap="none" rtlCol="0">
            <a:spAutoFit/>
          </a:bodyPr>
          <a:lstStyle/>
          <a:p>
            <a:r>
              <a:rPr lang="en-US" dirty="0"/>
              <a:t>Icons made </a:t>
            </a:r>
            <a:r>
              <a:rPr lang="en-US" dirty="0" err="1"/>
              <a:t>Freepik</a:t>
            </a:r>
            <a:r>
              <a:rPr lang="en-US" dirty="0"/>
              <a:t>  https://</a:t>
            </a:r>
            <a:r>
              <a:rPr lang="en-US" dirty="0" err="1"/>
              <a:t>www.flaticon.com</a:t>
            </a:r>
            <a:endParaRPr lang="en-US" dirty="0"/>
          </a:p>
        </p:txBody>
      </p:sp>
      <p:pic>
        <p:nvPicPr>
          <p:cNvPr id="11" name="Graphic 10">
            <a:extLst>
              <a:ext uri="{FF2B5EF4-FFF2-40B4-BE49-F238E27FC236}">
                <a16:creationId xmlns:a16="http://schemas.microsoft.com/office/drawing/2014/main" id="{1BAF1E92-EBB8-DC49-A741-4976D5BEE5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5108" y="1858108"/>
            <a:ext cx="3141784" cy="3141784"/>
          </a:xfrm>
          <a:prstGeom prst="rect">
            <a:avLst/>
          </a:prstGeom>
        </p:spPr>
      </p:pic>
      <p:sp>
        <p:nvSpPr>
          <p:cNvPr id="14" name="TextBox 13">
            <a:extLst>
              <a:ext uri="{FF2B5EF4-FFF2-40B4-BE49-F238E27FC236}">
                <a16:creationId xmlns:a16="http://schemas.microsoft.com/office/drawing/2014/main" id="{109FA40C-7544-3442-A768-165602606F21}"/>
              </a:ext>
            </a:extLst>
          </p:cNvPr>
          <p:cNvSpPr txBox="1"/>
          <p:nvPr/>
        </p:nvSpPr>
        <p:spPr>
          <a:xfrm>
            <a:off x="493072" y="2322236"/>
            <a:ext cx="2616909" cy="2677656"/>
          </a:xfrm>
          <a:prstGeom prst="rect">
            <a:avLst/>
          </a:prstGeom>
          <a:noFill/>
        </p:spPr>
        <p:txBody>
          <a:bodyPr wrap="square" rtlCol="0">
            <a:spAutoFit/>
          </a:bodyPr>
          <a:lstStyle/>
          <a:p>
            <a:r>
              <a:rPr lang="en-US" sz="2800" dirty="0"/>
              <a:t> </a:t>
            </a:r>
          </a:p>
          <a:p>
            <a:r>
              <a:rPr lang="en-US" sz="2800" dirty="0"/>
              <a:t> </a:t>
            </a:r>
          </a:p>
          <a:p>
            <a:r>
              <a:rPr lang="en-US" sz="2800" dirty="0"/>
              <a:t>ethics</a:t>
            </a:r>
          </a:p>
          <a:p>
            <a:r>
              <a:rPr lang="en-US" sz="2800" dirty="0"/>
              <a:t> </a:t>
            </a:r>
          </a:p>
          <a:p>
            <a:r>
              <a:rPr lang="en-US" sz="2800" dirty="0"/>
              <a:t> </a:t>
            </a:r>
          </a:p>
          <a:p>
            <a:r>
              <a:rPr lang="en-US" sz="2800" dirty="0"/>
              <a:t> </a:t>
            </a:r>
          </a:p>
        </p:txBody>
      </p:sp>
    </p:spTree>
    <p:extLst>
      <p:ext uri="{BB962C8B-B14F-4D97-AF65-F5344CB8AC3E}">
        <p14:creationId xmlns:p14="http://schemas.microsoft.com/office/powerpoint/2010/main" val="25107978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4061D994-6D98-FF4B-9EF8-CE4165C183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5108" y="3331029"/>
            <a:ext cx="905606" cy="914402"/>
          </a:xfrm>
          <a:prstGeom prst="rect">
            <a:avLst/>
          </a:prstGeom>
        </p:spPr>
      </p:pic>
      <p:pic>
        <p:nvPicPr>
          <p:cNvPr id="3" name="Graphic 2">
            <a:extLst>
              <a:ext uri="{FF2B5EF4-FFF2-40B4-BE49-F238E27FC236}">
                <a16:creationId xmlns:a16="http://schemas.microsoft.com/office/drawing/2014/main" id="{C43B8795-194F-4345-9F44-42BC526DDA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237892" y="2514599"/>
            <a:ext cx="1828800" cy="1828801"/>
          </a:xfrm>
          <a:prstGeom prst="rect">
            <a:avLst/>
          </a:prstGeom>
        </p:spPr>
      </p:pic>
      <p:pic>
        <p:nvPicPr>
          <p:cNvPr id="13" name="Graphic 12">
            <a:extLst>
              <a:ext uri="{FF2B5EF4-FFF2-40B4-BE49-F238E27FC236}">
                <a16:creationId xmlns:a16="http://schemas.microsoft.com/office/drawing/2014/main" id="{73ADF4C6-3280-214C-9BFC-82BA187AD8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2380" y="1956079"/>
            <a:ext cx="2738803" cy="2743202"/>
          </a:xfrm>
          <a:prstGeom prst="rect">
            <a:avLst/>
          </a:prstGeom>
        </p:spPr>
      </p:pic>
      <p:pic>
        <p:nvPicPr>
          <p:cNvPr id="14" name="Graphic 13">
            <a:extLst>
              <a:ext uri="{FF2B5EF4-FFF2-40B4-BE49-F238E27FC236}">
                <a16:creationId xmlns:a16="http://schemas.microsoft.com/office/drawing/2014/main" id="{259E36BC-51FC-C54E-967D-8682B07026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4466493" y="1767253"/>
            <a:ext cx="3200399" cy="3200401"/>
          </a:xfrm>
          <a:prstGeom prst="rect">
            <a:avLst/>
          </a:prstGeom>
        </p:spPr>
      </p:pic>
      <p:sp>
        <p:nvSpPr>
          <p:cNvPr id="9" name="TextBox 8">
            <a:extLst>
              <a:ext uri="{FF2B5EF4-FFF2-40B4-BE49-F238E27FC236}">
                <a16:creationId xmlns:a16="http://schemas.microsoft.com/office/drawing/2014/main" id="{31196763-10C9-704B-ABF4-74116DB91E91}"/>
              </a:ext>
            </a:extLst>
          </p:cNvPr>
          <p:cNvSpPr txBox="1"/>
          <p:nvPr/>
        </p:nvSpPr>
        <p:spPr>
          <a:xfrm>
            <a:off x="7596554" y="0"/>
            <a:ext cx="4782912" cy="369332"/>
          </a:xfrm>
          <a:prstGeom prst="rect">
            <a:avLst/>
          </a:prstGeom>
          <a:noFill/>
        </p:spPr>
        <p:txBody>
          <a:bodyPr wrap="none" rtlCol="0">
            <a:spAutoFit/>
          </a:bodyPr>
          <a:lstStyle/>
          <a:p>
            <a:r>
              <a:rPr lang="en-US" dirty="0"/>
              <a:t>Icons made </a:t>
            </a:r>
            <a:r>
              <a:rPr lang="en-US" dirty="0" err="1"/>
              <a:t>Freepik</a:t>
            </a:r>
            <a:r>
              <a:rPr lang="en-US" dirty="0"/>
              <a:t>  https://</a:t>
            </a:r>
            <a:r>
              <a:rPr lang="en-US" dirty="0" err="1"/>
              <a:t>www.flaticon.com</a:t>
            </a:r>
            <a:endParaRPr lang="en-US" dirty="0"/>
          </a:p>
        </p:txBody>
      </p:sp>
      <p:pic>
        <p:nvPicPr>
          <p:cNvPr id="16" name="Graphic 15">
            <a:extLst>
              <a:ext uri="{FF2B5EF4-FFF2-40B4-BE49-F238E27FC236}">
                <a16:creationId xmlns:a16="http://schemas.microsoft.com/office/drawing/2014/main" id="{0A7A59AA-DC9F-FA4F-AAB7-69B64E435E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5108" y="1858108"/>
            <a:ext cx="3141784" cy="3141784"/>
          </a:xfrm>
          <a:prstGeom prst="rect">
            <a:avLst/>
          </a:prstGeom>
        </p:spPr>
      </p:pic>
      <p:sp>
        <p:nvSpPr>
          <p:cNvPr id="17" name="TextBox 16">
            <a:extLst>
              <a:ext uri="{FF2B5EF4-FFF2-40B4-BE49-F238E27FC236}">
                <a16:creationId xmlns:a16="http://schemas.microsoft.com/office/drawing/2014/main" id="{296A0D5E-407E-7148-BB0F-EEF3AAEED4E8}"/>
              </a:ext>
            </a:extLst>
          </p:cNvPr>
          <p:cNvSpPr txBox="1"/>
          <p:nvPr/>
        </p:nvSpPr>
        <p:spPr>
          <a:xfrm>
            <a:off x="493072" y="2322236"/>
            <a:ext cx="2616909" cy="2677656"/>
          </a:xfrm>
          <a:prstGeom prst="rect">
            <a:avLst/>
          </a:prstGeom>
          <a:noFill/>
        </p:spPr>
        <p:txBody>
          <a:bodyPr wrap="square" rtlCol="0">
            <a:spAutoFit/>
          </a:bodyPr>
          <a:lstStyle/>
          <a:p>
            <a:r>
              <a:rPr lang="en-US" sz="2800" dirty="0"/>
              <a:t>market</a:t>
            </a:r>
          </a:p>
          <a:p>
            <a:r>
              <a:rPr lang="en-US" sz="2800" dirty="0"/>
              <a:t>activism</a:t>
            </a:r>
          </a:p>
          <a:p>
            <a:r>
              <a:rPr lang="en-US" sz="2800" dirty="0"/>
              <a:t>ethics</a:t>
            </a:r>
          </a:p>
          <a:p>
            <a:r>
              <a:rPr lang="en-US" sz="2800" dirty="0"/>
              <a:t>regulation</a:t>
            </a:r>
          </a:p>
          <a:p>
            <a:r>
              <a:rPr lang="en-US" sz="2800" dirty="0"/>
              <a:t>education</a:t>
            </a:r>
          </a:p>
          <a:p>
            <a:r>
              <a:rPr lang="en-US" sz="2800" dirty="0"/>
              <a:t>tech. capability</a:t>
            </a:r>
          </a:p>
        </p:txBody>
      </p:sp>
    </p:spTree>
    <p:extLst>
      <p:ext uri="{BB962C8B-B14F-4D97-AF65-F5344CB8AC3E}">
        <p14:creationId xmlns:p14="http://schemas.microsoft.com/office/powerpoint/2010/main" val="426060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0A7A59AA-DC9F-FA4F-AAB7-69B64E435E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379" y="3327680"/>
            <a:ext cx="914402" cy="914402"/>
          </a:xfrm>
          <a:prstGeom prst="rect">
            <a:avLst/>
          </a:prstGeom>
        </p:spPr>
      </p:pic>
      <p:pic>
        <p:nvPicPr>
          <p:cNvPr id="3" name="Graphic 2">
            <a:extLst>
              <a:ext uri="{FF2B5EF4-FFF2-40B4-BE49-F238E27FC236}">
                <a16:creationId xmlns:a16="http://schemas.microsoft.com/office/drawing/2014/main" id="{C43B8795-194F-4345-9F44-42BC526DDA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237892" y="2514599"/>
            <a:ext cx="1828800" cy="1828801"/>
          </a:xfrm>
          <a:prstGeom prst="rect">
            <a:avLst/>
          </a:prstGeom>
        </p:spPr>
      </p:pic>
      <p:pic>
        <p:nvPicPr>
          <p:cNvPr id="13" name="Graphic 12">
            <a:extLst>
              <a:ext uri="{FF2B5EF4-FFF2-40B4-BE49-F238E27FC236}">
                <a16:creationId xmlns:a16="http://schemas.microsoft.com/office/drawing/2014/main" id="{73ADF4C6-3280-214C-9BFC-82BA187AD8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82380" y="1956079"/>
            <a:ext cx="2738803" cy="2743202"/>
          </a:xfrm>
          <a:prstGeom prst="rect">
            <a:avLst/>
          </a:prstGeom>
        </p:spPr>
      </p:pic>
      <p:pic>
        <p:nvPicPr>
          <p:cNvPr id="14" name="Graphic 13">
            <a:extLst>
              <a:ext uri="{FF2B5EF4-FFF2-40B4-BE49-F238E27FC236}">
                <a16:creationId xmlns:a16="http://schemas.microsoft.com/office/drawing/2014/main" id="{259E36BC-51FC-C54E-967D-8682B07026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4466493" y="1767253"/>
            <a:ext cx="3200399" cy="3200401"/>
          </a:xfrm>
          <a:prstGeom prst="rect">
            <a:avLst/>
          </a:prstGeom>
        </p:spPr>
      </p:pic>
      <p:sp>
        <p:nvSpPr>
          <p:cNvPr id="9" name="TextBox 8">
            <a:extLst>
              <a:ext uri="{FF2B5EF4-FFF2-40B4-BE49-F238E27FC236}">
                <a16:creationId xmlns:a16="http://schemas.microsoft.com/office/drawing/2014/main" id="{31196763-10C9-704B-ABF4-74116DB91E91}"/>
              </a:ext>
            </a:extLst>
          </p:cNvPr>
          <p:cNvSpPr txBox="1"/>
          <p:nvPr/>
        </p:nvSpPr>
        <p:spPr>
          <a:xfrm>
            <a:off x="7596554" y="0"/>
            <a:ext cx="4782912" cy="369332"/>
          </a:xfrm>
          <a:prstGeom prst="rect">
            <a:avLst/>
          </a:prstGeom>
          <a:noFill/>
        </p:spPr>
        <p:txBody>
          <a:bodyPr wrap="none" rtlCol="0">
            <a:spAutoFit/>
          </a:bodyPr>
          <a:lstStyle/>
          <a:p>
            <a:r>
              <a:rPr lang="en-US" dirty="0"/>
              <a:t>Icons made </a:t>
            </a:r>
            <a:r>
              <a:rPr lang="en-US" dirty="0" err="1"/>
              <a:t>Freepik</a:t>
            </a:r>
            <a:r>
              <a:rPr lang="en-US" dirty="0"/>
              <a:t>  https://</a:t>
            </a:r>
            <a:r>
              <a:rPr lang="en-US" dirty="0" err="1"/>
              <a:t>www.flaticon.com</a:t>
            </a:r>
            <a:endParaRPr lang="en-US" dirty="0"/>
          </a:p>
        </p:txBody>
      </p:sp>
      <p:pic>
        <p:nvPicPr>
          <p:cNvPr id="12" name="Graphic 11">
            <a:extLst>
              <a:ext uri="{FF2B5EF4-FFF2-40B4-BE49-F238E27FC236}">
                <a16:creationId xmlns:a16="http://schemas.microsoft.com/office/drawing/2014/main" id="{4061D994-6D98-FF4B-9EF8-CE4165C1831C}"/>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4523232" y="1822118"/>
            <a:ext cx="3145536" cy="3145536"/>
          </a:xfrm>
          <a:prstGeom prst="rect">
            <a:avLst/>
          </a:prstGeom>
        </p:spPr>
      </p:pic>
      <p:sp>
        <p:nvSpPr>
          <p:cNvPr id="8" name="TextBox 7">
            <a:extLst>
              <a:ext uri="{FF2B5EF4-FFF2-40B4-BE49-F238E27FC236}">
                <a16:creationId xmlns:a16="http://schemas.microsoft.com/office/drawing/2014/main" id="{78FCD2BB-7489-C14D-94D5-FA1F4C8462CE}"/>
              </a:ext>
            </a:extLst>
          </p:cNvPr>
          <p:cNvSpPr txBox="1"/>
          <p:nvPr/>
        </p:nvSpPr>
        <p:spPr>
          <a:xfrm>
            <a:off x="493072" y="2322236"/>
            <a:ext cx="2616909" cy="2677656"/>
          </a:xfrm>
          <a:prstGeom prst="rect">
            <a:avLst/>
          </a:prstGeom>
          <a:noFill/>
        </p:spPr>
        <p:txBody>
          <a:bodyPr wrap="square" rtlCol="0">
            <a:spAutoFit/>
          </a:bodyPr>
          <a:lstStyle/>
          <a:p>
            <a:r>
              <a:rPr lang="en-US" sz="2800" dirty="0"/>
              <a:t>market</a:t>
            </a:r>
          </a:p>
          <a:p>
            <a:r>
              <a:rPr lang="en-US" sz="2800" dirty="0"/>
              <a:t>activism</a:t>
            </a:r>
          </a:p>
          <a:p>
            <a:r>
              <a:rPr lang="en-US" sz="2800" dirty="0"/>
              <a:t> </a:t>
            </a:r>
          </a:p>
          <a:p>
            <a:r>
              <a:rPr lang="en-US" sz="2800" dirty="0"/>
              <a:t>regulation</a:t>
            </a:r>
          </a:p>
          <a:p>
            <a:r>
              <a:rPr lang="en-US" sz="2800" dirty="0"/>
              <a:t>education</a:t>
            </a:r>
          </a:p>
          <a:p>
            <a:r>
              <a:rPr lang="en-US" sz="2800" dirty="0"/>
              <a:t>tech. capability</a:t>
            </a:r>
          </a:p>
        </p:txBody>
      </p:sp>
      <p:sp>
        <p:nvSpPr>
          <p:cNvPr id="2" name="TextBox 1">
            <a:extLst>
              <a:ext uri="{FF2B5EF4-FFF2-40B4-BE49-F238E27FC236}">
                <a16:creationId xmlns:a16="http://schemas.microsoft.com/office/drawing/2014/main" id="{C77D0C15-0EF5-6D40-8D48-93D0756939FD}"/>
              </a:ext>
            </a:extLst>
          </p:cNvPr>
          <p:cNvSpPr txBox="1"/>
          <p:nvPr/>
        </p:nvSpPr>
        <p:spPr>
          <a:xfrm>
            <a:off x="422582" y="2604405"/>
            <a:ext cx="3200399" cy="1446550"/>
          </a:xfrm>
          <a:prstGeom prst="rect">
            <a:avLst/>
          </a:prstGeom>
          <a:noFill/>
        </p:spPr>
        <p:txBody>
          <a:bodyPr wrap="square" rtlCol="0">
            <a:spAutoFit/>
          </a:bodyPr>
          <a:lstStyle/>
          <a:p>
            <a:r>
              <a:rPr lang="en-US" sz="8800" dirty="0"/>
              <a:t>ethics</a:t>
            </a:r>
          </a:p>
        </p:txBody>
      </p:sp>
    </p:spTree>
    <p:extLst>
      <p:ext uri="{BB962C8B-B14F-4D97-AF65-F5344CB8AC3E}">
        <p14:creationId xmlns:p14="http://schemas.microsoft.com/office/powerpoint/2010/main" val="14484095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6C3D-CBA5-CE44-81F9-D2EA2497BB79}"/>
              </a:ext>
            </a:extLst>
          </p:cNvPr>
          <p:cNvSpPr>
            <a:spLocks noGrp="1"/>
          </p:cNvSpPr>
          <p:nvPr>
            <p:ph type="title"/>
          </p:nvPr>
        </p:nvSpPr>
        <p:spPr>
          <a:xfrm>
            <a:off x="838200" y="1162843"/>
            <a:ext cx="4245864" cy="3976085"/>
          </a:xfrm>
        </p:spPr>
        <p:txBody>
          <a:bodyPr/>
          <a:lstStyle/>
          <a:p>
            <a:r>
              <a:rPr lang="en-US" dirty="0"/>
              <a:t>ethics means exploring agency</a:t>
            </a:r>
          </a:p>
        </p:txBody>
      </p:sp>
      <p:sp>
        <p:nvSpPr>
          <p:cNvPr id="3" name="Content Placeholder 2">
            <a:extLst>
              <a:ext uri="{FF2B5EF4-FFF2-40B4-BE49-F238E27FC236}">
                <a16:creationId xmlns:a16="http://schemas.microsoft.com/office/drawing/2014/main" id="{A74DA141-BAE8-8042-B62F-53EEF2CC5E55}"/>
              </a:ext>
            </a:extLst>
          </p:cNvPr>
          <p:cNvSpPr>
            <a:spLocks noGrp="1"/>
          </p:cNvSpPr>
          <p:nvPr>
            <p:ph idx="1"/>
          </p:nvPr>
        </p:nvSpPr>
        <p:spPr>
          <a:xfrm>
            <a:off x="5084064" y="1343819"/>
            <a:ext cx="6269736" cy="4351338"/>
          </a:xfrm>
        </p:spPr>
        <p:txBody>
          <a:bodyPr/>
          <a:lstStyle/>
          <a:p>
            <a:pPr marL="0" indent="0">
              <a:buNone/>
            </a:pPr>
            <a:r>
              <a:rPr lang="en-US" dirty="0"/>
              <a:t>Speaking out</a:t>
            </a:r>
          </a:p>
          <a:p>
            <a:pPr marL="0" indent="0">
              <a:buNone/>
            </a:pPr>
            <a:r>
              <a:rPr lang="en-US" dirty="0"/>
              <a:t>Choosing employers</a:t>
            </a:r>
          </a:p>
          <a:p>
            <a:pPr marL="0" indent="0">
              <a:buNone/>
            </a:pPr>
            <a:r>
              <a:rPr lang="en-US" dirty="0"/>
              <a:t>Building in constraints</a:t>
            </a:r>
          </a:p>
          <a:p>
            <a:pPr marL="0" indent="0">
              <a:buNone/>
            </a:pPr>
            <a:r>
              <a:rPr lang="en-US" dirty="0"/>
              <a:t>Administrative discretion</a:t>
            </a:r>
          </a:p>
          <a:p>
            <a:pPr marL="0" indent="0">
              <a:buNone/>
            </a:pPr>
            <a:r>
              <a:rPr lang="en-US" dirty="0"/>
              <a:t>Quitting</a:t>
            </a:r>
          </a:p>
          <a:p>
            <a:pPr marL="0" indent="0">
              <a:buNone/>
            </a:pPr>
            <a:r>
              <a:rPr lang="en-US" dirty="0"/>
              <a:t>Boycotting</a:t>
            </a:r>
          </a:p>
          <a:p>
            <a:pPr marL="0" indent="0">
              <a:buNone/>
            </a:pPr>
            <a:r>
              <a:rPr lang="en-US" dirty="0"/>
              <a:t>Petitions and open letters</a:t>
            </a:r>
          </a:p>
          <a:p>
            <a:pPr marL="0" indent="0">
              <a:buNone/>
            </a:pPr>
            <a:endParaRPr lang="en-US" dirty="0"/>
          </a:p>
        </p:txBody>
      </p:sp>
    </p:spTree>
    <p:extLst>
      <p:ext uri="{BB962C8B-B14F-4D97-AF65-F5344CB8AC3E}">
        <p14:creationId xmlns:p14="http://schemas.microsoft.com/office/powerpoint/2010/main" val="2109746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6C3D-CBA5-CE44-81F9-D2EA2497BB79}"/>
              </a:ext>
            </a:extLst>
          </p:cNvPr>
          <p:cNvSpPr>
            <a:spLocks noGrp="1"/>
          </p:cNvSpPr>
          <p:nvPr>
            <p:ph type="title"/>
          </p:nvPr>
        </p:nvSpPr>
        <p:spPr>
          <a:xfrm>
            <a:off x="838200" y="1162843"/>
            <a:ext cx="4245864" cy="3976085"/>
          </a:xfrm>
        </p:spPr>
        <p:txBody>
          <a:bodyPr/>
          <a:lstStyle/>
          <a:p>
            <a:br>
              <a:rPr lang="en-US" dirty="0"/>
            </a:br>
            <a:br>
              <a:rPr lang="en-US" dirty="0"/>
            </a:br>
            <a:r>
              <a:rPr lang="en-US" dirty="0"/>
              <a:t>ethics means exploring agency</a:t>
            </a:r>
            <a:br>
              <a:rPr lang="en-US" dirty="0"/>
            </a:br>
            <a:r>
              <a:rPr lang="en-US" dirty="0"/>
              <a:t>based on one’s values</a:t>
            </a:r>
          </a:p>
        </p:txBody>
      </p:sp>
      <p:sp>
        <p:nvSpPr>
          <p:cNvPr id="3" name="Content Placeholder 2">
            <a:extLst>
              <a:ext uri="{FF2B5EF4-FFF2-40B4-BE49-F238E27FC236}">
                <a16:creationId xmlns:a16="http://schemas.microsoft.com/office/drawing/2014/main" id="{A74DA141-BAE8-8042-B62F-53EEF2CC5E55}"/>
              </a:ext>
            </a:extLst>
          </p:cNvPr>
          <p:cNvSpPr>
            <a:spLocks noGrp="1"/>
          </p:cNvSpPr>
          <p:nvPr>
            <p:ph idx="1"/>
          </p:nvPr>
        </p:nvSpPr>
        <p:spPr>
          <a:xfrm>
            <a:off x="5084064" y="1343819"/>
            <a:ext cx="6269736" cy="4351338"/>
          </a:xfrm>
        </p:spPr>
        <p:txBody>
          <a:bodyPr/>
          <a:lstStyle/>
          <a:p>
            <a:pPr marL="0" indent="0">
              <a:buNone/>
            </a:pPr>
            <a:r>
              <a:rPr lang="en-US" dirty="0"/>
              <a:t>Speaking out</a:t>
            </a:r>
          </a:p>
          <a:p>
            <a:pPr marL="0" indent="0">
              <a:buNone/>
            </a:pPr>
            <a:r>
              <a:rPr lang="en-US" dirty="0"/>
              <a:t>Choosing employers</a:t>
            </a:r>
          </a:p>
          <a:p>
            <a:pPr marL="0" indent="0">
              <a:buNone/>
            </a:pPr>
            <a:r>
              <a:rPr lang="en-US" dirty="0"/>
              <a:t>Building in constraints</a:t>
            </a:r>
          </a:p>
          <a:p>
            <a:pPr marL="0" indent="0">
              <a:buNone/>
            </a:pPr>
            <a:r>
              <a:rPr lang="en-US" dirty="0"/>
              <a:t>Administrative discretion</a:t>
            </a:r>
          </a:p>
          <a:p>
            <a:pPr marL="0" indent="0">
              <a:buNone/>
            </a:pPr>
            <a:r>
              <a:rPr lang="en-US" dirty="0"/>
              <a:t>Quitting</a:t>
            </a:r>
          </a:p>
          <a:p>
            <a:pPr marL="0" indent="0">
              <a:buNone/>
            </a:pPr>
            <a:r>
              <a:rPr lang="en-US" dirty="0"/>
              <a:t>Boycotting</a:t>
            </a:r>
          </a:p>
          <a:p>
            <a:pPr marL="0" indent="0">
              <a:buNone/>
            </a:pPr>
            <a:r>
              <a:rPr lang="en-US" dirty="0"/>
              <a:t>Petitions and open letters</a:t>
            </a:r>
          </a:p>
          <a:p>
            <a:pPr marL="0" indent="0">
              <a:buNone/>
            </a:pPr>
            <a:endParaRPr lang="en-US" dirty="0"/>
          </a:p>
        </p:txBody>
      </p:sp>
    </p:spTree>
    <p:extLst>
      <p:ext uri="{BB962C8B-B14F-4D97-AF65-F5344CB8AC3E}">
        <p14:creationId xmlns:p14="http://schemas.microsoft.com/office/powerpoint/2010/main" val="2974815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175657"/>
            <a:ext cx="3895107" cy="5001306"/>
          </a:xfrm>
        </p:spPr>
        <p:txBody>
          <a:bodyPr>
            <a:normAutofit lnSpcReduction="10000"/>
          </a:bodyPr>
          <a:lstStyle/>
          <a:p>
            <a:pPr marL="0" indent="0">
              <a:buNone/>
            </a:pPr>
            <a:r>
              <a:rPr lang="en-US" sz="3600" dirty="0"/>
              <a:t>Facebook changed</a:t>
            </a:r>
          </a:p>
          <a:p>
            <a:pPr marL="0" indent="0">
              <a:buNone/>
            </a:pPr>
            <a:endParaRPr lang="en-US" dirty="0"/>
          </a:p>
          <a:p>
            <a:pPr marL="0" indent="0">
              <a:buNone/>
            </a:pPr>
            <a:r>
              <a:rPr lang="en-US" dirty="0"/>
              <a:t>Newsfeed algorithm now favors friends more than articles</a:t>
            </a:r>
          </a:p>
          <a:p>
            <a:pPr marL="0" indent="0">
              <a:buNone/>
            </a:pPr>
            <a:endParaRPr lang="en-US" dirty="0"/>
          </a:p>
          <a:p>
            <a:pPr marL="0" indent="0">
              <a:buNone/>
            </a:pPr>
            <a:r>
              <a:rPr lang="en-US" dirty="0">
                <a:solidFill>
                  <a:schemeClr val="tx1">
                    <a:lumMod val="50000"/>
                    <a:lumOff val="50000"/>
                  </a:schemeClr>
                </a:solidFill>
              </a:rPr>
              <a:t>“the place that you can put the most pressure on the [tech] executives comes from the engineers” Wired editor on the change</a:t>
            </a:r>
          </a:p>
          <a:p>
            <a:pPr marL="0" indent="0">
              <a:buNone/>
            </a:pPr>
            <a:endParaRPr lang="en-US" sz="2000" dirty="0"/>
          </a:p>
          <a:p>
            <a:pPr marL="0" indent="0">
              <a:buNone/>
            </a:pPr>
            <a:endParaRPr lang="en-US" dirty="0"/>
          </a:p>
        </p:txBody>
      </p:sp>
      <p:pic>
        <p:nvPicPr>
          <p:cNvPr id="10" name="Picture 9">
            <a:extLst>
              <a:ext uri="{FF2B5EF4-FFF2-40B4-BE49-F238E27FC236}">
                <a16:creationId xmlns:a16="http://schemas.microsoft.com/office/drawing/2014/main" id="{9087CD0C-10E3-0247-B600-3A0E6E96B0FF}"/>
              </a:ext>
            </a:extLst>
          </p:cNvPr>
          <p:cNvPicPr>
            <a:picLocks noChangeAspect="1"/>
          </p:cNvPicPr>
          <p:nvPr/>
        </p:nvPicPr>
        <p:blipFill>
          <a:blip r:embed="rId3"/>
          <a:stretch>
            <a:fillRect/>
          </a:stretch>
        </p:blipFill>
        <p:spPr>
          <a:xfrm>
            <a:off x="4314594" y="0"/>
            <a:ext cx="8008034" cy="6858000"/>
          </a:xfrm>
          <a:prstGeom prst="rect">
            <a:avLst/>
          </a:prstGeom>
        </p:spPr>
      </p:pic>
    </p:spTree>
    <p:extLst>
      <p:ext uri="{BB962C8B-B14F-4D97-AF65-F5344CB8AC3E}">
        <p14:creationId xmlns:p14="http://schemas.microsoft.com/office/powerpoint/2010/main" val="73700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A90F00-12B6-6D4A-A3D4-C65952E1CD56}"/>
              </a:ext>
            </a:extLst>
          </p:cNvPr>
          <p:cNvSpPr>
            <a:spLocks noGrp="1"/>
          </p:cNvSpPr>
          <p:nvPr>
            <p:ph type="title"/>
          </p:nvPr>
        </p:nvSpPr>
        <p:spPr>
          <a:xfrm>
            <a:off x="686378" y="2002631"/>
            <a:ext cx="3386859" cy="2852737"/>
          </a:xfrm>
        </p:spPr>
        <p:txBody>
          <a:bodyPr>
            <a:normAutofit/>
          </a:bodyPr>
          <a:lstStyle/>
          <a:p>
            <a:r>
              <a:rPr lang="en-US" dirty="0"/>
              <a:t>Framing </a:t>
            </a:r>
            <a:br>
              <a:rPr lang="en-US" dirty="0">
                <a:solidFill>
                  <a:schemeClr val="tx1">
                    <a:lumMod val="50000"/>
                    <a:lumOff val="50000"/>
                  </a:schemeClr>
                </a:solidFill>
              </a:rPr>
            </a:br>
            <a:r>
              <a:rPr lang="en-US" dirty="0">
                <a:solidFill>
                  <a:schemeClr val="tx1">
                    <a:lumMod val="50000"/>
                    <a:lumOff val="50000"/>
                  </a:schemeClr>
                </a:solidFill>
              </a:rPr>
              <a:t>Example</a:t>
            </a:r>
            <a:br>
              <a:rPr lang="en-US" dirty="0">
                <a:solidFill>
                  <a:schemeClr val="tx1">
                    <a:lumMod val="50000"/>
                    <a:lumOff val="50000"/>
                  </a:schemeClr>
                </a:solidFill>
              </a:rPr>
            </a:br>
            <a:r>
              <a:rPr lang="en-US" dirty="0">
                <a:solidFill>
                  <a:schemeClr val="tx1">
                    <a:lumMod val="50000"/>
                    <a:lumOff val="50000"/>
                  </a:schemeClr>
                </a:solidFill>
              </a:rPr>
              <a:t>Direction</a:t>
            </a:r>
          </a:p>
        </p:txBody>
      </p:sp>
    </p:spTree>
    <p:extLst>
      <p:ext uri="{BB962C8B-B14F-4D97-AF65-F5344CB8AC3E}">
        <p14:creationId xmlns:p14="http://schemas.microsoft.com/office/powerpoint/2010/main" val="1314163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1175657"/>
            <a:ext cx="3895107" cy="5001306"/>
          </a:xfrm>
        </p:spPr>
        <p:txBody>
          <a:bodyPr>
            <a:normAutofit lnSpcReduction="10000"/>
          </a:bodyPr>
          <a:lstStyle/>
          <a:p>
            <a:pPr marL="0" indent="0">
              <a:buNone/>
            </a:pPr>
            <a:r>
              <a:rPr lang="en-US" sz="3600" dirty="0"/>
              <a:t>Facebook changed</a:t>
            </a:r>
          </a:p>
          <a:p>
            <a:pPr marL="0" indent="0">
              <a:buNone/>
            </a:pPr>
            <a:endParaRPr lang="en-US" dirty="0"/>
          </a:p>
          <a:p>
            <a:pPr marL="0" indent="0">
              <a:buNone/>
            </a:pPr>
            <a:r>
              <a:rPr lang="en-US" dirty="0"/>
              <a:t>Newsfeed algorithm now favors friends more than articles</a:t>
            </a:r>
          </a:p>
          <a:p>
            <a:pPr marL="0" indent="0">
              <a:buNone/>
            </a:pPr>
            <a:endParaRPr lang="en-US" dirty="0"/>
          </a:p>
          <a:p>
            <a:pPr marL="0" indent="0">
              <a:buNone/>
            </a:pPr>
            <a:r>
              <a:rPr lang="en-US" dirty="0"/>
              <a:t>“the place that you can put the most pressure on the [tech] executives comes from the engineers” Wired editor on the change</a:t>
            </a:r>
          </a:p>
          <a:p>
            <a:pPr marL="0" indent="0">
              <a:buNone/>
            </a:pPr>
            <a:endParaRPr lang="en-US" sz="2000" dirty="0"/>
          </a:p>
          <a:p>
            <a:pPr marL="0" indent="0">
              <a:buNone/>
            </a:pPr>
            <a:endParaRPr lang="en-US" dirty="0"/>
          </a:p>
        </p:txBody>
      </p:sp>
      <p:pic>
        <p:nvPicPr>
          <p:cNvPr id="10" name="Picture 9">
            <a:extLst>
              <a:ext uri="{FF2B5EF4-FFF2-40B4-BE49-F238E27FC236}">
                <a16:creationId xmlns:a16="http://schemas.microsoft.com/office/drawing/2014/main" id="{9087CD0C-10E3-0247-B600-3A0E6E96B0FF}"/>
              </a:ext>
            </a:extLst>
          </p:cNvPr>
          <p:cNvPicPr>
            <a:picLocks noChangeAspect="1"/>
          </p:cNvPicPr>
          <p:nvPr/>
        </p:nvPicPr>
        <p:blipFill>
          <a:blip r:embed="rId3"/>
          <a:stretch>
            <a:fillRect/>
          </a:stretch>
        </p:blipFill>
        <p:spPr>
          <a:xfrm>
            <a:off x="4314594" y="0"/>
            <a:ext cx="8008034" cy="6858000"/>
          </a:xfrm>
          <a:prstGeom prst="rect">
            <a:avLst/>
          </a:prstGeom>
        </p:spPr>
      </p:pic>
    </p:spTree>
    <p:extLst>
      <p:ext uri="{BB962C8B-B14F-4D97-AF65-F5344CB8AC3E}">
        <p14:creationId xmlns:p14="http://schemas.microsoft.com/office/powerpoint/2010/main" val="266666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3C822-8AF1-434F-A6BF-586D8BC7E0FA}"/>
              </a:ext>
            </a:extLst>
          </p:cNvPr>
          <p:cNvSpPr txBox="1"/>
          <p:nvPr/>
        </p:nvSpPr>
        <p:spPr>
          <a:xfrm>
            <a:off x="4362752" y="1256514"/>
            <a:ext cx="4263090" cy="5016758"/>
          </a:xfrm>
          <a:prstGeom prst="rect">
            <a:avLst/>
          </a:prstGeom>
          <a:noFill/>
        </p:spPr>
        <p:txBody>
          <a:bodyPr wrap="square" rtlCol="0">
            <a:spAutoFit/>
          </a:bodyPr>
          <a:lstStyle/>
          <a:p>
            <a:endParaRPr lang="en-US" sz="2000" dirty="0"/>
          </a:p>
          <a:p>
            <a:r>
              <a:rPr lang="en-US" sz="2000" dirty="0"/>
              <a:t>AI Now, Stanford Human AI, conferences, etc.</a:t>
            </a:r>
          </a:p>
          <a:p>
            <a:endParaRPr lang="en-US" sz="2000" dirty="0"/>
          </a:p>
          <a:p>
            <a:r>
              <a:rPr lang="en-US" sz="2000" dirty="0"/>
              <a:t>Tech Worker’s Coalition,</a:t>
            </a:r>
          </a:p>
          <a:p>
            <a:r>
              <a:rPr lang="en-US" sz="2000" dirty="0"/>
              <a:t>#</a:t>
            </a:r>
            <a:r>
              <a:rPr lang="en-US" sz="2000" dirty="0" err="1"/>
              <a:t>TechWontBuildIt</a:t>
            </a:r>
            <a:endParaRPr lang="en-US" sz="2000" dirty="0"/>
          </a:p>
          <a:p>
            <a:endParaRPr lang="en-US" sz="2000" dirty="0"/>
          </a:p>
          <a:p>
            <a:r>
              <a:rPr lang="en-US" sz="2000" dirty="0"/>
              <a:t>Mozilla Ethics Grant (+many courses)</a:t>
            </a:r>
          </a:p>
          <a:p>
            <a:endParaRPr lang="en-US" sz="2000" dirty="0"/>
          </a:p>
          <a:p>
            <a:r>
              <a:rPr lang="en-US" sz="2000" dirty="0"/>
              <a:t>IEEE AI ethics standards, PAI</a:t>
            </a:r>
          </a:p>
          <a:p>
            <a:endParaRPr lang="en-US" sz="2000" dirty="0"/>
          </a:p>
          <a:p>
            <a:r>
              <a:rPr lang="en-US" sz="2000" dirty="0"/>
              <a:t>General Data Protection Rules</a:t>
            </a:r>
          </a:p>
          <a:p>
            <a:r>
              <a:rPr lang="en-US" sz="2000" dirty="0"/>
              <a:t> (+many local proposals)</a:t>
            </a:r>
          </a:p>
          <a:p>
            <a:endParaRPr lang="en-US" sz="2000" dirty="0"/>
          </a:p>
          <a:p>
            <a:endParaRPr lang="en-US" sz="2000" dirty="0"/>
          </a:p>
          <a:p>
            <a:endParaRPr lang="en-US" sz="2000" dirty="0"/>
          </a:p>
        </p:txBody>
      </p:sp>
      <p:sp>
        <p:nvSpPr>
          <p:cNvPr id="3" name="TextBox 2">
            <a:extLst>
              <a:ext uri="{FF2B5EF4-FFF2-40B4-BE49-F238E27FC236}">
                <a16:creationId xmlns:a16="http://schemas.microsoft.com/office/drawing/2014/main" id="{E677335D-0387-0D41-BFC1-460EB832E491}"/>
              </a:ext>
            </a:extLst>
          </p:cNvPr>
          <p:cNvSpPr txBox="1"/>
          <p:nvPr/>
        </p:nvSpPr>
        <p:spPr>
          <a:xfrm>
            <a:off x="896112" y="2887730"/>
            <a:ext cx="2670048" cy="1754326"/>
          </a:xfrm>
          <a:prstGeom prst="rect">
            <a:avLst/>
          </a:prstGeom>
          <a:noFill/>
        </p:spPr>
        <p:txBody>
          <a:bodyPr wrap="square" rtlCol="0">
            <a:spAutoFit/>
          </a:bodyPr>
          <a:lstStyle/>
          <a:p>
            <a:r>
              <a:rPr lang="en-US" sz="3600" dirty="0">
                <a:latin typeface="+mj-lt"/>
              </a:rPr>
              <a:t>Where’s the pressure?</a:t>
            </a:r>
          </a:p>
          <a:p>
            <a:endParaRPr lang="en-US" sz="3600" dirty="0">
              <a:latin typeface="+mj-lt"/>
            </a:endParaRPr>
          </a:p>
        </p:txBody>
      </p:sp>
    </p:spTree>
    <p:extLst>
      <p:ext uri="{BB962C8B-B14F-4D97-AF65-F5344CB8AC3E}">
        <p14:creationId xmlns:p14="http://schemas.microsoft.com/office/powerpoint/2010/main" val="3940699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3C822-8AF1-434F-A6BF-586D8BC7E0FA}"/>
              </a:ext>
            </a:extLst>
          </p:cNvPr>
          <p:cNvSpPr txBox="1"/>
          <p:nvPr/>
        </p:nvSpPr>
        <p:spPr>
          <a:xfrm>
            <a:off x="4362752" y="1256514"/>
            <a:ext cx="4263090" cy="5016758"/>
          </a:xfrm>
          <a:prstGeom prst="rect">
            <a:avLst/>
          </a:prstGeom>
          <a:noFill/>
        </p:spPr>
        <p:txBody>
          <a:bodyPr wrap="square" rtlCol="0">
            <a:spAutoFit/>
          </a:bodyPr>
          <a:lstStyle/>
          <a:p>
            <a:endParaRPr lang="en-US" sz="2000" dirty="0"/>
          </a:p>
          <a:p>
            <a:r>
              <a:rPr lang="en-US" sz="2000" dirty="0"/>
              <a:t>AI Now, Stanford Human AI, conferences, etc.</a:t>
            </a:r>
          </a:p>
          <a:p>
            <a:endParaRPr lang="en-US" sz="2000" dirty="0"/>
          </a:p>
          <a:p>
            <a:r>
              <a:rPr lang="en-US" sz="2000" dirty="0"/>
              <a:t>Tech Worker’s Coalition,</a:t>
            </a:r>
          </a:p>
          <a:p>
            <a:r>
              <a:rPr lang="en-US" sz="2000" dirty="0"/>
              <a:t>#</a:t>
            </a:r>
            <a:r>
              <a:rPr lang="en-US" sz="2000" dirty="0" err="1"/>
              <a:t>TechWontBuildIt</a:t>
            </a:r>
            <a:endParaRPr lang="en-US" sz="2000" dirty="0"/>
          </a:p>
          <a:p>
            <a:endParaRPr lang="en-US" sz="2000" dirty="0"/>
          </a:p>
          <a:p>
            <a:r>
              <a:rPr lang="en-US" sz="2000" dirty="0"/>
              <a:t>Mozilla Ethics Grant (+many courses)</a:t>
            </a:r>
          </a:p>
          <a:p>
            <a:endParaRPr lang="en-US" sz="2000" dirty="0"/>
          </a:p>
          <a:p>
            <a:r>
              <a:rPr lang="en-US" sz="2000" dirty="0"/>
              <a:t>IEEE AI ethics standards, PAI</a:t>
            </a:r>
          </a:p>
          <a:p>
            <a:endParaRPr lang="en-US" sz="2000" dirty="0"/>
          </a:p>
          <a:p>
            <a:r>
              <a:rPr lang="en-US" sz="2000" dirty="0"/>
              <a:t>General Data Protection Rules</a:t>
            </a:r>
          </a:p>
          <a:p>
            <a:r>
              <a:rPr lang="en-US" sz="2000" dirty="0"/>
              <a:t> (+many local proposals)</a:t>
            </a:r>
          </a:p>
          <a:p>
            <a:endParaRPr lang="en-US" sz="2000" dirty="0"/>
          </a:p>
          <a:p>
            <a:endParaRPr lang="en-US" sz="2000" dirty="0"/>
          </a:p>
          <a:p>
            <a:endParaRPr lang="en-US" sz="2000" dirty="0"/>
          </a:p>
        </p:txBody>
      </p:sp>
      <p:sp>
        <p:nvSpPr>
          <p:cNvPr id="3" name="TextBox 2">
            <a:extLst>
              <a:ext uri="{FF2B5EF4-FFF2-40B4-BE49-F238E27FC236}">
                <a16:creationId xmlns:a16="http://schemas.microsoft.com/office/drawing/2014/main" id="{E677335D-0387-0D41-BFC1-460EB832E491}"/>
              </a:ext>
            </a:extLst>
          </p:cNvPr>
          <p:cNvSpPr txBox="1"/>
          <p:nvPr/>
        </p:nvSpPr>
        <p:spPr>
          <a:xfrm>
            <a:off x="896112" y="2887730"/>
            <a:ext cx="2670048" cy="1754326"/>
          </a:xfrm>
          <a:prstGeom prst="rect">
            <a:avLst/>
          </a:prstGeom>
          <a:noFill/>
        </p:spPr>
        <p:txBody>
          <a:bodyPr wrap="square" rtlCol="0">
            <a:spAutoFit/>
          </a:bodyPr>
          <a:lstStyle/>
          <a:p>
            <a:r>
              <a:rPr lang="en-US" sz="3600" dirty="0">
                <a:latin typeface="+mj-lt"/>
              </a:rPr>
              <a:t>Where’s the pressure?</a:t>
            </a:r>
          </a:p>
          <a:p>
            <a:endParaRPr lang="en-US" sz="3600" dirty="0">
              <a:latin typeface="+mj-lt"/>
            </a:endParaRPr>
          </a:p>
        </p:txBody>
      </p:sp>
      <p:sp>
        <p:nvSpPr>
          <p:cNvPr id="4" name="TextBox 3">
            <a:extLst>
              <a:ext uri="{FF2B5EF4-FFF2-40B4-BE49-F238E27FC236}">
                <a16:creationId xmlns:a16="http://schemas.microsoft.com/office/drawing/2014/main" id="{48770CAD-FF64-504F-9645-29A9322F35AF}"/>
              </a:ext>
            </a:extLst>
          </p:cNvPr>
          <p:cNvSpPr txBox="1"/>
          <p:nvPr/>
        </p:nvSpPr>
        <p:spPr>
          <a:xfrm>
            <a:off x="8757968" y="1256514"/>
            <a:ext cx="4263090" cy="4093428"/>
          </a:xfrm>
          <a:prstGeom prst="rect">
            <a:avLst/>
          </a:prstGeom>
          <a:noFill/>
        </p:spPr>
        <p:txBody>
          <a:bodyPr wrap="square" rtlCol="0">
            <a:spAutoFit/>
          </a:bodyPr>
          <a:lstStyle/>
          <a:p>
            <a:endParaRPr lang="en-US" sz="2000" dirty="0"/>
          </a:p>
          <a:p>
            <a:r>
              <a:rPr lang="en-US" sz="2000" dirty="0"/>
              <a:t>-&gt; research, activism</a:t>
            </a:r>
          </a:p>
          <a:p>
            <a:endParaRPr lang="en-US" sz="2000" dirty="0"/>
          </a:p>
          <a:p>
            <a:endParaRPr lang="en-US" sz="2000" dirty="0"/>
          </a:p>
          <a:p>
            <a:r>
              <a:rPr lang="en-US" sz="2000" dirty="0"/>
              <a:t>-&gt; tech. capability, activism</a:t>
            </a:r>
          </a:p>
          <a:p>
            <a:endParaRPr lang="en-US" sz="2000" dirty="0"/>
          </a:p>
          <a:p>
            <a:endParaRPr lang="en-US" sz="2000" dirty="0"/>
          </a:p>
          <a:p>
            <a:r>
              <a:rPr lang="en-US" sz="2000" dirty="0"/>
              <a:t>-&gt; education</a:t>
            </a:r>
          </a:p>
          <a:p>
            <a:endParaRPr lang="en-US" sz="2000" dirty="0"/>
          </a:p>
          <a:p>
            <a:r>
              <a:rPr lang="en-US" sz="2000" dirty="0"/>
              <a:t>-&gt; self-regulation</a:t>
            </a:r>
          </a:p>
          <a:p>
            <a:endParaRPr lang="en-US" sz="2000" dirty="0"/>
          </a:p>
          <a:p>
            <a:r>
              <a:rPr lang="en-US" sz="2000" dirty="0"/>
              <a:t>-&gt; regulation</a:t>
            </a:r>
          </a:p>
          <a:p>
            <a:endParaRPr lang="en-US" sz="2000" dirty="0"/>
          </a:p>
        </p:txBody>
      </p:sp>
    </p:spTree>
    <p:extLst>
      <p:ext uri="{BB962C8B-B14F-4D97-AF65-F5344CB8AC3E}">
        <p14:creationId xmlns:p14="http://schemas.microsoft.com/office/powerpoint/2010/main" val="2133795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3C822-8AF1-434F-A6BF-586D8BC7E0FA}"/>
              </a:ext>
            </a:extLst>
          </p:cNvPr>
          <p:cNvSpPr txBox="1"/>
          <p:nvPr/>
        </p:nvSpPr>
        <p:spPr>
          <a:xfrm>
            <a:off x="4362752" y="1256514"/>
            <a:ext cx="4263090" cy="5016758"/>
          </a:xfrm>
          <a:prstGeom prst="rect">
            <a:avLst/>
          </a:prstGeom>
          <a:noFill/>
        </p:spPr>
        <p:txBody>
          <a:bodyPr wrap="square" rtlCol="0">
            <a:spAutoFit/>
          </a:bodyPr>
          <a:lstStyle/>
          <a:p>
            <a:endParaRPr lang="en-US" sz="2000" dirty="0"/>
          </a:p>
          <a:p>
            <a:r>
              <a:rPr lang="en-US" sz="2000" dirty="0"/>
              <a:t>AI Now, Stanford Human AI, conferences, etc.</a:t>
            </a:r>
          </a:p>
          <a:p>
            <a:endParaRPr lang="en-US" sz="2000" dirty="0"/>
          </a:p>
          <a:p>
            <a:r>
              <a:rPr lang="en-US" sz="2000" dirty="0"/>
              <a:t>Tech Worker’s Coalition,</a:t>
            </a:r>
          </a:p>
          <a:p>
            <a:r>
              <a:rPr lang="en-US" sz="2000" dirty="0"/>
              <a:t>#</a:t>
            </a:r>
            <a:r>
              <a:rPr lang="en-US" sz="2000" dirty="0" err="1"/>
              <a:t>TechWontBuildIt</a:t>
            </a:r>
            <a:endParaRPr lang="en-US" sz="2000" dirty="0"/>
          </a:p>
          <a:p>
            <a:endParaRPr lang="en-US" sz="2000" dirty="0"/>
          </a:p>
          <a:p>
            <a:r>
              <a:rPr lang="en-US" sz="2000" dirty="0"/>
              <a:t>Mozilla Ethics Grant (+many courses)</a:t>
            </a:r>
          </a:p>
          <a:p>
            <a:endParaRPr lang="en-US" sz="2000" dirty="0"/>
          </a:p>
          <a:p>
            <a:r>
              <a:rPr lang="en-US" sz="2000" dirty="0"/>
              <a:t>IEEE AI ethics standards, PAI</a:t>
            </a:r>
          </a:p>
          <a:p>
            <a:endParaRPr lang="en-US" sz="2000" dirty="0"/>
          </a:p>
          <a:p>
            <a:r>
              <a:rPr lang="en-US" sz="2000" dirty="0"/>
              <a:t>General Data Protection Rules</a:t>
            </a:r>
          </a:p>
          <a:p>
            <a:r>
              <a:rPr lang="en-US" sz="2000" dirty="0"/>
              <a:t> (+many local proposals)</a:t>
            </a:r>
          </a:p>
          <a:p>
            <a:endParaRPr lang="en-US" sz="2000" dirty="0"/>
          </a:p>
          <a:p>
            <a:endParaRPr lang="en-US" sz="2000" dirty="0"/>
          </a:p>
          <a:p>
            <a:endParaRPr lang="en-US" sz="2000" dirty="0"/>
          </a:p>
        </p:txBody>
      </p:sp>
      <p:sp>
        <p:nvSpPr>
          <p:cNvPr id="3" name="TextBox 2">
            <a:extLst>
              <a:ext uri="{FF2B5EF4-FFF2-40B4-BE49-F238E27FC236}">
                <a16:creationId xmlns:a16="http://schemas.microsoft.com/office/drawing/2014/main" id="{E677335D-0387-0D41-BFC1-460EB832E491}"/>
              </a:ext>
            </a:extLst>
          </p:cNvPr>
          <p:cNvSpPr txBox="1"/>
          <p:nvPr/>
        </p:nvSpPr>
        <p:spPr>
          <a:xfrm>
            <a:off x="896112" y="2887730"/>
            <a:ext cx="2670048" cy="1754326"/>
          </a:xfrm>
          <a:prstGeom prst="rect">
            <a:avLst/>
          </a:prstGeom>
          <a:noFill/>
        </p:spPr>
        <p:txBody>
          <a:bodyPr wrap="square" rtlCol="0">
            <a:spAutoFit/>
          </a:bodyPr>
          <a:lstStyle/>
          <a:p>
            <a:r>
              <a:rPr lang="en-US" sz="3600" dirty="0">
                <a:latin typeface="+mj-lt"/>
              </a:rPr>
              <a:t>Where’s the pressure?</a:t>
            </a:r>
          </a:p>
          <a:p>
            <a:endParaRPr lang="en-US" sz="3600" dirty="0">
              <a:latin typeface="+mj-lt"/>
            </a:endParaRPr>
          </a:p>
        </p:txBody>
      </p:sp>
      <p:sp>
        <p:nvSpPr>
          <p:cNvPr id="4" name="TextBox 3">
            <a:extLst>
              <a:ext uri="{FF2B5EF4-FFF2-40B4-BE49-F238E27FC236}">
                <a16:creationId xmlns:a16="http://schemas.microsoft.com/office/drawing/2014/main" id="{48770CAD-FF64-504F-9645-29A9322F35AF}"/>
              </a:ext>
            </a:extLst>
          </p:cNvPr>
          <p:cNvSpPr txBox="1"/>
          <p:nvPr/>
        </p:nvSpPr>
        <p:spPr>
          <a:xfrm>
            <a:off x="8757968" y="1256514"/>
            <a:ext cx="4263090" cy="4093428"/>
          </a:xfrm>
          <a:prstGeom prst="rect">
            <a:avLst/>
          </a:prstGeom>
          <a:noFill/>
        </p:spPr>
        <p:txBody>
          <a:bodyPr wrap="square" rtlCol="0">
            <a:spAutoFit/>
          </a:bodyPr>
          <a:lstStyle/>
          <a:p>
            <a:endParaRPr lang="en-US" sz="2000" dirty="0"/>
          </a:p>
          <a:p>
            <a:r>
              <a:rPr lang="en-US" sz="2000" dirty="0"/>
              <a:t>-&gt; research, activism</a:t>
            </a:r>
          </a:p>
          <a:p>
            <a:endParaRPr lang="en-US" sz="2000" dirty="0"/>
          </a:p>
          <a:p>
            <a:endParaRPr lang="en-US" sz="2000" dirty="0"/>
          </a:p>
          <a:p>
            <a:r>
              <a:rPr lang="en-US" sz="2000" dirty="0"/>
              <a:t>-&gt; tech. capability, activism</a:t>
            </a:r>
          </a:p>
          <a:p>
            <a:endParaRPr lang="en-US" sz="2000" dirty="0"/>
          </a:p>
          <a:p>
            <a:endParaRPr lang="en-US" sz="2000" dirty="0"/>
          </a:p>
          <a:p>
            <a:r>
              <a:rPr lang="en-US" sz="2000" dirty="0"/>
              <a:t>-&gt; education</a:t>
            </a:r>
          </a:p>
          <a:p>
            <a:endParaRPr lang="en-US" sz="2000" dirty="0"/>
          </a:p>
          <a:p>
            <a:r>
              <a:rPr lang="en-US" sz="2000" dirty="0"/>
              <a:t>-&gt; self-regulation</a:t>
            </a:r>
          </a:p>
          <a:p>
            <a:endParaRPr lang="en-US" sz="2000" dirty="0"/>
          </a:p>
          <a:p>
            <a:r>
              <a:rPr lang="en-US" sz="2000" dirty="0"/>
              <a:t>-&gt; regulation</a:t>
            </a:r>
          </a:p>
          <a:p>
            <a:endParaRPr lang="en-US" sz="2000" dirty="0"/>
          </a:p>
        </p:txBody>
      </p:sp>
      <p:sp>
        <p:nvSpPr>
          <p:cNvPr id="5" name="Left Brace 4">
            <a:extLst>
              <a:ext uri="{FF2B5EF4-FFF2-40B4-BE49-F238E27FC236}">
                <a16:creationId xmlns:a16="http://schemas.microsoft.com/office/drawing/2014/main" id="{89F2900C-A198-FB45-9D2C-6F5C0D7D0AFF}"/>
              </a:ext>
            </a:extLst>
          </p:cNvPr>
          <p:cNvSpPr/>
          <p:nvPr/>
        </p:nvSpPr>
        <p:spPr>
          <a:xfrm rot="16200000">
            <a:off x="7412448" y="2314659"/>
            <a:ext cx="474261" cy="6573653"/>
          </a:xfrm>
          <a:prstGeom prst="leftBrace">
            <a:avLst>
              <a:gd name="adj1" fmla="val 15486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F1FC503-A20E-8B4B-B698-FC701A48986D}"/>
              </a:ext>
            </a:extLst>
          </p:cNvPr>
          <p:cNvSpPr txBox="1"/>
          <p:nvPr/>
        </p:nvSpPr>
        <p:spPr>
          <a:xfrm>
            <a:off x="7070807" y="5838616"/>
            <a:ext cx="1420090" cy="584775"/>
          </a:xfrm>
          <a:prstGeom prst="rect">
            <a:avLst/>
          </a:prstGeom>
          <a:noFill/>
        </p:spPr>
        <p:txBody>
          <a:bodyPr wrap="square" rtlCol="0">
            <a:spAutoFit/>
          </a:bodyPr>
          <a:lstStyle/>
          <a:p>
            <a:r>
              <a:rPr lang="en-US" sz="3200" dirty="0"/>
              <a:t>ethics</a:t>
            </a:r>
            <a:endParaRPr lang="en-US" sz="2800" dirty="0"/>
          </a:p>
        </p:txBody>
      </p:sp>
    </p:spTree>
    <p:extLst>
      <p:ext uri="{BB962C8B-B14F-4D97-AF65-F5344CB8AC3E}">
        <p14:creationId xmlns:p14="http://schemas.microsoft.com/office/powerpoint/2010/main" val="3136732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3AB1F-2CB6-5346-A8B5-076FA3AAEFB8}"/>
              </a:ext>
            </a:extLst>
          </p:cNvPr>
          <p:cNvSpPr txBox="1"/>
          <p:nvPr/>
        </p:nvSpPr>
        <p:spPr>
          <a:xfrm>
            <a:off x="2766314" y="1927860"/>
            <a:ext cx="814647" cy="1862048"/>
          </a:xfrm>
          <a:prstGeom prst="rect">
            <a:avLst/>
          </a:prstGeom>
          <a:noFill/>
        </p:spPr>
        <p:txBody>
          <a:bodyPr wrap="none" rtlCol="0">
            <a:spAutoFit/>
          </a:bodyPr>
          <a:lstStyle/>
          <a:p>
            <a:r>
              <a:rPr lang="en-US" sz="11500" dirty="0">
                <a:solidFill>
                  <a:srgbClr val="FF0000"/>
                </a:solidFill>
              </a:rPr>
              <a:t>*</a:t>
            </a:r>
          </a:p>
        </p:txBody>
      </p:sp>
      <p:pic>
        <p:nvPicPr>
          <p:cNvPr id="5" name="Picture 4">
            <a:extLst>
              <a:ext uri="{FF2B5EF4-FFF2-40B4-BE49-F238E27FC236}">
                <a16:creationId xmlns:a16="http://schemas.microsoft.com/office/drawing/2014/main" id="{55B1C770-31C8-D44A-9868-71CA8293D301}"/>
              </a:ext>
            </a:extLst>
          </p:cNvPr>
          <p:cNvPicPr>
            <a:picLocks noChangeAspect="1"/>
          </p:cNvPicPr>
          <p:nvPr/>
        </p:nvPicPr>
        <p:blipFill>
          <a:blip r:embed="rId3"/>
          <a:stretch>
            <a:fillRect/>
          </a:stretch>
        </p:blipFill>
        <p:spPr>
          <a:xfrm>
            <a:off x="3442970" y="2019300"/>
            <a:ext cx="6769100" cy="2819400"/>
          </a:xfrm>
          <a:prstGeom prst="rect">
            <a:avLst/>
          </a:prstGeom>
        </p:spPr>
      </p:pic>
    </p:spTree>
    <p:extLst>
      <p:ext uri="{BB962C8B-B14F-4D97-AF65-F5344CB8AC3E}">
        <p14:creationId xmlns:p14="http://schemas.microsoft.com/office/powerpoint/2010/main" val="436360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Thoughts:</a:t>
            </a:r>
          </a:p>
        </p:txBody>
      </p:sp>
      <p:sp>
        <p:nvSpPr>
          <p:cNvPr id="3" name="Content Placeholder 2"/>
          <p:cNvSpPr>
            <a:spLocks noGrp="1"/>
          </p:cNvSpPr>
          <p:nvPr>
            <p:ph idx="1"/>
          </p:nvPr>
        </p:nvSpPr>
        <p:spPr/>
        <p:txBody>
          <a:bodyPr/>
          <a:lstStyle/>
          <a:p>
            <a:pPr marL="0" indent="0">
              <a:buNone/>
            </a:pPr>
            <a:r>
              <a:rPr lang="en-US" dirty="0"/>
              <a:t>“Move fast and break things”</a:t>
            </a:r>
          </a:p>
          <a:p>
            <a:pPr marL="0" indent="0">
              <a:buNone/>
            </a:pPr>
            <a:endParaRPr lang="en-US" dirty="0"/>
          </a:p>
          <a:p>
            <a:pPr marL="0" indent="0">
              <a:buNone/>
            </a:pPr>
            <a:r>
              <a:rPr lang="en-US" dirty="0"/>
              <a:t>“It’s not my job”</a:t>
            </a:r>
          </a:p>
          <a:p>
            <a:pPr marL="0" indent="0">
              <a:buNone/>
            </a:pPr>
            <a:endParaRPr lang="en-US" dirty="0"/>
          </a:p>
          <a:p>
            <a:pPr marL="0" indent="0">
              <a:buNone/>
            </a:pPr>
            <a:r>
              <a:rPr lang="en-US" dirty="0"/>
              <a:t>“It’s just the way it is”</a:t>
            </a:r>
          </a:p>
          <a:p>
            <a:pPr marL="0" indent="0">
              <a:buNone/>
            </a:pPr>
            <a:endParaRPr lang="en-US" dirty="0"/>
          </a:p>
          <a:p>
            <a:pPr marL="0" indent="0">
              <a:buNone/>
            </a:pPr>
            <a:r>
              <a:rPr lang="en-US" dirty="0"/>
              <a:t>“There’s no algorithm to solve it!”</a:t>
            </a:r>
          </a:p>
          <a:p>
            <a:pPr marL="457200" lvl="1" indent="0">
              <a:buNone/>
            </a:pPr>
            <a:endParaRPr lang="en-US" dirty="0"/>
          </a:p>
        </p:txBody>
      </p:sp>
    </p:spTree>
    <p:extLst>
      <p:ext uri="{BB962C8B-B14F-4D97-AF65-F5344CB8AC3E}">
        <p14:creationId xmlns:p14="http://schemas.microsoft.com/office/powerpoint/2010/main" val="3608613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Thoughts:</a:t>
            </a:r>
          </a:p>
        </p:txBody>
      </p:sp>
      <p:sp>
        <p:nvSpPr>
          <p:cNvPr id="3" name="Content Placeholder 2"/>
          <p:cNvSpPr>
            <a:spLocks noGrp="1"/>
          </p:cNvSpPr>
          <p:nvPr>
            <p:ph idx="1"/>
          </p:nvPr>
        </p:nvSpPr>
        <p:spPr/>
        <p:txBody>
          <a:bodyPr/>
          <a:lstStyle/>
          <a:p>
            <a:pPr marL="0" indent="0">
              <a:buNone/>
            </a:pPr>
            <a:r>
              <a:rPr lang="en-US" dirty="0"/>
              <a:t>“Move fast and break things” 		</a:t>
            </a:r>
            <a:r>
              <a:rPr lang="en-US" dirty="0">
                <a:sym typeface="Wingdings"/>
              </a:rPr>
              <a:t> Always?</a:t>
            </a:r>
            <a:endParaRPr lang="en-US" dirty="0"/>
          </a:p>
          <a:p>
            <a:pPr marL="0" indent="0">
              <a:buNone/>
            </a:pPr>
            <a:endParaRPr lang="en-US" dirty="0"/>
          </a:p>
          <a:p>
            <a:pPr marL="0" indent="0">
              <a:buNone/>
            </a:pPr>
            <a:r>
              <a:rPr lang="en-US" dirty="0"/>
              <a:t>“It’s not my job”</a:t>
            </a:r>
            <a:r>
              <a:rPr lang="en-US" dirty="0">
                <a:sym typeface="Wingdings"/>
              </a:rPr>
              <a:t> 				 Then whose?</a:t>
            </a:r>
            <a:endParaRPr lang="en-US" dirty="0"/>
          </a:p>
          <a:p>
            <a:pPr marL="0" indent="0">
              <a:buNone/>
            </a:pPr>
            <a:endParaRPr lang="en-US" dirty="0"/>
          </a:p>
          <a:p>
            <a:pPr marL="0" indent="0">
              <a:buNone/>
            </a:pPr>
            <a:r>
              <a:rPr lang="en-US" dirty="0"/>
              <a:t>“It’s just the way it is” 			</a:t>
            </a:r>
            <a:r>
              <a:rPr lang="en-US" dirty="0">
                <a:sym typeface="Wingdings"/>
              </a:rPr>
              <a:t> Why?</a:t>
            </a:r>
            <a:endParaRPr lang="en-US" dirty="0"/>
          </a:p>
          <a:p>
            <a:pPr marL="0" indent="0">
              <a:buNone/>
            </a:pPr>
            <a:endParaRPr lang="en-US" dirty="0"/>
          </a:p>
          <a:p>
            <a:pPr marL="0" indent="0">
              <a:buNone/>
            </a:pPr>
            <a:r>
              <a:rPr lang="en-US" dirty="0"/>
              <a:t>“There’s no algorithm to solve it!” 	</a:t>
            </a:r>
            <a:r>
              <a:rPr lang="en-US" dirty="0">
                <a:sym typeface="Wingdings"/>
              </a:rPr>
              <a:t> So?</a:t>
            </a:r>
            <a:endParaRPr lang="en-US" dirty="0"/>
          </a:p>
          <a:p>
            <a:pPr marL="0" indent="0">
              <a:buNone/>
            </a:pPr>
            <a:endParaRPr lang="en-US" dirty="0"/>
          </a:p>
          <a:p>
            <a:pPr marL="0" indent="0">
              <a:buNone/>
            </a:pPr>
            <a:endParaRPr lang="en-US" dirty="0"/>
          </a:p>
          <a:p>
            <a:pPr marL="457200" lvl="1" indent="0">
              <a:buNone/>
            </a:pPr>
            <a:endParaRPr lang="en-US" dirty="0"/>
          </a:p>
        </p:txBody>
      </p:sp>
    </p:spTree>
    <p:extLst>
      <p:ext uri="{BB962C8B-B14F-4D97-AF65-F5344CB8AC3E}">
        <p14:creationId xmlns:p14="http://schemas.microsoft.com/office/powerpoint/2010/main" val="2680131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67B6D-C1D8-344B-B77B-D18E78F2BBDA}"/>
              </a:ext>
            </a:extLst>
          </p:cNvPr>
          <p:cNvSpPr txBox="1"/>
          <p:nvPr/>
        </p:nvSpPr>
        <p:spPr>
          <a:xfrm>
            <a:off x="5135880" y="3075057"/>
            <a:ext cx="1920240" cy="707886"/>
          </a:xfrm>
          <a:prstGeom prst="rect">
            <a:avLst/>
          </a:prstGeom>
          <a:noFill/>
        </p:spPr>
        <p:txBody>
          <a:bodyPr wrap="square" rtlCol="0">
            <a:spAutoFit/>
          </a:bodyPr>
          <a:lstStyle/>
          <a:p>
            <a:r>
              <a:rPr lang="en-US" sz="4000" dirty="0">
                <a:latin typeface="+mj-lt"/>
              </a:rPr>
              <a:t>Thanks!</a:t>
            </a:r>
          </a:p>
        </p:txBody>
      </p:sp>
    </p:spTree>
    <p:extLst>
      <p:ext uri="{BB962C8B-B14F-4D97-AF65-F5344CB8AC3E}">
        <p14:creationId xmlns:p14="http://schemas.microsoft.com/office/powerpoint/2010/main" val="1923177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A29A-B956-D64D-B9C3-2482DA4A8B2F}"/>
              </a:ext>
            </a:extLst>
          </p:cNvPr>
          <p:cNvSpPr>
            <a:spLocks noGrp="1"/>
          </p:cNvSpPr>
          <p:nvPr>
            <p:ph type="ctrTitle"/>
          </p:nvPr>
        </p:nvSpPr>
        <p:spPr>
          <a:xfrm>
            <a:off x="562711" y="4983700"/>
            <a:ext cx="6169113" cy="682440"/>
          </a:xfrm>
        </p:spPr>
        <p:txBody>
          <a:bodyPr>
            <a:normAutofit/>
          </a:bodyPr>
          <a:lstStyle/>
          <a:p>
            <a:pPr algn="l"/>
            <a:r>
              <a:rPr lang="en-US" sz="2800" dirty="0"/>
              <a:t>The State of Ethics in Computer Science</a:t>
            </a:r>
          </a:p>
        </p:txBody>
      </p:sp>
      <p:sp>
        <p:nvSpPr>
          <p:cNvPr id="3" name="Subtitle 2">
            <a:extLst>
              <a:ext uri="{FF2B5EF4-FFF2-40B4-BE49-F238E27FC236}">
                <a16:creationId xmlns:a16="http://schemas.microsoft.com/office/drawing/2014/main" id="{C4993430-9858-914D-82C0-B29FDA04D519}"/>
              </a:ext>
            </a:extLst>
          </p:cNvPr>
          <p:cNvSpPr>
            <a:spLocks noGrp="1"/>
          </p:cNvSpPr>
          <p:nvPr>
            <p:ph type="subTitle" idx="1"/>
          </p:nvPr>
        </p:nvSpPr>
        <p:spPr>
          <a:xfrm>
            <a:off x="562707" y="5666140"/>
            <a:ext cx="6169117" cy="682439"/>
          </a:xfrm>
        </p:spPr>
        <p:txBody>
          <a:bodyPr>
            <a:normAutofit fontScale="85000" lnSpcReduction="20000"/>
          </a:bodyPr>
          <a:lstStyle/>
          <a:p>
            <a:pPr algn="l"/>
            <a:r>
              <a:rPr lang="en-US" dirty="0">
                <a:hlinkClick r:id="rId3"/>
              </a:rPr>
              <a:t>Jared Moore</a:t>
            </a:r>
            <a:r>
              <a:rPr lang="en-US" dirty="0"/>
              <a:t> (</a:t>
            </a:r>
            <a:r>
              <a:rPr lang="en-US" dirty="0" err="1"/>
              <a:t>jared@jaredmoore.org</a:t>
            </a:r>
            <a:r>
              <a:rPr lang="en-US" dirty="0"/>
              <a:t>)</a:t>
            </a:r>
          </a:p>
          <a:p>
            <a:pPr algn="l"/>
            <a:r>
              <a:rPr lang="en-US" dirty="0">
                <a:hlinkClick r:id="rId4"/>
              </a:rPr>
              <a:t>Wadhwani Institute for Artificial Intelligence</a:t>
            </a:r>
            <a:endParaRPr lang="en-US" dirty="0"/>
          </a:p>
        </p:txBody>
      </p:sp>
      <p:sp>
        <p:nvSpPr>
          <p:cNvPr id="6" name="TextBox 5">
            <a:extLst>
              <a:ext uri="{FF2B5EF4-FFF2-40B4-BE49-F238E27FC236}">
                <a16:creationId xmlns:a16="http://schemas.microsoft.com/office/drawing/2014/main" id="{557526FF-7B62-5D4F-8B34-A50C8329EA1B}"/>
              </a:ext>
            </a:extLst>
          </p:cNvPr>
          <p:cNvSpPr txBox="1"/>
          <p:nvPr/>
        </p:nvSpPr>
        <p:spPr>
          <a:xfrm>
            <a:off x="8577102" y="2613392"/>
            <a:ext cx="2817759" cy="1631216"/>
          </a:xfrm>
          <a:prstGeom prst="rect">
            <a:avLst/>
          </a:prstGeom>
          <a:noFill/>
        </p:spPr>
        <p:txBody>
          <a:bodyPr wrap="square" rtlCol="0">
            <a:spAutoFit/>
          </a:bodyPr>
          <a:lstStyle/>
          <a:p>
            <a:r>
              <a:rPr lang="en-US" sz="2800" dirty="0"/>
              <a:t>Pay attention to:</a:t>
            </a:r>
          </a:p>
          <a:p>
            <a:r>
              <a:rPr lang="en-US" dirty="0"/>
              <a:t>Tech Worker’s Coalition</a:t>
            </a:r>
          </a:p>
          <a:p>
            <a:r>
              <a:rPr lang="en-US" dirty="0"/>
              <a:t>Ethics courses</a:t>
            </a:r>
          </a:p>
          <a:p>
            <a:r>
              <a:rPr lang="en-US" dirty="0"/>
              <a:t>(some) media</a:t>
            </a:r>
          </a:p>
          <a:p>
            <a:endParaRPr lang="en-US" dirty="0"/>
          </a:p>
        </p:txBody>
      </p:sp>
      <p:sp>
        <p:nvSpPr>
          <p:cNvPr id="7" name="TextBox 6">
            <a:extLst>
              <a:ext uri="{FF2B5EF4-FFF2-40B4-BE49-F238E27FC236}">
                <a16:creationId xmlns:a16="http://schemas.microsoft.com/office/drawing/2014/main" id="{9E5ACE29-9207-C34F-98C4-560AFCC67B3D}"/>
              </a:ext>
            </a:extLst>
          </p:cNvPr>
          <p:cNvSpPr txBox="1"/>
          <p:nvPr/>
        </p:nvSpPr>
        <p:spPr>
          <a:xfrm>
            <a:off x="8554563" y="4417274"/>
            <a:ext cx="3637437" cy="2062103"/>
          </a:xfrm>
          <a:prstGeom prst="rect">
            <a:avLst/>
          </a:prstGeom>
          <a:noFill/>
        </p:spPr>
        <p:txBody>
          <a:bodyPr wrap="square" rtlCol="0">
            <a:spAutoFit/>
          </a:bodyPr>
          <a:lstStyle/>
          <a:p>
            <a:r>
              <a:rPr lang="en-US" sz="3200" dirty="0"/>
              <a:t>Levers available:</a:t>
            </a:r>
          </a:p>
          <a:p>
            <a:r>
              <a:rPr lang="en-US" sz="1600" dirty="0"/>
              <a:t>Ethics</a:t>
            </a:r>
          </a:p>
          <a:p>
            <a:r>
              <a:rPr lang="en-US" sz="1600" dirty="0"/>
              <a:t>Legislation</a:t>
            </a:r>
          </a:p>
          <a:p>
            <a:r>
              <a:rPr lang="en-US" sz="1600" dirty="0"/>
              <a:t>Market forces</a:t>
            </a:r>
          </a:p>
          <a:p>
            <a:r>
              <a:rPr lang="en-US" sz="1600" dirty="0"/>
              <a:t>Activism</a:t>
            </a:r>
          </a:p>
          <a:p>
            <a:r>
              <a:rPr lang="en-US" sz="1600" dirty="0"/>
              <a:t>Education</a:t>
            </a:r>
          </a:p>
          <a:p>
            <a:r>
              <a:rPr lang="en-US" sz="1600" dirty="0"/>
              <a:t>Tech. capability</a:t>
            </a:r>
          </a:p>
        </p:txBody>
      </p:sp>
      <p:pic>
        <p:nvPicPr>
          <p:cNvPr id="8" name="Graphic 7">
            <a:extLst>
              <a:ext uri="{FF2B5EF4-FFF2-40B4-BE49-F238E27FC236}">
                <a16:creationId xmlns:a16="http://schemas.microsoft.com/office/drawing/2014/main" id="{BC221785-1EA6-5846-B982-BEF815C0DA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3332" y="5112290"/>
            <a:ext cx="1201529" cy="1213199"/>
          </a:xfrm>
          <a:prstGeom prst="rect">
            <a:avLst/>
          </a:prstGeom>
        </p:spPr>
      </p:pic>
      <p:pic>
        <p:nvPicPr>
          <p:cNvPr id="9" name="Picture 2" descr="https://i.ytimg.com/vi/7HpMnOcvfS4/maxresdefault.jpg">
            <a:extLst>
              <a:ext uri="{FF2B5EF4-FFF2-40B4-BE49-F238E27FC236}">
                <a16:creationId xmlns:a16="http://schemas.microsoft.com/office/drawing/2014/main" id="{D5C98B3D-A2D3-714B-8615-60BAAEA2AB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4579" y="3443006"/>
            <a:ext cx="1230282" cy="6918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EC9673-A3A6-1345-AF98-0C5F626D7ED1}"/>
              </a:ext>
            </a:extLst>
          </p:cNvPr>
          <p:cNvSpPr txBox="1"/>
          <p:nvPr/>
        </p:nvSpPr>
        <p:spPr>
          <a:xfrm>
            <a:off x="1739235" y="1874300"/>
            <a:ext cx="4356765" cy="923330"/>
          </a:xfrm>
          <a:prstGeom prst="rect">
            <a:avLst/>
          </a:prstGeom>
          <a:noFill/>
        </p:spPr>
        <p:txBody>
          <a:bodyPr wrap="square" rtlCol="0">
            <a:spAutoFit/>
          </a:bodyPr>
          <a:lstStyle/>
          <a:p>
            <a:r>
              <a:rPr lang="en-US" sz="5400" dirty="0">
                <a:latin typeface="+mj-lt"/>
              </a:rPr>
              <a:t>Questions?</a:t>
            </a:r>
          </a:p>
        </p:txBody>
      </p:sp>
      <p:sp>
        <p:nvSpPr>
          <p:cNvPr id="5" name="TextBox 4">
            <a:extLst>
              <a:ext uri="{FF2B5EF4-FFF2-40B4-BE49-F238E27FC236}">
                <a16:creationId xmlns:a16="http://schemas.microsoft.com/office/drawing/2014/main" id="{6F10E296-1A51-2943-AD6D-70A8616BCE06}"/>
              </a:ext>
            </a:extLst>
          </p:cNvPr>
          <p:cNvSpPr txBox="1"/>
          <p:nvPr/>
        </p:nvSpPr>
        <p:spPr>
          <a:xfrm>
            <a:off x="1790516" y="2698111"/>
            <a:ext cx="5546035" cy="646331"/>
          </a:xfrm>
          <a:prstGeom prst="rect">
            <a:avLst/>
          </a:prstGeom>
          <a:noFill/>
        </p:spPr>
        <p:txBody>
          <a:bodyPr wrap="square" rtlCol="0">
            <a:spAutoFit/>
          </a:bodyPr>
          <a:lstStyle/>
          <a:p>
            <a:r>
              <a:rPr lang="en-US" dirty="0">
                <a:hlinkClick r:id="rId8"/>
              </a:rPr>
              <a:t>TechCrunch article on agency of engineers</a:t>
            </a:r>
            <a:endParaRPr lang="en-US" dirty="0"/>
          </a:p>
          <a:p>
            <a:r>
              <a:rPr lang="en-US" dirty="0">
                <a:hlinkClick r:id="rId9"/>
              </a:rPr>
              <a:t>Syllabus of the class I taught</a:t>
            </a:r>
            <a:endParaRPr lang="en-US" dirty="0"/>
          </a:p>
        </p:txBody>
      </p:sp>
    </p:spTree>
    <p:extLst>
      <p:ext uri="{BB962C8B-B14F-4D97-AF65-F5344CB8AC3E}">
        <p14:creationId xmlns:p14="http://schemas.microsoft.com/office/powerpoint/2010/main" val="390227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thoughts:</a:t>
            </a:r>
          </a:p>
        </p:txBody>
      </p:sp>
      <p:sp>
        <p:nvSpPr>
          <p:cNvPr id="3" name="Content Placeholder 2"/>
          <p:cNvSpPr>
            <a:spLocks noGrp="1"/>
          </p:cNvSpPr>
          <p:nvPr>
            <p:ph idx="1"/>
          </p:nvPr>
        </p:nvSpPr>
        <p:spPr/>
        <p:txBody>
          <a:bodyPr/>
          <a:lstStyle/>
          <a:p>
            <a:pPr marL="0" indent="0">
              <a:buNone/>
            </a:pPr>
            <a:r>
              <a:rPr lang="en-US" dirty="0"/>
              <a:t>“Move fast and break things”</a:t>
            </a:r>
          </a:p>
          <a:p>
            <a:pPr marL="0" indent="0">
              <a:buNone/>
            </a:pPr>
            <a:endParaRPr lang="en-US" dirty="0"/>
          </a:p>
          <a:p>
            <a:pPr marL="0" indent="0">
              <a:buNone/>
            </a:pPr>
            <a:r>
              <a:rPr lang="en-US" dirty="0"/>
              <a:t>“It’s not my job”</a:t>
            </a:r>
          </a:p>
          <a:p>
            <a:pPr marL="0" indent="0">
              <a:buNone/>
            </a:pPr>
            <a:endParaRPr lang="en-US" dirty="0"/>
          </a:p>
          <a:p>
            <a:pPr marL="0" indent="0">
              <a:buNone/>
            </a:pPr>
            <a:r>
              <a:rPr lang="en-US" dirty="0"/>
              <a:t>“It’s just the way it is”</a:t>
            </a:r>
          </a:p>
          <a:p>
            <a:pPr marL="0" indent="0">
              <a:buNone/>
            </a:pPr>
            <a:endParaRPr lang="en-US" dirty="0"/>
          </a:p>
          <a:p>
            <a:pPr marL="0" indent="0">
              <a:buNone/>
            </a:pPr>
            <a:r>
              <a:rPr lang="en-US" dirty="0"/>
              <a:t>“There’s no algorithm to solve it!” </a:t>
            </a:r>
          </a:p>
        </p:txBody>
      </p:sp>
    </p:spTree>
    <p:extLst>
      <p:ext uri="{BB962C8B-B14F-4D97-AF65-F5344CB8AC3E}">
        <p14:creationId xmlns:p14="http://schemas.microsoft.com/office/powerpoint/2010/main" val="86270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a:t>
            </a:r>
          </a:p>
        </p:txBody>
      </p:sp>
      <p:sp>
        <p:nvSpPr>
          <p:cNvPr id="3" name="Content Placeholder 2"/>
          <p:cNvSpPr>
            <a:spLocks noGrp="1"/>
          </p:cNvSpPr>
          <p:nvPr>
            <p:ph idx="1"/>
          </p:nvPr>
        </p:nvSpPr>
        <p:spPr/>
        <p:txBody>
          <a:bodyPr/>
          <a:lstStyle/>
          <a:p>
            <a:pPr marL="0" indent="0">
              <a:buNone/>
            </a:pPr>
            <a:r>
              <a:rPr lang="en-US" dirty="0"/>
              <a:t>If:</a:t>
            </a:r>
          </a:p>
          <a:p>
            <a:pPr marL="457200" lvl="1" indent="0">
              <a:buNone/>
            </a:pPr>
            <a:r>
              <a:rPr lang="en-US" dirty="0"/>
              <a:t>(1) Computing technologies pervade and influence society.</a:t>
            </a:r>
          </a:p>
          <a:p>
            <a:pPr marL="457200" lvl="1" indent="0">
              <a:buNone/>
            </a:pPr>
            <a:r>
              <a:rPr lang="en-US" dirty="0"/>
              <a:t>(2) A few companies control most of these technologies.</a:t>
            </a:r>
          </a:p>
          <a:p>
            <a:pPr marL="457200" lvl="1" indent="0">
              <a:buNone/>
            </a:pPr>
            <a:r>
              <a:rPr lang="en-US" dirty="0"/>
              <a:t>(3) These companies’ employees are the instruments of control.</a:t>
            </a:r>
          </a:p>
          <a:p>
            <a:pPr marL="0" indent="0">
              <a:buNone/>
            </a:pPr>
            <a:endParaRPr lang="en-US" dirty="0"/>
          </a:p>
        </p:txBody>
      </p:sp>
    </p:spTree>
    <p:extLst>
      <p:ext uri="{BB962C8B-B14F-4D97-AF65-F5344CB8AC3E}">
        <p14:creationId xmlns:p14="http://schemas.microsoft.com/office/powerpoint/2010/main" val="197604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Claim</a:t>
            </a:r>
          </a:p>
        </p:txBody>
      </p:sp>
      <p:sp>
        <p:nvSpPr>
          <p:cNvPr id="3" name="Content Placeholder 2"/>
          <p:cNvSpPr>
            <a:spLocks noGrp="1"/>
          </p:cNvSpPr>
          <p:nvPr>
            <p:ph idx="1"/>
          </p:nvPr>
        </p:nvSpPr>
        <p:spPr/>
        <p:txBody>
          <a:bodyPr/>
          <a:lstStyle/>
          <a:p>
            <a:pPr marL="0" indent="0">
              <a:buNone/>
            </a:pPr>
            <a:r>
              <a:rPr lang="en-US" dirty="0"/>
              <a:t>If:</a:t>
            </a:r>
          </a:p>
          <a:p>
            <a:pPr marL="457200" lvl="1" indent="0">
              <a:buNone/>
            </a:pPr>
            <a:r>
              <a:rPr lang="en-US" dirty="0"/>
              <a:t>(1) Computing technologies pervade and influence society.</a:t>
            </a:r>
          </a:p>
          <a:p>
            <a:pPr marL="457200" lvl="1" indent="0">
              <a:buNone/>
            </a:pPr>
            <a:r>
              <a:rPr lang="en-US" dirty="0"/>
              <a:t>(2) A few companies control most of these technologies.</a:t>
            </a:r>
          </a:p>
          <a:p>
            <a:pPr marL="457200" lvl="1" indent="0">
              <a:buNone/>
            </a:pPr>
            <a:r>
              <a:rPr lang="en-US" dirty="0"/>
              <a:t>(3) These companies’ employees are the instruments of control.</a:t>
            </a:r>
          </a:p>
          <a:p>
            <a:pPr marL="0" indent="0">
              <a:buNone/>
            </a:pPr>
            <a:r>
              <a:rPr lang="en-US" dirty="0"/>
              <a:t>Then:</a:t>
            </a:r>
          </a:p>
          <a:p>
            <a:pPr marL="457200" lvl="1" indent="0">
              <a:buNone/>
            </a:pPr>
            <a:r>
              <a:rPr lang="en-US" dirty="0"/>
              <a:t>(4) Tech employees have significant influence over and responsibility to society. </a:t>
            </a:r>
          </a:p>
        </p:txBody>
      </p:sp>
    </p:spTree>
    <p:extLst>
      <p:ext uri="{BB962C8B-B14F-4D97-AF65-F5344CB8AC3E}">
        <p14:creationId xmlns:p14="http://schemas.microsoft.com/office/powerpoint/2010/main" val="80749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listen to me?</a:t>
            </a:r>
          </a:p>
        </p:txBody>
      </p:sp>
      <p:sp>
        <p:nvSpPr>
          <p:cNvPr id="3" name="Content Placeholder 2"/>
          <p:cNvSpPr>
            <a:spLocks noGrp="1"/>
          </p:cNvSpPr>
          <p:nvPr>
            <p:ph idx="1"/>
          </p:nvPr>
        </p:nvSpPr>
        <p:spPr>
          <a:xfrm>
            <a:off x="838200" y="1825625"/>
            <a:ext cx="6616148" cy="4351338"/>
          </a:xfrm>
        </p:spPr>
        <p:txBody>
          <a:bodyPr>
            <a:normAutofit fontScale="92500" lnSpcReduction="10000"/>
          </a:bodyPr>
          <a:lstStyle/>
          <a:p>
            <a:pPr marL="0" indent="0">
              <a:buNone/>
            </a:pPr>
            <a:r>
              <a:rPr lang="en-US" dirty="0"/>
              <a:t>Researcher at </a:t>
            </a:r>
            <a:r>
              <a:rPr lang="en-US" dirty="0" err="1"/>
              <a:t>WadhwaniAI</a:t>
            </a:r>
            <a:endParaRPr lang="en-US" dirty="0"/>
          </a:p>
          <a:p>
            <a:pPr marL="0" indent="0">
              <a:buNone/>
            </a:pPr>
            <a:endParaRPr lang="en-US" dirty="0"/>
          </a:p>
          <a:p>
            <a:pPr marL="0" indent="0">
              <a:buNone/>
            </a:pPr>
            <a:r>
              <a:rPr lang="en-US" dirty="0"/>
              <a:t>Worked at Microsoft and Tableau</a:t>
            </a:r>
          </a:p>
          <a:p>
            <a:pPr marL="0" indent="0">
              <a:buNone/>
            </a:pPr>
            <a:endParaRPr lang="en-US" dirty="0"/>
          </a:p>
          <a:p>
            <a:pPr marL="0" indent="0">
              <a:buNone/>
            </a:pPr>
            <a:r>
              <a:rPr lang="en-US" dirty="0"/>
              <a:t>Masters in Computer science from University of Washington</a:t>
            </a:r>
          </a:p>
          <a:p>
            <a:pPr marL="0" indent="0">
              <a:buNone/>
            </a:pPr>
            <a:endParaRPr lang="en-US" dirty="0"/>
          </a:p>
          <a:p>
            <a:pPr marL="0" indent="0">
              <a:buNone/>
            </a:pPr>
            <a:r>
              <a:rPr lang="en-US" dirty="0"/>
              <a:t>Taught a computer ethics class there</a:t>
            </a:r>
          </a:p>
          <a:p>
            <a:pPr marL="0" indent="0">
              <a:buNone/>
            </a:pPr>
            <a:endParaRPr lang="en-US" dirty="0"/>
          </a:p>
          <a:p>
            <a:pPr marL="0" indent="0">
              <a:buNone/>
            </a:pPr>
            <a:r>
              <a:rPr lang="en-US" dirty="0"/>
              <a:t>Written about ethics for TechCrunch</a:t>
            </a:r>
          </a:p>
        </p:txBody>
      </p:sp>
    </p:spTree>
    <p:extLst>
      <p:ext uri="{BB962C8B-B14F-4D97-AF65-F5344CB8AC3E}">
        <p14:creationId xmlns:p14="http://schemas.microsoft.com/office/powerpoint/2010/main" val="1342210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7445" y="194924"/>
            <a:ext cx="9815112" cy="6494085"/>
          </a:xfrm>
          <a:prstGeom prst="rect">
            <a:avLst/>
          </a:prstGeom>
          <a:noFill/>
        </p:spPr>
        <p:txBody>
          <a:bodyPr wrap="square" rtlCol="0">
            <a:spAutoFit/>
          </a:bodyPr>
          <a:lstStyle/>
          <a:p>
            <a:r>
              <a:rPr lang="en-US" sz="2800" dirty="0"/>
              <a:t>From the ACM Code of Ethics:</a:t>
            </a:r>
          </a:p>
          <a:p>
            <a:endParaRPr lang="en-US" sz="2800" dirty="0">
              <a:solidFill>
                <a:schemeClr val="tx1">
                  <a:lumMod val="50000"/>
                  <a:lumOff val="50000"/>
                </a:schemeClr>
              </a:solidFill>
            </a:endParaRPr>
          </a:p>
          <a:p>
            <a:r>
              <a:rPr lang="en-US" sz="3600" dirty="0">
                <a:solidFill>
                  <a:schemeClr val="tx1">
                    <a:lumMod val="50000"/>
                    <a:lumOff val="50000"/>
                  </a:schemeClr>
                </a:solidFill>
              </a:rPr>
              <a:t>“Avoid harm to others....Well-intended actions, including those that accomplish assigned duties, may lead to harm unexpectedly. In such an event </a:t>
            </a:r>
            <a:r>
              <a:rPr lang="en-US" sz="3600" b="1" dirty="0"/>
              <a:t>the responsible person or persons are obligated to undo or mitigate the negative consequences </a:t>
            </a:r>
            <a:r>
              <a:rPr lang="en-US" sz="3600" dirty="0">
                <a:solidFill>
                  <a:schemeClr val="tx1">
                    <a:lumMod val="50000"/>
                    <a:lumOff val="50000"/>
                  </a:schemeClr>
                </a:solidFill>
              </a:rPr>
              <a:t>as much as possible. One way to avoid unintentional harm is </a:t>
            </a:r>
            <a:r>
              <a:rPr lang="en-US" sz="3600" b="1" dirty="0"/>
              <a:t>to carefully consider potential impacts on all those affected</a:t>
            </a:r>
            <a:r>
              <a:rPr lang="en-US" sz="3600" dirty="0">
                <a:solidFill>
                  <a:schemeClr val="bg2">
                    <a:lumMod val="90000"/>
                  </a:schemeClr>
                </a:solidFill>
              </a:rPr>
              <a:t> </a:t>
            </a:r>
            <a:r>
              <a:rPr lang="en-US" sz="3600" dirty="0">
                <a:solidFill>
                  <a:schemeClr val="tx1">
                    <a:lumMod val="50000"/>
                    <a:lumOff val="50000"/>
                  </a:schemeClr>
                </a:solidFill>
              </a:rPr>
              <a:t>by decisions made during design and implementation.”</a:t>
            </a:r>
          </a:p>
        </p:txBody>
      </p:sp>
    </p:spTree>
    <p:extLst>
      <p:ext uri="{BB962C8B-B14F-4D97-AF65-F5344CB8AC3E}">
        <p14:creationId xmlns:p14="http://schemas.microsoft.com/office/powerpoint/2010/main" val="2020668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2531</TotalTime>
  <Words>2020</Words>
  <Application>Microsoft Macintosh PowerPoint</Application>
  <PresentationFormat>Widescreen</PresentationFormat>
  <Paragraphs>368</Paragraphs>
  <Slides>48</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Cambria</vt:lpstr>
      <vt:lpstr>Office Theme</vt:lpstr>
      <vt:lpstr>The State of Ethics in Computer Science</vt:lpstr>
      <vt:lpstr>PowerPoint Presentation</vt:lpstr>
      <vt:lpstr>PowerPoint Presentation</vt:lpstr>
      <vt:lpstr>Framing  Example Direction</vt:lpstr>
      <vt:lpstr>Common thoughts:</vt:lpstr>
      <vt:lpstr>Claim</vt:lpstr>
      <vt:lpstr>Claim</vt:lpstr>
      <vt:lpstr>Why listen to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Framing  Example Direction</vt:lpstr>
      <vt:lpstr>PowerPoint Presentation</vt:lpstr>
      <vt:lpstr>Accurately predict who will recommit  </vt:lpstr>
      <vt:lpstr>Accurately predict who will recommit  </vt:lpstr>
      <vt:lpstr>Recidivism Scores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fair?</vt:lpstr>
      <vt:lpstr>Reaction</vt:lpstr>
      <vt:lpstr>Reaction</vt:lpstr>
      <vt:lpstr>What’s the point?</vt:lpstr>
      <vt:lpstr>What’s the point?</vt:lpstr>
      <vt:lpstr>Framing  Example Direction</vt:lpstr>
      <vt:lpstr>PowerPoint Presentation</vt:lpstr>
      <vt:lpstr>PowerPoint Presentation</vt:lpstr>
      <vt:lpstr>PowerPoint Presentation</vt:lpstr>
      <vt:lpstr>ethics means exploring agency</vt:lpstr>
      <vt:lpstr>  ethics means exploring agency based on one’s values</vt:lpstr>
      <vt:lpstr>PowerPoint Presentation</vt:lpstr>
      <vt:lpstr>PowerPoint Presentation</vt:lpstr>
      <vt:lpstr>PowerPoint Presentation</vt:lpstr>
      <vt:lpstr>PowerPoint Presentation</vt:lpstr>
      <vt:lpstr>PowerPoint Presentation</vt:lpstr>
      <vt:lpstr>PowerPoint Presentation</vt:lpstr>
      <vt:lpstr>Common Thoughts:</vt:lpstr>
      <vt:lpstr>Common Thoughts:</vt:lpstr>
      <vt:lpstr>PowerPoint Presentation</vt:lpstr>
      <vt:lpstr>The State of Ethics in Computer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Society and Computers</dc:title>
  <dc:creator>Jared Moore</dc:creator>
  <cp:lastModifiedBy>Jared Moore</cp:lastModifiedBy>
  <cp:revision>56</cp:revision>
  <dcterms:created xsi:type="dcterms:W3CDTF">2018-05-31T16:58:23Z</dcterms:created>
  <dcterms:modified xsi:type="dcterms:W3CDTF">2019-04-23T16:41:40Z</dcterms:modified>
</cp:coreProperties>
</file>