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C0122FF-5B7E-4414-9FB6-AAC58DD761E0}">
  <a:tblStyle styleId="{6C0122FF-5B7E-4414-9FB6-AAC58DD761E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xml"/><Relationship Id="rId6" Type="http://schemas.openxmlformats.org/officeDocument/2006/relationships/slide" Target="slides/slide.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4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599"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599" cy="1538399"/>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de"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earningthreejs.com/blog/2012/01/20/casting-shad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2.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399"/>
          </a:xfrm>
          <a:prstGeom prst="rect">
            <a:avLst/>
          </a:prstGeom>
        </p:spPr>
        <p:txBody>
          <a:bodyPr anchorCtr="0" anchor="b" bIns="91425" lIns="91425" rIns="91425" tIns="91425">
            <a:noAutofit/>
          </a:bodyPr>
          <a:lstStyle/>
          <a:p>
            <a:pPr lvl="0">
              <a:spcBef>
                <a:spcPts val="0"/>
              </a:spcBef>
              <a:buNone/>
            </a:pPr>
            <a:r>
              <a:rPr lang="de"/>
              <a:t>Produktdesign Hepala</a:t>
            </a:r>
          </a:p>
        </p:txBody>
      </p:sp>
      <p:sp>
        <p:nvSpPr>
          <p:cNvPr id="67" name="Shape 67"/>
          <p:cNvSpPr txBox="1"/>
          <p:nvPr>
            <p:ph idx="1" type="subTitle"/>
          </p:nvPr>
        </p:nvSpPr>
        <p:spPr>
          <a:xfrm>
            <a:off x="2137225" y="2850039"/>
            <a:ext cx="4870499" cy="792600"/>
          </a:xfrm>
          <a:prstGeom prst="rect">
            <a:avLst/>
          </a:prstGeom>
        </p:spPr>
        <p:txBody>
          <a:bodyPr anchorCtr="0" anchor="t" bIns="91425" lIns="91425" rIns="91425" tIns="91425">
            <a:noAutofit/>
          </a:bodyPr>
          <a:lstStyle/>
          <a:p>
            <a:pPr lvl="0">
              <a:spcBef>
                <a:spcPts val="0"/>
              </a:spcBef>
              <a:buNone/>
            </a:pPr>
            <a:r>
              <a:rPr lang="de"/>
              <a:t>Timo Pagana, Kevin La &amp; Konstantin Heinrich</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de"/>
              <a:t>Gliederung</a:t>
            </a:r>
          </a:p>
          <a:p>
            <a:pPr lvl="0">
              <a:spcBef>
                <a:spcPts val="0"/>
              </a:spcBef>
              <a:buNone/>
            </a:pPr>
            <a:r>
              <a:t/>
            </a:r>
            <a:endParaRPr/>
          </a:p>
        </p:txBody>
      </p:sp>
      <p:sp>
        <p:nvSpPr>
          <p:cNvPr id="73" name="Shape 73"/>
          <p:cNvSpPr txBox="1"/>
          <p:nvPr>
            <p:ph idx="1" type="body"/>
          </p:nvPr>
        </p:nvSpPr>
        <p:spPr>
          <a:xfrm>
            <a:off x="311700" y="1266325"/>
            <a:ext cx="8520599" cy="3302700"/>
          </a:xfrm>
          <a:prstGeom prst="rect">
            <a:avLst/>
          </a:prstGeom>
        </p:spPr>
        <p:txBody>
          <a:bodyPr anchorCtr="0" anchor="ctr" bIns="91425" lIns="91425" rIns="91425" tIns="91425">
            <a:noAutofit/>
          </a:bodyPr>
          <a:lstStyle/>
          <a:p>
            <a:pPr indent="-381000" lvl="0" marL="457200" rtl="0">
              <a:spcBef>
                <a:spcPts val="0"/>
              </a:spcBef>
              <a:buSzPct val="100000"/>
              <a:buAutoNum type="arabicPeriod"/>
            </a:pPr>
            <a:r>
              <a:rPr lang="de" sz="2400"/>
              <a:t>Live Demo</a:t>
            </a:r>
          </a:p>
          <a:p>
            <a:pPr indent="-381000" lvl="0" marL="457200" rtl="0">
              <a:spcBef>
                <a:spcPts val="0"/>
              </a:spcBef>
              <a:buSzPct val="100000"/>
              <a:buAutoNum type="arabicPeriod"/>
            </a:pPr>
            <a:r>
              <a:rPr lang="de" sz="2400"/>
              <a:t>Systemarchitektur</a:t>
            </a:r>
          </a:p>
          <a:p>
            <a:pPr indent="-381000" lvl="0" marL="457200" rtl="0">
              <a:spcBef>
                <a:spcPts val="0"/>
              </a:spcBef>
              <a:buSzPct val="100000"/>
              <a:buAutoNum type="arabicPeriod"/>
            </a:pPr>
            <a:r>
              <a:rPr lang="de" sz="2400"/>
              <a:t>Planungsergebnis</a:t>
            </a:r>
          </a:p>
          <a:p>
            <a:pPr indent="-381000" lvl="0" marL="457200" rtl="0">
              <a:spcBef>
                <a:spcPts val="0"/>
              </a:spcBef>
              <a:buSzPct val="100000"/>
              <a:buAutoNum type="arabicPeriod"/>
            </a:pPr>
            <a:r>
              <a:rPr lang="de" sz="2400"/>
              <a:t>Aufgabenverteilung</a:t>
            </a:r>
          </a:p>
          <a:p>
            <a:pPr indent="-381000" lvl="0" marL="457200" rtl="0">
              <a:spcBef>
                <a:spcPts val="0"/>
              </a:spcBef>
              <a:buSzPct val="100000"/>
              <a:buAutoNum type="arabicPeriod"/>
            </a:pPr>
            <a:r>
              <a:rPr lang="de" sz="2400"/>
              <a:t>Quellen</a:t>
            </a:r>
          </a:p>
        </p:txBody>
      </p:sp>
      <p:pic>
        <p:nvPicPr>
          <p:cNvPr id="74" name="Shape 74"/>
          <p:cNvPicPr preferRelativeResize="0"/>
          <p:nvPr/>
        </p:nvPicPr>
        <p:blipFill>
          <a:blip r:embed="rId3">
            <a:alphaModFix/>
          </a:blip>
          <a:stretch>
            <a:fillRect/>
          </a:stretch>
        </p:blipFill>
        <p:spPr>
          <a:xfrm>
            <a:off x="3924450" y="1675274"/>
            <a:ext cx="5219549" cy="20530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213150" y="57450"/>
            <a:ext cx="3866099" cy="1814700"/>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47" name="Shape 147"/>
          <p:cNvSpPr txBox="1"/>
          <p:nvPr>
            <p:ph idx="1" type="body"/>
          </p:nvPr>
        </p:nvSpPr>
        <p:spPr>
          <a:xfrm>
            <a:off x="311700" y="1266325"/>
            <a:ext cx="39549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Animation mit automatischen Werten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{THREE Object} startValues {x:Number,y:Number,z:Number}</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{String} axis {“x”,”y”,”z”}</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{Number} degree </a:t>
            </a:r>
          </a:p>
          <a:p>
            <a:pPr lvl="0" rtl="0">
              <a:spcBef>
                <a:spcPts val="0"/>
              </a:spcBef>
              <a:spcAft>
                <a:spcPts val="0"/>
              </a:spcAft>
              <a:buNone/>
            </a:pPr>
            <a:r>
              <a:rPr b="1" lang="de" sz="700" u="sng">
                <a:solidFill>
                  <a:srgbClr val="000000"/>
                </a:solidFill>
                <a:latin typeface="Arial"/>
                <a:ea typeface="Arial"/>
                <a:cs typeface="Arial"/>
                <a:sym typeface="Arial"/>
              </a:rPr>
              <a:t>* @param {Object} options duration: Numbe, delay:Number, complete:function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rotateObjectAtAxis: function (threeObject, axis, degree, options) </a:t>
            </a:r>
          </a:p>
          <a:p>
            <a:pPr lvl="0" rtl="0">
              <a:lnSpc>
                <a:spcPct val="115000"/>
              </a:lnSpc>
              <a:spcBef>
                <a:spcPts val="0"/>
              </a:spcBef>
              <a:spcAft>
                <a:spcPts val="0"/>
              </a:spcAft>
              <a:buNone/>
            </a:pPr>
            <a:r>
              <a:t/>
            </a:r>
            <a:endParaRPr b="1" sz="700" u="sng">
              <a:solidFill>
                <a:srgbClr val="000000"/>
              </a:solidFill>
              <a:latin typeface="Arial"/>
              <a:ea typeface="Arial"/>
              <a:cs typeface="Arial"/>
              <a:sym typeface="Arial"/>
            </a:endParaRPr>
          </a:p>
          <a:p>
            <a:pPr lvl="0" rtl="0">
              <a:lnSpc>
                <a:spcPct val="115000"/>
              </a:lnSpc>
              <a:spcBef>
                <a:spcPts val="0"/>
              </a:spcBef>
              <a:spcAft>
                <a:spcPts val="0"/>
              </a:spcAft>
              <a:buNone/>
            </a:pPr>
            <a:r>
              <a:rPr b="1" lang="de" sz="700">
                <a:solidFill>
                  <a:srgbClr val="000000"/>
                </a:solidFill>
                <a:latin typeface="Arial"/>
                <a:ea typeface="Arial"/>
                <a:cs typeface="Arial"/>
                <a:sym typeface="Arial"/>
              </a:rPr>
              <a:t>Bei der automatischen Rotation ist das ganze schwieriger, hier muss das Objekt und die Scene erst bearbeitet werden:</a:t>
            </a:r>
          </a:p>
          <a:p>
            <a:pPr lvl="0" rtl="0">
              <a:spcBef>
                <a:spcPts val="0"/>
              </a:spcBef>
              <a:spcAft>
                <a:spcPts val="0"/>
              </a:spcAft>
              <a:buNone/>
            </a:pPr>
            <a:r>
              <a:rPr b="1" lang="de" sz="700">
                <a:solidFill>
                  <a:srgbClr val="000000"/>
                </a:solidFill>
                <a:latin typeface="Arial"/>
                <a:ea typeface="Arial"/>
                <a:cs typeface="Arial"/>
                <a:sym typeface="Arial"/>
              </a:rPr>
              <a:t>1. Pivot um das Objekt legen</a:t>
            </a:r>
          </a:p>
          <a:p>
            <a:pPr lvl="0" rtl="0">
              <a:spcBef>
                <a:spcPts val="0"/>
              </a:spcBef>
              <a:spcAft>
                <a:spcPts val="0"/>
              </a:spcAft>
              <a:buNone/>
            </a:pPr>
            <a:r>
              <a:rPr b="1" lang="de" sz="700">
                <a:solidFill>
                  <a:srgbClr val="000000"/>
                </a:solidFill>
                <a:latin typeface="Arial"/>
                <a:ea typeface="Arial"/>
                <a:cs typeface="Arial"/>
                <a:sym typeface="Arial"/>
              </a:rPr>
              <a:t>2. Objekt transformieren</a:t>
            </a:r>
          </a:p>
          <a:p>
            <a:pPr lvl="0" rtl="0">
              <a:spcBef>
                <a:spcPts val="0"/>
              </a:spcBef>
              <a:spcAft>
                <a:spcPts val="0"/>
              </a:spcAft>
              <a:buNone/>
            </a:pPr>
            <a:r>
              <a:rPr b="1" lang="de" sz="700">
                <a:solidFill>
                  <a:srgbClr val="000000"/>
                </a:solidFill>
                <a:latin typeface="Arial"/>
                <a:ea typeface="Arial"/>
                <a:cs typeface="Arial"/>
                <a:sym typeface="Arial"/>
              </a:rPr>
              <a:t>3. Objekt dem Pivot hinzufügen</a:t>
            </a:r>
          </a:p>
          <a:p>
            <a:pPr lvl="0" rtl="0">
              <a:spcBef>
                <a:spcPts val="0"/>
              </a:spcBef>
              <a:spcAft>
                <a:spcPts val="0"/>
              </a:spcAft>
              <a:buNone/>
            </a:pPr>
            <a:r>
              <a:rPr b="1" lang="de" sz="700">
                <a:solidFill>
                  <a:srgbClr val="000000"/>
                </a:solidFill>
                <a:latin typeface="Arial"/>
                <a:ea typeface="Arial"/>
                <a:cs typeface="Arial"/>
                <a:sym typeface="Arial"/>
              </a:rPr>
              <a:t>4. Rotationsmatrix berechnen</a:t>
            </a:r>
          </a:p>
          <a:p>
            <a:pPr indent="457200" lvl="0" marL="0" rtl="0">
              <a:spcBef>
                <a:spcPts val="0"/>
              </a:spcBef>
              <a:spcAft>
                <a:spcPts val="0"/>
              </a:spcAft>
              <a:buNone/>
            </a:pPr>
            <a:r>
              <a:rPr b="1" lang="de" sz="600">
                <a:solidFill>
                  <a:srgbClr val="000000"/>
                </a:solidFill>
                <a:latin typeface="Arial"/>
                <a:ea typeface="Arial"/>
                <a:cs typeface="Arial"/>
                <a:sym typeface="Arial"/>
              </a:rPr>
              <a:t>var matrix = buildRotationMatrix([24, 0, 0], "z", [0.5, 0, 0]);</a:t>
            </a:r>
            <a:br>
              <a:rPr b="1" lang="de" sz="600">
                <a:solidFill>
                  <a:srgbClr val="000000"/>
                </a:solidFill>
                <a:latin typeface="Arial"/>
                <a:ea typeface="Arial"/>
                <a:cs typeface="Arial"/>
                <a:sym typeface="Arial"/>
              </a:rPr>
            </a:br>
            <a:r>
              <a:rPr b="1" lang="de" sz="600">
                <a:solidFill>
                  <a:srgbClr val="000000"/>
                </a:solidFill>
                <a:latin typeface="Arial"/>
                <a:ea typeface="Arial"/>
                <a:cs typeface="Arial"/>
                <a:sym typeface="Arial"/>
              </a:rPr>
              <a:t>	mesh.updateMatrix();</a:t>
            </a:r>
            <a:br>
              <a:rPr b="1" lang="de" sz="600">
                <a:solidFill>
                  <a:srgbClr val="000000"/>
                </a:solidFill>
                <a:latin typeface="Arial"/>
                <a:ea typeface="Arial"/>
                <a:cs typeface="Arial"/>
                <a:sym typeface="Arial"/>
              </a:rPr>
            </a:br>
            <a:r>
              <a:rPr b="1" lang="de" sz="600">
                <a:solidFill>
                  <a:srgbClr val="000000"/>
                </a:solidFill>
                <a:latin typeface="Arial"/>
                <a:ea typeface="Arial"/>
                <a:cs typeface="Arial"/>
                <a:sym typeface="Arial"/>
              </a:rPr>
              <a:t>	mesh.geometry.applyMatrix(matrix);</a:t>
            </a:r>
            <a:br>
              <a:rPr b="1" lang="de" sz="600">
                <a:solidFill>
                  <a:srgbClr val="000000"/>
                </a:solidFill>
                <a:latin typeface="Arial"/>
                <a:ea typeface="Arial"/>
                <a:cs typeface="Arial"/>
                <a:sym typeface="Arial"/>
              </a:rPr>
            </a:br>
            <a:r>
              <a:rPr b="1" lang="de" sz="600">
                <a:solidFill>
                  <a:srgbClr val="000000"/>
                </a:solidFill>
                <a:latin typeface="Arial"/>
                <a:ea typeface="Arial"/>
                <a:cs typeface="Arial"/>
                <a:sym typeface="Arial"/>
              </a:rPr>
              <a:t>	mesh.matrix.identity();</a:t>
            </a:r>
          </a:p>
          <a:p>
            <a:pPr indent="0" lvl="0" marL="0" rtl="0">
              <a:spcBef>
                <a:spcPts val="0"/>
              </a:spcBef>
              <a:spcAft>
                <a:spcPts val="0"/>
              </a:spcAft>
              <a:buNone/>
            </a:pPr>
            <a:r>
              <a:rPr b="1" lang="de" sz="700">
                <a:solidFill>
                  <a:srgbClr val="000000"/>
                </a:solidFill>
                <a:latin typeface="Arial"/>
                <a:ea typeface="Arial"/>
                <a:cs typeface="Arial"/>
                <a:sym typeface="Arial"/>
              </a:rPr>
              <a:t>5. UIAnimator.rotateObjectAtAxis(...) kann aufgerufen werden</a:t>
            </a:r>
          </a:p>
          <a:p>
            <a:pPr lvl="0" rtl="0">
              <a:spcBef>
                <a:spcPts val="0"/>
              </a:spcBef>
              <a:spcAft>
                <a:spcPts val="0"/>
              </a:spcAft>
              <a:buNone/>
            </a:pPr>
            <a:r>
              <a:t/>
            </a:r>
            <a:endParaRPr b="1" sz="700">
              <a:solidFill>
                <a:srgbClr val="000000"/>
              </a:solidFill>
              <a:latin typeface="Arial"/>
              <a:ea typeface="Arial"/>
              <a:cs typeface="Arial"/>
              <a:sym typeface="Arial"/>
            </a:endParaRPr>
          </a:p>
          <a:p>
            <a:pPr lvl="0" rtl="0">
              <a:lnSpc>
                <a:spcPct val="115000"/>
              </a:lnSpc>
              <a:spcBef>
                <a:spcPts val="0"/>
              </a:spcBef>
              <a:spcAft>
                <a:spcPts val="0"/>
              </a:spcAft>
              <a:buNone/>
            </a:pPr>
            <a:r>
              <a:t/>
            </a:r>
            <a:endParaRPr b="1" sz="700">
              <a:solidFill>
                <a:srgbClr val="000000"/>
              </a:solidFill>
              <a:latin typeface="Arial"/>
              <a:ea typeface="Arial"/>
              <a:cs typeface="Arial"/>
              <a:sym typeface="Arial"/>
            </a:endParaRPr>
          </a:p>
          <a:p>
            <a:pPr lvl="0" rtl="0">
              <a:lnSpc>
                <a:spcPct val="115000"/>
              </a:lnSpc>
              <a:spcBef>
                <a:spcPts val="0"/>
              </a:spcBef>
              <a:spcAft>
                <a:spcPts val="0"/>
              </a:spcAft>
              <a:buNone/>
            </a:pPr>
            <a:r>
              <a:rPr b="1" lang="de" sz="700">
                <a:solidFill>
                  <a:srgbClr val="000000"/>
                </a:solidFill>
                <a:latin typeface="Arial"/>
                <a:ea typeface="Arial"/>
                <a:cs typeface="Arial"/>
                <a:sym typeface="Arial"/>
              </a:rPr>
              <a:t> </a:t>
            </a:r>
          </a:p>
        </p:txBody>
      </p:sp>
      <p:pic>
        <p:nvPicPr>
          <p:cNvPr id="148" name="Shape 148"/>
          <p:cNvPicPr preferRelativeResize="0"/>
          <p:nvPr/>
        </p:nvPicPr>
        <p:blipFill>
          <a:blip r:embed="rId3">
            <a:alphaModFix/>
          </a:blip>
          <a:stretch>
            <a:fillRect/>
          </a:stretch>
        </p:blipFill>
        <p:spPr>
          <a:xfrm>
            <a:off x="4266600" y="923325"/>
            <a:ext cx="4660625" cy="30873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54" name="Shape 154"/>
          <p:cNvSpPr txBox="1"/>
          <p:nvPr>
            <p:ph idx="1" type="body"/>
          </p:nvPr>
        </p:nvSpPr>
        <p:spPr>
          <a:xfrm>
            <a:off x="311700" y="1266325"/>
            <a:ext cx="39549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Animation mit automatischen Werten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{THREE Object} startValues {x:Number,y:Number,z:Number}</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{String} axis {“x”,”y”,”z”}</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{Number} degree </a:t>
            </a:r>
          </a:p>
          <a:p>
            <a:pPr lvl="0" rtl="0">
              <a:spcBef>
                <a:spcPts val="0"/>
              </a:spcBef>
              <a:spcAft>
                <a:spcPts val="0"/>
              </a:spcAft>
              <a:buNone/>
            </a:pPr>
            <a:r>
              <a:rPr b="1" lang="de" sz="700" u="sng">
                <a:solidFill>
                  <a:srgbClr val="000000"/>
                </a:solidFill>
                <a:latin typeface="Arial"/>
                <a:ea typeface="Arial"/>
                <a:cs typeface="Arial"/>
                <a:sym typeface="Arial"/>
              </a:rPr>
              <a:t>* @param {Object} options duration: Numbe, delay:Number, complete:function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rotateObjectAtAxis: function (threeObject, axis, degree, options) </a:t>
            </a:r>
          </a:p>
          <a:p>
            <a:pPr lvl="0" rtl="0">
              <a:spcBef>
                <a:spcPts val="0"/>
              </a:spcBef>
              <a:spcAft>
                <a:spcPts val="0"/>
              </a:spcAft>
              <a:buNone/>
            </a:pPr>
            <a:r>
              <a:t/>
            </a:r>
            <a:endParaRPr b="1" sz="700" u="sng">
              <a:solidFill>
                <a:srgbClr val="000000"/>
              </a:solidFill>
              <a:latin typeface="Arial"/>
              <a:ea typeface="Arial"/>
              <a:cs typeface="Arial"/>
              <a:sym typeface="Arial"/>
            </a:endParaRPr>
          </a:p>
          <a:p>
            <a:pPr lvl="0" rtl="0">
              <a:spcBef>
                <a:spcPts val="0"/>
              </a:spcBef>
              <a:spcAft>
                <a:spcPts val="0"/>
              </a:spcAft>
              <a:buNone/>
            </a:pPr>
            <a:r>
              <a:rPr b="1" lang="de" sz="700">
                <a:solidFill>
                  <a:srgbClr val="000000"/>
                </a:solidFill>
                <a:latin typeface="Arial"/>
                <a:ea typeface="Arial"/>
                <a:cs typeface="Arial"/>
                <a:sym typeface="Arial"/>
              </a:rPr>
              <a:t>1. Auch hier wird zuerst die Differenz zum aktuellen Rotationswert und dem Zielroationswert berechnet über eine interne Funktion. </a:t>
            </a:r>
          </a:p>
          <a:p>
            <a:pPr lvl="0" rtl="0">
              <a:spcBef>
                <a:spcPts val="0"/>
              </a:spcBef>
              <a:spcAft>
                <a:spcPts val="0"/>
              </a:spcAft>
              <a:buNone/>
            </a:pPr>
            <a:r>
              <a:rPr b="1" lang="de" sz="700">
                <a:solidFill>
                  <a:srgbClr val="000000"/>
                </a:solidFill>
                <a:latin typeface="Arial"/>
                <a:ea typeface="Arial"/>
                <a:cs typeface="Arial"/>
                <a:sym typeface="Arial"/>
              </a:rPr>
              <a:t>	</a:t>
            </a:r>
            <a:r>
              <a:rPr b="1" lang="de" sz="600">
                <a:solidFill>
                  <a:srgbClr val="000000"/>
                </a:solidFill>
                <a:latin typeface="Arial"/>
                <a:ea typeface="Arial"/>
                <a:cs typeface="Arial"/>
                <a:sym typeface="Arial"/>
              </a:rPr>
              <a:t>var currentAxisValue = getCurrentRotationValue(threeObject, axis);</a:t>
            </a:r>
          </a:p>
          <a:p>
            <a:pPr lvl="0" rtl="0">
              <a:spcBef>
                <a:spcPts val="0"/>
              </a:spcBef>
              <a:spcAft>
                <a:spcPts val="0"/>
              </a:spcAft>
              <a:buNone/>
            </a:pPr>
            <a:r>
              <a:rPr b="1" lang="de" sz="700">
                <a:solidFill>
                  <a:srgbClr val="000000"/>
                </a:solidFill>
                <a:latin typeface="Arial"/>
                <a:ea typeface="Arial"/>
                <a:cs typeface="Arial"/>
                <a:sym typeface="Arial"/>
              </a:rPr>
              <a:t>2. Umwandeln von Grad in Rad</a:t>
            </a:r>
          </a:p>
          <a:p>
            <a:pPr lvl="0" rtl="0">
              <a:spcBef>
                <a:spcPts val="0"/>
              </a:spcBef>
              <a:spcAft>
                <a:spcPts val="0"/>
              </a:spcAft>
              <a:buNone/>
            </a:pPr>
            <a:r>
              <a:rPr b="1" lang="de" sz="700">
                <a:solidFill>
                  <a:srgbClr val="000000"/>
                </a:solidFill>
                <a:latin typeface="Arial"/>
                <a:ea typeface="Arial"/>
                <a:cs typeface="Arial"/>
                <a:sym typeface="Arial"/>
              </a:rPr>
              <a:t>3. Im Prinzip passiert dann genau das selbe, wie bei der “moveObjectToPosition” Funktion (Intervall updatet den Fortschritt, für jeden Fortschrift wird die Rotation gesetzt, animiert von der “easing-Funktion” die wir übergeben. </a:t>
            </a:r>
          </a:p>
          <a:p>
            <a:pPr lvl="0" rtl="0">
              <a:spcBef>
                <a:spcPts val="0"/>
              </a:spcBef>
              <a:spcAft>
                <a:spcPts val="0"/>
              </a:spcAft>
              <a:buNone/>
            </a:pPr>
            <a:r>
              <a:t/>
            </a:r>
            <a:endParaRPr b="1" sz="700" u="sng">
              <a:solidFill>
                <a:srgbClr val="000000"/>
              </a:solidFill>
              <a:latin typeface="Arial"/>
              <a:ea typeface="Arial"/>
              <a:cs typeface="Arial"/>
              <a:sym typeface="Arial"/>
            </a:endParaRPr>
          </a:p>
          <a:p>
            <a:pPr lvl="0" rtl="0">
              <a:spcBef>
                <a:spcPts val="0"/>
              </a:spcBef>
              <a:spcAft>
                <a:spcPts val="0"/>
              </a:spcAft>
              <a:buNone/>
            </a:pPr>
            <a:r>
              <a:t/>
            </a:r>
            <a:endParaRPr b="1" sz="700">
              <a:solidFill>
                <a:srgbClr val="000000"/>
              </a:solidFill>
              <a:latin typeface="Arial"/>
              <a:ea typeface="Arial"/>
              <a:cs typeface="Arial"/>
              <a:sym typeface="Arial"/>
            </a:endParaRPr>
          </a:p>
          <a:p>
            <a:pPr lvl="0" rtl="0">
              <a:lnSpc>
                <a:spcPct val="115000"/>
              </a:lnSpc>
              <a:spcBef>
                <a:spcPts val="0"/>
              </a:spcBef>
              <a:spcAft>
                <a:spcPts val="0"/>
              </a:spcAft>
              <a:buNone/>
            </a:pPr>
            <a:r>
              <a:t/>
            </a:r>
            <a:endParaRPr b="1" sz="700">
              <a:solidFill>
                <a:srgbClr val="000000"/>
              </a:solidFill>
              <a:latin typeface="Arial"/>
              <a:ea typeface="Arial"/>
              <a:cs typeface="Arial"/>
              <a:sym typeface="Arial"/>
            </a:endParaRPr>
          </a:p>
          <a:p>
            <a:pPr lvl="0" rtl="0">
              <a:lnSpc>
                <a:spcPct val="115000"/>
              </a:lnSpc>
              <a:spcBef>
                <a:spcPts val="0"/>
              </a:spcBef>
              <a:spcAft>
                <a:spcPts val="0"/>
              </a:spcAft>
              <a:buNone/>
            </a:pPr>
            <a:r>
              <a:rPr b="1" lang="de" sz="700">
                <a:solidFill>
                  <a:srgbClr val="000000"/>
                </a:solidFill>
                <a:latin typeface="Arial"/>
                <a:ea typeface="Arial"/>
                <a:cs typeface="Arial"/>
                <a:sym typeface="Arial"/>
              </a:rPr>
              <a:t> </a:t>
            </a:r>
          </a:p>
        </p:txBody>
      </p:sp>
      <p:pic>
        <p:nvPicPr>
          <p:cNvPr id="155" name="Shape 155"/>
          <p:cNvPicPr preferRelativeResize="0"/>
          <p:nvPr/>
        </p:nvPicPr>
        <p:blipFill>
          <a:blip r:embed="rId3">
            <a:alphaModFix/>
          </a:blip>
          <a:stretch>
            <a:fillRect/>
          </a:stretch>
        </p:blipFill>
        <p:spPr>
          <a:xfrm>
            <a:off x="4630900" y="3112202"/>
            <a:ext cx="3752424" cy="1899925"/>
          </a:xfrm>
          <a:prstGeom prst="rect">
            <a:avLst/>
          </a:prstGeom>
          <a:noFill/>
          <a:ln>
            <a:noFill/>
          </a:ln>
        </p:spPr>
      </p:pic>
      <p:pic>
        <p:nvPicPr>
          <p:cNvPr id="156" name="Shape 156"/>
          <p:cNvPicPr preferRelativeResize="0"/>
          <p:nvPr/>
        </p:nvPicPr>
        <p:blipFill>
          <a:blip r:embed="rId4">
            <a:alphaModFix/>
          </a:blip>
          <a:stretch>
            <a:fillRect/>
          </a:stretch>
        </p:blipFill>
        <p:spPr>
          <a:xfrm>
            <a:off x="4591699" y="1112899"/>
            <a:ext cx="3791624" cy="17069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09750"/>
            <a:ext cx="4265100" cy="707399"/>
          </a:xfrm>
          <a:prstGeom prst="rect">
            <a:avLst/>
          </a:prstGeom>
        </p:spPr>
        <p:txBody>
          <a:bodyPr anchorCtr="0" anchor="t" bIns="91425" lIns="91425" rIns="91425" tIns="91425">
            <a:noAutofit/>
          </a:bodyPr>
          <a:lstStyle/>
          <a:p>
            <a:pPr lvl="0">
              <a:spcBef>
                <a:spcPts val="0"/>
              </a:spcBef>
              <a:buNone/>
            </a:pPr>
            <a:r>
              <a:rPr lang="de"/>
              <a:t>3. Planungsergebnis</a:t>
            </a:r>
          </a:p>
        </p:txBody>
      </p:sp>
      <p:graphicFrame>
        <p:nvGraphicFramePr>
          <p:cNvPr id="162" name="Shape 162"/>
          <p:cNvGraphicFramePr/>
          <p:nvPr/>
        </p:nvGraphicFramePr>
        <p:xfrm>
          <a:off x="32200" y="964250"/>
          <a:ext cx="3000000" cy="3000000"/>
        </p:xfrm>
        <a:graphic>
          <a:graphicData uri="http://schemas.openxmlformats.org/drawingml/2006/table">
            <a:tbl>
              <a:tblPr>
                <a:noFill/>
                <a:tableStyleId>{6C0122FF-5B7E-4414-9FB6-AAC58DD761E0}</a:tableStyleId>
              </a:tblPr>
              <a:tblGrid>
                <a:gridCol w="2110125"/>
                <a:gridCol w="2491150"/>
                <a:gridCol w="2271800"/>
                <a:gridCol w="2206525"/>
              </a:tblGrid>
              <a:tr h="294875">
                <a:tc>
                  <a:txBody>
                    <a:bodyPr>
                      <a:noAutofit/>
                    </a:bodyPr>
                    <a:lstStyle/>
                    <a:p>
                      <a:pPr lvl="0" rtl="0">
                        <a:spcBef>
                          <a:spcPts val="0"/>
                        </a:spcBef>
                        <a:buNone/>
                      </a:pPr>
                      <a:r>
                        <a:rPr b="1" lang="de" sz="1100"/>
                        <a:t>Zeitraum (Beginn 01.09.2015)</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100"/>
                        <a:t>Konstantin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A4C2F4"/>
                    </a:solidFill>
                  </a:tcPr>
                </a:tc>
                <a:tc>
                  <a:txBody>
                    <a:bodyPr>
                      <a:noAutofit/>
                    </a:bodyPr>
                    <a:lstStyle/>
                    <a:p>
                      <a:pPr lvl="0" rtl="0">
                        <a:spcBef>
                          <a:spcPts val="0"/>
                        </a:spcBef>
                        <a:buNone/>
                      </a:pPr>
                      <a:r>
                        <a:rPr b="1" lang="de" sz="1100"/>
                        <a:t>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A4C2F4"/>
                    </a:solidFill>
                  </a:tcPr>
                </a:tc>
                <a:tc>
                  <a:txBody>
                    <a:bodyPr>
                      <a:noAutofit/>
                    </a:bodyPr>
                    <a:lstStyle/>
                    <a:p>
                      <a:pPr lvl="0" rtl="0">
                        <a:spcBef>
                          <a:spcPts val="0"/>
                        </a:spcBef>
                        <a:buNone/>
                      </a:pPr>
                      <a:r>
                        <a:rPr b="1" lang="de" sz="1100"/>
                        <a:t>Timo</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A4C2F4"/>
                    </a:solidFill>
                  </a:tcPr>
                </a:tc>
              </a:tr>
              <a:tr h="405850">
                <a:tc>
                  <a:txBody>
                    <a:bodyPr>
                      <a:noAutofit/>
                    </a:bodyPr>
                    <a:lstStyle/>
                    <a:p>
                      <a:pPr lvl="0" rtl="0">
                        <a:spcBef>
                          <a:spcPts val="0"/>
                        </a:spcBef>
                        <a:buNone/>
                      </a:pPr>
                      <a:r>
                        <a:rPr b="1" lang="de" sz="1000"/>
                        <a:t>Tag 1</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38761D"/>
                          </a:solidFill>
                        </a:rPr>
                        <a:t>Grundbausteine (Deckel, Boden, Bildschirm) </a:t>
                      </a:r>
                      <a:r>
                        <a:rPr b="1" lang="de" sz="1000">
                          <a:solidFill>
                            <a:srgbClr val="38761D"/>
                          </a:solidFill>
                          <a:highlight>
                            <a:srgbClr val="FFFFFF"/>
                          </a:highlight>
                        </a:rPr>
                        <a:t>→ 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FF9900"/>
                          </a:solidFill>
                        </a:rPr>
                        <a:t>Tasten, Keyboard </a:t>
                      </a:r>
                      <a:r>
                        <a:rPr b="1" lang="de" sz="1000">
                          <a:solidFill>
                            <a:srgbClr val="FF9900"/>
                          </a:solidFill>
                          <a:highlight>
                            <a:srgbClr val="FFFFFF"/>
                          </a:highlight>
                        </a:rPr>
                        <a:t>→ Konstantin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Kamera, Lichteinstellungen</a:t>
                      </a:r>
                      <a:br>
                        <a:rPr b="1" lang="de" sz="1000">
                          <a:solidFill>
                            <a:srgbClr val="38761D"/>
                          </a:solidFill>
                        </a:rPr>
                      </a:br>
                      <a:r>
                        <a:rPr b="1" lang="de" sz="1000">
                          <a:solidFill>
                            <a:srgbClr val="38761D"/>
                          </a:solidFill>
                          <a:highlight>
                            <a:srgbClr val="FFFFFF"/>
                          </a:highlight>
                        </a:rPr>
                        <a:t>→ 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73775">
                <a:tc>
                  <a:txBody>
                    <a:bodyPr>
                      <a:noAutofit/>
                    </a:bodyPr>
                    <a:lstStyle/>
                    <a:p>
                      <a:pPr lvl="0" rtl="0">
                        <a:spcBef>
                          <a:spcPts val="0"/>
                        </a:spcBef>
                        <a:buNone/>
                      </a:pPr>
                      <a:r>
                        <a:rPr b="1" lang="de" sz="1000"/>
                        <a:t>Tag 2 - erster Prototyp</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38761D"/>
                          </a:solidFill>
                        </a:rPr>
                        <a:t>Klappmechanismus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FF0000"/>
                          </a:solidFill>
                        </a:rPr>
                        <a:t>Butterflytasten - Mechanismus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Kamerafahrt </a:t>
                      </a:r>
                      <a:r>
                        <a:rPr b="1" lang="de" sz="1000">
                          <a:solidFill>
                            <a:srgbClr val="38761D"/>
                          </a:solidFill>
                          <a:highlight>
                            <a:srgbClr val="FFFFFF"/>
                          </a:highlight>
                        </a:rPr>
                        <a:t>→ 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32700">
                <a:tc>
                  <a:txBody>
                    <a:bodyPr>
                      <a:noAutofit/>
                    </a:bodyPr>
                    <a:lstStyle/>
                    <a:p>
                      <a:pPr lvl="0" rtl="0">
                        <a:spcBef>
                          <a:spcPts val="0"/>
                        </a:spcBef>
                        <a:buNone/>
                      </a:pPr>
                      <a:r>
                        <a:rPr b="1" lang="de" sz="1000"/>
                        <a:t>Tag 3</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FF9900"/>
                          </a:solidFill>
                        </a:rPr>
                        <a:t>Interaktive Steuerung der Tastatur </a:t>
                      </a:r>
                    </a:p>
                    <a:p>
                      <a:pPr lvl="0" rtl="0">
                        <a:spcBef>
                          <a:spcPts val="0"/>
                        </a:spcBef>
                        <a:buNone/>
                      </a:pPr>
                      <a:r>
                        <a:rPr b="1" lang="de" sz="1000">
                          <a:solidFill>
                            <a:srgbClr val="FF9900"/>
                          </a:solidFill>
                        </a:rPr>
                        <a:t>(Hardware koppeln, mit Animation)  </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Entwicklung von Detailelementen (Kamera, Spiegelung)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Entwicklung von verschiedenen Standart Kamera Einstellungen  </a:t>
                      </a:r>
                      <a:r>
                        <a:rPr b="1" lang="de" sz="1000">
                          <a:solidFill>
                            <a:srgbClr val="38761D"/>
                          </a:solidFill>
                          <a:highlight>
                            <a:srgbClr val="FFFFFF"/>
                          </a:highlight>
                        </a:rPr>
                        <a:t>→ 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75875">
                <a:tc>
                  <a:txBody>
                    <a:bodyPr>
                      <a:noAutofit/>
                    </a:bodyPr>
                    <a:lstStyle/>
                    <a:p>
                      <a:pPr lvl="0" rtl="0">
                        <a:spcBef>
                          <a:spcPts val="0"/>
                        </a:spcBef>
                        <a:buNone/>
                      </a:pPr>
                      <a:r>
                        <a:rPr b="1" lang="de" sz="1000"/>
                        <a:t>Tag 4 - Interaktion fertigstellen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38761D"/>
                          </a:solidFill>
                        </a:rPr>
                        <a:t>Animationen zur Unterstützung der Features entwickeln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Interaktive Steuerung mit Tasten</a:t>
                      </a:r>
                    </a:p>
                    <a:p>
                      <a:pPr lvl="0" rtl="0">
                        <a:spcBef>
                          <a:spcPts val="0"/>
                        </a:spcBef>
                        <a:buNone/>
                      </a:pPr>
                      <a:r>
                        <a:rPr b="1" lang="de" sz="1000">
                          <a:solidFill>
                            <a:srgbClr val="38761D"/>
                          </a:solidFill>
                        </a:rPr>
                        <a:t>(Erfassen der Hardware-Keys und interagieren) </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Entwicklung von verschiedenen Standart Licht Einstellungen</a:t>
                      </a:r>
                      <a:br>
                        <a:rPr b="1" lang="de" sz="1000">
                          <a:solidFill>
                            <a:srgbClr val="38761D"/>
                          </a:solidFill>
                        </a:rPr>
                      </a:br>
                      <a:r>
                        <a:rPr b="1" lang="de" sz="1000">
                          <a:solidFill>
                            <a:srgbClr val="38761D"/>
                          </a:solidFill>
                          <a:highlight>
                            <a:srgbClr val="FFFFFF"/>
                          </a:highlight>
                        </a:rPr>
                        <a:t>→ Kevin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79025">
                <a:tc>
                  <a:txBody>
                    <a:bodyPr>
                      <a:noAutofit/>
                    </a:bodyPr>
                    <a:lstStyle/>
                    <a:p>
                      <a:pPr lvl="0" rtl="0">
                        <a:spcBef>
                          <a:spcPts val="0"/>
                        </a:spcBef>
                        <a:buNone/>
                      </a:pPr>
                      <a:r>
                        <a:rPr b="1" lang="de" sz="1000"/>
                        <a:t>Tag 5</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FF0000"/>
                          </a:solidFill>
                        </a:rPr>
                        <a:t>Tastaturbeleuchtung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Bildschirminteraktion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Entwicklung der Website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32700">
                <a:tc>
                  <a:txBody>
                    <a:bodyPr>
                      <a:noAutofit/>
                    </a:bodyPr>
                    <a:lstStyle/>
                    <a:p>
                      <a:pPr lvl="0" rtl="0">
                        <a:spcBef>
                          <a:spcPts val="0"/>
                        </a:spcBef>
                        <a:buNone/>
                      </a:pPr>
                      <a:r>
                        <a:rPr b="1" lang="de" sz="1000"/>
                        <a:t>Tag 6 - Prototyp fertigstellen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a:txBody>
                    <a:bodyPr>
                      <a:noAutofit/>
                    </a:bodyPr>
                    <a:lstStyle/>
                    <a:p>
                      <a:pPr lvl="0" rtl="0">
                        <a:spcBef>
                          <a:spcPts val="0"/>
                        </a:spcBef>
                        <a:buNone/>
                      </a:pPr>
                      <a:r>
                        <a:rPr b="1" lang="de" sz="1000">
                          <a:solidFill>
                            <a:srgbClr val="38761D"/>
                          </a:solidFill>
                        </a:rPr>
                        <a:t>Texturen : Deckel,Boden, Bildschirm </a:t>
                      </a:r>
                      <a:r>
                        <a:rPr b="1" lang="de" sz="1000">
                          <a:solidFill>
                            <a:srgbClr val="351C75"/>
                          </a:solidFill>
                        </a:rPr>
                        <a:t> </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Texturen Keyboard, Trackpad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lang="de" sz="1000">
                          <a:solidFill>
                            <a:srgbClr val="38761D"/>
                          </a:solidFill>
                        </a:rPr>
                        <a:t>Integration der Anwendung in Website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10700">
                <a:tc>
                  <a:txBody>
                    <a:bodyPr>
                      <a:noAutofit/>
                    </a:bodyPr>
                    <a:lstStyle/>
                    <a:p>
                      <a:pPr lvl="0" rtl="0">
                        <a:spcBef>
                          <a:spcPts val="0"/>
                        </a:spcBef>
                        <a:buNone/>
                      </a:pPr>
                      <a:r>
                        <a:rPr b="1" lang="de" sz="1000"/>
                        <a:t>Tag 7</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gridSpan="3">
                  <a:txBody>
                    <a:bodyPr>
                      <a:noAutofit/>
                    </a:bodyPr>
                    <a:lstStyle/>
                    <a:p>
                      <a:pPr lvl="0" rtl="0" algn="ctr">
                        <a:spcBef>
                          <a:spcPts val="0"/>
                        </a:spcBef>
                        <a:buNone/>
                      </a:pPr>
                      <a:r>
                        <a:rPr b="1" lang="de" sz="1000"/>
                        <a:t>Bugfixing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c hMerge="1"/>
              </a:tr>
              <a:tr h="142775">
                <a:tc>
                  <a:txBody>
                    <a:bodyPr>
                      <a:noAutofit/>
                    </a:bodyPr>
                    <a:lstStyle/>
                    <a:p>
                      <a:pPr lvl="0" rtl="0">
                        <a:spcBef>
                          <a:spcPts val="0"/>
                        </a:spcBef>
                        <a:buNone/>
                      </a:pPr>
                      <a:r>
                        <a:rPr b="1" lang="de" sz="1000"/>
                        <a:t>Tag 8</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FE2F3"/>
                    </a:solidFill>
                  </a:tcPr>
                </a:tc>
                <a:tc gridSpan="3">
                  <a:txBody>
                    <a:bodyPr>
                      <a:noAutofit/>
                    </a:bodyPr>
                    <a:lstStyle/>
                    <a:p>
                      <a:pPr lvl="0" rtl="0" algn="ctr">
                        <a:spcBef>
                          <a:spcPts val="0"/>
                        </a:spcBef>
                        <a:buNone/>
                      </a:pPr>
                      <a:r>
                        <a:rPr b="1" lang="de" sz="1000"/>
                        <a:t>Test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c hMerge="1"/>
              </a:tr>
            </a:tbl>
          </a:graphicData>
        </a:graphic>
      </p:graphicFrame>
      <p:sp>
        <p:nvSpPr>
          <p:cNvPr id="163" name="Shape 163"/>
          <p:cNvSpPr txBox="1"/>
          <p:nvPr/>
        </p:nvSpPr>
        <p:spPr>
          <a:xfrm>
            <a:off x="5855850" y="41450"/>
            <a:ext cx="3079800" cy="845400"/>
          </a:xfrm>
          <a:prstGeom prst="rect">
            <a:avLst/>
          </a:prstGeom>
          <a:noFill/>
          <a:ln>
            <a:noFill/>
          </a:ln>
        </p:spPr>
        <p:txBody>
          <a:bodyPr anchorCtr="0" anchor="t" bIns="91425" lIns="91425" rIns="91425" tIns="91425">
            <a:noAutofit/>
          </a:bodyPr>
          <a:lstStyle/>
          <a:p>
            <a:pPr lvl="0">
              <a:spcBef>
                <a:spcPts val="0"/>
              </a:spcBef>
              <a:buNone/>
            </a:pPr>
            <a:r>
              <a:rPr b="1" lang="de" sz="1100">
                <a:solidFill>
                  <a:srgbClr val="38761D"/>
                </a:solidFill>
                <a:highlight>
                  <a:srgbClr val="FFFFFF"/>
                </a:highlight>
              </a:rPr>
              <a:t>• </a:t>
            </a:r>
            <a:r>
              <a:rPr lang="de" sz="1100">
                <a:solidFill>
                  <a:srgbClr val="38761D"/>
                </a:solidFill>
                <a:highlight>
                  <a:srgbClr val="FFFFFF"/>
                </a:highlight>
              </a:rPr>
              <a:t>erfolgreich umgesetzt</a:t>
            </a:r>
            <a:br>
              <a:rPr lang="de" sz="1100">
                <a:highlight>
                  <a:srgbClr val="FFFFFF"/>
                </a:highlight>
              </a:rPr>
            </a:br>
            <a:r>
              <a:rPr b="1" lang="de" sz="1100">
                <a:solidFill>
                  <a:srgbClr val="FF9900"/>
                </a:solidFill>
                <a:highlight>
                  <a:srgbClr val="FFFFFF"/>
                </a:highlight>
              </a:rPr>
              <a:t>•</a:t>
            </a:r>
            <a:r>
              <a:rPr lang="de" sz="1100">
                <a:solidFill>
                  <a:srgbClr val="FF9900"/>
                </a:solidFill>
                <a:highlight>
                  <a:srgbClr val="FFFFFF"/>
                </a:highlight>
              </a:rPr>
              <a:t> umgesetzt, jedoch wegen Bugs nicht integriert</a:t>
            </a:r>
            <a:br>
              <a:rPr lang="de" sz="1100">
                <a:highlight>
                  <a:srgbClr val="FFFFFF"/>
                </a:highlight>
              </a:rPr>
            </a:br>
            <a:r>
              <a:rPr b="1" lang="de" sz="1100">
                <a:solidFill>
                  <a:srgbClr val="FF0000"/>
                </a:solidFill>
                <a:highlight>
                  <a:srgbClr val="FFFFFF"/>
                </a:highlight>
              </a:rPr>
              <a:t>• </a:t>
            </a:r>
            <a:r>
              <a:rPr lang="de" sz="1100">
                <a:solidFill>
                  <a:srgbClr val="FF0000"/>
                </a:solidFill>
                <a:highlight>
                  <a:srgbClr val="FFFFFF"/>
                </a:highlight>
              </a:rPr>
              <a:t>nicht umgesetzt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de"/>
              <a:t>3. Planungsergebnis</a:t>
            </a:r>
          </a:p>
        </p:txBody>
      </p:sp>
      <p:sp>
        <p:nvSpPr>
          <p:cNvPr id="169" name="Shape 169"/>
          <p:cNvSpPr txBox="1"/>
          <p:nvPr>
            <p:ph idx="1" type="body"/>
          </p:nvPr>
        </p:nvSpPr>
        <p:spPr>
          <a:xfrm>
            <a:off x="311700" y="1266325"/>
            <a:ext cx="8520599" cy="3302700"/>
          </a:xfrm>
          <a:prstGeom prst="rect">
            <a:avLst/>
          </a:prstGeom>
        </p:spPr>
        <p:txBody>
          <a:bodyPr anchorCtr="0" anchor="ctr" bIns="91425" lIns="91425" rIns="91425" tIns="91425">
            <a:noAutofit/>
          </a:bodyPr>
          <a:lstStyle/>
          <a:p>
            <a:pPr indent="-228600" lvl="0" marL="457200" rtl="0">
              <a:spcBef>
                <a:spcPts val="0"/>
              </a:spcBef>
              <a:buClr>
                <a:srgbClr val="000000"/>
              </a:buClr>
              <a:buChar char="●"/>
            </a:pPr>
            <a:r>
              <a:rPr lang="de">
                <a:solidFill>
                  <a:srgbClr val="000000"/>
                </a:solidFill>
              </a:rPr>
              <a:t>Geplanter Zeitaufwand zu knapp kalkuliert (persönliche Deadlines nicht eingehalten)</a:t>
            </a:r>
          </a:p>
          <a:p>
            <a:pPr indent="-228600" lvl="0" marL="457200" rtl="0">
              <a:spcBef>
                <a:spcPts val="0"/>
              </a:spcBef>
              <a:buClr>
                <a:srgbClr val="000000"/>
              </a:buClr>
              <a:buChar char="●"/>
            </a:pPr>
            <a:r>
              <a:rPr lang="de">
                <a:solidFill>
                  <a:srgbClr val="000000"/>
                </a:solidFill>
              </a:rPr>
              <a:t>Entwickelt wurde ein Prototyp, welcher immer nur erweitert wurde</a:t>
            </a:r>
          </a:p>
          <a:p>
            <a:pPr indent="-228600" lvl="0" marL="457200" rtl="0">
              <a:spcBef>
                <a:spcPts val="0"/>
              </a:spcBef>
              <a:buClr>
                <a:srgbClr val="000000"/>
              </a:buClr>
              <a:buChar char="●"/>
            </a:pPr>
            <a:r>
              <a:rPr lang="de">
                <a:solidFill>
                  <a:srgbClr val="000000"/>
                </a:solidFill>
              </a:rPr>
              <a:t>Unsere Planungen waren ungenau, deshalb konnten nicht alle geplanten Ziele erreicht werden (technisch, sowie zeitlich)</a:t>
            </a:r>
          </a:p>
          <a:p>
            <a:pPr indent="-228600" lvl="0" marL="457200" rtl="0">
              <a:spcBef>
                <a:spcPts val="0"/>
              </a:spcBef>
              <a:buClr>
                <a:srgbClr val="000000"/>
              </a:buClr>
              <a:buChar char="●"/>
            </a:pPr>
            <a:r>
              <a:rPr lang="de">
                <a:solidFill>
                  <a:srgbClr val="000000"/>
                </a:solidFill>
              </a:rPr>
              <a:t>Geplante Aufgabeneinteilung konnte nicht wie gewünscht umgesetzt werden (Projektteam hat sich verkleinert)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214075"/>
            <a:ext cx="8520599" cy="707399"/>
          </a:xfrm>
          <a:prstGeom prst="rect">
            <a:avLst/>
          </a:prstGeom>
        </p:spPr>
        <p:txBody>
          <a:bodyPr anchorCtr="0" anchor="t" bIns="91425" lIns="91425" rIns="91425" tIns="91425">
            <a:noAutofit/>
          </a:bodyPr>
          <a:lstStyle/>
          <a:p>
            <a:pPr lvl="0">
              <a:spcBef>
                <a:spcPts val="0"/>
              </a:spcBef>
              <a:buNone/>
            </a:pPr>
            <a:r>
              <a:rPr lang="de"/>
              <a:t>4. Aufgabenverteilung</a:t>
            </a:r>
          </a:p>
        </p:txBody>
      </p:sp>
      <p:sp>
        <p:nvSpPr>
          <p:cNvPr id="175" name="Shape 175"/>
          <p:cNvSpPr txBox="1"/>
          <p:nvPr>
            <p:ph idx="1" type="body"/>
          </p:nvPr>
        </p:nvSpPr>
        <p:spPr>
          <a:xfrm>
            <a:off x="311700" y="4662300"/>
            <a:ext cx="8520599" cy="419099"/>
          </a:xfrm>
          <a:prstGeom prst="rect">
            <a:avLst/>
          </a:prstGeom>
        </p:spPr>
        <p:txBody>
          <a:bodyPr anchorCtr="0" anchor="t" bIns="91425" lIns="91425" rIns="91425" tIns="91425">
            <a:noAutofit/>
          </a:bodyPr>
          <a:lstStyle/>
          <a:p>
            <a:pPr indent="-292100" lvl="0" marL="457200">
              <a:lnSpc>
                <a:spcPct val="115000"/>
              </a:lnSpc>
              <a:spcBef>
                <a:spcPts val="0"/>
              </a:spcBef>
              <a:spcAft>
                <a:spcPts val="0"/>
              </a:spcAft>
              <a:buSzPct val="100000"/>
            </a:pPr>
            <a:r>
              <a:t/>
            </a:r>
            <a:endParaRPr b="1" sz="1000"/>
          </a:p>
        </p:txBody>
      </p:sp>
      <p:graphicFrame>
        <p:nvGraphicFramePr>
          <p:cNvPr id="176" name="Shape 176"/>
          <p:cNvGraphicFramePr/>
          <p:nvPr/>
        </p:nvGraphicFramePr>
        <p:xfrm>
          <a:off x="32200" y="1249487"/>
          <a:ext cx="3000000" cy="3000000"/>
        </p:xfrm>
        <a:graphic>
          <a:graphicData uri="http://schemas.openxmlformats.org/drawingml/2006/table">
            <a:tbl>
              <a:tblPr>
                <a:noFill/>
                <a:tableStyleId>{6C0122FF-5B7E-4414-9FB6-AAC58DD761E0}</a:tableStyleId>
              </a:tblPr>
              <a:tblGrid>
                <a:gridCol w="1094250"/>
                <a:gridCol w="2640875"/>
                <a:gridCol w="2817150"/>
                <a:gridCol w="2527325"/>
              </a:tblGrid>
              <a:tr h="294875">
                <a:tc>
                  <a:txBody>
                    <a:bodyPr>
                      <a:noAutofit/>
                    </a:bodyPr>
                    <a:lstStyle/>
                    <a:p>
                      <a:pPr lvl="0" rtl="0" algn="ctr">
                        <a:spcBef>
                          <a:spcPts val="0"/>
                        </a:spcBef>
                        <a:buNone/>
                      </a:pPr>
                      <a:r>
                        <a:rPr b="1" lang="de" sz="1200"/>
                        <a:t>Mitglieder</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de" sz="1200"/>
                        <a:t>Konstantin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de" sz="1200"/>
                        <a:t>Kevin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de" sz="1200"/>
                        <a:t>Timo</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405850">
                <a:tc rowSpan="5">
                  <a:txBody>
                    <a:bodyPr>
                      <a:noAutofit/>
                    </a:bodyPr>
                    <a:lstStyle/>
                    <a:p>
                      <a:pPr lvl="0" rtl="0" algn="ctr">
                        <a:spcBef>
                          <a:spcPts val="0"/>
                        </a:spcBef>
                        <a:buNone/>
                      </a:pPr>
                      <a:r>
                        <a:rPr b="1" lang="de" sz="1200"/>
                        <a:t>Aufgaben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rowSpan="5">
                  <a:txBody>
                    <a:bodyPr>
                      <a:noAutofit/>
                    </a:bodyPr>
                    <a:lstStyle/>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Hepala.Extensions.js</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Hepala.Helper.js</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Hepala.Objects.Keyboard.js</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Hepala.Objects.Keys.js</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Bereitstellung der Animationsfunktionen (Transformation, Rotation)</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Bereitstellung von Beispielcode zur Implementierung </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Github Doku - Hilfe der Anwendung</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rowSpan="5">
                  <a:txBody>
                    <a:bodyPr>
                      <a:noAutofit/>
                    </a:bodyPr>
                    <a:lstStyle/>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Modellierung der Objekte: Szenen 1 &amp; Szene 2, Tisch, Lampe, Raum, Laptop</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Texturen (Bildschirm, Tisch, Boden)</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Raycaster Event</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Javascript Event Handling</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Keyboard Event Handling</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Rotationsansicht</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Shadow Ansicht</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Lichtverhältnisse</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rowSpan="5">
                  <a:txBody>
                    <a:bodyPr>
                      <a:noAutofit/>
                    </a:bodyPr>
                    <a:lstStyle/>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Modellierung der Objekte: Bilder, Tür</a:t>
                      </a:r>
                    </a:p>
                    <a:p>
                      <a:pPr indent="-298450" lvl="0" marL="457200" rtl="0">
                        <a:lnSpc>
                          <a:spcPct val="115000"/>
                        </a:lnSpc>
                        <a:spcBef>
                          <a:spcPts val="0"/>
                        </a:spcBef>
                        <a:buClr>
                          <a:srgbClr val="000000"/>
                        </a:buClr>
                        <a:buSzPct val="100000"/>
                        <a:buFont typeface="Open Sans"/>
                      </a:pPr>
                      <a:r>
                        <a:rPr lang="de" sz="1100">
                          <a:latin typeface="Open Sans"/>
                          <a:ea typeface="Open Sans"/>
                          <a:cs typeface="Open Sans"/>
                          <a:sym typeface="Open Sans"/>
                        </a:rPr>
                        <a:t>Texturen (Bilder im Raum, Tür, Anschlüsse Laptop, Wände)</a:t>
                      </a:r>
                    </a:p>
                    <a:p>
                      <a:pPr lvl="0" rtl="0">
                        <a:lnSpc>
                          <a:spcPct val="115000"/>
                        </a:lnSpc>
                        <a:spcBef>
                          <a:spcPts val="0"/>
                        </a:spcBef>
                        <a:buNone/>
                      </a:pPr>
                      <a:r>
                        <a:t/>
                      </a:r>
                      <a:endParaRPr sz="1100"/>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73775">
                <a:tc vMerge="1"/>
                <a:tc vMerge="1"/>
                <a:tc vMerge="1"/>
                <a:tc vMerge="1"/>
              </a:tr>
              <a:tr h="532700">
                <a:tc vMerge="1"/>
                <a:tc vMerge="1"/>
                <a:tc vMerge="1"/>
                <a:tc vMerge="1"/>
              </a:tr>
              <a:tr h="575875">
                <a:tc vMerge="1"/>
                <a:tc vMerge="1"/>
                <a:tc vMerge="1"/>
                <a:tc vMerge="1"/>
              </a:tr>
              <a:tr h="787600">
                <a:tc vMerge="1"/>
                <a:tc vMerge="1"/>
                <a:tc vMerge="1"/>
                <a:tc vMerge="1"/>
              </a:tr>
              <a:tr h="286750">
                <a:tc>
                  <a:txBody>
                    <a:bodyPr>
                      <a:noAutofit/>
                    </a:bodyPr>
                    <a:lstStyle/>
                    <a:p>
                      <a:pPr lvl="0" rtl="0" algn="ctr">
                        <a:spcBef>
                          <a:spcPts val="0"/>
                        </a:spcBef>
                        <a:buNone/>
                      </a:pPr>
                      <a:r>
                        <a:rPr b="1" lang="de" sz="1200"/>
                        <a:t>Zeitaufwand</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de" sz="1200"/>
                        <a:t>55 Std.</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de" sz="1200"/>
                        <a:t>55 Std.</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de" sz="1200"/>
                        <a:t>7.5 Std. (Team verlassen)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de"/>
              <a:t>5. Quellen</a:t>
            </a:r>
          </a:p>
        </p:txBody>
      </p:sp>
      <p:sp>
        <p:nvSpPr>
          <p:cNvPr id="182" name="Shape 182"/>
          <p:cNvSpPr txBox="1"/>
          <p:nvPr>
            <p:ph idx="1" type="body"/>
          </p:nvPr>
        </p:nvSpPr>
        <p:spPr>
          <a:xfrm>
            <a:off x="311700" y="1266325"/>
            <a:ext cx="8520599" cy="3302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28571"/>
              </a:lnSpc>
              <a:spcBef>
                <a:spcPts val="1200"/>
              </a:spcBef>
              <a:spcAft>
                <a:spcPts val="1200"/>
              </a:spcAft>
              <a:buClr>
                <a:srgbClr val="000000"/>
              </a:buClr>
              <a:buSzPct val="100000"/>
              <a:buFont typeface="Arial"/>
            </a:pPr>
            <a:r>
              <a:rPr lang="de" sz="1400">
                <a:solidFill>
                  <a:srgbClr val="000000"/>
                </a:solidFill>
                <a:highlight>
                  <a:srgbClr val="EDEFF0"/>
                </a:highlight>
                <a:latin typeface="Arial"/>
                <a:ea typeface="Arial"/>
                <a:cs typeface="Arial"/>
                <a:sym typeface="Arial"/>
              </a:rPr>
              <a:t>http://threejs.org/docs/ *</a:t>
            </a:r>
          </a:p>
          <a:p>
            <a:pPr indent="-317500" lvl="0" marL="457200" rtl="0">
              <a:lnSpc>
                <a:spcPct val="128571"/>
              </a:lnSpc>
              <a:spcBef>
                <a:spcPts val="1200"/>
              </a:spcBef>
              <a:spcAft>
                <a:spcPts val="1200"/>
              </a:spcAft>
              <a:buClr>
                <a:srgbClr val="000000"/>
              </a:buClr>
              <a:buSzPct val="100000"/>
              <a:buFont typeface="Arial"/>
            </a:pPr>
            <a:r>
              <a:rPr lang="de" sz="1400">
                <a:solidFill>
                  <a:srgbClr val="000000"/>
                </a:solidFill>
                <a:highlight>
                  <a:srgbClr val="EDEFF0"/>
                </a:highlight>
                <a:latin typeface="Arial"/>
                <a:ea typeface="Arial"/>
                <a:cs typeface="Arial"/>
                <a:sym typeface="Arial"/>
              </a:rPr>
              <a:t>https://stemkoski.github.io/Three.js/ *</a:t>
            </a:r>
          </a:p>
          <a:p>
            <a:pPr indent="-317500" lvl="0" marL="457200" rtl="0">
              <a:lnSpc>
                <a:spcPct val="128571"/>
              </a:lnSpc>
              <a:spcBef>
                <a:spcPts val="1200"/>
              </a:spcBef>
              <a:spcAft>
                <a:spcPts val="1200"/>
              </a:spcAft>
              <a:buClr>
                <a:srgbClr val="000000"/>
              </a:buClr>
              <a:buSzPct val="100000"/>
              <a:buFont typeface="Arial"/>
            </a:pPr>
            <a:r>
              <a:rPr lang="de" sz="1400">
                <a:solidFill>
                  <a:srgbClr val="000000"/>
                </a:solidFill>
                <a:highlight>
                  <a:srgbClr val="EDEFF0"/>
                </a:highlight>
                <a:latin typeface="Arial"/>
                <a:ea typeface="Arial"/>
                <a:cs typeface="Arial"/>
                <a:sym typeface="Arial"/>
              </a:rPr>
              <a:t>https://elearning.hs-fulda.de/ai/pluginfile.php/18133/mod_resource/content/1/08_ThreeJS.pdf-</a:t>
            </a:r>
            <a:br>
              <a:rPr lang="de" sz="1400">
                <a:solidFill>
                  <a:srgbClr val="000000"/>
                </a:solidFill>
                <a:highlight>
                  <a:srgbClr val="EDEFF0"/>
                </a:highlight>
                <a:latin typeface="Arial"/>
                <a:ea typeface="Arial"/>
                <a:cs typeface="Arial"/>
                <a:sym typeface="Arial"/>
              </a:rPr>
            </a:br>
            <a:r>
              <a:rPr lang="de" sz="1400">
                <a:solidFill>
                  <a:srgbClr val="000000"/>
                </a:solidFill>
                <a:highlight>
                  <a:srgbClr val="EDEFF0"/>
                </a:highlight>
                <a:latin typeface="Arial"/>
                <a:ea typeface="Arial"/>
                <a:cs typeface="Arial"/>
                <a:sym typeface="Arial"/>
              </a:rPr>
              <a:t>http://jsfiddle.net/hbt9c/453/</a:t>
            </a:r>
          </a:p>
          <a:p>
            <a:pPr indent="-317500" lvl="0" marL="457200" rtl="0">
              <a:lnSpc>
                <a:spcPct val="128571"/>
              </a:lnSpc>
              <a:spcBef>
                <a:spcPts val="1200"/>
              </a:spcBef>
              <a:spcAft>
                <a:spcPts val="1200"/>
              </a:spcAft>
              <a:buClr>
                <a:srgbClr val="000000"/>
              </a:buClr>
              <a:buSzPct val="100000"/>
              <a:buFont typeface="Arial"/>
            </a:pPr>
            <a:r>
              <a:rPr lang="de" sz="1400" u="sng">
                <a:solidFill>
                  <a:schemeClr val="hlink"/>
                </a:solidFill>
                <a:highlight>
                  <a:srgbClr val="EDEFF0"/>
                </a:highlight>
                <a:latin typeface="Arial"/>
                <a:ea typeface="Arial"/>
                <a:cs typeface="Arial"/>
                <a:sym typeface="Arial"/>
                <a:hlinkClick r:id="rId3"/>
              </a:rPr>
              <a:t>http://learningthreejs.com/blog/2012/01/20/casting-shadows/</a:t>
            </a:r>
          </a:p>
          <a:p>
            <a:pPr indent="-317500" lvl="0" marL="457200" rtl="0">
              <a:lnSpc>
                <a:spcPct val="128571"/>
              </a:lnSpc>
              <a:spcBef>
                <a:spcPts val="1200"/>
              </a:spcBef>
              <a:spcAft>
                <a:spcPts val="1200"/>
              </a:spcAft>
              <a:buClr>
                <a:srgbClr val="000000"/>
              </a:buClr>
              <a:buSzPct val="100000"/>
              <a:buFont typeface="Arial"/>
            </a:pPr>
            <a:r>
              <a:rPr lang="de" sz="1400">
                <a:solidFill>
                  <a:srgbClr val="000000"/>
                </a:solidFill>
                <a:highlight>
                  <a:srgbClr val="EDEFF0"/>
                </a:highlight>
                <a:latin typeface="Arial"/>
                <a:ea typeface="Arial"/>
                <a:cs typeface="Arial"/>
                <a:sym typeface="Arial"/>
              </a:rPr>
              <a:t>https://github.com/kheinrich188/Hepala</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17050" y="445025"/>
            <a:ext cx="8415000" cy="707399"/>
          </a:xfrm>
          <a:prstGeom prst="rect">
            <a:avLst/>
          </a:prstGeom>
        </p:spPr>
        <p:txBody>
          <a:bodyPr anchorCtr="0" anchor="t" bIns="91425" lIns="91425" rIns="91425" tIns="91425">
            <a:noAutofit/>
          </a:bodyPr>
          <a:lstStyle/>
          <a:p>
            <a:pPr indent="-228600" lvl="0" marL="457200">
              <a:spcBef>
                <a:spcPts val="0"/>
              </a:spcBef>
              <a:buAutoNum type="arabicPeriod"/>
            </a:pPr>
            <a:r>
              <a:rPr lang="de"/>
              <a:t>Live Demo</a:t>
            </a:r>
          </a:p>
        </p:txBody>
      </p:sp>
      <p:sp>
        <p:nvSpPr>
          <p:cNvPr id="80" name="Shape 80"/>
          <p:cNvSpPr txBox="1"/>
          <p:nvPr>
            <p:ph idx="1" type="body"/>
          </p:nvPr>
        </p:nvSpPr>
        <p:spPr>
          <a:xfrm>
            <a:off x="636025" y="4683675"/>
            <a:ext cx="8196300" cy="354599"/>
          </a:xfrm>
          <a:prstGeom prst="rect">
            <a:avLst/>
          </a:prstGeom>
        </p:spPr>
        <p:txBody>
          <a:bodyPr anchorCtr="0" anchor="t" bIns="91425" lIns="91425" rIns="91425" tIns="91425">
            <a:noAutofit/>
          </a:bodyPr>
          <a:lstStyle/>
          <a:p>
            <a:pPr lvl="0">
              <a:spcBef>
                <a:spcPts val="0"/>
              </a:spcBef>
              <a:buNone/>
            </a:pPr>
            <a:r>
              <a:t/>
            </a:r>
            <a:endParaRPr/>
          </a:p>
        </p:txBody>
      </p:sp>
      <p:pic>
        <p:nvPicPr>
          <p:cNvPr id="81" name="Shape 81"/>
          <p:cNvPicPr preferRelativeResize="0"/>
          <p:nvPr/>
        </p:nvPicPr>
        <p:blipFill>
          <a:blip r:embed="rId3">
            <a:alphaModFix/>
          </a:blip>
          <a:stretch>
            <a:fillRect/>
          </a:stretch>
        </p:blipFill>
        <p:spPr>
          <a:xfrm>
            <a:off x="636025" y="1102300"/>
            <a:ext cx="7871948" cy="39359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de"/>
              <a:t>2. Systemarchitektur (Übersicht)</a:t>
            </a:r>
          </a:p>
        </p:txBody>
      </p:sp>
      <p:sp>
        <p:nvSpPr>
          <p:cNvPr id="87" name="Shape 87"/>
          <p:cNvSpPr/>
          <p:nvPr/>
        </p:nvSpPr>
        <p:spPr>
          <a:xfrm>
            <a:off x="4690100" y="1524475"/>
            <a:ext cx="801300" cy="930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de"/>
              <a:t>*.html</a:t>
            </a:r>
          </a:p>
        </p:txBody>
      </p:sp>
      <p:sp>
        <p:nvSpPr>
          <p:cNvPr id="88" name="Shape 88"/>
          <p:cNvSpPr/>
          <p:nvPr/>
        </p:nvSpPr>
        <p:spPr>
          <a:xfrm>
            <a:off x="424400" y="2260900"/>
            <a:ext cx="1486200" cy="90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de"/>
              <a:t>3. Party JS Libraries</a:t>
            </a:r>
          </a:p>
        </p:txBody>
      </p:sp>
      <p:sp>
        <p:nvSpPr>
          <p:cNvPr id="89" name="Shape 89"/>
          <p:cNvSpPr/>
          <p:nvPr/>
        </p:nvSpPr>
        <p:spPr>
          <a:xfrm>
            <a:off x="424400" y="3314225"/>
            <a:ext cx="1486200" cy="90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Hepala.*.js</a:t>
            </a:r>
          </a:p>
        </p:txBody>
      </p:sp>
      <p:sp>
        <p:nvSpPr>
          <p:cNvPr id="90" name="Shape 90"/>
          <p:cNvSpPr/>
          <p:nvPr/>
        </p:nvSpPr>
        <p:spPr>
          <a:xfrm>
            <a:off x="424400" y="1205862"/>
            <a:ext cx="1486200" cy="90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Three.js</a:t>
            </a:r>
          </a:p>
        </p:txBody>
      </p:sp>
      <p:cxnSp>
        <p:nvCxnSpPr>
          <p:cNvPr id="91" name="Shape 91"/>
          <p:cNvCxnSpPr>
            <a:stCxn id="90" idx="3"/>
            <a:endCxn id="87" idx="1"/>
          </p:cNvCxnSpPr>
          <p:nvPr/>
        </p:nvCxnSpPr>
        <p:spPr>
          <a:xfrm>
            <a:off x="1910600" y="1658262"/>
            <a:ext cx="2779500" cy="331500"/>
          </a:xfrm>
          <a:prstGeom prst="straightConnector1">
            <a:avLst/>
          </a:prstGeom>
          <a:noFill/>
          <a:ln cap="flat" cmpd="sng" w="9525">
            <a:solidFill>
              <a:schemeClr val="dk2"/>
            </a:solidFill>
            <a:prstDash val="solid"/>
            <a:round/>
            <a:headEnd len="lg" w="lg" type="none"/>
            <a:tailEnd len="lg" w="lg" type="triangle"/>
          </a:ln>
        </p:spPr>
      </p:cxnSp>
      <p:cxnSp>
        <p:nvCxnSpPr>
          <p:cNvPr id="92" name="Shape 92"/>
          <p:cNvCxnSpPr>
            <a:stCxn id="88" idx="3"/>
            <a:endCxn id="87" idx="1"/>
          </p:cNvCxnSpPr>
          <p:nvPr/>
        </p:nvCxnSpPr>
        <p:spPr>
          <a:xfrm flipH="1" rot="10800000">
            <a:off x="1910600" y="1989700"/>
            <a:ext cx="2779500" cy="723600"/>
          </a:xfrm>
          <a:prstGeom prst="straightConnector1">
            <a:avLst/>
          </a:prstGeom>
          <a:noFill/>
          <a:ln cap="flat" cmpd="sng" w="9525">
            <a:solidFill>
              <a:schemeClr val="dk2"/>
            </a:solidFill>
            <a:prstDash val="solid"/>
            <a:round/>
            <a:headEnd len="lg" w="lg" type="none"/>
            <a:tailEnd len="lg" w="lg" type="triangle"/>
          </a:ln>
        </p:spPr>
      </p:cxnSp>
      <p:cxnSp>
        <p:nvCxnSpPr>
          <p:cNvPr id="93" name="Shape 93"/>
          <p:cNvCxnSpPr>
            <a:stCxn id="89" idx="3"/>
            <a:endCxn id="87" idx="1"/>
          </p:cNvCxnSpPr>
          <p:nvPr/>
        </p:nvCxnSpPr>
        <p:spPr>
          <a:xfrm flipH="1" rot="10800000">
            <a:off x="1910600" y="1989725"/>
            <a:ext cx="2779500" cy="1776900"/>
          </a:xfrm>
          <a:prstGeom prst="straightConnector1">
            <a:avLst/>
          </a:prstGeom>
          <a:noFill/>
          <a:ln cap="flat" cmpd="sng" w="9525">
            <a:solidFill>
              <a:schemeClr val="dk2"/>
            </a:solidFill>
            <a:prstDash val="solid"/>
            <a:round/>
            <a:headEnd len="lg" w="lg" type="none"/>
            <a:tailEnd len="lg" w="lg" type="triangle"/>
          </a:ln>
        </p:spPr>
      </p:cxnSp>
      <p:sp>
        <p:nvSpPr>
          <p:cNvPr id="94" name="Shape 94"/>
          <p:cNvSpPr txBox="1"/>
          <p:nvPr/>
        </p:nvSpPr>
        <p:spPr>
          <a:xfrm>
            <a:off x="3849600" y="3165700"/>
            <a:ext cx="4982699" cy="1539300"/>
          </a:xfrm>
          <a:prstGeom prst="rect">
            <a:avLst/>
          </a:prstGeom>
          <a:noFill/>
          <a:ln>
            <a:noFill/>
          </a:ln>
        </p:spPr>
        <p:txBody>
          <a:bodyPr anchorCtr="0" anchor="t" bIns="91425" lIns="91425" rIns="91425" tIns="91425">
            <a:noAutofit/>
          </a:bodyPr>
          <a:lstStyle/>
          <a:p>
            <a:pPr lvl="0" rtl="0">
              <a:spcBef>
                <a:spcPts val="0"/>
              </a:spcBef>
              <a:buNone/>
            </a:pPr>
            <a:r>
              <a:rPr lang="de"/>
              <a:t>Das wichtigste Element unserer Anwendung ist die Three.js Bibliothek. Sie ist der Grundbaustein und wird mit einigen 3. Party JS Libraries erweitert.</a:t>
            </a:r>
          </a:p>
          <a:p>
            <a:pPr lvl="0">
              <a:spcBef>
                <a:spcPts val="0"/>
              </a:spcBef>
              <a:buNone/>
            </a:pPr>
            <a:br>
              <a:rPr lang="de"/>
            </a:br>
            <a:r>
              <a:rPr lang="de"/>
              <a:t>Die Hepala.*.js Scripte wurden zur Unterstützung der Animationsfunktionen selbst geschrieben.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00" name="Shape 100"/>
          <p:cNvSpPr/>
          <p:nvPr/>
        </p:nvSpPr>
        <p:spPr>
          <a:xfrm>
            <a:off x="4417925" y="1152425"/>
            <a:ext cx="801300" cy="930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*.html</a:t>
            </a:r>
          </a:p>
        </p:txBody>
      </p:sp>
      <p:sp>
        <p:nvSpPr>
          <p:cNvPr id="101" name="Shape 101"/>
          <p:cNvSpPr/>
          <p:nvPr/>
        </p:nvSpPr>
        <p:spPr>
          <a:xfrm>
            <a:off x="369900" y="1188025"/>
            <a:ext cx="1486200" cy="90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Hepala.*.js</a:t>
            </a:r>
          </a:p>
        </p:txBody>
      </p:sp>
      <p:cxnSp>
        <p:nvCxnSpPr>
          <p:cNvPr id="102" name="Shape 102"/>
          <p:cNvCxnSpPr>
            <a:stCxn id="101" idx="3"/>
            <a:endCxn id="100" idx="1"/>
          </p:cNvCxnSpPr>
          <p:nvPr/>
        </p:nvCxnSpPr>
        <p:spPr>
          <a:xfrm flipH="1" rot="10800000">
            <a:off x="1856100" y="1617625"/>
            <a:ext cx="2561700" cy="22800"/>
          </a:xfrm>
          <a:prstGeom prst="straightConnector1">
            <a:avLst/>
          </a:prstGeom>
          <a:noFill/>
          <a:ln cap="flat" cmpd="sng" w="9525">
            <a:solidFill>
              <a:schemeClr val="dk2"/>
            </a:solidFill>
            <a:prstDash val="solid"/>
            <a:round/>
            <a:headEnd len="lg" w="lg" type="none"/>
            <a:tailEnd len="lg" w="lg" type="triangle"/>
          </a:ln>
        </p:spPr>
      </p:cxnSp>
      <p:sp>
        <p:nvSpPr>
          <p:cNvPr id="103" name="Shape 103"/>
          <p:cNvSpPr txBox="1"/>
          <p:nvPr/>
        </p:nvSpPr>
        <p:spPr>
          <a:xfrm>
            <a:off x="311500" y="2181450"/>
            <a:ext cx="8520599" cy="2775300"/>
          </a:xfrm>
          <a:prstGeom prst="rect">
            <a:avLst/>
          </a:prstGeom>
          <a:noFill/>
          <a:ln>
            <a:noFill/>
          </a:ln>
        </p:spPr>
        <p:txBody>
          <a:bodyPr anchorCtr="0" anchor="t" bIns="91425" lIns="91425" rIns="91425" tIns="91425">
            <a:noAutofit/>
          </a:bodyPr>
          <a:lstStyle/>
          <a:p>
            <a:pPr lvl="0" rtl="0">
              <a:spcBef>
                <a:spcPts val="0"/>
              </a:spcBef>
              <a:buNone/>
            </a:pPr>
            <a:r>
              <a:rPr lang="de" sz="1600"/>
              <a:t>Hepala.Extensions.js</a:t>
            </a:r>
          </a:p>
          <a:p>
            <a:pPr indent="-228600" lvl="0" marL="457200" rtl="0">
              <a:spcBef>
                <a:spcPts val="0"/>
              </a:spcBef>
              <a:buChar char="●"/>
            </a:pPr>
            <a:r>
              <a:rPr lang="de"/>
              <a:t>Extension function for Array (min, max) : [0,3,2,1].max() = 3 || .min() = 0</a:t>
            </a:r>
          </a:p>
          <a:p>
            <a:pPr lvl="0" rtl="0">
              <a:spcBef>
                <a:spcPts val="0"/>
              </a:spcBef>
              <a:buNone/>
            </a:pPr>
            <a:r>
              <a:t/>
            </a:r>
            <a:endParaRPr/>
          </a:p>
          <a:p>
            <a:pPr lvl="0" rtl="0">
              <a:spcBef>
                <a:spcPts val="0"/>
              </a:spcBef>
              <a:buNone/>
            </a:pPr>
            <a:r>
              <a:rPr lang="de" sz="1600"/>
              <a:t>Hepala.Helper.js</a:t>
            </a:r>
          </a:p>
          <a:p>
            <a:pPr indent="-228600" lvl="0" marL="457200" rtl="0">
              <a:spcBef>
                <a:spcPts val="0"/>
              </a:spcBef>
              <a:buChar char="●"/>
            </a:pPr>
            <a:r>
              <a:rPr lang="de"/>
              <a:t>- function degreeFromRadian(radian)</a:t>
            </a:r>
          </a:p>
          <a:p>
            <a:pPr indent="-228600" lvl="0" marL="457200" rtl="0">
              <a:spcBef>
                <a:spcPts val="0"/>
              </a:spcBef>
              <a:buChar char="●"/>
            </a:pPr>
            <a:r>
              <a:rPr lang="de"/>
              <a:t>- function radianFromDegree(degrees)</a:t>
            </a:r>
          </a:p>
          <a:p>
            <a:pPr indent="-228600" lvl="0" marL="457200" rtl="0">
              <a:spcBef>
                <a:spcPts val="0"/>
              </a:spcBef>
              <a:buChar char="●"/>
            </a:pPr>
            <a:r>
              <a:rPr lang="de"/>
              <a:t>- function buildRotationMatrix(pivotMoving, axis, endPosition)</a:t>
            </a:r>
          </a:p>
          <a:p>
            <a:pPr indent="-228600" lvl="0" marL="457200" rtl="0">
              <a:spcBef>
                <a:spcPts val="0"/>
              </a:spcBef>
              <a:buChar char="●"/>
            </a:pPr>
            <a:r>
              <a:rPr lang="de"/>
              <a:t>- function getCurrentRotationValue(object, axis)</a:t>
            </a:r>
          </a:p>
          <a:p>
            <a:pPr indent="-228600" lvl="0" marL="457200" rtl="0">
              <a:spcBef>
                <a:spcPts val="0"/>
              </a:spcBef>
              <a:buChar char="●"/>
            </a:pPr>
            <a:r>
              <a:rPr lang="de"/>
              <a:t>- function setRotationValue(object, axis, value)</a:t>
            </a:r>
          </a:p>
          <a:p>
            <a:pPr indent="-228600" lvl="0" marL="457200" rtl="0">
              <a:spcBef>
                <a:spcPts val="0"/>
              </a:spcBef>
              <a:buChar char="●"/>
            </a:pPr>
            <a:r>
              <a:rPr lang="de"/>
              <a:t>+ UIAnimator -&gt; moveObjectToPosition: function (threeObject, endPosition, options)</a:t>
            </a:r>
          </a:p>
          <a:p>
            <a:pPr indent="-228600" lvl="0" marL="457200">
              <a:spcBef>
                <a:spcPts val="0"/>
              </a:spcBef>
              <a:buChar char="●"/>
            </a:pPr>
            <a:r>
              <a:rPr lang="de"/>
              <a:t>+ UIAnimator -&gt; rotateObjectAtAxis: function (threeObject, axis, degree, options)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09" name="Shape 109"/>
          <p:cNvSpPr/>
          <p:nvPr/>
        </p:nvSpPr>
        <p:spPr>
          <a:xfrm>
            <a:off x="4423875" y="1152425"/>
            <a:ext cx="801300" cy="930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*.html</a:t>
            </a:r>
          </a:p>
        </p:txBody>
      </p:sp>
      <p:sp>
        <p:nvSpPr>
          <p:cNvPr id="110" name="Shape 110"/>
          <p:cNvSpPr/>
          <p:nvPr/>
        </p:nvSpPr>
        <p:spPr>
          <a:xfrm>
            <a:off x="375850" y="1188025"/>
            <a:ext cx="1486200" cy="90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Hepala.*.js</a:t>
            </a:r>
          </a:p>
        </p:txBody>
      </p:sp>
      <p:cxnSp>
        <p:nvCxnSpPr>
          <p:cNvPr id="111" name="Shape 111"/>
          <p:cNvCxnSpPr>
            <a:stCxn id="110" idx="3"/>
            <a:endCxn id="109" idx="1"/>
          </p:cNvCxnSpPr>
          <p:nvPr/>
        </p:nvCxnSpPr>
        <p:spPr>
          <a:xfrm flipH="1" rot="10800000">
            <a:off x="1862050" y="1617625"/>
            <a:ext cx="2561700" cy="22800"/>
          </a:xfrm>
          <a:prstGeom prst="straightConnector1">
            <a:avLst/>
          </a:prstGeom>
          <a:noFill/>
          <a:ln cap="flat" cmpd="sng" w="9525">
            <a:solidFill>
              <a:schemeClr val="dk2"/>
            </a:solidFill>
            <a:prstDash val="solid"/>
            <a:round/>
            <a:headEnd len="lg" w="lg" type="none"/>
            <a:tailEnd len="lg" w="lg" type="triangle"/>
          </a:ln>
        </p:spPr>
      </p:cxnSp>
      <p:sp>
        <p:nvSpPr>
          <p:cNvPr id="112" name="Shape 112"/>
          <p:cNvSpPr txBox="1"/>
          <p:nvPr/>
        </p:nvSpPr>
        <p:spPr>
          <a:xfrm>
            <a:off x="311500" y="2202825"/>
            <a:ext cx="8520599" cy="2753700"/>
          </a:xfrm>
          <a:prstGeom prst="rect">
            <a:avLst/>
          </a:prstGeom>
          <a:noFill/>
          <a:ln>
            <a:noFill/>
          </a:ln>
        </p:spPr>
        <p:txBody>
          <a:bodyPr anchorCtr="0" anchor="t" bIns="91425" lIns="91425" rIns="91425" tIns="91425">
            <a:noAutofit/>
          </a:bodyPr>
          <a:lstStyle/>
          <a:p>
            <a:pPr lvl="0" rtl="0">
              <a:spcBef>
                <a:spcPts val="0"/>
              </a:spcBef>
              <a:buNone/>
            </a:pPr>
            <a:r>
              <a:rPr lang="de" sz="1600"/>
              <a:t>Hepala.Objects.Keyboard.js</a:t>
            </a:r>
          </a:p>
          <a:p>
            <a:pPr indent="-228600" lvl="0" marL="457200" rtl="0">
              <a:spcBef>
                <a:spcPts val="0"/>
              </a:spcBef>
              <a:buChar char="●"/>
            </a:pPr>
            <a:r>
              <a:rPr lang="de"/>
              <a:t>function Keyboard(scene, widht, height, rows, colums)</a:t>
            </a:r>
          </a:p>
          <a:p>
            <a:pPr indent="-228600" lvl="0" marL="457200" rtl="0">
              <a:spcBef>
                <a:spcPts val="0"/>
              </a:spcBef>
              <a:buChar char="●"/>
            </a:pPr>
            <a:r>
              <a:rPr lang="de"/>
              <a:t>Keyboard.prototype.drawKeys = function()</a:t>
            </a:r>
            <a:br>
              <a:rPr lang="de"/>
            </a:br>
          </a:p>
          <a:p>
            <a:pPr lvl="0" rtl="0">
              <a:spcBef>
                <a:spcPts val="0"/>
              </a:spcBef>
              <a:buNone/>
            </a:pPr>
            <a:r>
              <a:rPr lang="de" sz="1600"/>
              <a:t>Hepala.Objects.FKey.js</a:t>
            </a:r>
          </a:p>
          <a:p>
            <a:pPr indent="-228600" lvl="0" marL="457200" rtl="0">
              <a:spcBef>
                <a:spcPts val="0"/>
              </a:spcBef>
              <a:buChar char="●"/>
            </a:pPr>
            <a:r>
              <a:rPr lang="de"/>
              <a:t>function FKey(text, widht, height)</a:t>
            </a:r>
          </a:p>
          <a:p>
            <a:pPr indent="-228600" lvl="0" marL="457200" rtl="0">
              <a:spcBef>
                <a:spcPts val="0"/>
              </a:spcBef>
              <a:buChar char="●"/>
            </a:pPr>
            <a:r>
              <a:rPr lang="de"/>
              <a:t>FKey.prototype.pressKey = function ()</a:t>
            </a:r>
          </a:p>
          <a:p>
            <a:pPr indent="-228600" lvl="0" marL="457200" rtl="0">
              <a:spcBef>
                <a:spcPts val="0"/>
              </a:spcBef>
              <a:buChar char="●"/>
            </a:pPr>
            <a:r>
              <a:rPr lang="de"/>
              <a:t>FKey.prototype.turnBackLightOn = function ()</a:t>
            </a:r>
          </a:p>
          <a:p>
            <a:pPr indent="-228600" lvl="0" marL="457200" rtl="0">
              <a:spcBef>
                <a:spcPts val="0"/>
              </a:spcBef>
              <a:buChar char="●"/>
            </a:pPr>
            <a:r>
              <a:rPr lang="de"/>
              <a:t>FKey.prototype.turnBackLightOff = function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18" name="Shape 118"/>
          <p:cNvSpPr/>
          <p:nvPr/>
        </p:nvSpPr>
        <p:spPr>
          <a:xfrm>
            <a:off x="418000" y="1088262"/>
            <a:ext cx="801300" cy="930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de"/>
              <a:t>*.html</a:t>
            </a:r>
          </a:p>
        </p:txBody>
      </p:sp>
      <p:sp>
        <p:nvSpPr>
          <p:cNvPr id="119" name="Shape 119"/>
          <p:cNvSpPr txBox="1"/>
          <p:nvPr/>
        </p:nvSpPr>
        <p:spPr>
          <a:xfrm>
            <a:off x="311700" y="1956900"/>
            <a:ext cx="8520599" cy="3047700"/>
          </a:xfrm>
          <a:prstGeom prst="rect">
            <a:avLst/>
          </a:prstGeom>
          <a:noFill/>
          <a:ln>
            <a:noFill/>
          </a:ln>
        </p:spPr>
        <p:txBody>
          <a:bodyPr anchorCtr="0" anchor="t" bIns="91425" lIns="91425" rIns="91425" tIns="91425">
            <a:noAutofit/>
          </a:bodyPr>
          <a:lstStyle/>
          <a:p>
            <a:pPr lvl="0" rtl="0">
              <a:spcBef>
                <a:spcPts val="0"/>
              </a:spcBef>
              <a:buNone/>
            </a:pPr>
            <a:r>
              <a:rPr lang="de" sz="1600"/>
              <a:t>JS:</a:t>
            </a:r>
          </a:p>
          <a:p>
            <a:pPr indent="-228600" lvl="0" marL="457200" rtl="0">
              <a:spcBef>
                <a:spcPts val="0"/>
              </a:spcBef>
              <a:buChar char="●"/>
            </a:pPr>
            <a:r>
              <a:rPr lang="de"/>
              <a:t>Darstellen der Szene mit three.js Elementen</a:t>
            </a:r>
          </a:p>
          <a:p>
            <a:pPr indent="-228600" lvl="0" marL="457200" rtl="0">
              <a:spcBef>
                <a:spcPts val="0"/>
              </a:spcBef>
              <a:buChar char="●"/>
            </a:pPr>
            <a:r>
              <a:rPr lang="de"/>
              <a:t>Modellierung und Positionierung aller Objekte</a:t>
            </a:r>
          </a:p>
          <a:p>
            <a:pPr indent="-228600" lvl="0" marL="457200" rtl="0">
              <a:spcBef>
                <a:spcPts val="0"/>
              </a:spcBef>
              <a:buChar char="●"/>
            </a:pPr>
            <a:r>
              <a:rPr lang="de"/>
              <a:t>$(document).ready(function ())</a:t>
            </a:r>
          </a:p>
          <a:p>
            <a:pPr indent="-228600" lvl="0" marL="457200" rtl="0">
              <a:spcBef>
                <a:spcPts val="0"/>
              </a:spcBef>
              <a:buChar char="●"/>
            </a:pPr>
            <a:r>
              <a:rPr lang="de"/>
              <a:t>function animate(): Diese Funktion wird immer wieder gerufen</a:t>
            </a:r>
          </a:p>
          <a:p>
            <a:pPr indent="-228600" lvl="0" marL="457200" rtl="0">
              <a:spcBef>
                <a:spcPts val="0"/>
              </a:spcBef>
              <a:buChar char="●"/>
            </a:pPr>
            <a:r>
              <a:rPr lang="de"/>
              <a:t>function render(): Verarbeiten von Ereignissen und Änderungen der UI zu reagieren</a:t>
            </a:r>
          </a:p>
          <a:p>
            <a:pPr indent="-228600" lvl="0" marL="457200" rtl="0">
              <a:spcBef>
                <a:spcPts val="0"/>
              </a:spcBef>
              <a:buChar char="●"/>
            </a:pPr>
            <a:r>
              <a:rPr lang="de"/>
              <a:t>function onMouseDown(event): “Klick” - Event damit UI reagiert</a:t>
            </a:r>
          </a:p>
          <a:p>
            <a:pPr indent="-228600" lvl="0" marL="457200" rtl="0">
              <a:spcBef>
                <a:spcPts val="0"/>
              </a:spcBef>
              <a:buChar char="●"/>
            </a:pPr>
            <a:r>
              <a:rPr lang="de"/>
              <a:t>function update(): Verarbeiten von “Tasten” Events</a:t>
            </a:r>
            <a:br>
              <a:rPr lang="de"/>
            </a:br>
          </a:p>
          <a:p>
            <a:pPr lvl="0" rtl="0">
              <a:spcBef>
                <a:spcPts val="0"/>
              </a:spcBef>
              <a:buNone/>
            </a:pPr>
            <a:r>
              <a:rPr lang="de" sz="1600"/>
              <a:t>HTML:</a:t>
            </a:r>
          </a:p>
          <a:p>
            <a:pPr indent="-228600" lvl="0" marL="457200" rtl="0">
              <a:spcBef>
                <a:spcPts val="0"/>
              </a:spcBef>
              <a:buChar char="●"/>
            </a:pPr>
            <a:r>
              <a:rPr lang="de"/>
              <a:t>HTML-Grundgerüst</a:t>
            </a:r>
          </a:p>
          <a:p>
            <a:pPr indent="-228600" lvl="0" marL="457200" rtl="0">
              <a:spcBef>
                <a:spcPts val="0"/>
              </a:spcBef>
              <a:buChar char="●"/>
            </a:pPr>
            <a:r>
              <a:rPr lang="de"/>
              <a:t>Canvas</a:t>
            </a:r>
          </a:p>
          <a:p>
            <a:pPr indent="-228600" lvl="0" marL="457200" rtl="0">
              <a:spcBef>
                <a:spcPts val="0"/>
              </a:spcBef>
              <a:buChar char="●"/>
            </a:pPr>
            <a:r>
              <a:rPr lang="de"/>
              <a:t>Div und Button (Hilfe)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de"/>
              <a:t>2. Systemarchitektur (Detail)</a:t>
            </a:r>
          </a:p>
        </p:txBody>
      </p:sp>
      <p:sp>
        <p:nvSpPr>
          <p:cNvPr id="125" name="Shape 125"/>
          <p:cNvSpPr txBox="1"/>
          <p:nvPr>
            <p:ph idx="1" type="body"/>
          </p:nvPr>
        </p:nvSpPr>
        <p:spPr>
          <a:xfrm>
            <a:off x="311700" y="1266325"/>
            <a:ext cx="39549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b="1" lang="de" u="sng">
                <a:solidFill>
                  <a:srgbClr val="000000"/>
                </a:solidFill>
                <a:latin typeface="Arial"/>
                <a:ea typeface="Arial"/>
                <a:cs typeface="Arial"/>
                <a:sym typeface="Arial"/>
              </a:rPr>
              <a:t>function render()</a:t>
            </a:r>
            <a:br>
              <a:rPr b="1" lang="de">
                <a:solidFill>
                  <a:srgbClr val="000000"/>
                </a:solidFill>
                <a:latin typeface="Arial"/>
                <a:ea typeface="Arial"/>
                <a:cs typeface="Arial"/>
                <a:sym typeface="Arial"/>
              </a:rPr>
            </a:br>
            <a:r>
              <a:rPr lang="de" sz="1400">
                <a:solidFill>
                  <a:srgbClr val="000000"/>
                </a:solidFill>
                <a:latin typeface="Arial"/>
                <a:ea typeface="Arial"/>
                <a:cs typeface="Arial"/>
                <a:sym typeface="Arial"/>
              </a:rPr>
              <a:t>- Kamerarundfahrt startet durch drücken von ‘R’</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a:t>
            </a:r>
            <a:r>
              <a:rPr lang="de" sz="1200">
                <a:solidFill>
                  <a:srgbClr val="000000"/>
                </a:solidFill>
                <a:latin typeface="Arial"/>
                <a:ea typeface="Arial"/>
                <a:cs typeface="Arial"/>
                <a:sym typeface="Arial"/>
              </a:rPr>
              <a:t>- tracking wird inkrementiert</a:t>
            </a:r>
            <a:br>
              <a:rPr lang="de" sz="1200">
                <a:solidFill>
                  <a:srgbClr val="000000"/>
                </a:solidFill>
                <a:latin typeface="Arial"/>
                <a:ea typeface="Arial"/>
                <a:cs typeface="Arial"/>
                <a:sym typeface="Arial"/>
              </a:rPr>
            </a:br>
            <a:r>
              <a:rPr lang="de" sz="1200">
                <a:solidFill>
                  <a:srgbClr val="000000"/>
                </a:solidFill>
                <a:latin typeface="Arial"/>
                <a:ea typeface="Arial"/>
                <a:cs typeface="Arial"/>
                <a:sym typeface="Arial"/>
              </a:rPr>
              <a:t>	- wenn tracking == 1 //Starte Rundfahrt</a:t>
            </a:r>
            <a:br>
              <a:rPr lang="de" sz="1200">
                <a:solidFill>
                  <a:srgbClr val="000000"/>
                </a:solidFill>
                <a:latin typeface="Arial"/>
                <a:ea typeface="Arial"/>
                <a:cs typeface="Arial"/>
                <a:sym typeface="Arial"/>
              </a:rPr>
            </a:br>
            <a:r>
              <a:rPr lang="de" sz="1200">
                <a:solidFill>
                  <a:srgbClr val="000000"/>
                </a:solidFill>
                <a:latin typeface="Arial"/>
                <a:ea typeface="Arial"/>
                <a:cs typeface="Arial"/>
                <a:sym typeface="Arial"/>
              </a:rPr>
              <a:t>	- wenn tracking == 2 //Abschlussanimation &amp;</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a:t>
            </a:r>
            <a:r>
              <a:rPr lang="de" sz="1200">
                <a:solidFill>
                  <a:srgbClr val="000000"/>
                </a:solidFill>
                <a:latin typeface="Arial"/>
                <a:ea typeface="Arial"/>
                <a:cs typeface="Arial"/>
                <a:sym typeface="Arial"/>
              </a:rPr>
              <a:t>tracking wird auf 0 gesetzt // stoppt</a:t>
            </a:r>
            <a:br>
              <a:rPr lang="de" sz="1400">
                <a:solidFill>
                  <a:srgbClr val="000000"/>
                </a:solidFill>
                <a:latin typeface="Arial"/>
                <a:ea typeface="Arial"/>
                <a:cs typeface="Arial"/>
                <a:sym typeface="Arial"/>
              </a:rPr>
            </a:b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Die Rundfahrt wird anhand der Sinus- und</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Cosinuskurve erzeugt.</a:t>
            </a:r>
          </a:p>
          <a:p>
            <a:pPr lvl="0" rtl="0">
              <a:lnSpc>
                <a:spcPct val="115000"/>
              </a:lnSpc>
              <a:spcBef>
                <a:spcPts val="0"/>
              </a:spcBef>
              <a:spcAft>
                <a:spcPts val="0"/>
              </a:spcAft>
              <a:buNone/>
            </a:pPr>
            <a:r>
              <a:rPr lang="de" sz="1400">
                <a:solidFill>
                  <a:srgbClr val="000000"/>
                </a:solidFill>
                <a:latin typeface="Arial"/>
                <a:ea typeface="Arial"/>
                <a:cs typeface="Arial"/>
                <a:sym typeface="Arial"/>
              </a:rPr>
              <a:t>- lookAtScene ist ein wichtiger Bestandteil,</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damit die Sicht während der Umdrehung auf</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den Notebook gerichtet bleibt</a:t>
            </a:r>
          </a:p>
        </p:txBody>
      </p:sp>
      <p:pic>
        <p:nvPicPr>
          <p:cNvPr id="126" name="Shape 126"/>
          <p:cNvPicPr preferRelativeResize="0"/>
          <p:nvPr/>
        </p:nvPicPr>
        <p:blipFill>
          <a:blip r:embed="rId3">
            <a:alphaModFix/>
          </a:blip>
          <a:stretch>
            <a:fillRect/>
          </a:stretch>
        </p:blipFill>
        <p:spPr>
          <a:xfrm>
            <a:off x="4266650" y="1266325"/>
            <a:ext cx="4662300" cy="37595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de"/>
              <a:t>2. Systemarchitektur (Detail)</a:t>
            </a:r>
          </a:p>
        </p:txBody>
      </p:sp>
      <p:sp>
        <p:nvSpPr>
          <p:cNvPr id="132" name="Shape 132"/>
          <p:cNvSpPr txBox="1"/>
          <p:nvPr>
            <p:ph idx="1" type="body"/>
          </p:nvPr>
        </p:nvSpPr>
        <p:spPr>
          <a:xfrm>
            <a:off x="311700" y="1266325"/>
            <a:ext cx="4040399"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b="1" lang="de" u="sng">
                <a:solidFill>
                  <a:srgbClr val="000000"/>
                </a:solidFill>
                <a:latin typeface="Arial"/>
                <a:ea typeface="Arial"/>
                <a:cs typeface="Arial"/>
                <a:sym typeface="Arial"/>
              </a:rPr>
              <a:t>function onMouseDown(event)</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Mithilfe des Raycasters werden ausgewählte</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Objekte ermittelt, die durch ein Mausklick</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erfasst werden</a:t>
            </a:r>
          </a:p>
          <a:p>
            <a:pPr lvl="0" rtl="0">
              <a:lnSpc>
                <a:spcPct val="115000"/>
              </a:lnSpc>
              <a:spcBef>
                <a:spcPts val="0"/>
              </a:spcBef>
              <a:spcAft>
                <a:spcPts val="0"/>
              </a:spcAft>
              <a:buNone/>
            </a:pPr>
            <a:r>
              <a:rPr lang="de" sz="1400">
                <a:solidFill>
                  <a:srgbClr val="000000"/>
                </a:solidFill>
                <a:latin typeface="Arial"/>
                <a:ea typeface="Arial"/>
                <a:cs typeface="Arial"/>
                <a:sym typeface="Arial"/>
              </a:rPr>
              <a:t>- intersects enthält alle Objekte der Szene, die</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durch den Raycaster erfasst werden können</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wenn intersects.length &gt; 0 (d.h es wurden</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Objekte erfasst) wird geprüft, ob das erste</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Objekt, dass durch den Raycaster erfasst</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wurde der Tisch ist</a:t>
            </a:r>
            <a:br>
              <a:rPr lang="de" sz="1400">
                <a:solidFill>
                  <a:srgbClr val="000000"/>
                </a:solidFill>
                <a:latin typeface="Arial"/>
                <a:ea typeface="Arial"/>
                <a:cs typeface="Arial"/>
                <a:sym typeface="Arial"/>
              </a:rPr>
            </a:br>
            <a:r>
              <a:rPr lang="de" sz="1400">
                <a:solidFill>
                  <a:srgbClr val="000000"/>
                </a:solidFill>
                <a:latin typeface="Arial"/>
                <a:ea typeface="Arial"/>
                <a:cs typeface="Arial"/>
                <a:sym typeface="Arial"/>
              </a:rPr>
              <a:t>	</a:t>
            </a:r>
            <a:r>
              <a:rPr lang="de" sz="1200">
                <a:solidFill>
                  <a:srgbClr val="000000"/>
                </a:solidFill>
                <a:latin typeface="Arial"/>
                <a:ea typeface="Arial"/>
                <a:cs typeface="Arial"/>
                <a:sym typeface="Arial"/>
              </a:rPr>
              <a:t>- wenn ja wird eine Animation ausgeführt die den</a:t>
            </a:r>
            <a:br>
              <a:rPr lang="de" sz="1200">
                <a:solidFill>
                  <a:srgbClr val="000000"/>
                </a:solidFill>
                <a:latin typeface="Arial"/>
                <a:ea typeface="Arial"/>
                <a:cs typeface="Arial"/>
                <a:sym typeface="Arial"/>
              </a:rPr>
            </a:br>
            <a:r>
              <a:rPr lang="de" sz="1200">
                <a:solidFill>
                  <a:srgbClr val="000000"/>
                </a:solidFill>
                <a:latin typeface="Arial"/>
                <a:ea typeface="Arial"/>
                <a:cs typeface="Arial"/>
                <a:sym typeface="Arial"/>
              </a:rPr>
              <a:t>	   Übergang in die zweite Szene verfeinert</a:t>
            </a:r>
            <a:br>
              <a:rPr lang="de" sz="1400">
                <a:solidFill>
                  <a:srgbClr val="000000"/>
                </a:solidFill>
                <a:latin typeface="Arial"/>
                <a:ea typeface="Arial"/>
                <a:cs typeface="Arial"/>
                <a:sym typeface="Arial"/>
              </a:rPr>
            </a:br>
            <a:br>
              <a:rPr lang="de" sz="1400">
                <a:solidFill>
                  <a:srgbClr val="000000"/>
                </a:solidFill>
                <a:latin typeface="Arial"/>
                <a:ea typeface="Arial"/>
                <a:cs typeface="Arial"/>
                <a:sym typeface="Arial"/>
              </a:rPr>
            </a:br>
          </a:p>
        </p:txBody>
      </p:sp>
      <p:pic>
        <p:nvPicPr>
          <p:cNvPr id="133" name="Shape 133"/>
          <p:cNvPicPr preferRelativeResize="0"/>
          <p:nvPr/>
        </p:nvPicPr>
        <p:blipFill>
          <a:blip r:embed="rId3">
            <a:alphaModFix/>
          </a:blip>
          <a:stretch>
            <a:fillRect/>
          </a:stretch>
        </p:blipFill>
        <p:spPr>
          <a:xfrm>
            <a:off x="4352200" y="1152425"/>
            <a:ext cx="4723350" cy="38467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93450" y="0"/>
            <a:ext cx="4017300" cy="1340100"/>
          </a:xfrm>
          <a:prstGeom prst="rect">
            <a:avLst/>
          </a:prstGeom>
        </p:spPr>
        <p:txBody>
          <a:bodyPr anchorCtr="0" anchor="t" bIns="91425" lIns="91425" rIns="91425" tIns="91425">
            <a:noAutofit/>
          </a:bodyPr>
          <a:lstStyle/>
          <a:p>
            <a:pPr lvl="0" rtl="0">
              <a:spcBef>
                <a:spcPts val="0"/>
              </a:spcBef>
              <a:buNone/>
            </a:pPr>
            <a:r>
              <a:rPr lang="de"/>
              <a:t>2. Systemarchitektur (Detail)</a:t>
            </a:r>
          </a:p>
        </p:txBody>
      </p:sp>
      <p:sp>
        <p:nvSpPr>
          <p:cNvPr id="139" name="Shape 139"/>
          <p:cNvSpPr txBox="1"/>
          <p:nvPr>
            <p:ph idx="1" type="body"/>
          </p:nvPr>
        </p:nvSpPr>
        <p:spPr>
          <a:xfrm>
            <a:off x="311700" y="1266325"/>
            <a:ext cx="39549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Animation mit automatischen Werten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{THREE Object} startValues {x:Number,y:Number,z:Number}</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{Object} endValues {x:Number,y:Number,z:Number}</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 @param {Object} options duration: Numbe, delay:Number, complete:function</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a:t>
            </a:r>
          </a:p>
          <a:p>
            <a:pPr lvl="0" rtl="0">
              <a:lnSpc>
                <a:spcPct val="115000"/>
              </a:lnSpc>
              <a:spcBef>
                <a:spcPts val="0"/>
              </a:spcBef>
              <a:spcAft>
                <a:spcPts val="0"/>
              </a:spcAft>
              <a:buNone/>
            </a:pPr>
            <a:r>
              <a:rPr b="1" lang="de" sz="700" u="sng">
                <a:solidFill>
                  <a:srgbClr val="000000"/>
                </a:solidFill>
                <a:latin typeface="Arial"/>
                <a:ea typeface="Arial"/>
                <a:cs typeface="Arial"/>
                <a:sym typeface="Arial"/>
              </a:rPr>
              <a:t>moveObjectToPosition: function (threeObject, endPosition, options)</a:t>
            </a:r>
          </a:p>
          <a:p>
            <a:pPr lvl="0" rtl="0">
              <a:lnSpc>
                <a:spcPct val="115000"/>
              </a:lnSpc>
              <a:spcBef>
                <a:spcPts val="0"/>
              </a:spcBef>
              <a:spcAft>
                <a:spcPts val="0"/>
              </a:spcAft>
              <a:buNone/>
            </a:pPr>
            <a:r>
              <a:t/>
            </a:r>
            <a:endParaRPr b="1" sz="700" u="sng">
              <a:solidFill>
                <a:srgbClr val="000000"/>
              </a:solidFill>
              <a:latin typeface="Arial"/>
              <a:ea typeface="Arial"/>
              <a:cs typeface="Arial"/>
              <a:sym typeface="Arial"/>
            </a:endParaRPr>
          </a:p>
          <a:p>
            <a:pPr lvl="0" rtl="0">
              <a:lnSpc>
                <a:spcPct val="115000"/>
              </a:lnSpc>
              <a:spcBef>
                <a:spcPts val="0"/>
              </a:spcBef>
              <a:spcAft>
                <a:spcPts val="0"/>
              </a:spcAft>
              <a:buNone/>
            </a:pPr>
            <a:r>
              <a:rPr b="1" lang="de" sz="700">
                <a:solidFill>
                  <a:srgbClr val="000000"/>
                </a:solidFill>
                <a:latin typeface="Arial"/>
                <a:ea typeface="Arial"/>
                <a:cs typeface="Arial"/>
                <a:sym typeface="Arial"/>
              </a:rPr>
              <a:t>1. Rechne die Differenz vom xyz des aktuellen Objektes zur Zielpositio</a:t>
            </a:r>
            <a:r>
              <a:rPr b="1" lang="de" sz="700" u="sng">
                <a:solidFill>
                  <a:srgbClr val="000000"/>
                </a:solidFill>
                <a:latin typeface="Arial"/>
                <a:ea typeface="Arial"/>
                <a:cs typeface="Arial"/>
                <a:sym typeface="Arial"/>
              </a:rPr>
              <a:t>n</a:t>
            </a:r>
          </a:p>
          <a:p>
            <a:pPr lvl="0" rtl="0">
              <a:lnSpc>
                <a:spcPct val="115000"/>
              </a:lnSpc>
              <a:spcBef>
                <a:spcPts val="0"/>
              </a:spcBef>
              <a:spcAft>
                <a:spcPts val="0"/>
              </a:spcAft>
              <a:buNone/>
            </a:pPr>
            <a:r>
              <a:rPr b="1" lang="de" sz="700">
                <a:solidFill>
                  <a:srgbClr val="000000"/>
                </a:solidFill>
                <a:latin typeface="Arial"/>
                <a:ea typeface="Arial"/>
                <a:cs typeface="Arial"/>
                <a:sym typeface="Arial"/>
              </a:rPr>
              <a:t>2. Berechne die prozentuale Differenz von xyz</a:t>
            </a:r>
          </a:p>
          <a:p>
            <a:pPr lvl="0" rtl="0">
              <a:lnSpc>
                <a:spcPct val="115000"/>
              </a:lnSpc>
              <a:spcBef>
                <a:spcPts val="0"/>
              </a:spcBef>
              <a:spcAft>
                <a:spcPts val="0"/>
              </a:spcAft>
              <a:buNone/>
            </a:pPr>
            <a:r>
              <a:rPr b="1" lang="de" sz="700">
                <a:solidFill>
                  <a:srgbClr val="000000"/>
                </a:solidFill>
                <a:latin typeface="Arial"/>
                <a:ea typeface="Arial"/>
                <a:cs typeface="Arial"/>
                <a:sym typeface="Arial"/>
              </a:rPr>
              <a:t>3. Der maximale Differenzwert wird als maß für die Dauer der anderen Werte benutzt und in Relation gesetzt</a:t>
            </a:r>
          </a:p>
          <a:p>
            <a:pPr lvl="0" rtl="0">
              <a:lnSpc>
                <a:spcPct val="115000"/>
              </a:lnSpc>
              <a:spcBef>
                <a:spcPts val="0"/>
              </a:spcBef>
              <a:spcAft>
                <a:spcPts val="0"/>
              </a:spcAft>
              <a:buNone/>
            </a:pPr>
            <a:r>
              <a:rPr b="1" lang="de" sz="700">
                <a:solidFill>
                  <a:srgbClr val="000000"/>
                </a:solidFill>
                <a:latin typeface="Arial"/>
                <a:ea typeface="Arial"/>
                <a:cs typeface="Arial"/>
                <a:sym typeface="Arial"/>
              </a:rPr>
              <a:t>4.Der internen Animationsfunktion, die durch ein Simples Intervall immer wieder einen Delta Wert ermittelt, der aus den oben berechneten Daten folgt, wird belegt mit der Duration, Delay und der Delta Funktion die wir ausführen wollen. Hier wird dann der Wert für xyz für den aktuellen Fortschrift der Funktion berechnet und zurückgegeben. Für jeden Schritt wird dann die Position des Threejs Objektes neu gesetzt. Dabei verwendet Threejs die EulerRegel und setzt zuerst den x, dann y und dann z Wert.</a:t>
            </a:r>
          </a:p>
          <a:p>
            <a:pPr lvl="0" rtl="0">
              <a:lnSpc>
                <a:spcPct val="115000"/>
              </a:lnSpc>
              <a:spcBef>
                <a:spcPts val="0"/>
              </a:spcBef>
              <a:spcAft>
                <a:spcPts val="0"/>
              </a:spcAft>
              <a:buNone/>
            </a:pPr>
            <a:r>
              <a:rPr b="1" lang="de" sz="700">
                <a:solidFill>
                  <a:srgbClr val="000000"/>
                </a:solidFill>
                <a:latin typeface="Arial"/>
                <a:ea typeface="Arial"/>
                <a:cs typeface="Arial"/>
                <a:sym typeface="Arial"/>
              </a:rPr>
              <a:t>5. Wenn das abgearbeitet ist und die Duration abgelaufen ist, wird unsere übergebenen “Complete” Funktion gerufen.</a:t>
            </a:r>
          </a:p>
          <a:p>
            <a:pPr lvl="0" rtl="0">
              <a:lnSpc>
                <a:spcPct val="115000"/>
              </a:lnSpc>
              <a:spcBef>
                <a:spcPts val="0"/>
              </a:spcBef>
              <a:spcAft>
                <a:spcPts val="0"/>
              </a:spcAft>
              <a:buNone/>
            </a:pPr>
            <a:r>
              <a:rPr b="1" lang="de" sz="700">
                <a:solidFill>
                  <a:srgbClr val="000000"/>
                </a:solidFill>
                <a:latin typeface="Arial"/>
                <a:ea typeface="Arial"/>
                <a:cs typeface="Arial"/>
                <a:sym typeface="Arial"/>
              </a:rPr>
              <a:t> </a:t>
            </a:r>
          </a:p>
        </p:txBody>
      </p:sp>
      <p:pic>
        <p:nvPicPr>
          <p:cNvPr id="140" name="Shape 140"/>
          <p:cNvPicPr preferRelativeResize="0"/>
          <p:nvPr/>
        </p:nvPicPr>
        <p:blipFill rotWithShape="1">
          <a:blip r:embed="rId3">
            <a:alphaModFix/>
          </a:blip>
          <a:srcRect b="12220" l="-1800" r="1800" t="-12219"/>
          <a:stretch/>
        </p:blipFill>
        <p:spPr>
          <a:xfrm>
            <a:off x="4210700" y="-91974"/>
            <a:ext cx="4751724" cy="2772100"/>
          </a:xfrm>
          <a:prstGeom prst="rect">
            <a:avLst/>
          </a:prstGeom>
          <a:noFill/>
          <a:ln>
            <a:noFill/>
          </a:ln>
        </p:spPr>
      </p:pic>
      <p:pic>
        <p:nvPicPr>
          <p:cNvPr id="141" name="Shape 141"/>
          <p:cNvPicPr preferRelativeResize="0"/>
          <p:nvPr/>
        </p:nvPicPr>
        <p:blipFill>
          <a:blip r:embed="rId4">
            <a:alphaModFix/>
          </a:blip>
          <a:stretch>
            <a:fillRect/>
          </a:stretch>
        </p:blipFill>
        <p:spPr>
          <a:xfrm>
            <a:off x="4335500" y="2712975"/>
            <a:ext cx="4715849" cy="2334299"/>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