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61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ondeinformatique.fr/actualites/lire-google-elabore-le-langage-dex-oriente-tableau-pour-le-machine-learning-76943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ondeinformatique.fr/actualites/lire-machine-learning-netflix-bascule-sa-bibliotheque-metaflow-en-open-source-77341.html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ondeinformatique.fr/actualites/lire-la-version-6-du-langage-swift-ciblera-le-machine-learning-78088.html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ondeinformatique.fr/actualites/lire-les-battements-du-coeur-pour-detecter-les-deepfakes-80272.htm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ondeinformatique.fr/actualites/lire-google-recaptcha-v3-audio-trahi-par-son-speech-to-text-81532.htm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pprentissage_automatique" TargetMode="External"/><Relationship Id="rId2" Type="http://schemas.openxmlformats.org/officeDocument/2006/relationships/hyperlink" Target="https://www.lemondeinformatique.f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s.com/fr_fr/insights/analytics/machine-learning.html" TargetMode="External"/><Relationship Id="rId4" Type="http://schemas.openxmlformats.org/officeDocument/2006/relationships/hyperlink" Target="https://www.jeveuxetredatascientist.fr/quest-ce-que-le-machine-lear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FE8E3-882A-4186-90D3-67B3058CA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Veille technologique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07BBF-1916-4644-AB3F-B30228E92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56699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E59E5F-E9B9-4CB6-850D-C57B17E2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L’apprentissage non supervisé </a:t>
            </a:r>
          </a:p>
        </p:txBody>
      </p:sp>
      <p:pic>
        <p:nvPicPr>
          <p:cNvPr id="4098" name="Picture 2" descr="Apprentissage non supervisé — Wikipédia">
            <a:extLst>
              <a:ext uri="{FF2B5EF4-FFF2-40B4-BE49-F238E27FC236}">
                <a16:creationId xmlns:a16="http://schemas.microsoft.com/office/drawing/2014/main" id="{B2454F46-8B2E-42B4-8905-481BC64C3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9386" y="2482596"/>
            <a:ext cx="6604901" cy="29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26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pprentissage par renforcement - Petit guide du machine learning">
            <a:extLst>
              <a:ext uri="{FF2B5EF4-FFF2-40B4-BE49-F238E27FC236}">
                <a16:creationId xmlns:a16="http://schemas.microsoft.com/office/drawing/2014/main" id="{FA7850B1-7B6A-4D48-9868-D623F9059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4" b="1480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0F2220-9BCD-4945-AD3B-919E831B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-24860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L’apprentissage par renforcement </a:t>
            </a:r>
          </a:p>
        </p:txBody>
      </p:sp>
    </p:spTree>
    <p:extLst>
      <p:ext uri="{BB962C8B-B14F-4D97-AF65-F5344CB8AC3E}">
        <p14:creationId xmlns:p14="http://schemas.microsoft.com/office/powerpoint/2010/main" val="40043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A68B1C-731A-467B-A56A-A9CC9609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208113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ED87D-34BE-45BD-ABE5-BAEDE514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1865621"/>
            <a:ext cx="3044952" cy="216688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b="1"/>
              <a:t>Arbre de décision</a:t>
            </a:r>
            <a:br>
              <a:rPr lang="en-US"/>
            </a:b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C5A14-1953-477D-BF65-FC035875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Machine Learning : classification à l'aide des arbres de décisions :  fonctionnement et application en NodeJS | M@XCode">
            <a:extLst>
              <a:ext uri="{FF2B5EF4-FFF2-40B4-BE49-F238E27FC236}">
                <a16:creationId xmlns:a16="http://schemas.microsoft.com/office/drawing/2014/main" id="{F695682A-0364-446E-A925-57244B8D92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446" y="1035274"/>
            <a:ext cx="4124340" cy="299723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B02C1-D6A5-4FA5-A35E-210AF310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321731"/>
            <a:ext cx="2773764" cy="20658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684D5-3BE6-4567-A7F4-8FAC8B5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7447"/>
            <a:ext cx="4111054" cy="237882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http://cedric.cnam.fr/vertigo/cours/ml2/_images/adad3.png">
            <a:extLst>
              <a:ext uri="{FF2B5EF4-FFF2-40B4-BE49-F238E27FC236}">
                <a16:creationId xmlns:a16="http://schemas.microsoft.com/office/drawing/2014/main" id="{A1DCD868-77B3-4C51-99BE-5A6C56E19B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21731"/>
            <a:ext cx="3625219" cy="6214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789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AAFC27-EB3A-40E9-8ACB-EBF62C87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900" b="1">
                <a:solidFill>
                  <a:schemeClr val="bg1"/>
                </a:solidFill>
              </a:rPr>
              <a:t>Les forêts aléatoires</a:t>
            </a:r>
            <a:br>
              <a:rPr lang="en-US" sz="2900">
                <a:solidFill>
                  <a:schemeClr val="bg1"/>
                </a:solidFill>
              </a:rPr>
            </a:br>
            <a:endParaRPr lang="en-US" sz="2900">
              <a:solidFill>
                <a:schemeClr val="bg1"/>
              </a:solidFill>
            </a:endParaRPr>
          </a:p>
        </p:txBody>
      </p:sp>
      <p:pic>
        <p:nvPicPr>
          <p:cNvPr id="4" name="Image 3" descr="Réduisez la corrélation entre les apprenants faibles à l'aide des forêts  aléatoires - Modélisez vos données avec les méthodes ensemblistes -  OpenClassrooms">
            <a:extLst>
              <a:ext uri="{FF2B5EF4-FFF2-40B4-BE49-F238E27FC236}">
                <a16:creationId xmlns:a16="http://schemas.microsoft.com/office/drawing/2014/main" id="{8B98BD88-D667-4420-8A21-0079555B78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348320"/>
            <a:ext cx="6250769" cy="4000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129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F5BBD1-3AF3-437E-8907-8289C39B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 b="1"/>
              <a:t>Le gradient Boosting/XG BOOST</a:t>
            </a:r>
            <a:br>
              <a:rPr lang="en-US" sz="2600"/>
            </a:br>
            <a:endParaRPr lang="en-US" sz="2600"/>
          </a:p>
        </p:txBody>
      </p:sp>
      <p:pic>
        <p:nvPicPr>
          <p:cNvPr id="4" name="Image 3" descr="Figure 2 from DimBoost: Boosting Gradient Boosting Decision Tree to Higher  Dimensions | Semantic Scholar">
            <a:extLst>
              <a:ext uri="{FF2B5EF4-FFF2-40B4-BE49-F238E27FC236}">
                <a16:creationId xmlns:a16="http://schemas.microsoft.com/office/drawing/2014/main" id="{44DCDE8E-96A4-407C-8A29-8A334FAB7B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47" y="2482596"/>
            <a:ext cx="7236179" cy="2930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177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788A38-5F0C-4592-A0DC-5B634F43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813193-D35D-42A9-A6CA-6D04EFAA7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537702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A9F8F8-9542-40E7-BF4D-5EAE1F06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900" b="1"/>
              <a:t>Les algorithmes génétiques </a:t>
            </a:r>
            <a:br>
              <a:rPr lang="en-US" sz="2900"/>
            </a:br>
            <a:endParaRPr lang="en-US" sz="2900"/>
          </a:p>
        </p:txBody>
      </p:sp>
      <p:pic>
        <p:nvPicPr>
          <p:cNvPr id="4" name="Image 3" descr="Intelligence artificielle : l'aventure commence tout juste !">
            <a:extLst>
              <a:ext uri="{FF2B5EF4-FFF2-40B4-BE49-F238E27FC236}">
                <a16:creationId xmlns:a16="http://schemas.microsoft.com/office/drawing/2014/main" id="{BA931E46-881E-4E1F-86C7-D690C4923D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5153" y="405204"/>
            <a:ext cx="3801035" cy="6047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01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7B0E09-0BA4-428A-824A-ADBB0B05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 </a:t>
            </a:r>
            <a:br>
              <a:rPr lang="en-US" sz="2000"/>
            </a:br>
            <a:r>
              <a:rPr lang="en-US" sz="2000" b="1"/>
              <a:t>Les machines à Vecteurs de support </a:t>
            </a:r>
            <a:br>
              <a:rPr lang="en-US" sz="2000"/>
            </a:br>
            <a:endParaRPr lang="en-US" sz="2000"/>
          </a:p>
        </p:txBody>
      </p:sp>
      <p:pic>
        <p:nvPicPr>
          <p:cNvPr id="4" name="Image 3" descr="SVM Optimal Plane">
            <a:extLst>
              <a:ext uri="{FF2B5EF4-FFF2-40B4-BE49-F238E27FC236}">
                <a16:creationId xmlns:a16="http://schemas.microsoft.com/office/drawing/2014/main" id="{0C6AF817-9E32-4962-A594-0C07671CA1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3294" y="2482595"/>
            <a:ext cx="8857129" cy="3272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200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02B9D0-9EA6-4115-9A8E-2AB3BB7E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b="1"/>
              <a:t>Les K plus proches voisins</a:t>
            </a:r>
            <a:br>
              <a:rPr lang="en-US" sz="3200"/>
            </a:br>
            <a:endParaRPr lang="en-US" sz="320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K nearest neighbours">
            <a:extLst>
              <a:ext uri="{FF2B5EF4-FFF2-40B4-BE49-F238E27FC236}">
                <a16:creationId xmlns:a16="http://schemas.microsoft.com/office/drawing/2014/main" id="{ADC698ED-76A2-4DEE-A998-99E24143C7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6436" y="639590"/>
            <a:ext cx="6739127" cy="33120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824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7C1B20-A7C6-4866-99EB-4D89C09E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b="1"/>
              <a:t>La régression logistique</a:t>
            </a:r>
            <a:br>
              <a:rPr lang="en-US"/>
            </a:br>
            <a:endParaRPr lang="en-US"/>
          </a:p>
        </p:txBody>
      </p:sp>
      <p:pic>
        <p:nvPicPr>
          <p:cNvPr id="7" name="Image 6" descr="Logistic Regression pour Machine Learning - Une Introduction Simple">
            <a:extLst>
              <a:ext uri="{FF2B5EF4-FFF2-40B4-BE49-F238E27FC236}">
                <a16:creationId xmlns:a16="http://schemas.microsoft.com/office/drawing/2014/main" id="{86696DB5-C4D0-4166-B88C-3DD2F92BB0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6346" y="2482596"/>
            <a:ext cx="6370981" cy="2930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171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EF132-1455-4051-91B3-16432B5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53F8B-4590-4B1A-A4AB-37E8A590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artificielle</a:t>
            </a:r>
          </a:p>
          <a:p>
            <a:r>
              <a:rPr lang="fr-FR" dirty="0"/>
              <a:t>La machine </a:t>
            </a:r>
            <a:r>
              <a:rPr lang="fr-FR" dirty="0" err="1"/>
              <a:t>learning</a:t>
            </a:r>
            <a:endParaRPr lang="fr-FR" dirty="0"/>
          </a:p>
          <a:p>
            <a:r>
              <a:rPr lang="fr-FR" dirty="0"/>
              <a:t>Catégorie </a:t>
            </a:r>
          </a:p>
          <a:p>
            <a:r>
              <a:rPr lang="fr-FR" dirty="0"/>
              <a:t>Algorithme </a:t>
            </a:r>
          </a:p>
          <a:p>
            <a:r>
              <a:rPr lang="fr-FR" dirty="0"/>
              <a:t>Nouveauté 2019/2020/2021</a:t>
            </a:r>
          </a:p>
          <a:p>
            <a:r>
              <a:rPr lang="fr-FR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780816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CE3F7-6F84-4E2F-830A-70A451B0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Nouveuté</a:t>
            </a:r>
            <a:r>
              <a:rPr lang="fr-FR" dirty="0"/>
              <a:t> 209/2020/2021</a:t>
            </a:r>
          </a:p>
        </p:txBody>
      </p:sp>
      <p:pic>
        <p:nvPicPr>
          <p:cNvPr id="1026" name="Picture 2" descr="Des chercheurs de Google ont dévoilé le langage Dex pour le machine learning. (Crédit Photo : mikemacmarketing on Visual Hunt / CC BY)">
            <a:extLst>
              <a:ext uri="{FF2B5EF4-FFF2-40B4-BE49-F238E27FC236}">
                <a16:creationId xmlns:a16="http://schemas.microsoft.com/office/drawing/2014/main" id="{B54AD719-132F-452C-989F-38AE842B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70" y="2366661"/>
            <a:ext cx="5750832" cy="383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B5F11EC-475C-4AAC-9ED4-AC3D74B5E3F5}"/>
              </a:ext>
            </a:extLst>
          </p:cNvPr>
          <p:cNvSpPr txBox="1"/>
          <p:nvPr/>
        </p:nvSpPr>
        <p:spPr>
          <a:xfrm>
            <a:off x="7475589" y="3127604"/>
            <a:ext cx="4384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Google élabore le langage </a:t>
            </a:r>
            <a:r>
              <a:rPr lang="fr-FR" b="1" dirty="0" err="1"/>
              <a:t>Dex</a:t>
            </a:r>
            <a:r>
              <a:rPr lang="fr-FR" b="1" dirty="0"/>
              <a:t> orienté tableau pour le machine </a:t>
            </a:r>
            <a:r>
              <a:rPr lang="fr-FR" b="1" dirty="0" err="1"/>
              <a:t>learning</a:t>
            </a:r>
            <a:endParaRPr lang="fr-FR" b="1" dirty="0"/>
          </a:p>
          <a:p>
            <a:r>
              <a:rPr lang="fr-FR" dirty="0"/>
              <a:t>30 octobre 2019</a:t>
            </a:r>
          </a:p>
          <a:p>
            <a:r>
              <a:rPr lang="fr-FR" dirty="0">
                <a:hlinkClick r:id="rId3"/>
              </a:rPr>
              <a:t>Lien :https://www.lemondeinformatique.fr/actualites/lire-google-elabore-le-langage-dex-oriente-tableau-pour-le-machine-learning-76943.html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518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 rendant open source sa bibliothèque Metaflow, Netflix veut encourager les spécialistes de la donnée à réaliser des projets. (Crédit Photo : DR)">
            <a:extLst>
              <a:ext uri="{FF2B5EF4-FFF2-40B4-BE49-F238E27FC236}">
                <a16:creationId xmlns:a16="http://schemas.microsoft.com/office/drawing/2014/main" id="{DA1B16A0-470B-4FD9-9700-92977B2B7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0" y="848974"/>
            <a:ext cx="61912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1B2422D-30F1-4522-8782-FCE74FD17CCF}"/>
              </a:ext>
            </a:extLst>
          </p:cNvPr>
          <p:cNvSpPr txBox="1"/>
          <p:nvPr/>
        </p:nvSpPr>
        <p:spPr>
          <a:xfrm>
            <a:off x="7406640" y="1513840"/>
            <a:ext cx="4329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Machine </a:t>
            </a:r>
            <a:r>
              <a:rPr lang="fr-FR" b="1" dirty="0" err="1"/>
              <a:t>learning</a:t>
            </a:r>
            <a:r>
              <a:rPr lang="fr-FR" b="1" dirty="0"/>
              <a:t> : Netflix bascule sa bibliothèque </a:t>
            </a:r>
            <a:r>
              <a:rPr lang="fr-FR" b="1" dirty="0" err="1"/>
              <a:t>Metaflow</a:t>
            </a:r>
            <a:r>
              <a:rPr lang="fr-FR" b="1" dirty="0"/>
              <a:t> en open source</a:t>
            </a:r>
          </a:p>
          <a:p>
            <a:r>
              <a:rPr lang="fr-FR" dirty="0"/>
              <a:t>09 décembre 2019</a:t>
            </a:r>
          </a:p>
          <a:p>
            <a:r>
              <a:rPr lang="fr-FR" dirty="0"/>
              <a:t>Lien : </a:t>
            </a:r>
            <a:r>
              <a:rPr lang="fr-FR" u="sng" dirty="0">
                <a:hlinkClick r:id="rId3"/>
              </a:rPr>
              <a:t>https://www.lemondeinformatique.fr/actualites/lire-machine-learning-netflix-bascule-sa-bibliotheque-metaflow-en-open-source-77341.html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619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4FCD5C-7443-4EBD-B37B-EAB86BF09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920" y="804334"/>
            <a:ext cx="10550161" cy="510226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10E9B40-C467-4CDE-8CC1-38533731D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968883"/>
            <a:ext cx="10222992" cy="4773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pple va orienter la prochaine itération de son langage Swift vers le machine learning. (Crédit Photo : Apple)">
            <a:extLst>
              <a:ext uri="{FF2B5EF4-FFF2-40B4-BE49-F238E27FC236}">
                <a16:creationId xmlns:a16="http://schemas.microsoft.com/office/drawing/2014/main" id="{B4055A28-1603-407F-B917-DDC5E5BAB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504" y="968883"/>
            <a:ext cx="5891844" cy="39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3D2E8AA-F817-4670-888A-1A28D89D5459}"/>
              </a:ext>
            </a:extLst>
          </p:cNvPr>
          <p:cNvSpPr txBox="1"/>
          <p:nvPr/>
        </p:nvSpPr>
        <p:spPr>
          <a:xfrm>
            <a:off x="7416799" y="1645920"/>
            <a:ext cx="3689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La version 6 du langage Swift ciblera le machine </a:t>
            </a:r>
            <a:r>
              <a:rPr lang="fr-FR" b="1" dirty="0" err="1">
                <a:solidFill>
                  <a:schemeClr val="bg1"/>
                </a:solidFill>
              </a:rPr>
              <a:t>learning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13 février 2020</a:t>
            </a:r>
          </a:p>
          <a:p>
            <a:r>
              <a:rPr lang="fr-FR" b="1" dirty="0">
                <a:solidFill>
                  <a:schemeClr val="bg1"/>
                </a:solidFill>
              </a:rPr>
              <a:t>Lien : 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https://www.lemondeinformatique.fr/actualites/lire-la-version-6-du-langage-swift-ciblera-le-machine-learning-78088.html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55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4FCD5C-7443-4EBD-B37B-EAB86BF09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920" y="804334"/>
            <a:ext cx="10550161" cy="510226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10E9B40-C467-4CDE-8CC1-38533731D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968883"/>
            <a:ext cx="10222992" cy="4773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e taux de précision de détection des fausses vidéos par analyse PPG atteindrait 97,29% contre 93,39% pour d'autres modèles de détection deepfakes. (crédit : D.R.)">
            <a:extLst>
              <a:ext uri="{FF2B5EF4-FFF2-40B4-BE49-F238E27FC236}">
                <a16:creationId xmlns:a16="http://schemas.microsoft.com/office/drawing/2014/main" id="{A542FAC8-2524-4F1A-91C3-EEAE1F2CF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9775" y="1115949"/>
            <a:ext cx="6215169" cy="413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533548-5197-4285-8665-31845D14EE34}"/>
              </a:ext>
            </a:extLst>
          </p:cNvPr>
          <p:cNvSpPr txBox="1"/>
          <p:nvPr/>
        </p:nvSpPr>
        <p:spPr>
          <a:xfrm>
            <a:off x="7668409" y="1882164"/>
            <a:ext cx="3353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Les battements du </a:t>
            </a:r>
            <a:r>
              <a:rPr lang="fr-FR" b="1" dirty="0" err="1">
                <a:solidFill>
                  <a:schemeClr val="bg1"/>
                </a:solidFill>
              </a:rPr>
              <a:t>coeur</a:t>
            </a:r>
            <a:r>
              <a:rPr lang="fr-FR" b="1" dirty="0">
                <a:solidFill>
                  <a:schemeClr val="bg1"/>
                </a:solidFill>
              </a:rPr>
              <a:t> pour détecter les </a:t>
            </a:r>
            <a:r>
              <a:rPr lang="fr-FR" b="1" dirty="0" err="1">
                <a:solidFill>
                  <a:schemeClr val="bg1"/>
                </a:solidFill>
              </a:rPr>
              <a:t>deepfakes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04 septembre 2020</a:t>
            </a:r>
          </a:p>
          <a:p>
            <a:r>
              <a:rPr lang="fr-FR" dirty="0">
                <a:solidFill>
                  <a:schemeClr val="bg1"/>
                </a:solidFill>
              </a:rPr>
              <a:t>Lien : </a:t>
            </a:r>
            <a:r>
              <a:rPr lang="fr-FR" u="sng" dirty="0">
                <a:hlinkClick r:id="rId3"/>
              </a:rPr>
              <a:t>https://www.lemondeinformatique.fr/actualites/lire-les-battements-du-coeur-pour-detecter-les-deepfakes-80272.html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25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éveloppé à l'origine par des chercheurs de l'Université du Maryland en 2017, l'outil unCaptcha permet de contourner le dispositif reCAPTCHA de Google jusque dans sa v2. (crédit : Nikolai Tschacher)">
            <a:extLst>
              <a:ext uri="{FF2B5EF4-FFF2-40B4-BE49-F238E27FC236}">
                <a16:creationId xmlns:a16="http://schemas.microsoft.com/office/drawing/2014/main" id="{8C8BEDF0-9747-40C0-83FD-42E227581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1270186"/>
            <a:ext cx="6250769" cy="41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0D77C4-CDFA-4951-9B75-AF4720F0129B}"/>
              </a:ext>
            </a:extLst>
          </p:cNvPr>
          <p:cNvSpPr txBox="1"/>
          <p:nvPr/>
        </p:nvSpPr>
        <p:spPr>
          <a:xfrm>
            <a:off x="8182865" y="1640755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 </a:t>
            </a:r>
            <a:r>
              <a:rPr lang="en-US" b="1" dirty="0" err="1">
                <a:solidFill>
                  <a:schemeClr val="bg1"/>
                </a:solidFill>
              </a:rPr>
              <a:t>chercheur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sécurité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indépendant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est</a:t>
            </a:r>
            <a:r>
              <a:rPr lang="en-US" b="1" dirty="0">
                <a:solidFill>
                  <a:schemeClr val="bg1"/>
                </a:solidFill>
              </a:rPr>
              <a:t> parvenu à </a:t>
            </a:r>
            <a:r>
              <a:rPr lang="en-US" b="1" dirty="0" err="1">
                <a:solidFill>
                  <a:schemeClr val="bg1"/>
                </a:solidFill>
              </a:rPr>
              <a:t>utiliser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l'API</a:t>
            </a:r>
            <a:r>
              <a:rPr lang="en-US" b="1" dirty="0">
                <a:solidFill>
                  <a:schemeClr val="bg1"/>
                </a:solidFill>
              </a:rPr>
              <a:t> Speech to Text de Google pour </a:t>
            </a:r>
            <a:r>
              <a:rPr lang="en-US" b="1" dirty="0" err="1">
                <a:solidFill>
                  <a:schemeClr val="bg1"/>
                </a:solidFill>
              </a:rPr>
              <a:t>tromper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dernière</a:t>
            </a:r>
            <a:r>
              <a:rPr lang="en-US" b="1" dirty="0">
                <a:solidFill>
                  <a:schemeClr val="bg1"/>
                </a:solidFill>
              </a:rPr>
              <a:t> version de </a:t>
            </a:r>
            <a:r>
              <a:rPr lang="en-US" b="1" dirty="0" err="1">
                <a:solidFill>
                  <a:schemeClr val="bg1"/>
                </a:solidFill>
              </a:rPr>
              <a:t>reCAPTCHA</a:t>
            </a:r>
            <a:r>
              <a:rPr lang="en-US" b="1" dirty="0">
                <a:solidFill>
                  <a:schemeClr val="bg1"/>
                </a:solidFill>
              </a:rPr>
              <a:t> audio, un </a:t>
            </a:r>
            <a:r>
              <a:rPr lang="en-US" b="1" dirty="0" err="1">
                <a:solidFill>
                  <a:schemeClr val="bg1"/>
                </a:solidFill>
              </a:rPr>
              <a:t>outil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aussi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conçu</a:t>
            </a:r>
            <a:r>
              <a:rPr lang="en-US" b="1" dirty="0">
                <a:solidFill>
                  <a:schemeClr val="bg1"/>
                </a:solidFill>
              </a:rPr>
              <a:t> par la </a:t>
            </a:r>
            <a:r>
              <a:rPr lang="en-US" b="1" dirty="0" err="1">
                <a:solidFill>
                  <a:schemeClr val="bg1"/>
                </a:solidFill>
              </a:rPr>
              <a:t>société</a:t>
            </a:r>
            <a:r>
              <a:rPr lang="en-US" b="1" dirty="0">
                <a:solidFill>
                  <a:schemeClr val="bg1"/>
                </a:solidFill>
              </a:rPr>
              <a:t> pour </a:t>
            </a:r>
            <a:r>
              <a:rPr lang="en-US" b="1" dirty="0" err="1">
                <a:solidFill>
                  <a:schemeClr val="bg1"/>
                </a:solidFill>
              </a:rPr>
              <a:t>lutter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contre</a:t>
            </a:r>
            <a:r>
              <a:rPr lang="en-US" b="1" dirty="0">
                <a:solidFill>
                  <a:schemeClr val="bg1"/>
                </a:solidFill>
              </a:rPr>
              <a:t> les bots </a:t>
            </a:r>
            <a:r>
              <a:rPr lang="en-US" b="1" dirty="0" err="1">
                <a:solidFill>
                  <a:schemeClr val="bg1"/>
                </a:solidFill>
              </a:rPr>
              <a:t>polluant</a:t>
            </a:r>
            <a:r>
              <a:rPr lang="en-US" b="1" dirty="0">
                <a:solidFill>
                  <a:schemeClr val="bg1"/>
                </a:solidFill>
              </a:rPr>
              <a:t> le </a:t>
            </a:r>
            <a:r>
              <a:rPr lang="en-US" b="1" dirty="0" err="1">
                <a:solidFill>
                  <a:schemeClr val="bg1"/>
                </a:solidFill>
              </a:rPr>
              <a:t>trafic</a:t>
            </a:r>
            <a:r>
              <a:rPr lang="en-US" b="1" dirty="0">
                <a:solidFill>
                  <a:schemeClr val="bg1"/>
                </a:solidFill>
              </a:rPr>
              <a:t> des sites Internet.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05 Janvier 2021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Lien </a:t>
            </a:r>
            <a:r>
              <a:rPr lang="fr-FR" u="sng" dirty="0">
                <a:hlinkClick r:id="rId3"/>
              </a:rPr>
              <a:t>https://www.lemondeinformatique.fr/actualites/lire-google-recaptcha-v3-audio-trahi-par-son-speech-to-text-81532.html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1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59C37-4D29-4DE1-9EE9-55CF5EFA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C21F5B-C72E-48CC-B105-4A08F975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hlinkClick r:id="rId2"/>
              </a:rPr>
              <a:t>https://www.lemondeinformatique.fr/</a:t>
            </a:r>
            <a:endParaRPr lang="fr-FR" dirty="0"/>
          </a:p>
          <a:p>
            <a:r>
              <a:rPr lang="fr-FR" dirty="0">
                <a:hlinkClick r:id="rId3"/>
              </a:rPr>
              <a:t>https://fr.wikipedia.org/wiki/Apprentissage_automatique</a:t>
            </a:r>
            <a:endParaRPr lang="fr-FR" dirty="0"/>
          </a:p>
          <a:p>
            <a:r>
              <a:rPr lang="fr-FR" dirty="0">
                <a:hlinkClick r:id="rId4"/>
              </a:rPr>
              <a:t>https://www.jeveuxetredatascientist.fr/quest-ce-que-le-machine-learning/</a:t>
            </a:r>
            <a:endParaRPr lang="fr-FR" dirty="0"/>
          </a:p>
          <a:p>
            <a:r>
              <a:rPr lang="fr-FR" dirty="0">
                <a:hlinkClick r:id="rId5"/>
              </a:rPr>
              <a:t>https://www.sas.com/fr_fr/insights/analytics/machine-learning.html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24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'intelligence artificielle d'ici 2030">
            <a:extLst>
              <a:ext uri="{FF2B5EF4-FFF2-40B4-BE49-F238E27FC236}">
                <a16:creationId xmlns:a16="http://schemas.microsoft.com/office/drawing/2014/main" id="{B38A6E13-B582-48B1-9BB4-7E1CD3A78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BB4893-AB95-4AE2-90FB-8ACD3D43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Intelligence artificielle</a:t>
            </a:r>
          </a:p>
        </p:txBody>
      </p:sp>
    </p:spTree>
    <p:extLst>
      <p:ext uri="{BB962C8B-B14F-4D97-AF65-F5344CB8AC3E}">
        <p14:creationId xmlns:p14="http://schemas.microsoft.com/office/powerpoint/2010/main" val="2664102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005BA11-2D5F-40FD-BFBA-EBEF22B01824}"/>
              </a:ext>
            </a:extLst>
          </p:cNvPr>
          <p:cNvSpPr txBox="1"/>
          <p:nvPr/>
        </p:nvSpPr>
        <p:spPr>
          <a:xfrm>
            <a:off x="1143000" y="1617785"/>
            <a:ext cx="29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Mathématique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55872-D983-4C64-AFEF-2F1D83412429}"/>
              </a:ext>
            </a:extLst>
          </p:cNvPr>
          <p:cNvSpPr txBox="1"/>
          <p:nvPr/>
        </p:nvSpPr>
        <p:spPr>
          <a:xfrm>
            <a:off x="4132385" y="1617785"/>
            <a:ext cx="238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Neuroscience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DEB9E4-D02F-40BF-A28B-3C3783A2DDFF}"/>
              </a:ext>
            </a:extLst>
          </p:cNvPr>
          <p:cNvSpPr txBox="1"/>
          <p:nvPr/>
        </p:nvSpPr>
        <p:spPr>
          <a:xfrm>
            <a:off x="7061659" y="1617785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Philosophie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969CDF-6BDC-4F86-9E71-021EE689F19A}"/>
              </a:ext>
            </a:extLst>
          </p:cNvPr>
          <p:cNvSpPr txBox="1"/>
          <p:nvPr/>
        </p:nvSpPr>
        <p:spPr>
          <a:xfrm>
            <a:off x="5189341" y="324433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Machine Learning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3B560E-E9EE-44A8-BB2A-1D3265A303D0}"/>
              </a:ext>
            </a:extLst>
          </p:cNvPr>
          <p:cNvSpPr txBox="1"/>
          <p:nvPr/>
        </p:nvSpPr>
        <p:spPr>
          <a:xfrm>
            <a:off x="2496013" y="3274951"/>
            <a:ext cx="19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81551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86CD5E-2598-4EB5-A90B-A3CC7E9D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Machine learning</a:t>
            </a:r>
          </a:p>
        </p:txBody>
      </p:sp>
      <p:pic>
        <p:nvPicPr>
          <p:cNvPr id="2050" name="Picture 2" descr="Qu'est ce que le machine learning ?">
            <a:extLst>
              <a:ext uri="{FF2B5EF4-FFF2-40B4-BE49-F238E27FC236}">
                <a16:creationId xmlns:a16="http://schemas.microsoft.com/office/drawing/2014/main" id="{CAB745B9-3117-4F40-B5A3-968F73864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752" y="2515868"/>
            <a:ext cx="9314170" cy="28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78443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ngénieur ADAS - Véhicule autonome - ALTEN">
            <a:extLst>
              <a:ext uri="{FF2B5EF4-FFF2-40B4-BE49-F238E27FC236}">
                <a16:creationId xmlns:a16="http://schemas.microsoft.com/office/drawing/2014/main" id="{955C846C-B8DC-4E93-B2D1-9B4B43E5349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7" b="845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882B01-0167-4299-9B0A-982EAA45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Exemple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104FD5-09BC-4ED2-B0B2-0DD3AFFAEC62}"/>
              </a:ext>
            </a:extLst>
          </p:cNvPr>
          <p:cNvSpPr txBox="1"/>
          <p:nvPr/>
        </p:nvSpPr>
        <p:spPr>
          <a:xfrm>
            <a:off x="612610" y="0"/>
            <a:ext cx="4700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Utiliser le GPS pour déterminer l’emplacement de la voiture en permanence et avec précision.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E76FE1-2C5E-42A9-87C3-490523D912BC}"/>
              </a:ext>
            </a:extLst>
          </p:cNvPr>
          <p:cNvSpPr txBox="1"/>
          <p:nvPr/>
        </p:nvSpPr>
        <p:spPr>
          <a:xfrm>
            <a:off x="7916543" y="9030"/>
            <a:ext cx="4275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Analyse la section de route située sur l’arrière en avant de la voiture.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080C16-9AF0-4429-9E2F-D245363CEE34}"/>
              </a:ext>
            </a:extLst>
          </p:cNvPr>
          <p:cNvSpPr txBox="1"/>
          <p:nvPr/>
        </p:nvSpPr>
        <p:spPr>
          <a:xfrm>
            <a:off x="2631989" y="4794422"/>
            <a:ext cx="643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Détecter les objets mobiles ou fixes situés sur l’arrière ou les côtés de la voiture.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72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DA5CA-E438-4FC2-A245-D5D40380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Catégorie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F570D4-334F-4782-BA94-85AC42E09A3F}"/>
              </a:ext>
            </a:extLst>
          </p:cNvPr>
          <p:cNvSpPr txBox="1"/>
          <p:nvPr/>
        </p:nvSpPr>
        <p:spPr>
          <a:xfrm>
            <a:off x="753762" y="2782669"/>
            <a:ext cx="443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Perception à été inventé en 1958 par le psychologue américain Frank </a:t>
            </a:r>
            <a:r>
              <a:rPr lang="fr-FR" dirty="0" err="1"/>
              <a:t>Rosenblatte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623A9-C41B-4DE2-BD9B-6235FF9D7D19}"/>
              </a:ext>
            </a:extLst>
          </p:cNvPr>
          <p:cNvSpPr txBox="1"/>
          <p:nvPr/>
        </p:nvSpPr>
        <p:spPr>
          <a:xfrm>
            <a:off x="6561438" y="2644169"/>
            <a:ext cx="5053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1960 il à été utilisé pour le développement de la machine de reconnaissance d’image Mark 1 Perceptron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855450-A34F-4C80-8665-A577A56650B5}"/>
              </a:ext>
            </a:extLst>
          </p:cNvPr>
          <p:cNvSpPr txBox="1"/>
          <p:nvPr/>
        </p:nvSpPr>
        <p:spPr>
          <a:xfrm>
            <a:off x="753761" y="3805881"/>
            <a:ext cx="3991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la multiplication des bibliothèques et </a:t>
            </a:r>
            <a:r>
              <a:rPr lang="fr-FR" dirty="0" err="1"/>
              <a:t>framework</a:t>
            </a:r>
            <a:r>
              <a:rPr lang="fr-FR" dirty="0"/>
              <a:t> open source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185B09-CA42-4E5A-8CB0-92FBDA55008A}"/>
              </a:ext>
            </a:extLst>
          </p:cNvPr>
          <p:cNvSpPr txBox="1"/>
          <p:nvPr/>
        </p:nvSpPr>
        <p:spPr>
          <a:xfrm>
            <a:off x="2100649" y="5288692"/>
            <a:ext cx="714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machine est de partout : transaction boursière à la protection contre les logiciels malveillants en passant par la personnalisation du </a:t>
            </a:r>
            <a:r>
              <a:rPr lang="fr-FR" dirty="0" err="1"/>
              <a:t>markiting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708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pprentissage Supervisé : Introduction - Machine Learnia">
            <a:extLst>
              <a:ext uri="{FF2B5EF4-FFF2-40B4-BE49-F238E27FC236}">
                <a16:creationId xmlns:a16="http://schemas.microsoft.com/office/drawing/2014/main" id="{C81FC6BD-7D66-4BAD-A661-3E8597ED9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914936-305B-4E69-BF90-E051E7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699" y="4567236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Machine Learning avec supervision </a:t>
            </a:r>
          </a:p>
        </p:txBody>
      </p:sp>
    </p:spTree>
    <p:extLst>
      <p:ext uri="{BB962C8B-B14F-4D97-AF65-F5344CB8AC3E}">
        <p14:creationId xmlns:p14="http://schemas.microsoft.com/office/powerpoint/2010/main" val="2604737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 Machine Learning, un domaine de l'Intelligence Artificielle en forte  évolution – SystemX Blog">
            <a:extLst>
              <a:ext uri="{FF2B5EF4-FFF2-40B4-BE49-F238E27FC236}">
                <a16:creationId xmlns:a16="http://schemas.microsoft.com/office/drawing/2014/main" id="{1D0FC6F2-48C2-494D-AE39-A60A252D4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0079520-EC4A-4017-B301-3051137B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Machine Learning avec semi-supervision </a:t>
            </a:r>
          </a:p>
        </p:txBody>
      </p:sp>
    </p:spTree>
    <p:extLst>
      <p:ext uri="{BB962C8B-B14F-4D97-AF65-F5344CB8AC3E}">
        <p14:creationId xmlns:p14="http://schemas.microsoft.com/office/powerpoint/2010/main" val="778678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378</Words>
  <Application>Microsoft Office PowerPoint</Application>
  <PresentationFormat>Grand écran</PresentationFormat>
  <Paragraphs>57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Colis</vt:lpstr>
      <vt:lpstr> Veille technologique  </vt:lpstr>
      <vt:lpstr>SOMMAIRE</vt:lpstr>
      <vt:lpstr>Intelligence artificielle</vt:lpstr>
      <vt:lpstr>Présentation PowerPoint</vt:lpstr>
      <vt:lpstr>Machine learning</vt:lpstr>
      <vt:lpstr>Exemple </vt:lpstr>
      <vt:lpstr>Catégorie </vt:lpstr>
      <vt:lpstr>Machine Learning avec supervision </vt:lpstr>
      <vt:lpstr>Machine Learning avec semi-supervision </vt:lpstr>
      <vt:lpstr>L’apprentissage non supervisé </vt:lpstr>
      <vt:lpstr>L’apprentissage par renforcement </vt:lpstr>
      <vt:lpstr>algorithme</vt:lpstr>
      <vt:lpstr>Arbre de décision </vt:lpstr>
      <vt:lpstr>Les forêts aléatoires </vt:lpstr>
      <vt:lpstr>Le gradient Boosting/XG BOOST </vt:lpstr>
      <vt:lpstr>Les algorithmes génétiques  </vt:lpstr>
      <vt:lpstr>  Les machines à Vecteurs de support  </vt:lpstr>
      <vt:lpstr>Les K plus proches voisins </vt:lpstr>
      <vt:lpstr>La régression logistique </vt:lpstr>
      <vt:lpstr>Nouveuté 209/2020/2021</vt:lpstr>
      <vt:lpstr>Présentation PowerPoint</vt:lpstr>
      <vt:lpstr>Présentation PowerPoint</vt:lpstr>
      <vt:lpstr>Présentation PowerPoint</vt:lpstr>
      <vt:lpstr>Présentation PowerPoint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Veille technologique  </dc:title>
  <dc:creator>Karim GUEDDOURA</dc:creator>
  <cp:lastModifiedBy>Karim GUEDDOURA</cp:lastModifiedBy>
  <cp:revision>3</cp:revision>
  <dcterms:created xsi:type="dcterms:W3CDTF">2021-05-04T02:26:26Z</dcterms:created>
  <dcterms:modified xsi:type="dcterms:W3CDTF">2021-05-04T02:41:42Z</dcterms:modified>
</cp:coreProperties>
</file>