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995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947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99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963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35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0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85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75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1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1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29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98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79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81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D5A4-4A90-4AC0-8F43-F65683E2E424}" type="datetimeFigureOut">
              <a:rPr lang="fr-FR" smtClean="0"/>
              <a:t>28/05/2021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04397B-6184-4436-A22E-A2B05A7ECD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3891" y="461380"/>
            <a:ext cx="9117568" cy="1646302"/>
          </a:xfrm>
        </p:spPr>
        <p:txBody>
          <a:bodyPr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Assistance à la communication pour personnes handicapés moteurs </a:t>
            </a:r>
            <a:br>
              <a:rPr lang="fr-FR" sz="3600" b="1" dirty="0" smtClean="0">
                <a:solidFill>
                  <a:schemeClr val="tx1"/>
                </a:solidFill>
              </a:rPr>
            </a:br>
            <a:r>
              <a:rPr lang="fr-FR" sz="3600" b="1" dirty="0" smtClean="0">
                <a:solidFill>
                  <a:schemeClr val="tx1"/>
                </a:solidFill>
              </a:rPr>
              <a:t>à l’aide des </a:t>
            </a:r>
            <a:r>
              <a:rPr lang="fr-FR" sz="3600" b="1" dirty="0">
                <a:solidFill>
                  <a:schemeClr val="tx1"/>
                </a:solidFill>
              </a:rPr>
              <a:t>yeux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45439" y="3132953"/>
            <a:ext cx="4081975" cy="297201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BENLLAHCEN </a:t>
            </a:r>
            <a:r>
              <a:rPr lang="fr-FR" dirty="0">
                <a:solidFill>
                  <a:schemeClr val="tx1"/>
                </a:solidFill>
              </a:rPr>
              <a:t>kheir eddine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LAKHDARI issam abderrahman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Dirigés par : 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P</a:t>
            </a:r>
            <a:r>
              <a:rPr lang="fr-FR" dirty="0" smtClean="0">
                <a:solidFill>
                  <a:schemeClr val="tx1"/>
                </a:solidFill>
              </a:rPr>
              <a:t>r </a:t>
            </a:r>
            <a:r>
              <a:rPr lang="fr-FR" dirty="0">
                <a:solidFill>
                  <a:schemeClr val="tx1"/>
                </a:solidFill>
              </a:rPr>
              <a:t>.HADJ ABDELKADER </a:t>
            </a:r>
            <a:r>
              <a:rPr lang="fr-FR" dirty="0" smtClean="0">
                <a:solidFill>
                  <a:schemeClr val="tx1"/>
                </a:solidFill>
              </a:rPr>
              <a:t>M. Amine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Université de Tlemcen</a:t>
            </a:r>
            <a:endParaRPr lang="fr-FR" dirty="0">
              <a:solidFill>
                <a:schemeClr val="tx1"/>
              </a:solidFill>
            </a:endParaRP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algn="l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8" y="2568936"/>
            <a:ext cx="4954283" cy="30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7487" y="2109075"/>
            <a:ext cx="9171710" cy="366419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La vitesse de défilement du curseur a été réglée minutieusement </a:t>
            </a:r>
            <a:r>
              <a:rPr lang="fr-FR" sz="2000" dirty="0" smtClean="0">
                <a:solidFill>
                  <a:schemeClr val="tx1"/>
                </a:solidFill>
              </a:rPr>
              <a:t>pour permettre une utilisation facile </a:t>
            </a:r>
            <a:r>
              <a:rPr lang="fr-FR" sz="2000" dirty="0">
                <a:solidFill>
                  <a:schemeClr val="tx1"/>
                </a:solidFill>
              </a:rPr>
              <a:t>et </a:t>
            </a:r>
            <a:r>
              <a:rPr lang="fr-FR" sz="2000" dirty="0" smtClean="0">
                <a:solidFill>
                  <a:schemeClr val="tx1"/>
                </a:solidFill>
              </a:rPr>
              <a:t>ergonomique de l’interface</a:t>
            </a:r>
            <a:endParaRPr lang="fr-FR" sz="2000" dirty="0">
              <a:solidFill>
                <a:schemeClr val="tx1"/>
              </a:solidFill>
            </a:endParaRPr>
          </a:p>
          <a:p>
            <a:pPr lvl="0"/>
            <a:r>
              <a:rPr lang="fr-FR" sz="2000" dirty="0" smtClean="0">
                <a:solidFill>
                  <a:schemeClr val="tx1"/>
                </a:solidFill>
              </a:rPr>
              <a:t>Le </a:t>
            </a:r>
            <a:r>
              <a:rPr lang="fr-FR" sz="2000" dirty="0">
                <a:solidFill>
                  <a:schemeClr val="tx1"/>
                </a:solidFill>
              </a:rPr>
              <a:t>clavier visuel est l’une des activités de l’interface graphique de l’application. Il peut être sélectionné et utilisé selon le même principe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La calibration de l’application est nécessaire lors de la première </a:t>
            </a:r>
            <a:r>
              <a:rPr lang="fr-FR" sz="2000" dirty="0" smtClean="0">
                <a:solidFill>
                  <a:schemeClr val="tx1"/>
                </a:solidFill>
              </a:rPr>
              <a:t>installation </a:t>
            </a:r>
          </a:p>
          <a:p>
            <a:pPr lvl="1"/>
            <a:r>
              <a:rPr lang="fr-FR" sz="1800" dirty="0" smtClean="0">
                <a:solidFill>
                  <a:schemeClr val="tx1"/>
                </a:solidFill>
              </a:rPr>
              <a:t>Position </a:t>
            </a:r>
            <a:r>
              <a:rPr lang="fr-FR" sz="1800" dirty="0">
                <a:solidFill>
                  <a:schemeClr val="tx1"/>
                </a:solidFill>
              </a:rPr>
              <a:t>et distance de la caméra par rapport à la </a:t>
            </a:r>
            <a:r>
              <a:rPr lang="fr-FR" sz="1800" dirty="0" smtClean="0">
                <a:solidFill>
                  <a:schemeClr val="tx1"/>
                </a:solidFill>
              </a:rPr>
              <a:t>personne </a:t>
            </a:r>
          </a:p>
          <a:p>
            <a:pPr lvl="1"/>
            <a:r>
              <a:rPr lang="fr-FR" sz="1800" dirty="0" smtClean="0">
                <a:solidFill>
                  <a:schemeClr val="tx1"/>
                </a:solidFill>
              </a:rPr>
              <a:t>Seuil de détection en fonctionnement de l’éclairage de la pièce</a:t>
            </a:r>
            <a:endParaRPr lang="fr-FR" sz="1800" dirty="0">
              <a:solidFill>
                <a:schemeClr val="tx1"/>
              </a:solidFill>
            </a:endParaRPr>
          </a:p>
          <a:p>
            <a:pPr lvl="0"/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7487" y="788275"/>
            <a:ext cx="8596668" cy="1022596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Informations complémentaires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E93F66F-503B-4C4D-9ADB-B23D3C8A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87" y="2457958"/>
            <a:ext cx="9573491" cy="2974653"/>
          </a:xfrm>
        </p:spPr>
        <p:txBody>
          <a:bodyPr>
            <a:no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Une séance d’entrainement de 30mn est </a:t>
            </a:r>
            <a:r>
              <a:rPr lang="fr-FR" sz="2000" dirty="0" smtClean="0">
                <a:solidFill>
                  <a:schemeClr val="tx1"/>
                </a:solidFill>
              </a:rPr>
              <a:t>recommandée </a:t>
            </a:r>
            <a:r>
              <a:rPr lang="fr-FR" sz="2000" dirty="0">
                <a:solidFill>
                  <a:schemeClr val="tx1"/>
                </a:solidFill>
              </a:rPr>
              <a:t>pour optimiser l’utilisation de l’application</a:t>
            </a:r>
            <a:r>
              <a:rPr lang="fr-FR" sz="2000" b="1" dirty="0">
                <a:solidFill>
                  <a:schemeClr val="tx1"/>
                </a:solidFill>
              </a:rPr>
              <a:t>.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Eviter la présence de plusieurs utilisateurs face à la caméra pour éviter les conflits de détection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L’utilisation de la souris d’ordinateur doit être évitée pendant l’exécution pour optimiser le fonctionnement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La </a:t>
            </a:r>
            <a:r>
              <a:rPr lang="fr-FR" sz="2000" dirty="0">
                <a:solidFill>
                  <a:schemeClr val="tx1"/>
                </a:solidFill>
              </a:rPr>
              <a:t>fermeture de l’application </a:t>
            </a:r>
            <a:r>
              <a:rPr lang="fr-FR" sz="2000" dirty="0" smtClean="0">
                <a:solidFill>
                  <a:schemeClr val="tx1"/>
                </a:solidFill>
              </a:rPr>
              <a:t>en quittant la fenêtre principale</a:t>
            </a:r>
          </a:p>
          <a:p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7487" y="788275"/>
            <a:ext cx="8596668" cy="1022596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Informations complémentaires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276C2753-C1DE-4703-ADAA-4B62DD4B1834}"/>
              </a:ext>
            </a:extLst>
          </p:cNvPr>
          <p:cNvSpPr txBox="1"/>
          <p:nvPr/>
        </p:nvSpPr>
        <p:spPr>
          <a:xfrm>
            <a:off x="5091545" y="2967335"/>
            <a:ext cx="200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14281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487" y="788275"/>
            <a:ext cx="8596668" cy="13208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Description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7487" y="2420471"/>
            <a:ext cx="8596668" cy="2628048"/>
          </a:xfrm>
        </p:spPr>
        <p:txBody>
          <a:bodyPr>
            <a:normAutofit/>
          </a:bodyPr>
          <a:lstStyle/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Application </a:t>
            </a:r>
            <a:r>
              <a:rPr lang="fr-FR" sz="2000" dirty="0">
                <a:solidFill>
                  <a:schemeClr val="tx1"/>
                </a:solidFill>
              </a:rPr>
              <a:t>informatique sur PC </a:t>
            </a:r>
            <a:r>
              <a:rPr lang="fr-FR" sz="2000" dirty="0" smtClean="0">
                <a:solidFill>
                  <a:schemeClr val="tx1"/>
                </a:solidFill>
              </a:rPr>
              <a:t>basée sur la </a:t>
            </a:r>
            <a:r>
              <a:rPr lang="fr-FR" sz="2000" dirty="0">
                <a:solidFill>
                  <a:schemeClr val="tx1"/>
                </a:solidFill>
              </a:rPr>
              <a:t>vision par </a:t>
            </a:r>
            <a:r>
              <a:rPr lang="fr-FR" sz="2000" dirty="0" smtClean="0">
                <a:solidFill>
                  <a:schemeClr val="tx1"/>
                </a:solidFill>
              </a:rPr>
              <a:t>ordinateur</a:t>
            </a: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Dispositif utilisé :  Webcam (aucun autre capteur spécifique)</a:t>
            </a: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L’application est destinée aux personnes handicapés moteurs, </a:t>
            </a:r>
            <a:r>
              <a:rPr lang="fr-FR" sz="2000" dirty="0">
                <a:solidFill>
                  <a:schemeClr val="tx1"/>
                </a:solidFill>
              </a:rPr>
              <a:t>n’ayant pas la capacité physique de communiquer avec son entourage de manière naturelle et/ou intuitive</a:t>
            </a:r>
            <a:r>
              <a:rPr lang="fr-FR" sz="2000" dirty="0"/>
              <a:t>. 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Elle présente </a:t>
            </a:r>
            <a:r>
              <a:rPr lang="fr-FR" sz="2000" dirty="0">
                <a:solidFill>
                  <a:schemeClr val="tx1"/>
                </a:solidFill>
              </a:rPr>
              <a:t>les besoins quotidiens et courants d’une personne </a:t>
            </a:r>
            <a:r>
              <a:rPr lang="fr-FR" sz="2000" dirty="0" smtClean="0">
                <a:solidFill>
                  <a:schemeClr val="tx1"/>
                </a:solidFill>
              </a:rPr>
              <a:t>en situation de handicap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269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Les personnes concernés par cette application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3548" y="2328014"/>
            <a:ext cx="8737122" cy="3472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Les </a:t>
            </a:r>
            <a:r>
              <a:rPr lang="fr-FR" sz="2000" dirty="0" smtClean="0">
                <a:solidFill>
                  <a:schemeClr val="tx1"/>
                </a:solidFill>
              </a:rPr>
              <a:t>individus </a:t>
            </a:r>
            <a:r>
              <a:rPr lang="fr-FR" sz="2000" dirty="0">
                <a:solidFill>
                  <a:schemeClr val="tx1"/>
                </a:solidFill>
              </a:rPr>
              <a:t>pouvant être concernés par cette application sont, par exemple :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Les </a:t>
            </a:r>
            <a:r>
              <a:rPr lang="fr-FR" sz="2000" dirty="0">
                <a:solidFill>
                  <a:schemeClr val="tx1"/>
                </a:solidFill>
              </a:rPr>
              <a:t>personnes tétraplégiques .</a:t>
            </a:r>
          </a:p>
          <a:p>
            <a:r>
              <a:rPr lang="fr-FR" sz="2000" dirty="0">
                <a:solidFill>
                  <a:schemeClr val="tx1"/>
                </a:solidFill>
              </a:rPr>
              <a:t>L</a:t>
            </a:r>
            <a:r>
              <a:rPr lang="fr-FR" sz="2000" dirty="0" smtClean="0">
                <a:solidFill>
                  <a:schemeClr val="tx1"/>
                </a:solidFill>
              </a:rPr>
              <a:t>es </a:t>
            </a:r>
            <a:r>
              <a:rPr lang="fr-FR" sz="2000" dirty="0">
                <a:solidFill>
                  <a:schemeClr val="tx1"/>
                </a:solidFill>
              </a:rPr>
              <a:t>personnes subissant le syndrome d’enfermement (locked-in Syndrom) </a:t>
            </a:r>
            <a:r>
              <a:rPr lang="fr-FR" sz="2000" dirty="0" smtClean="0">
                <a:solidFill>
                  <a:schemeClr val="tx1"/>
                </a:solidFill>
              </a:rPr>
              <a:t>résultant </a:t>
            </a:r>
            <a:r>
              <a:rPr lang="fr-FR" sz="2000" dirty="0">
                <a:solidFill>
                  <a:schemeClr val="tx1"/>
                </a:solidFill>
              </a:rPr>
              <a:t>d’une sclérose en plaques ou d’une sclérose latérale </a:t>
            </a:r>
            <a:r>
              <a:rPr lang="fr-FR" sz="2000" dirty="0" smtClean="0">
                <a:solidFill>
                  <a:schemeClr val="tx1"/>
                </a:solidFill>
              </a:rPr>
              <a:t>amyotrophique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Les myopathes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Les enfants atteints d’IMC </a:t>
            </a:r>
            <a:r>
              <a:rPr lang="fr-FR" sz="2000" dirty="0">
                <a:solidFill>
                  <a:schemeClr val="tx1"/>
                </a:solidFill>
              </a:rPr>
              <a:t>(</a:t>
            </a:r>
            <a:r>
              <a:rPr lang="fr-FR" sz="2000" dirty="0" smtClean="0">
                <a:solidFill>
                  <a:schemeClr val="tx1"/>
                </a:solidFill>
              </a:rPr>
              <a:t>infirmités motrices-cérébrales)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8679" y="595745"/>
            <a:ext cx="9325648" cy="928255"/>
          </a:xfr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L’application se présente sur l’écran sous forme d’icônes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simplifiées que </a:t>
            </a:r>
            <a:r>
              <a:rPr lang="fr-F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fr-F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personne peut sélectionner facilement</a:t>
            </a:r>
            <a:br>
              <a:rPr lang="fr-F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9" y="2046959"/>
            <a:ext cx="8191938" cy="43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7487" y="228988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Les icones représentent les besoins les plus fréquents et </a:t>
            </a:r>
            <a:r>
              <a:rPr lang="fr-FR" sz="2000" dirty="0" smtClean="0">
                <a:solidFill>
                  <a:schemeClr val="tx1"/>
                </a:solidFill>
              </a:rPr>
              <a:t>les plus </a:t>
            </a:r>
            <a:r>
              <a:rPr lang="fr-FR" sz="2000" dirty="0">
                <a:solidFill>
                  <a:schemeClr val="tx1"/>
                </a:solidFill>
              </a:rPr>
              <a:t>usuels que peut rencontrer quotidiennement une personne </a:t>
            </a:r>
            <a:r>
              <a:rPr lang="fr-FR" sz="2000" dirty="0" smtClean="0">
                <a:solidFill>
                  <a:schemeClr val="tx1"/>
                </a:solidFill>
              </a:rPr>
              <a:t>en situation de handicap, tels que : 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Répondre </a:t>
            </a:r>
            <a:r>
              <a:rPr lang="fr-FR" sz="2000" dirty="0">
                <a:solidFill>
                  <a:schemeClr val="tx1"/>
                </a:solidFill>
              </a:rPr>
              <a:t>par Oui/Non </a:t>
            </a:r>
          </a:p>
          <a:p>
            <a:r>
              <a:rPr lang="fr-FR" sz="2000" dirty="0">
                <a:solidFill>
                  <a:schemeClr val="tx1"/>
                </a:solidFill>
              </a:rPr>
              <a:t>D</a:t>
            </a:r>
            <a:r>
              <a:rPr lang="fr-FR" sz="2000" dirty="0" smtClean="0">
                <a:solidFill>
                  <a:schemeClr val="tx1"/>
                </a:solidFill>
              </a:rPr>
              <a:t>emander </a:t>
            </a:r>
            <a:r>
              <a:rPr lang="fr-FR" sz="2000" dirty="0">
                <a:solidFill>
                  <a:schemeClr val="tx1"/>
                </a:solidFill>
              </a:rPr>
              <a:t>de </a:t>
            </a:r>
            <a:r>
              <a:rPr lang="fr-FR" sz="2000" dirty="0" smtClean="0">
                <a:solidFill>
                  <a:schemeClr val="tx1"/>
                </a:solidFill>
              </a:rPr>
              <a:t>l’assistance 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Solliciter </a:t>
            </a:r>
            <a:r>
              <a:rPr lang="fr-FR" sz="2000" dirty="0">
                <a:solidFill>
                  <a:schemeClr val="tx1"/>
                </a:solidFill>
              </a:rPr>
              <a:t>une personne tierce pour des besoins naturels tels que manger, boire, recevoir un traitement, recevoir les besoins d’hygiène et de confort 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Ouvrir </a:t>
            </a:r>
            <a:r>
              <a:rPr lang="fr-FR" sz="2000" dirty="0">
                <a:solidFill>
                  <a:schemeClr val="tx1"/>
                </a:solidFill>
              </a:rPr>
              <a:t>un clavier </a:t>
            </a:r>
            <a:r>
              <a:rPr lang="fr-FR" sz="2000" dirty="0" smtClean="0">
                <a:solidFill>
                  <a:schemeClr val="tx1"/>
                </a:solidFill>
              </a:rPr>
              <a:t>visuel </a:t>
            </a:r>
            <a:r>
              <a:rPr lang="fr-FR" sz="2000" dirty="0">
                <a:solidFill>
                  <a:schemeClr val="tx1"/>
                </a:solidFill>
              </a:rPr>
              <a:t>pour communiquer </a:t>
            </a:r>
            <a:r>
              <a:rPr lang="fr-FR" sz="2000" dirty="0" smtClean="0">
                <a:solidFill>
                  <a:schemeClr val="tx1"/>
                </a:solidFill>
              </a:rPr>
              <a:t>une autre requête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7487" y="788275"/>
            <a:ext cx="8596668" cy="13208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Description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7487" y="2192788"/>
            <a:ext cx="8596668" cy="3150177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Les différentes activités présentes sur cette application ont été établies sur recommandation du personnel soignant spécialiste de la médecine physique et de la </a:t>
            </a:r>
            <a:r>
              <a:rPr lang="fr-FR" sz="2000" dirty="0" smtClean="0">
                <a:solidFill>
                  <a:schemeClr val="tx1"/>
                </a:solidFill>
              </a:rPr>
              <a:t>rééducation, à savoir : 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Médecins spécialistes en rééducation fonctionnelle 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Ergothérapeute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Kinésithérapeute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Assistant </a:t>
            </a:r>
            <a:r>
              <a:rPr lang="fr-FR" sz="2000" dirty="0">
                <a:solidFill>
                  <a:schemeClr val="tx1"/>
                </a:solidFill>
              </a:rPr>
              <a:t>d’aide à la mobilité </a:t>
            </a:r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7487" y="788275"/>
            <a:ext cx="8596668" cy="13208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Description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484" y="1065885"/>
            <a:ext cx="8596668" cy="1175291"/>
          </a:xfrm>
        </p:spPr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Un clavier visuel peut être affiché de la même </a:t>
            </a:r>
            <a:r>
              <a:rPr lang="fr-FR" sz="2000" dirty="0" smtClean="0">
                <a:solidFill>
                  <a:schemeClr val="tx1"/>
                </a:solidFill>
              </a:rPr>
              <a:t>manière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Il </a:t>
            </a:r>
            <a:r>
              <a:rPr lang="fr-FR" sz="2000" dirty="0">
                <a:solidFill>
                  <a:schemeClr val="tx1"/>
                </a:solidFill>
              </a:rPr>
              <a:t>permet à la personne de communiquer avec son entourage par des mots ou des </a:t>
            </a:r>
            <a:r>
              <a:rPr lang="fr-FR" sz="2000" dirty="0" smtClean="0">
                <a:solidFill>
                  <a:schemeClr val="tx1"/>
                </a:solidFill>
              </a:rPr>
              <a:t>phrases, exprimant une requête spécifique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19" y="2668756"/>
            <a:ext cx="6828079" cy="34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0" y="2351609"/>
            <a:ext cx="1354309" cy="10019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26930" y="3451538"/>
            <a:ext cx="10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space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10" y="2385377"/>
            <a:ext cx="1171739" cy="93443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474354" y="3451538"/>
            <a:ext cx="113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Retour arrière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92" y="2385377"/>
            <a:ext cx="1114581" cy="93443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673937" y="345153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upprimer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41" y="2385377"/>
            <a:ext cx="1171739" cy="87123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871931" y="3451537"/>
            <a:ext cx="126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 tout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94" y="4482796"/>
            <a:ext cx="1076475" cy="82879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415633" y="5506712"/>
            <a:ext cx="1460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Retour à l’interface principale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342484" y="1065885"/>
            <a:ext cx="8596668" cy="807739"/>
          </a:xfrm>
        </p:spPr>
        <p:txBody>
          <a:bodyPr/>
          <a:lstStyle/>
          <a:p>
            <a:r>
              <a:rPr lang="fr-FR" sz="2000" dirty="0" smtClean="0">
                <a:solidFill>
                  <a:schemeClr val="tx1"/>
                </a:solidFill>
              </a:rPr>
              <a:t>Description des symboles fréquents sur le clavier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7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B50B55A-B632-40BD-B7E0-93CF29C0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87" y="2109075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sz="2200" dirty="0" smtClean="0">
                <a:solidFill>
                  <a:schemeClr val="tx1"/>
                </a:solidFill>
              </a:rPr>
              <a:t>Activer </a:t>
            </a:r>
            <a:r>
              <a:rPr lang="fr-FR" sz="2200" dirty="0">
                <a:solidFill>
                  <a:schemeClr val="tx1"/>
                </a:solidFill>
              </a:rPr>
              <a:t>le son de l’ordinateur et augmenter le volume </a:t>
            </a:r>
            <a:endParaRPr lang="fr-FR" sz="2200" dirty="0" smtClean="0">
              <a:solidFill>
                <a:schemeClr val="tx1"/>
              </a:solidFill>
            </a:endParaRPr>
          </a:p>
          <a:p>
            <a:pPr algn="just"/>
            <a:r>
              <a:rPr lang="fr-FR" sz="2200" dirty="0" smtClean="0">
                <a:solidFill>
                  <a:schemeClr val="tx1"/>
                </a:solidFill>
              </a:rPr>
              <a:t>Se bien </a:t>
            </a:r>
            <a:r>
              <a:rPr lang="fr-FR" sz="2200" dirty="0">
                <a:solidFill>
                  <a:schemeClr val="tx1"/>
                </a:solidFill>
              </a:rPr>
              <a:t>positionner </a:t>
            </a:r>
            <a:r>
              <a:rPr lang="fr-FR" sz="2200" dirty="0" smtClean="0">
                <a:solidFill>
                  <a:schemeClr val="tx1"/>
                </a:solidFill>
              </a:rPr>
              <a:t>le </a:t>
            </a:r>
            <a:r>
              <a:rPr lang="fr-FR" sz="2200" dirty="0">
                <a:solidFill>
                  <a:schemeClr val="tx1"/>
                </a:solidFill>
              </a:rPr>
              <a:t>visage </a:t>
            </a:r>
            <a:r>
              <a:rPr lang="fr-FR" sz="2200" dirty="0" smtClean="0">
                <a:solidFill>
                  <a:schemeClr val="tx1"/>
                </a:solidFill>
              </a:rPr>
              <a:t>face </a:t>
            </a:r>
            <a:r>
              <a:rPr lang="fr-FR" sz="2200" dirty="0">
                <a:solidFill>
                  <a:schemeClr val="tx1"/>
                </a:solidFill>
              </a:rPr>
              <a:t>à la caméra </a:t>
            </a:r>
          </a:p>
          <a:p>
            <a:pPr algn="just"/>
            <a:r>
              <a:rPr lang="fr-FR" sz="2200" dirty="0" smtClean="0">
                <a:solidFill>
                  <a:schemeClr val="tx1"/>
                </a:solidFill>
              </a:rPr>
              <a:t>Lancement de l’application «</a:t>
            </a:r>
            <a:r>
              <a:rPr lang="fr-FR" sz="2200" dirty="0">
                <a:solidFill>
                  <a:schemeClr val="tx1"/>
                </a:solidFill>
              </a:rPr>
              <a:t> Application Médicale .exe » </a:t>
            </a:r>
            <a:r>
              <a:rPr lang="fr-FR" sz="2200" dirty="0" smtClean="0">
                <a:solidFill>
                  <a:schemeClr val="tx1"/>
                </a:solidFill>
              </a:rPr>
              <a:t>sur </a:t>
            </a:r>
            <a:r>
              <a:rPr lang="fr-FR" sz="2200" dirty="0">
                <a:solidFill>
                  <a:schemeClr val="tx1"/>
                </a:solidFill>
              </a:rPr>
              <a:t>le DVD fournit </a:t>
            </a:r>
          </a:p>
          <a:p>
            <a:pPr algn="just"/>
            <a:r>
              <a:rPr lang="fr-FR" sz="2200" dirty="0">
                <a:solidFill>
                  <a:schemeClr val="tx1"/>
                </a:solidFill>
              </a:rPr>
              <a:t>Attendre la  détection  de votre visage par la caméra</a:t>
            </a:r>
            <a:endParaRPr lang="fr-FR" sz="2200" dirty="0" smtClean="0">
              <a:solidFill>
                <a:schemeClr val="tx1"/>
              </a:solidFill>
            </a:endParaRPr>
          </a:p>
          <a:p>
            <a:pPr algn="just"/>
            <a:r>
              <a:rPr lang="fr-FR" sz="2200" dirty="0" smtClean="0">
                <a:solidFill>
                  <a:schemeClr val="tx1"/>
                </a:solidFill>
              </a:rPr>
              <a:t>Surveiller le défilement continu et souple du curseur sur </a:t>
            </a:r>
            <a:r>
              <a:rPr lang="fr-FR" sz="2200" dirty="0">
                <a:solidFill>
                  <a:schemeClr val="tx1"/>
                </a:solidFill>
              </a:rPr>
              <a:t>ces </a:t>
            </a:r>
            <a:r>
              <a:rPr lang="fr-FR" sz="2200" dirty="0" smtClean="0">
                <a:solidFill>
                  <a:schemeClr val="tx1"/>
                </a:solidFill>
              </a:rPr>
              <a:t>icones</a:t>
            </a:r>
          </a:p>
          <a:p>
            <a:pPr algn="just"/>
            <a:r>
              <a:rPr lang="fr-FR" sz="2200" dirty="0" smtClean="0">
                <a:solidFill>
                  <a:schemeClr val="tx1"/>
                </a:solidFill>
              </a:rPr>
              <a:t>La sélection </a:t>
            </a:r>
            <a:r>
              <a:rPr lang="fr-FR" sz="2200" dirty="0">
                <a:solidFill>
                  <a:schemeClr val="tx1"/>
                </a:solidFill>
              </a:rPr>
              <a:t>d’une action donnée est effectué par le clignement des yeux de l’utilisateur </a:t>
            </a:r>
            <a:endParaRPr lang="fr-FR" sz="2200" dirty="0" smtClean="0">
              <a:solidFill>
                <a:schemeClr val="tx1"/>
              </a:solidFill>
            </a:endParaRPr>
          </a:p>
          <a:p>
            <a:pPr algn="just"/>
            <a:r>
              <a:rPr lang="fr-FR" sz="2200" dirty="0" smtClean="0">
                <a:solidFill>
                  <a:schemeClr val="tx1"/>
                </a:solidFill>
              </a:rPr>
              <a:t>Confirmation de l’action sélectionnée par un message vocal du PC</a:t>
            </a:r>
          </a:p>
          <a:p>
            <a:pPr algn="just"/>
            <a:r>
              <a:rPr lang="fr-FR" sz="2200" dirty="0">
                <a:solidFill>
                  <a:schemeClr val="tx1"/>
                </a:solidFill>
              </a:rPr>
              <a:t>L’action est exécuté par le pc </a:t>
            </a:r>
          </a:p>
          <a:p>
            <a:pPr algn="just"/>
            <a:endParaRPr lang="fr-FR" sz="2200" dirty="0" smtClean="0">
              <a:solidFill>
                <a:schemeClr val="tx1"/>
              </a:solidFill>
            </a:endParaRPr>
          </a:p>
          <a:p>
            <a:pPr algn="just"/>
            <a:endParaRPr lang="ar-DZ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7487" y="788275"/>
            <a:ext cx="8596668" cy="13208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Fonctionnement de l’application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1291</TotalTime>
  <Words>426</Words>
  <Application>Microsoft Office PowerPoint</Application>
  <PresentationFormat>Grand écran</PresentationFormat>
  <Paragraphs>62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Tahoma</vt:lpstr>
      <vt:lpstr>Trebuchet MS</vt:lpstr>
      <vt:lpstr>Wingdings 3</vt:lpstr>
      <vt:lpstr>Facette</vt:lpstr>
      <vt:lpstr>Assistance à la communication pour personnes handicapés moteurs  à l’aide des yeux </vt:lpstr>
      <vt:lpstr>Description</vt:lpstr>
      <vt:lpstr>Les personnes concernés par cette application </vt:lpstr>
      <vt:lpstr>L’application se présente sur l’écran sous forme d’icônes simplifiées que  la personne peut sélectionner facilement </vt:lpstr>
      <vt:lpstr>Description</vt:lpstr>
      <vt:lpstr>Description</vt:lpstr>
      <vt:lpstr>Présentation PowerPoint</vt:lpstr>
      <vt:lpstr>Présentation PowerPoint</vt:lpstr>
      <vt:lpstr>Fonctionnement de l’application</vt:lpstr>
      <vt:lpstr>Informations complémentaires</vt:lpstr>
      <vt:lpstr>Informations complémentaires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médicale</dc:title>
  <dc:creator>hp</dc:creator>
  <cp:lastModifiedBy>Amine Hadj</cp:lastModifiedBy>
  <cp:revision>31</cp:revision>
  <dcterms:created xsi:type="dcterms:W3CDTF">2021-05-19T21:28:52Z</dcterms:created>
  <dcterms:modified xsi:type="dcterms:W3CDTF">2021-05-29T11:47:18Z</dcterms:modified>
</cp:coreProperties>
</file>