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66" r:id="rId5"/>
    <p:sldId id="259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00"/>
    <a:srgbClr val="65482B"/>
    <a:srgbClr val="C75806"/>
    <a:srgbClr val="00499F"/>
    <a:srgbClr val="0CC1E0"/>
    <a:srgbClr val="1B00FE"/>
    <a:srgbClr val="FFFFFF"/>
    <a:srgbClr val="49494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693" autoAdjust="0"/>
    <p:restoredTop sz="94660"/>
  </p:normalViewPr>
  <p:slideViewPr>
    <p:cSldViewPr>
      <p:cViewPr varScale="1">
        <p:scale>
          <a:sx n="73" d="100"/>
          <a:sy n="73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9426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CFA500B2-B66F-41F6-93A3-D18C0254E08E}" type="slidenum">
              <a:rPr lang="ru-RU"/>
              <a:pPr/>
              <a:t>‹N°›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05088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1775" y="3141663"/>
            <a:ext cx="5903913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5" y="3813175"/>
            <a:ext cx="5903913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084888" y="1268413"/>
            <a:ext cx="1871662" cy="5472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313" y="1268413"/>
            <a:ext cx="5464175" cy="5472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F8557-9A08-48BD-8DC1-F46A06B80826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BC6FE-9C0C-4CA6-B079-373A323326CD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EB7589-5845-4253-9913-C4F4962A382B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DB4BF-F58C-4ADF-9B9D-498E59C80D62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0E900-ED77-4C9A-9ABF-093FD1A2F9EE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F99780-6032-4681-A21E-BD8A3DD3CCFB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27BDF-6A75-4268-BE43-F21B6AA7F4FC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B633E-9E25-45B5-8877-5B793A005FF7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8016F-4499-4664-9F24-7289E526D55F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51424B-AC60-4A20-B555-336330F8D968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963E9-6050-4871-B39E-6473F2604922}" type="slidenum">
              <a:rPr lang="ru-RU"/>
              <a:pPr/>
              <a:t>‹N°›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397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3243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68413"/>
            <a:ext cx="74168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844675"/>
            <a:ext cx="74168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74638"/>
            <a:ext cx="67071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BAC0282F-4496-46F0-AE6D-9AFD4346C006}" type="slidenum">
              <a:rPr lang="ru-RU"/>
              <a:pPr/>
              <a:t>‹N°›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ostgresql.org/docs/current/xplang.html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article/Document+Stores" TargetMode="External"/><Relationship Id="rId2" Type="http://schemas.openxmlformats.org/officeDocument/2006/relationships/hyperlink" Target="https://db-engines.com/en/article/RDBMS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b-engines.com/en/article/Graph+DBM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788024" y="4941168"/>
            <a:ext cx="4104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i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 to </a:t>
            </a:r>
            <a:r>
              <a:rPr lang="fr-FR" sz="2800" i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Databases</a:t>
            </a:r>
            <a:endParaRPr lang="fr-FR" sz="2800" i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836712"/>
            <a:ext cx="6904917" cy="484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93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56" y="214290"/>
            <a:ext cx="5616575" cy="649287"/>
          </a:xfrm>
        </p:spPr>
        <p:txBody>
          <a:bodyPr/>
          <a:lstStyle/>
          <a:p>
            <a:pPr algn="ctr"/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10" y="1071546"/>
            <a:ext cx="7920879" cy="396044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/>
          <a:lstStyle/>
          <a:p>
            <a:pPr marL="17100" indent="0" algn="just">
              <a:buNone/>
            </a:pPr>
            <a:endParaRPr lang="en-US" sz="2400" dirty="0" smtClean="0"/>
          </a:p>
          <a:p>
            <a:pPr marL="3028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cs typeface="Arial" panose="020B0604020202020204" pitchFamily="34" charset="0"/>
              </a:rPr>
              <a:t>A database is a systematic collection of information or data so that it can be easily accessed, managed and updated.</a:t>
            </a:r>
          </a:p>
          <a:p>
            <a:pPr marL="302850" indent="-285750" algn="just">
              <a:buFont typeface="Wingdings" panose="05000000000000000000" pitchFamily="2" charset="2"/>
              <a:buChar char="v"/>
            </a:pPr>
            <a:endParaRPr lang="fr-FR" sz="1600" dirty="0" smtClean="0">
              <a:cs typeface="Arial" panose="020B0604020202020204" pitchFamily="34" charset="0"/>
            </a:endParaRPr>
          </a:p>
          <a:p>
            <a:pPr marL="302850" indent="-285750" algn="just">
              <a:buFont typeface="Wingdings" panose="05000000000000000000" pitchFamily="2" charset="2"/>
              <a:buChar char="v"/>
            </a:pPr>
            <a:endParaRPr lang="fr-FR" sz="1600" dirty="0">
              <a:cs typeface="Arial" panose="020B0604020202020204" pitchFamily="34" charset="0"/>
            </a:endParaRPr>
          </a:p>
          <a:p>
            <a:pPr marL="302850" indent="-285750" algn="just">
              <a:buFont typeface="Wingdings" panose="05000000000000000000" pitchFamily="2" charset="2"/>
              <a:buChar char="v"/>
            </a:pPr>
            <a:r>
              <a:rPr lang="fr-FR" sz="1600" dirty="0" err="1">
                <a:cs typeface="Arial" panose="020B0604020202020204" pitchFamily="34" charset="0"/>
              </a:rPr>
              <a:t>We</a:t>
            </a:r>
            <a:r>
              <a:rPr lang="fr-FR" sz="1600" dirty="0">
                <a:cs typeface="Arial" panose="020B0604020202020204" pitchFamily="34" charset="0"/>
              </a:rPr>
              <a:t> use a DBMS stands for </a:t>
            </a:r>
            <a:r>
              <a:rPr lang="fr-FR" sz="1600" dirty="0" err="1">
                <a:cs typeface="Arial" panose="020B0604020202020204" pitchFamily="34" charset="0"/>
              </a:rPr>
              <a:t>Database</a:t>
            </a:r>
            <a:r>
              <a:rPr lang="fr-FR" sz="1600" dirty="0">
                <a:cs typeface="Arial" panose="020B0604020202020204" pitchFamily="34" charset="0"/>
              </a:rPr>
              <a:t> Management System in </a:t>
            </a:r>
            <a:r>
              <a:rPr lang="fr-FR" sz="1600" dirty="0" err="1">
                <a:cs typeface="Arial" panose="020B0604020202020204" pitchFamily="34" charset="0"/>
              </a:rPr>
              <a:t>order</a:t>
            </a:r>
            <a:r>
              <a:rPr lang="fr-FR" sz="1600" dirty="0">
                <a:cs typeface="Arial" panose="020B0604020202020204" pitchFamily="34" charset="0"/>
              </a:rPr>
              <a:t> to  control a </a:t>
            </a:r>
            <a:r>
              <a:rPr lang="fr-FR" sz="1600" dirty="0" err="1">
                <a:cs typeface="Arial" panose="020B0604020202020204" pitchFamily="34" charset="0"/>
              </a:rPr>
              <a:t>database</a:t>
            </a:r>
            <a:r>
              <a:rPr lang="fr-FR" sz="1600" dirty="0">
                <a:cs typeface="Arial" panose="020B0604020202020204" pitchFamily="34" charset="0"/>
              </a:rPr>
              <a:t>.</a:t>
            </a:r>
          </a:p>
          <a:p>
            <a:pPr marL="302850" indent="-285750" algn="just">
              <a:buFont typeface="Wingdings" panose="05000000000000000000" pitchFamily="2" charset="2"/>
              <a:buChar char="v"/>
            </a:pPr>
            <a:endParaRPr lang="fr-FR" sz="1600" dirty="0" smtClean="0">
              <a:cs typeface="Arial" panose="020B0604020202020204" pitchFamily="34" charset="0"/>
            </a:endParaRPr>
          </a:p>
          <a:p>
            <a:pPr marL="302850" indent="-285750" algn="just">
              <a:buFont typeface="Wingdings" panose="05000000000000000000" pitchFamily="2" charset="2"/>
              <a:buChar char="v"/>
            </a:pPr>
            <a:endParaRPr lang="fr-FR" sz="1600" dirty="0">
              <a:cs typeface="Arial" panose="020B0604020202020204" pitchFamily="34" charset="0"/>
            </a:endParaRPr>
          </a:p>
          <a:p>
            <a:pPr marL="302850" indent="-285750" algn="just">
              <a:buFont typeface="Wingdings" panose="05000000000000000000" pitchFamily="2" charset="2"/>
              <a:buChar char="v"/>
            </a:pPr>
            <a:r>
              <a:rPr lang="fr-FR" sz="1600" dirty="0">
                <a:cs typeface="Arial" panose="020B0604020202020204" pitchFamily="34" charset="0"/>
              </a:rPr>
              <a:t>There are four types of </a:t>
            </a:r>
            <a:r>
              <a:rPr lang="fr-FR" sz="1600" dirty="0" err="1">
                <a:cs typeface="Arial" panose="020B0604020202020204" pitchFamily="34" charset="0"/>
              </a:rPr>
              <a:t>DBMSs</a:t>
            </a:r>
            <a:r>
              <a:rPr lang="fr-FR" sz="1600" dirty="0">
                <a:cs typeface="Arial" panose="020B0604020202020204" pitchFamily="34" charset="0"/>
              </a:rPr>
              <a:t> : </a:t>
            </a:r>
            <a:r>
              <a:rPr lang="fr-FR" sz="1600" dirty="0" err="1">
                <a:cs typeface="Arial" panose="020B0604020202020204" pitchFamily="34" charset="0"/>
              </a:rPr>
              <a:t>Hierarchical</a:t>
            </a:r>
            <a:r>
              <a:rPr lang="fr-FR" sz="1600" dirty="0">
                <a:cs typeface="Arial" panose="020B0604020202020204" pitchFamily="34" charset="0"/>
              </a:rPr>
              <a:t>, Network, </a:t>
            </a:r>
            <a:r>
              <a:rPr lang="fr-FR" sz="1600" dirty="0" err="1">
                <a:cs typeface="Arial" panose="020B0604020202020204" pitchFamily="34" charset="0"/>
              </a:rPr>
              <a:t>Relational</a:t>
            </a:r>
            <a:r>
              <a:rPr lang="fr-FR" sz="1600" dirty="0">
                <a:cs typeface="Arial" panose="020B0604020202020204" pitchFamily="34" charset="0"/>
              </a:rPr>
              <a:t> and Object-</a:t>
            </a:r>
            <a:r>
              <a:rPr lang="fr-FR" sz="1600" dirty="0" err="1">
                <a:cs typeface="Arial" panose="020B0604020202020204" pitchFamily="34" charset="0"/>
              </a:rPr>
              <a:t>Oriented</a:t>
            </a:r>
            <a:r>
              <a:rPr lang="fr-FR" sz="1600" dirty="0">
                <a:cs typeface="Arial" panose="020B0604020202020204" pitchFamily="34" charset="0"/>
              </a:rPr>
              <a:t> DBMS</a:t>
            </a:r>
            <a:r>
              <a:rPr lang="fr-FR" sz="1600" dirty="0" smtClean="0">
                <a:cs typeface="Arial" panose="020B0604020202020204" pitchFamily="34" charset="0"/>
              </a:rPr>
              <a:t>. </a:t>
            </a:r>
            <a:r>
              <a:rPr lang="en-US" sz="1600" dirty="0" smtClean="0">
                <a:cs typeface="Arial" panose="020B0604020202020204" pitchFamily="34" charset="0"/>
              </a:rPr>
              <a:t>On </a:t>
            </a:r>
            <a:r>
              <a:rPr lang="en-US" sz="1600" dirty="0">
                <a:cs typeface="Arial" panose="020B0604020202020204" pitchFamily="34" charset="0"/>
              </a:rPr>
              <a:t>this presentation we are going to focus on Relational Database Management </a:t>
            </a:r>
            <a:r>
              <a:rPr lang="en-US" sz="1600" dirty="0" smtClean="0">
                <a:cs typeface="Arial" panose="020B0604020202020204" pitchFamily="34" charset="0"/>
              </a:rPr>
              <a:t>System (RDBMS).</a:t>
            </a:r>
            <a:endParaRPr lang="en-US" sz="1600" dirty="0">
              <a:cs typeface="Arial" panose="020B0604020202020204" pitchFamily="34" charset="0"/>
            </a:endParaRPr>
          </a:p>
          <a:p>
            <a:pPr marL="302850" indent="-285750" algn="just">
              <a:buFont typeface="Wingdings" panose="05000000000000000000" pitchFamily="2" charset="2"/>
              <a:buChar char="v"/>
            </a:pPr>
            <a:endParaRPr lang="en-US" sz="1600" dirty="0">
              <a:cs typeface="Arial" panose="020B0604020202020204" pitchFamily="34" charset="0"/>
            </a:endParaRPr>
          </a:p>
          <a:p>
            <a:pPr marL="302850" indent="-285750" algn="just">
              <a:buFont typeface="Wingdings" panose="05000000000000000000" pitchFamily="2" charset="2"/>
              <a:buChar char="v"/>
            </a:pPr>
            <a:endParaRPr lang="en-US" sz="16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050" y="5588025"/>
            <a:ext cx="5616575" cy="649287"/>
          </a:xfrm>
        </p:spPr>
        <p:txBody>
          <a:bodyPr/>
          <a:lstStyle/>
          <a:p>
            <a:pPr algn="l"/>
            <a:r>
              <a:rPr lang="fr-FR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elational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ata</a:t>
            </a:r>
            <a:r>
              <a:rPr lang="fr-FR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fr-F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anagement </a:t>
            </a:r>
            <a:r>
              <a:rPr lang="fr-FR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  <a:endParaRPr lang="uk-U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78" y="404664"/>
            <a:ext cx="4751759" cy="447767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/>
          <a:lstStyle/>
          <a:p>
            <a:pPr marL="17100" indent="0" algn="just">
              <a:buNone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RDBMS: </a:t>
            </a:r>
          </a:p>
          <a:p>
            <a:pPr marL="17100" indent="0" algn="just">
              <a:buNone/>
            </a:pPr>
            <a:endParaRPr lang="en-US" sz="2400" dirty="0" smtClean="0"/>
          </a:p>
          <a:p>
            <a:pPr marL="302850" indent="-285750" algn="just">
              <a:buFont typeface="Wingdings" panose="05000000000000000000" pitchFamily="2" charset="2"/>
              <a:buChar char="v"/>
            </a:pPr>
            <a:r>
              <a:rPr lang="en-US" sz="1600" dirty="0">
                <a:cs typeface="Arial" panose="020B0604020202020204" pitchFamily="34" charset="0"/>
              </a:rPr>
              <a:t>is a software for storing and retrieving users' data by considering appropriate security measures</a:t>
            </a:r>
            <a:r>
              <a:rPr lang="en-US" sz="1600" dirty="0" smtClean="0">
                <a:cs typeface="Arial" panose="020B0604020202020204" pitchFamily="34" charset="0"/>
              </a:rPr>
              <a:t>.</a:t>
            </a:r>
          </a:p>
          <a:p>
            <a:pPr marL="302850" indent="-285750" algn="just">
              <a:buFont typeface="Wingdings" panose="05000000000000000000" pitchFamily="2" charset="2"/>
              <a:buChar char="v"/>
            </a:pPr>
            <a:endParaRPr lang="en-US" sz="1600" dirty="0" smtClean="0">
              <a:cs typeface="Arial" panose="020B0604020202020204" pitchFamily="34" charset="0"/>
            </a:endParaRPr>
          </a:p>
          <a:p>
            <a:pPr marL="302850" indent="-285750" algn="just">
              <a:buFont typeface="Wingdings" panose="05000000000000000000" pitchFamily="2" charset="2"/>
              <a:buChar char="v"/>
            </a:pPr>
            <a:r>
              <a:rPr lang="en-US" sz="1600" dirty="0" smtClean="0"/>
              <a:t>RDBMS stores </a:t>
            </a:r>
            <a:r>
              <a:rPr lang="en-US" sz="1600" dirty="0"/>
              <a:t>and provides access to data points that are related to one another. Relational databases are based on the relational model, an intuitive, straightforward way of representing data in tables.</a:t>
            </a:r>
          </a:p>
          <a:p>
            <a:pPr marL="302850" indent="-285750" algn="just">
              <a:buFont typeface="Wingdings" panose="05000000000000000000" pitchFamily="2" charset="2"/>
              <a:buChar char="v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052736"/>
            <a:ext cx="4030879" cy="3672408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894433" y="620688"/>
            <a:ext cx="198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 smtClean="0"/>
              <a:t>Example</a:t>
            </a:r>
            <a:r>
              <a:rPr lang="fr-FR" dirty="0" smtClean="0"/>
              <a:t>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35601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707188" cy="1143000"/>
          </a:xfrm>
        </p:spPr>
        <p:txBody>
          <a:bodyPr/>
          <a:lstStyle/>
          <a:p>
            <a:pPr algn="l"/>
            <a:r>
              <a:rPr lang="fr-FR" sz="3200" dirty="0">
                <a:cs typeface="Arial" panose="020B0604020202020204" pitchFamily="34" charset="0"/>
              </a:rPr>
              <a:t>SQL(</a:t>
            </a:r>
            <a:r>
              <a:rPr lang="fr-FR" sz="3200" dirty="0" err="1">
                <a:cs typeface="Arial" panose="020B0604020202020204" pitchFamily="34" charset="0"/>
              </a:rPr>
              <a:t>Structured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3185" y="1628800"/>
            <a:ext cx="6778625" cy="4536504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 smtClean="0">
                <a:cs typeface="Arial" panose="020B0604020202020204" pitchFamily="34" charset="0"/>
              </a:rPr>
              <a:t>       </a:t>
            </a:r>
            <a:r>
              <a:rPr lang="en-US" sz="1800" b="1" dirty="0" smtClean="0">
                <a:ln>
                  <a:solidFill>
                    <a:srgbClr val="FFFF00"/>
                  </a:solidFill>
                </a:ln>
                <a:cs typeface="Arial" panose="020B0604020202020204" pitchFamily="34" charset="0"/>
              </a:rPr>
              <a:t>It is </a:t>
            </a:r>
            <a:r>
              <a:rPr lang="en-US" sz="1800" b="1" dirty="0">
                <a:ln>
                  <a:solidFill>
                    <a:srgbClr val="FFFF00"/>
                  </a:solidFill>
                </a:ln>
                <a:cs typeface="Arial" panose="020B0604020202020204" pitchFamily="34" charset="0"/>
              </a:rPr>
              <a:t>a standard language for accessing and manipulating databases.</a:t>
            </a:r>
            <a:endParaRPr lang="en-US" sz="1800" b="1" dirty="0" smtClean="0">
              <a:ln>
                <a:solidFill>
                  <a:srgbClr val="FFFF00"/>
                </a:solidFill>
              </a:ln>
              <a:cs typeface="Arial" panose="020B0604020202020204" pitchFamily="34" charset="0"/>
            </a:endParaRPr>
          </a:p>
          <a:p>
            <a:r>
              <a:rPr lang="fr-FR" sz="1800" dirty="0" err="1"/>
              <a:t>What</a:t>
            </a:r>
            <a:r>
              <a:rPr lang="fr-FR" sz="1800" dirty="0"/>
              <a:t> Can SQL do</a:t>
            </a:r>
            <a:r>
              <a:rPr lang="fr-FR" sz="1800" dirty="0" smtClean="0"/>
              <a:t>?</a:t>
            </a:r>
            <a:endParaRPr lang="fr-FR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cs typeface="Arial" panose="020B0604020202020204" pitchFamily="34" charset="0"/>
              </a:rPr>
              <a:t>E</a:t>
            </a:r>
            <a:r>
              <a:rPr lang="en-US" sz="1800" dirty="0" smtClean="0">
                <a:cs typeface="Arial" panose="020B0604020202020204" pitchFamily="34" charset="0"/>
              </a:rPr>
              <a:t>xecute </a:t>
            </a:r>
            <a:r>
              <a:rPr lang="en-US" sz="1800" dirty="0">
                <a:cs typeface="Arial" panose="020B0604020202020204" pitchFamily="34" charset="0"/>
              </a:rPr>
              <a:t>queries against a 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cs typeface="Arial" panose="020B0604020202020204" pitchFamily="34" charset="0"/>
              </a:rPr>
              <a:t>R</a:t>
            </a:r>
            <a:r>
              <a:rPr lang="en-US" sz="1800" dirty="0" smtClean="0">
                <a:cs typeface="Arial" panose="020B0604020202020204" pitchFamily="34" charset="0"/>
              </a:rPr>
              <a:t>etrieve </a:t>
            </a:r>
            <a:r>
              <a:rPr lang="en-US" sz="1800" dirty="0">
                <a:cs typeface="Arial" panose="020B0604020202020204" pitchFamily="34" charset="0"/>
              </a:rPr>
              <a:t>data from a 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cs typeface="Arial" panose="020B0604020202020204" pitchFamily="34" charset="0"/>
              </a:rPr>
              <a:t>I</a:t>
            </a:r>
            <a:r>
              <a:rPr lang="en-US" sz="1800" dirty="0" smtClean="0">
                <a:cs typeface="Arial" panose="020B0604020202020204" pitchFamily="34" charset="0"/>
              </a:rPr>
              <a:t>nsert </a:t>
            </a:r>
            <a:r>
              <a:rPr lang="en-US" sz="1800" dirty="0">
                <a:cs typeface="Arial" panose="020B0604020202020204" pitchFamily="34" charset="0"/>
              </a:rPr>
              <a:t>records in a 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cs typeface="Arial" panose="020B0604020202020204" pitchFamily="34" charset="0"/>
              </a:rPr>
              <a:t>U</a:t>
            </a:r>
            <a:r>
              <a:rPr lang="en-US" sz="1800" dirty="0" smtClean="0">
                <a:cs typeface="Arial" panose="020B0604020202020204" pitchFamily="34" charset="0"/>
              </a:rPr>
              <a:t>pdate </a:t>
            </a:r>
            <a:r>
              <a:rPr lang="en-US" sz="1800" dirty="0">
                <a:cs typeface="Arial" panose="020B0604020202020204" pitchFamily="34" charset="0"/>
              </a:rPr>
              <a:t>records in a 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cs typeface="Arial" panose="020B0604020202020204" pitchFamily="34" charset="0"/>
              </a:rPr>
              <a:t>D</a:t>
            </a:r>
            <a:r>
              <a:rPr lang="en-US" sz="1800" dirty="0" smtClean="0">
                <a:cs typeface="Arial" panose="020B0604020202020204" pitchFamily="34" charset="0"/>
              </a:rPr>
              <a:t>elete </a:t>
            </a:r>
            <a:r>
              <a:rPr lang="en-US" sz="1800" dirty="0">
                <a:cs typeface="Arial" panose="020B0604020202020204" pitchFamily="34" charset="0"/>
              </a:rPr>
              <a:t>records from a 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>
                <a:cs typeface="Arial" panose="020B0604020202020204" pitchFamily="34" charset="0"/>
              </a:rPr>
              <a:t>Create </a:t>
            </a:r>
            <a:r>
              <a:rPr lang="en-US" sz="1800" dirty="0">
                <a:cs typeface="Arial" panose="020B0604020202020204" pitchFamily="34" charset="0"/>
              </a:rPr>
              <a:t>new databases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>
                <a:cs typeface="Arial" panose="020B0604020202020204" pitchFamily="34" charset="0"/>
              </a:rPr>
              <a:t>create </a:t>
            </a:r>
            <a:r>
              <a:rPr lang="en-US" sz="1800" dirty="0">
                <a:cs typeface="Arial" panose="020B0604020202020204" pitchFamily="34" charset="0"/>
              </a:rPr>
              <a:t>new tables in a 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>
                <a:cs typeface="Arial" panose="020B0604020202020204" pitchFamily="34" charset="0"/>
              </a:rPr>
              <a:t>create </a:t>
            </a:r>
            <a:r>
              <a:rPr lang="en-US" sz="1800" dirty="0">
                <a:cs typeface="Arial" panose="020B0604020202020204" pitchFamily="34" charset="0"/>
              </a:rPr>
              <a:t>stored procedures in a 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>
                <a:cs typeface="Arial" panose="020B0604020202020204" pitchFamily="34" charset="0"/>
              </a:rPr>
              <a:t>create </a:t>
            </a:r>
            <a:r>
              <a:rPr lang="en-US" sz="1800" dirty="0">
                <a:cs typeface="Arial" panose="020B0604020202020204" pitchFamily="34" charset="0"/>
              </a:rPr>
              <a:t>views in a database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 smtClean="0">
                <a:cs typeface="Arial" panose="020B0604020202020204" pitchFamily="34" charset="0"/>
              </a:rPr>
              <a:t>set </a:t>
            </a:r>
            <a:r>
              <a:rPr lang="en-US" sz="1800" dirty="0">
                <a:cs typeface="Arial" panose="020B0604020202020204" pitchFamily="34" charset="0"/>
              </a:rPr>
              <a:t>permissions on tables, procedures, and views</a:t>
            </a:r>
          </a:p>
        </p:txBody>
      </p:sp>
      <p:sp>
        <p:nvSpPr>
          <p:cNvPr id="2" name="Flèche droite 1"/>
          <p:cNvSpPr/>
          <p:nvPr/>
        </p:nvSpPr>
        <p:spPr bwMode="auto">
          <a:xfrm>
            <a:off x="1923185" y="1700808"/>
            <a:ext cx="504056" cy="36004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08175" y="1613647"/>
            <a:ext cx="6778625" cy="4525963"/>
          </a:xfrm>
          <a:ln>
            <a:solidFill>
              <a:schemeClr val="accent1">
                <a:lumMod val="90000"/>
              </a:schemeClr>
            </a:solidFill>
          </a:ln>
        </p:spPr>
        <p:txBody>
          <a:bodyPr/>
          <a:lstStyle/>
          <a:p>
            <a:pPr marL="0" indent="0" algn="just">
              <a:buNone/>
            </a:pPr>
            <a:r>
              <a:rPr lang="en-US" sz="1800" b="1" dirty="0">
                <a:cs typeface="Arial" panose="020B0604020202020204" pitchFamily="34" charset="0"/>
              </a:rPr>
              <a:t>MySQL is a database system used on the </a:t>
            </a:r>
            <a:r>
              <a:rPr lang="en-US" sz="1800" b="1" dirty="0" smtClean="0">
                <a:cs typeface="Arial" panose="020B0604020202020204" pitchFamily="34" charset="0"/>
              </a:rPr>
              <a:t>web , The </a:t>
            </a:r>
            <a:r>
              <a:rPr lang="en-US" sz="1800" b="1" dirty="0">
                <a:cs typeface="Arial" panose="020B0604020202020204" pitchFamily="34" charset="0"/>
              </a:rPr>
              <a:t>data in a MySQL database are stored in tables. A table is a collection of related data, and it consists of columns and rows.</a:t>
            </a:r>
            <a:endParaRPr lang="en-US" sz="1800" b="1" dirty="0" smtClean="0">
              <a:cs typeface="Arial" panose="020B0604020202020204" pitchFamily="34" charset="0"/>
            </a:endParaRPr>
          </a:p>
          <a:p>
            <a:r>
              <a:rPr lang="en-US" sz="1600" dirty="0">
                <a:cs typeface="Arial" panose="020B0604020202020204" pitchFamily="34" charset="0"/>
              </a:rPr>
              <a:t>MySQL is a database system that runs on a server</a:t>
            </a:r>
          </a:p>
          <a:p>
            <a:r>
              <a:rPr lang="en-US" sz="1600" dirty="0">
                <a:cs typeface="Arial" panose="020B0604020202020204" pitchFamily="34" charset="0"/>
              </a:rPr>
              <a:t>MySQL is ideal for both small and large applications</a:t>
            </a:r>
          </a:p>
          <a:p>
            <a:r>
              <a:rPr lang="en-US" sz="1600" dirty="0">
                <a:cs typeface="Arial" panose="020B0604020202020204" pitchFamily="34" charset="0"/>
              </a:rPr>
              <a:t>MySQL is very fast, reliable, and easy to use</a:t>
            </a:r>
          </a:p>
          <a:p>
            <a:r>
              <a:rPr lang="en-US" sz="1600" dirty="0">
                <a:cs typeface="Arial" panose="020B0604020202020204" pitchFamily="34" charset="0"/>
              </a:rPr>
              <a:t>MySQL uses standard SQL</a:t>
            </a:r>
          </a:p>
          <a:p>
            <a:r>
              <a:rPr lang="en-US" sz="1600" dirty="0">
                <a:cs typeface="Arial" panose="020B0604020202020204" pitchFamily="34" charset="0"/>
              </a:rPr>
              <a:t>MySQL compiles on a number of platforms</a:t>
            </a:r>
          </a:p>
          <a:p>
            <a:r>
              <a:rPr lang="en-US" sz="1600" dirty="0">
                <a:cs typeface="Arial" panose="020B0604020202020204" pitchFamily="34" charset="0"/>
              </a:rPr>
              <a:t>MySQL is free to download and use</a:t>
            </a:r>
          </a:p>
          <a:p>
            <a:r>
              <a:rPr lang="en-US" sz="1600" dirty="0">
                <a:cs typeface="Arial" panose="020B0604020202020204" pitchFamily="34" charset="0"/>
              </a:rPr>
              <a:t>MySQL is developed, distributed, and supported by Oracle Corporation</a:t>
            </a:r>
          </a:p>
          <a:p>
            <a:r>
              <a:rPr lang="en-US" sz="1600" dirty="0">
                <a:cs typeface="Arial" panose="020B0604020202020204" pitchFamily="34" charset="0"/>
              </a:rPr>
              <a:t>MySQL is named after co-founder Monty </a:t>
            </a:r>
            <a:r>
              <a:rPr lang="en-US" sz="1600" dirty="0" err="1">
                <a:cs typeface="Arial" panose="020B0604020202020204" pitchFamily="34" charset="0"/>
              </a:rPr>
              <a:t>Widenius's</a:t>
            </a:r>
            <a:r>
              <a:rPr lang="en-US" sz="1600" dirty="0">
                <a:cs typeface="Arial" panose="020B0604020202020204" pitchFamily="34" charset="0"/>
              </a:rPr>
              <a:t> daughter: My</a:t>
            </a:r>
          </a:p>
          <a:p>
            <a:endParaRPr lang="en-US" sz="1600" dirty="0">
              <a:cs typeface="Arial" panose="020B0604020202020204" pitchFamily="34" charset="0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xmlns="" id="{FA53D6A3-A038-4B0D-A7E8-A18600C88BA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896" y="0"/>
            <a:ext cx="2743200" cy="14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1024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07704" y="1772816"/>
            <a:ext cx="6778625" cy="4608512"/>
          </a:xfrm>
          <a:ln>
            <a:solidFill>
              <a:schemeClr val="accent1">
                <a:lumMod val="90000"/>
              </a:schemeClr>
            </a:solidFill>
          </a:ln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600" b="1" dirty="0" err="1">
                <a:cs typeface="Arial" panose="020B0604020202020204" pitchFamily="34" charset="0"/>
              </a:rPr>
              <a:t>PostgreSQL</a:t>
            </a:r>
            <a:r>
              <a:rPr lang="en-US" sz="1600" dirty="0">
                <a:cs typeface="Arial" panose="020B0604020202020204" pitchFamily="34" charset="0"/>
              </a:rPr>
              <a:t> is a powerful, open source object-relational database system that uses and extends the SQL language combined with many features that safely store and scale the most complicated data workloads. </a:t>
            </a:r>
            <a:endParaRPr lang="en-US" sz="1600" dirty="0" smtClean="0"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1" dirty="0" err="1" smtClean="0">
                <a:cs typeface="Arial" panose="020B0604020202020204" pitchFamily="34" charset="0"/>
              </a:rPr>
              <a:t>PostgreSQL</a:t>
            </a:r>
            <a:r>
              <a:rPr lang="en-US" sz="1600" dirty="0" smtClean="0">
                <a:cs typeface="Arial" panose="020B0604020202020204" pitchFamily="34" charset="0"/>
              </a:rPr>
              <a:t> </a:t>
            </a:r>
            <a:r>
              <a:rPr lang="en-US" sz="1600" dirty="0">
                <a:cs typeface="Arial" panose="020B0604020202020204" pitchFamily="34" charset="0"/>
              </a:rPr>
              <a:t>is highly extensible. For example, you can define your own data types, build out custom functions, even write code from </a:t>
            </a:r>
            <a:r>
              <a:rPr lang="en-US" sz="1600" u="sng" dirty="0">
                <a:cs typeface="Arial" panose="020B0604020202020204" pitchFamily="34" charset="0"/>
                <a:hlinkClick r:id="rId2"/>
              </a:rPr>
              <a:t>different programming languages</a:t>
            </a:r>
            <a:r>
              <a:rPr lang="en-US" sz="1600" u="sng" dirty="0">
                <a:cs typeface="Arial" panose="020B0604020202020204" pitchFamily="34" charset="0"/>
              </a:rPr>
              <a:t> </a:t>
            </a:r>
            <a:r>
              <a:rPr lang="en-US" sz="1600" dirty="0">
                <a:cs typeface="Arial" panose="020B0604020202020204" pitchFamily="34" charset="0"/>
              </a:rPr>
              <a:t>without recompiling your </a:t>
            </a:r>
            <a:r>
              <a:rPr lang="en-US" sz="1600" dirty="0" smtClean="0">
                <a:cs typeface="Arial" panose="020B0604020202020204" pitchFamily="34" charset="0"/>
              </a:rPr>
              <a:t>database.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It is a highly stable database management </a:t>
            </a:r>
            <a:r>
              <a:rPr lang="en-US" sz="1600" dirty="0" smtClean="0"/>
              <a:t>system.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 err="1"/>
              <a:t>PostgreSQL</a:t>
            </a:r>
            <a:r>
              <a:rPr lang="en-US" sz="1600" dirty="0"/>
              <a:t> is used as the primary data store or data warehouse for many web, mobile, geospatial, and analytics applications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093AF790-2240-40FD-BEA9-83A712DEC9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58490" y="8357"/>
            <a:ext cx="1477994" cy="162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867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43893" y="1628800"/>
            <a:ext cx="6778625" cy="5040560"/>
          </a:xfrm>
          <a:ln>
            <a:solidFill>
              <a:schemeClr val="accent1"/>
            </a:solidFill>
          </a:ln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600" b="1" dirty="0" smtClean="0"/>
              <a:t>SQL Server</a:t>
            </a:r>
            <a:r>
              <a:rPr lang="en-US" sz="1600" dirty="0"/>
              <a:t> is a RDMS developed by Microsoft. As a database server it is a software product with the primary function of storing and retrieving data as requested by other software applications</a:t>
            </a:r>
            <a:r>
              <a:rPr lang="en-US" sz="16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Similar to other RDBMS software, SQL Server is built on top of SQL, a standard programming language for interacting with the relational databases. </a:t>
            </a:r>
            <a:endParaRPr lang="en-US" sz="1600" dirty="0" smtClean="0"/>
          </a:p>
          <a:p>
            <a:pPr algn="just">
              <a:lnSpc>
                <a:spcPct val="150000"/>
              </a:lnSpc>
            </a:pPr>
            <a:r>
              <a:rPr lang="en-US" sz="1600" dirty="0" smtClean="0"/>
              <a:t>SQL </a:t>
            </a:r>
            <a:r>
              <a:rPr lang="en-US" sz="1600" dirty="0"/>
              <a:t>server is tied to Transact-SQL, or T-SQL, the Microsoft’s implementation of SQL that adds a set of proprietary programming constructs</a:t>
            </a:r>
            <a:r>
              <a:rPr lang="en-US" sz="16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SQL Server is ensuring the security of your </a:t>
            </a:r>
            <a:r>
              <a:rPr lang="en-US" sz="1600" dirty="0" smtClean="0"/>
              <a:t>database.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SQL Server </a:t>
            </a:r>
            <a:r>
              <a:rPr lang="en-US" sz="1600" dirty="0" smtClean="0"/>
              <a:t>installation </a:t>
            </a:r>
            <a:r>
              <a:rPr lang="en-US" sz="1600" dirty="0"/>
              <a:t>and configuration of Microsoft SQL Server are easier</a:t>
            </a:r>
          </a:p>
        </p:txBody>
      </p:sp>
      <p:pic>
        <p:nvPicPr>
          <p:cNvPr id="5" name="Image 2">
            <a:extLst>
              <a:ext uri="{FF2B5EF4-FFF2-40B4-BE49-F238E27FC236}">
                <a16:creationId xmlns:a16="http://schemas.microsoft.com/office/drawing/2014/main" xmlns="" id="{9027EC38-7E8A-4C36-B813-8ABE11645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7383"/>
            <a:ext cx="2743200" cy="149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661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9613" y="234297"/>
            <a:ext cx="6707187" cy="1143000"/>
          </a:xfrm>
        </p:spPr>
        <p:txBody>
          <a:bodyPr/>
          <a:lstStyle/>
          <a:p>
            <a:r>
              <a:rPr lang="fr-FR" sz="3200" dirty="0" err="1"/>
              <a:t>Difference</a:t>
            </a:r>
            <a:r>
              <a:rPr lang="fr-FR" sz="3200" dirty="0"/>
              <a:t> </a:t>
            </a:r>
            <a:r>
              <a:rPr lang="fr-FR" sz="3200" dirty="0" err="1"/>
              <a:t>Between</a:t>
            </a:r>
            <a:r>
              <a:rPr lang="fr-FR" sz="3200" dirty="0"/>
              <a:t> the </a:t>
            </a:r>
            <a:r>
              <a:rPr lang="fr-FR" sz="3200" dirty="0" smtClean="0"/>
              <a:t>RDBMS</a:t>
            </a:r>
            <a:endParaRPr lang="fr-FR" sz="3200" dirty="0"/>
          </a:p>
        </p:txBody>
      </p:sp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73553354"/>
              </p:ext>
            </p:extLst>
          </p:nvPr>
        </p:nvGraphicFramePr>
        <p:xfrm>
          <a:off x="1933692" y="1268760"/>
          <a:ext cx="7030796" cy="5323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6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769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76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576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02207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chemeClr val="bg1"/>
                          </a:solidFill>
                          <a:latin typeface="+mn-lt"/>
                        </a:rPr>
                        <a:t>Name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 Server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b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MySQL</a:t>
                      </a:r>
                      <a:endParaRPr lang="fr-FR" b="1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1772"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6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Microsofts</a:t>
                      </a:r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relational</a:t>
                      </a:r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DBMS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Widely used open source </a:t>
                      </a:r>
                      <a:r>
                        <a:rPr lang="en-US" sz="160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hlinkClick r:id="rId2"/>
                        </a:rPr>
                        <a:t>RDBMS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Widely used open source </a:t>
                      </a:r>
                      <a:r>
                        <a:rPr lang="en-US" sz="16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hlinkClick r:id="rId2"/>
                        </a:rPr>
                        <a:t>RDBMS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2099"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Primary</a:t>
                      </a:r>
                      <a:r>
                        <a:rPr lang="fr-FR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fr-FR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model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Relational</a:t>
                      </a:r>
                      <a:r>
                        <a:rPr lang="fr-FR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 DBMS</a:t>
                      </a:r>
                      <a:endParaRPr lang="fr-FR" sz="1800" b="0" u="none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Relational</a:t>
                      </a:r>
                      <a:r>
                        <a:rPr lang="fr-FR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 DBMS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hlinkClick r:id="rId2"/>
                        </a:rPr>
                        <a:t>Relational</a:t>
                      </a:r>
                      <a:r>
                        <a:rPr lang="fr-FR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hlinkClick r:id="rId2"/>
                        </a:rPr>
                        <a:t> DBMS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2099"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Secondary</a:t>
                      </a:r>
                      <a:r>
                        <a:rPr lang="fr-FR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fr-FR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models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Document store</a:t>
                      </a:r>
                      <a:r>
                        <a:rPr lang="fr-FR" dirty="0" smtClean="0">
                          <a:solidFill>
                            <a:schemeClr val="bg1"/>
                          </a:solidFill>
                          <a:latin typeface="+mn-lt"/>
                        </a:rPr>
                        <a:t/>
                      </a:r>
                      <a:br>
                        <a:rPr lang="fr-FR" dirty="0" smtClean="0">
                          <a:solidFill>
                            <a:schemeClr val="bg1"/>
                          </a:solidFill>
                          <a:latin typeface="+mn-lt"/>
                        </a:rPr>
                      </a:br>
                      <a:r>
                        <a:rPr lang="fr-FR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Graph DBMS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Document store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Document store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120729"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chemeClr val="bg1"/>
                          </a:solidFill>
                          <a:latin typeface="+mn-lt"/>
                        </a:rPr>
                        <a:t>oracle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fr-FR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Global </a:t>
                      </a:r>
                      <a:r>
                        <a:rPr lang="fr-FR" sz="18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fr-FR" sz="18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Group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2207"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fr-FR" sz="18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scheme</a:t>
                      </a:r>
                      <a:endParaRPr lang="fr-FR" sz="18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yes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yes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err="1" smtClean="0">
                          <a:solidFill>
                            <a:schemeClr val="bg1"/>
                          </a:solidFill>
                          <a:latin typeface="+mn-lt"/>
                        </a:rPr>
                        <a:t>yes</a:t>
                      </a:r>
                      <a:endParaRPr lang="fr-FR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3107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ce réservé du conten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91030266"/>
              </p:ext>
            </p:extLst>
          </p:nvPr>
        </p:nvGraphicFramePr>
        <p:xfrm>
          <a:off x="1908175" y="1600200"/>
          <a:ext cx="6778624" cy="472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6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946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9465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9465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dirty="0">
                          <a:solidFill>
                            <a:schemeClr val="bg1"/>
                          </a:solidFill>
                          <a:effectLst/>
                        </a:rPr>
                        <a:t>Name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Microsoft SQL Server  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MySQL  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sz="1600" b="1" dirty="0" err="1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PostgreSQL</a:t>
                      </a:r>
                      <a:r>
                        <a:rPr lang="fr-FR" sz="1600" b="1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  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License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bg1"/>
                          </a:solidFill>
                        </a:rPr>
                        <a:t>commercial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Server-</a:t>
                      </a:r>
                      <a:r>
                        <a:rPr lang="fr-FR" sz="16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side</a:t>
                      </a:r>
                      <a:r>
                        <a:rPr lang="fr-FR" sz="16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scripts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Transact SQL, .NET languages, R, Python and (with SQL Server 2019) Java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</a:t>
                      </a:r>
                      <a:r>
                        <a:rPr lang="fr-FR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defined</a:t>
                      </a:r>
                      <a:r>
                        <a:rPr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In-memory </a:t>
                      </a:r>
                      <a:r>
                        <a:rPr lang="fr-FR" sz="16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capabilities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 smtClean="0">
                          <a:solidFill>
                            <a:schemeClr val="bg1"/>
                          </a:solidFill>
                        </a:rPr>
                        <a:t>Yes</a:t>
                      </a:r>
                      <a:r>
                        <a:rPr lang="fr-FR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...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[col1], [col2]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col1, col2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col1, col2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fr-FR" sz="16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1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quotation</a:t>
                      </a:r>
                      <a:r>
                        <a:rPr lang="fr-FR" sz="1600" b="1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marks</a:t>
                      </a:r>
                      <a:endParaRPr lang="fr-FR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‘John’ </a:t>
                      </a:r>
                      <a:r>
                        <a:rPr lang="fr-FR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= ‘John’ or name = “John”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r>
                        <a:rPr lang="fr-FR" sz="1600" b="0" i="0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‘John’ </a:t>
                      </a:r>
                      <a:r>
                        <a:rPr lang="fr-FR" sz="1600" b="0" i="0" kern="1200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dirty="0" err="1"/>
              <a:t>Difference</a:t>
            </a:r>
            <a:r>
              <a:rPr lang="fr-FR" sz="3200" dirty="0"/>
              <a:t> </a:t>
            </a:r>
            <a:r>
              <a:rPr lang="fr-FR" sz="3200" dirty="0" err="1"/>
              <a:t>Between</a:t>
            </a:r>
            <a:r>
              <a:rPr lang="fr-FR" sz="3200" dirty="0"/>
              <a:t> the </a:t>
            </a:r>
            <a:r>
              <a:rPr lang="fr-FR" sz="3200" dirty="0" smtClean="0"/>
              <a:t>RDBMS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xmlns="" val="427038548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Words>448</Words>
  <Application>Microsoft Office PowerPoint</Application>
  <PresentationFormat>Affichage à l'écran (4:3)</PresentationFormat>
  <Paragraphs>98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2" baseType="lpstr">
      <vt:lpstr>template</vt:lpstr>
      <vt:lpstr>Custom Design</vt:lpstr>
      <vt:lpstr>Diapositive 1</vt:lpstr>
      <vt:lpstr>Database Definition</vt:lpstr>
      <vt:lpstr>Relational DataBase Management System</vt:lpstr>
      <vt:lpstr>SQL(Structured Query Language)</vt:lpstr>
      <vt:lpstr>Diapositive 5</vt:lpstr>
      <vt:lpstr>Diapositive 6</vt:lpstr>
      <vt:lpstr>Diapositive 7</vt:lpstr>
      <vt:lpstr>Difference Between the RDBMS</vt:lpstr>
      <vt:lpstr>Difference Between the RDBMS</vt:lpstr>
      <vt:lpstr>Diapositive 10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hp</cp:lastModifiedBy>
  <cp:revision>155</cp:revision>
  <dcterms:created xsi:type="dcterms:W3CDTF">2006-06-29T12:15:01Z</dcterms:created>
  <dcterms:modified xsi:type="dcterms:W3CDTF">2021-06-23T19:50:37Z</dcterms:modified>
</cp:coreProperties>
</file>