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14"/>
  </p:notesMasterIdLst>
  <p:sldIdLst>
    <p:sldId id="365" r:id="rId2"/>
    <p:sldId id="257" r:id="rId3"/>
    <p:sldId id="258" r:id="rId4"/>
    <p:sldId id="259" r:id="rId5"/>
    <p:sldId id="260" r:id="rId6"/>
    <p:sldId id="261" r:id="rId7"/>
    <p:sldId id="262" r:id="rId8"/>
    <p:sldId id="263" r:id="rId9"/>
    <p:sldId id="265" r:id="rId10"/>
    <p:sldId id="266" r:id="rId11"/>
    <p:sldId id="267" r:id="rId12"/>
    <p:sldId id="3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9" r:id="rId34"/>
    <p:sldId id="288"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67" r:id="rId70"/>
    <p:sldId id="368" r:id="rId71"/>
    <p:sldId id="369" r:id="rId72"/>
    <p:sldId id="342" r:id="rId73"/>
    <p:sldId id="343" r:id="rId74"/>
    <p:sldId id="344" r:id="rId75"/>
    <p:sldId id="345" r:id="rId76"/>
    <p:sldId id="346" r:id="rId77"/>
    <p:sldId id="347" r:id="rId78"/>
    <p:sldId id="348" r:id="rId79"/>
    <p:sldId id="349" r:id="rId80"/>
    <p:sldId id="350" r:id="rId81"/>
    <p:sldId id="351" r:id="rId82"/>
    <p:sldId id="352" r:id="rId83"/>
    <p:sldId id="353" r:id="rId84"/>
    <p:sldId id="354" r:id="rId85"/>
    <p:sldId id="355" r:id="rId86"/>
    <p:sldId id="356" r:id="rId87"/>
    <p:sldId id="357" r:id="rId88"/>
    <p:sldId id="358" r:id="rId89"/>
    <p:sldId id="359" r:id="rId90"/>
    <p:sldId id="360" r:id="rId91"/>
    <p:sldId id="361" r:id="rId92"/>
    <p:sldId id="362" r:id="rId93"/>
    <p:sldId id="363" r:id="rId94"/>
    <p:sldId id="364" r:id="rId95"/>
    <p:sldId id="324" r:id="rId96"/>
    <p:sldId id="325" r:id="rId97"/>
    <p:sldId id="326" r:id="rId98"/>
    <p:sldId id="327" r:id="rId99"/>
    <p:sldId id="328" r:id="rId100"/>
    <p:sldId id="329" r:id="rId101"/>
    <p:sldId id="330" r:id="rId102"/>
    <p:sldId id="331" r:id="rId103"/>
    <p:sldId id="332" r:id="rId104"/>
    <p:sldId id="333" r:id="rId105"/>
    <p:sldId id="334" r:id="rId106"/>
    <p:sldId id="335" r:id="rId107"/>
    <p:sldId id="336" r:id="rId108"/>
    <p:sldId id="337" r:id="rId109"/>
    <p:sldId id="338" r:id="rId110"/>
    <p:sldId id="339" r:id="rId111"/>
    <p:sldId id="340" r:id="rId112"/>
    <p:sldId id="341" r:id="rId1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8699C2-6805-41F2-B409-3C6CA04CA265}" type="datetimeFigureOut">
              <a:rPr lang="en-IN" smtClean="0"/>
              <a:t>27-03-2025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236A21-B2E1-4C95-A7D4-FCA3D035CB18}" type="slidenum">
              <a:rPr lang="en-IN" smtClean="0"/>
              <a:t>‹#›</a:t>
            </a:fld>
            <a:endParaRPr lang="en-IN"/>
          </a:p>
        </p:txBody>
      </p:sp>
    </p:spTree>
    <p:extLst>
      <p:ext uri="{BB962C8B-B14F-4D97-AF65-F5344CB8AC3E}">
        <p14:creationId xmlns:p14="http://schemas.microsoft.com/office/powerpoint/2010/main" val="3366210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2236A21-B2E1-4C95-A7D4-FCA3D035CB18}" type="slidenum">
              <a:rPr lang="en-IN" smtClean="0"/>
              <a:t>34</a:t>
            </a:fld>
            <a:endParaRPr lang="en-IN"/>
          </a:p>
        </p:txBody>
      </p:sp>
    </p:spTree>
    <p:extLst>
      <p:ext uri="{BB962C8B-B14F-4D97-AF65-F5344CB8AC3E}">
        <p14:creationId xmlns:p14="http://schemas.microsoft.com/office/powerpoint/2010/main" val="484375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2236A21-B2E1-4C95-A7D4-FCA3D035CB18}" type="slidenum">
              <a:rPr lang="en-IN" smtClean="0"/>
              <a:t>44</a:t>
            </a:fld>
            <a:endParaRPr lang="en-IN"/>
          </a:p>
        </p:txBody>
      </p:sp>
    </p:spTree>
    <p:extLst>
      <p:ext uri="{BB962C8B-B14F-4D97-AF65-F5344CB8AC3E}">
        <p14:creationId xmlns:p14="http://schemas.microsoft.com/office/powerpoint/2010/main" val="2520378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001D35"/>
                </a:solidFill>
                <a:effectLst/>
                <a:latin typeface="Courier New" panose="02070309020205020404" pitchFamily="49" charset="0"/>
              </a:rPr>
              <a:t>append(after </a:t>
            </a:r>
            <a:r>
              <a:rPr lang="en-US" b="0" i="0" dirty="0">
                <a:solidFill>
                  <a:srgbClr val="001D35"/>
                </a:solidFill>
                <a:effectLst/>
                <a:latin typeface="Courier New" panose="02070309020205020404" pitchFamily="49" charset="0"/>
              </a:rPr>
              <a:t>= 0) </a:t>
            </a:r>
            <a:endParaRPr lang="en-IN" dirty="0"/>
          </a:p>
        </p:txBody>
      </p:sp>
      <p:sp>
        <p:nvSpPr>
          <p:cNvPr id="4" name="Slide Number Placeholder 3"/>
          <p:cNvSpPr>
            <a:spLocks noGrp="1"/>
          </p:cNvSpPr>
          <p:nvPr>
            <p:ph type="sldNum" sz="quarter" idx="5"/>
          </p:nvPr>
        </p:nvSpPr>
        <p:spPr/>
        <p:txBody>
          <a:bodyPr/>
          <a:lstStyle/>
          <a:p>
            <a:fld id="{52236A21-B2E1-4C95-A7D4-FCA3D035CB18}" type="slidenum">
              <a:rPr lang="en-IN" smtClean="0"/>
              <a:t>79</a:t>
            </a:fld>
            <a:endParaRPr lang="en-IN"/>
          </a:p>
        </p:txBody>
      </p:sp>
    </p:spTree>
    <p:extLst>
      <p:ext uri="{BB962C8B-B14F-4D97-AF65-F5344CB8AC3E}">
        <p14:creationId xmlns:p14="http://schemas.microsoft.com/office/powerpoint/2010/main" val="2468497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1D0B0-A905-490D-8788-AE0C0447BD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633A12A-5AD0-4F98-AB9A-C9208C7787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8200D6C-F22C-402E-9272-112CFFEA1FA6}"/>
              </a:ext>
            </a:extLst>
          </p:cNvPr>
          <p:cNvSpPr>
            <a:spLocks noGrp="1"/>
          </p:cNvSpPr>
          <p:nvPr>
            <p:ph type="dt" sz="half" idx="10"/>
          </p:nvPr>
        </p:nvSpPr>
        <p:spPr/>
        <p:txBody>
          <a:bodyPr/>
          <a:lstStyle/>
          <a:p>
            <a:fld id="{B4AAFE35-A8B6-4F7B-BBFC-F0C6AED68696}" type="datetimeFigureOut">
              <a:rPr lang="en-IN" smtClean="0"/>
              <a:t>27-03-2025</a:t>
            </a:fld>
            <a:endParaRPr lang="en-IN"/>
          </a:p>
        </p:txBody>
      </p:sp>
      <p:sp>
        <p:nvSpPr>
          <p:cNvPr id="5" name="Footer Placeholder 4">
            <a:extLst>
              <a:ext uri="{FF2B5EF4-FFF2-40B4-BE49-F238E27FC236}">
                <a16:creationId xmlns:a16="http://schemas.microsoft.com/office/drawing/2014/main" id="{4BCEDB72-ACE8-41DC-903F-D4DCFE59E9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B8D31A-9ED1-485B-9AFB-D473F3DAFAC0}"/>
              </a:ext>
            </a:extLst>
          </p:cNvPr>
          <p:cNvSpPr>
            <a:spLocks noGrp="1"/>
          </p:cNvSpPr>
          <p:nvPr>
            <p:ph type="sldNum" sz="quarter" idx="12"/>
          </p:nvPr>
        </p:nvSpPr>
        <p:spPr/>
        <p:txBody>
          <a:bodyPr/>
          <a:lstStyle/>
          <a:p>
            <a:fld id="{66C86C46-2248-4496-8438-77B1F981F2D5}" type="slidenum">
              <a:rPr lang="en-IN" smtClean="0"/>
              <a:t>‹#›</a:t>
            </a:fld>
            <a:endParaRPr lang="en-IN"/>
          </a:p>
        </p:txBody>
      </p:sp>
    </p:spTree>
    <p:extLst>
      <p:ext uri="{BB962C8B-B14F-4D97-AF65-F5344CB8AC3E}">
        <p14:creationId xmlns:p14="http://schemas.microsoft.com/office/powerpoint/2010/main" val="1276874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4FAF5-8E23-4916-AD98-21CEF193FC2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2029255-76FB-4151-A312-81BE77E3A4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E1B710-986F-40D9-9A24-AB24A4E0D32F}"/>
              </a:ext>
            </a:extLst>
          </p:cNvPr>
          <p:cNvSpPr>
            <a:spLocks noGrp="1"/>
          </p:cNvSpPr>
          <p:nvPr>
            <p:ph type="dt" sz="half" idx="10"/>
          </p:nvPr>
        </p:nvSpPr>
        <p:spPr/>
        <p:txBody>
          <a:bodyPr/>
          <a:lstStyle/>
          <a:p>
            <a:fld id="{B4AAFE35-A8B6-4F7B-BBFC-F0C6AED68696}" type="datetimeFigureOut">
              <a:rPr lang="en-IN" smtClean="0"/>
              <a:t>27-03-2025</a:t>
            </a:fld>
            <a:endParaRPr lang="en-IN"/>
          </a:p>
        </p:txBody>
      </p:sp>
      <p:sp>
        <p:nvSpPr>
          <p:cNvPr id="5" name="Footer Placeholder 4">
            <a:extLst>
              <a:ext uri="{FF2B5EF4-FFF2-40B4-BE49-F238E27FC236}">
                <a16:creationId xmlns:a16="http://schemas.microsoft.com/office/drawing/2014/main" id="{3C56FBCF-2910-4DBD-BAD6-650D40FB80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D96776-2191-4AD5-9D06-2BE677A82EE2}"/>
              </a:ext>
            </a:extLst>
          </p:cNvPr>
          <p:cNvSpPr>
            <a:spLocks noGrp="1"/>
          </p:cNvSpPr>
          <p:nvPr>
            <p:ph type="sldNum" sz="quarter" idx="12"/>
          </p:nvPr>
        </p:nvSpPr>
        <p:spPr/>
        <p:txBody>
          <a:bodyPr/>
          <a:lstStyle/>
          <a:p>
            <a:fld id="{66C86C46-2248-4496-8438-77B1F981F2D5}" type="slidenum">
              <a:rPr lang="en-IN" smtClean="0"/>
              <a:t>‹#›</a:t>
            </a:fld>
            <a:endParaRPr lang="en-IN"/>
          </a:p>
        </p:txBody>
      </p:sp>
    </p:spTree>
    <p:extLst>
      <p:ext uri="{BB962C8B-B14F-4D97-AF65-F5344CB8AC3E}">
        <p14:creationId xmlns:p14="http://schemas.microsoft.com/office/powerpoint/2010/main" val="21435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8AAE45-99B3-41CC-9E34-5A3C0314F1C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9821DBA-AEC7-4DD8-90E3-B2163185A8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8CA4E4-AA79-4897-AEC4-43A255DA9B53}"/>
              </a:ext>
            </a:extLst>
          </p:cNvPr>
          <p:cNvSpPr>
            <a:spLocks noGrp="1"/>
          </p:cNvSpPr>
          <p:nvPr>
            <p:ph type="dt" sz="half" idx="10"/>
          </p:nvPr>
        </p:nvSpPr>
        <p:spPr/>
        <p:txBody>
          <a:bodyPr/>
          <a:lstStyle/>
          <a:p>
            <a:fld id="{B4AAFE35-A8B6-4F7B-BBFC-F0C6AED68696}" type="datetimeFigureOut">
              <a:rPr lang="en-IN" smtClean="0"/>
              <a:t>27-03-2025</a:t>
            </a:fld>
            <a:endParaRPr lang="en-IN"/>
          </a:p>
        </p:txBody>
      </p:sp>
      <p:sp>
        <p:nvSpPr>
          <p:cNvPr id="5" name="Footer Placeholder 4">
            <a:extLst>
              <a:ext uri="{FF2B5EF4-FFF2-40B4-BE49-F238E27FC236}">
                <a16:creationId xmlns:a16="http://schemas.microsoft.com/office/drawing/2014/main" id="{7D9FF611-DFAE-4CF9-8A83-09C4594EAC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A852F1-EAB1-4CB3-9676-4DAB69C0847F}"/>
              </a:ext>
            </a:extLst>
          </p:cNvPr>
          <p:cNvSpPr>
            <a:spLocks noGrp="1"/>
          </p:cNvSpPr>
          <p:nvPr>
            <p:ph type="sldNum" sz="quarter" idx="12"/>
          </p:nvPr>
        </p:nvSpPr>
        <p:spPr/>
        <p:txBody>
          <a:bodyPr/>
          <a:lstStyle/>
          <a:p>
            <a:fld id="{66C86C46-2248-4496-8438-77B1F981F2D5}" type="slidenum">
              <a:rPr lang="en-IN" smtClean="0"/>
              <a:t>‹#›</a:t>
            </a:fld>
            <a:endParaRPr lang="en-IN"/>
          </a:p>
        </p:txBody>
      </p:sp>
    </p:spTree>
    <p:extLst>
      <p:ext uri="{BB962C8B-B14F-4D97-AF65-F5344CB8AC3E}">
        <p14:creationId xmlns:p14="http://schemas.microsoft.com/office/powerpoint/2010/main" val="1996531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80252-5E7C-4161-BC32-1114CF7191A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B51E1E-DF5A-4031-9BEC-8E95F406AB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FDE0DF-6C6D-4928-874B-C01C2F689C8C}"/>
              </a:ext>
            </a:extLst>
          </p:cNvPr>
          <p:cNvSpPr>
            <a:spLocks noGrp="1"/>
          </p:cNvSpPr>
          <p:nvPr>
            <p:ph type="dt" sz="half" idx="10"/>
          </p:nvPr>
        </p:nvSpPr>
        <p:spPr/>
        <p:txBody>
          <a:bodyPr/>
          <a:lstStyle/>
          <a:p>
            <a:fld id="{B4AAFE35-A8B6-4F7B-BBFC-F0C6AED68696}" type="datetimeFigureOut">
              <a:rPr lang="en-IN" smtClean="0"/>
              <a:t>27-03-2025</a:t>
            </a:fld>
            <a:endParaRPr lang="en-IN"/>
          </a:p>
        </p:txBody>
      </p:sp>
      <p:sp>
        <p:nvSpPr>
          <p:cNvPr id="5" name="Footer Placeholder 4">
            <a:extLst>
              <a:ext uri="{FF2B5EF4-FFF2-40B4-BE49-F238E27FC236}">
                <a16:creationId xmlns:a16="http://schemas.microsoft.com/office/drawing/2014/main" id="{5B3C6CA8-8E1E-4FB0-A614-0C3C9112A9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40CB0B-D10A-4587-8262-5CF3E5577B0F}"/>
              </a:ext>
            </a:extLst>
          </p:cNvPr>
          <p:cNvSpPr>
            <a:spLocks noGrp="1"/>
          </p:cNvSpPr>
          <p:nvPr>
            <p:ph type="sldNum" sz="quarter" idx="12"/>
          </p:nvPr>
        </p:nvSpPr>
        <p:spPr/>
        <p:txBody>
          <a:bodyPr/>
          <a:lstStyle/>
          <a:p>
            <a:fld id="{66C86C46-2248-4496-8438-77B1F981F2D5}" type="slidenum">
              <a:rPr lang="en-IN" smtClean="0"/>
              <a:t>‹#›</a:t>
            </a:fld>
            <a:endParaRPr lang="en-IN"/>
          </a:p>
        </p:txBody>
      </p:sp>
    </p:spTree>
    <p:extLst>
      <p:ext uri="{BB962C8B-B14F-4D97-AF65-F5344CB8AC3E}">
        <p14:creationId xmlns:p14="http://schemas.microsoft.com/office/powerpoint/2010/main" val="1031152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59653-5631-4BA4-94C7-E6558C30B7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6D9C40E-849A-4A8D-AAE4-9811C36ED4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A64903-E512-4006-B10E-F2F8EE302551}"/>
              </a:ext>
            </a:extLst>
          </p:cNvPr>
          <p:cNvSpPr>
            <a:spLocks noGrp="1"/>
          </p:cNvSpPr>
          <p:nvPr>
            <p:ph type="dt" sz="half" idx="10"/>
          </p:nvPr>
        </p:nvSpPr>
        <p:spPr/>
        <p:txBody>
          <a:bodyPr/>
          <a:lstStyle/>
          <a:p>
            <a:fld id="{B4AAFE35-A8B6-4F7B-BBFC-F0C6AED68696}" type="datetimeFigureOut">
              <a:rPr lang="en-IN" smtClean="0"/>
              <a:t>27-03-2025</a:t>
            </a:fld>
            <a:endParaRPr lang="en-IN"/>
          </a:p>
        </p:txBody>
      </p:sp>
      <p:sp>
        <p:nvSpPr>
          <p:cNvPr id="5" name="Footer Placeholder 4">
            <a:extLst>
              <a:ext uri="{FF2B5EF4-FFF2-40B4-BE49-F238E27FC236}">
                <a16:creationId xmlns:a16="http://schemas.microsoft.com/office/drawing/2014/main" id="{B1A2D2AC-4001-4569-B018-D0DF6CB1A6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2568DC-2D2E-47C8-B927-D5B0F745ADC1}"/>
              </a:ext>
            </a:extLst>
          </p:cNvPr>
          <p:cNvSpPr>
            <a:spLocks noGrp="1"/>
          </p:cNvSpPr>
          <p:nvPr>
            <p:ph type="sldNum" sz="quarter" idx="12"/>
          </p:nvPr>
        </p:nvSpPr>
        <p:spPr/>
        <p:txBody>
          <a:bodyPr/>
          <a:lstStyle/>
          <a:p>
            <a:fld id="{66C86C46-2248-4496-8438-77B1F981F2D5}" type="slidenum">
              <a:rPr lang="en-IN" smtClean="0"/>
              <a:t>‹#›</a:t>
            </a:fld>
            <a:endParaRPr lang="en-IN"/>
          </a:p>
        </p:txBody>
      </p:sp>
    </p:spTree>
    <p:extLst>
      <p:ext uri="{BB962C8B-B14F-4D97-AF65-F5344CB8AC3E}">
        <p14:creationId xmlns:p14="http://schemas.microsoft.com/office/powerpoint/2010/main" val="64758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DC8E1-5D61-4FEF-85B5-5F54BF4E17E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1DE0395-3401-4527-BE4E-E8B61BB8E1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2491ECB-A857-40BF-B724-1DDB59DA8A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D1D5FAD-4DAA-4181-9A12-2177BFDCB7D6}"/>
              </a:ext>
            </a:extLst>
          </p:cNvPr>
          <p:cNvSpPr>
            <a:spLocks noGrp="1"/>
          </p:cNvSpPr>
          <p:nvPr>
            <p:ph type="dt" sz="half" idx="10"/>
          </p:nvPr>
        </p:nvSpPr>
        <p:spPr/>
        <p:txBody>
          <a:bodyPr/>
          <a:lstStyle/>
          <a:p>
            <a:fld id="{B4AAFE35-A8B6-4F7B-BBFC-F0C6AED68696}" type="datetimeFigureOut">
              <a:rPr lang="en-IN" smtClean="0"/>
              <a:t>27-03-2025</a:t>
            </a:fld>
            <a:endParaRPr lang="en-IN"/>
          </a:p>
        </p:txBody>
      </p:sp>
      <p:sp>
        <p:nvSpPr>
          <p:cNvPr id="6" name="Footer Placeholder 5">
            <a:extLst>
              <a:ext uri="{FF2B5EF4-FFF2-40B4-BE49-F238E27FC236}">
                <a16:creationId xmlns:a16="http://schemas.microsoft.com/office/drawing/2014/main" id="{5B455BCF-7D91-4613-941F-018C88DC2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840914-C4E2-4C5C-A2A3-339CEDA3D38D}"/>
              </a:ext>
            </a:extLst>
          </p:cNvPr>
          <p:cNvSpPr>
            <a:spLocks noGrp="1"/>
          </p:cNvSpPr>
          <p:nvPr>
            <p:ph type="sldNum" sz="quarter" idx="12"/>
          </p:nvPr>
        </p:nvSpPr>
        <p:spPr/>
        <p:txBody>
          <a:bodyPr/>
          <a:lstStyle/>
          <a:p>
            <a:fld id="{66C86C46-2248-4496-8438-77B1F981F2D5}" type="slidenum">
              <a:rPr lang="en-IN" smtClean="0"/>
              <a:t>‹#›</a:t>
            </a:fld>
            <a:endParaRPr lang="en-IN"/>
          </a:p>
        </p:txBody>
      </p:sp>
    </p:spTree>
    <p:extLst>
      <p:ext uri="{BB962C8B-B14F-4D97-AF65-F5344CB8AC3E}">
        <p14:creationId xmlns:p14="http://schemas.microsoft.com/office/powerpoint/2010/main" val="3082705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31B80-3F92-4526-A96B-263632E222C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38809B0-F884-4B50-9396-876DB79A0F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4A989F-DB33-40BF-889B-D4F2BCB85E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8641465-7817-483D-9A5F-736933A5F4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F25868-9711-49B5-BF15-217E09E949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2143F08-E25B-449F-A2E8-368CEA9717B5}"/>
              </a:ext>
            </a:extLst>
          </p:cNvPr>
          <p:cNvSpPr>
            <a:spLocks noGrp="1"/>
          </p:cNvSpPr>
          <p:nvPr>
            <p:ph type="dt" sz="half" idx="10"/>
          </p:nvPr>
        </p:nvSpPr>
        <p:spPr/>
        <p:txBody>
          <a:bodyPr/>
          <a:lstStyle/>
          <a:p>
            <a:fld id="{B4AAFE35-A8B6-4F7B-BBFC-F0C6AED68696}" type="datetimeFigureOut">
              <a:rPr lang="en-IN" smtClean="0"/>
              <a:t>27-03-2025</a:t>
            </a:fld>
            <a:endParaRPr lang="en-IN"/>
          </a:p>
        </p:txBody>
      </p:sp>
      <p:sp>
        <p:nvSpPr>
          <p:cNvPr id="8" name="Footer Placeholder 7">
            <a:extLst>
              <a:ext uri="{FF2B5EF4-FFF2-40B4-BE49-F238E27FC236}">
                <a16:creationId xmlns:a16="http://schemas.microsoft.com/office/drawing/2014/main" id="{F5B057F9-05C9-4ADE-9F1F-4C15D5C7484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8FE813D-5A1E-4A25-B0F7-8B54B8D1EAC5}"/>
              </a:ext>
            </a:extLst>
          </p:cNvPr>
          <p:cNvSpPr>
            <a:spLocks noGrp="1"/>
          </p:cNvSpPr>
          <p:nvPr>
            <p:ph type="sldNum" sz="quarter" idx="12"/>
          </p:nvPr>
        </p:nvSpPr>
        <p:spPr/>
        <p:txBody>
          <a:bodyPr/>
          <a:lstStyle/>
          <a:p>
            <a:fld id="{66C86C46-2248-4496-8438-77B1F981F2D5}" type="slidenum">
              <a:rPr lang="en-IN" smtClean="0"/>
              <a:t>‹#›</a:t>
            </a:fld>
            <a:endParaRPr lang="en-IN"/>
          </a:p>
        </p:txBody>
      </p:sp>
    </p:spTree>
    <p:extLst>
      <p:ext uri="{BB962C8B-B14F-4D97-AF65-F5344CB8AC3E}">
        <p14:creationId xmlns:p14="http://schemas.microsoft.com/office/powerpoint/2010/main" val="2030882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FA107-0D27-48FC-ADD7-7D79BABA389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EB0781F-7F25-49A7-A1C8-74F0559D08E6}"/>
              </a:ext>
            </a:extLst>
          </p:cNvPr>
          <p:cNvSpPr>
            <a:spLocks noGrp="1"/>
          </p:cNvSpPr>
          <p:nvPr>
            <p:ph type="dt" sz="half" idx="10"/>
          </p:nvPr>
        </p:nvSpPr>
        <p:spPr/>
        <p:txBody>
          <a:bodyPr/>
          <a:lstStyle/>
          <a:p>
            <a:fld id="{B4AAFE35-A8B6-4F7B-BBFC-F0C6AED68696}" type="datetimeFigureOut">
              <a:rPr lang="en-IN" smtClean="0"/>
              <a:t>27-03-2025</a:t>
            </a:fld>
            <a:endParaRPr lang="en-IN"/>
          </a:p>
        </p:txBody>
      </p:sp>
      <p:sp>
        <p:nvSpPr>
          <p:cNvPr id="4" name="Footer Placeholder 3">
            <a:extLst>
              <a:ext uri="{FF2B5EF4-FFF2-40B4-BE49-F238E27FC236}">
                <a16:creationId xmlns:a16="http://schemas.microsoft.com/office/drawing/2014/main" id="{094E32EB-ECA7-4BE3-BA4B-3C7D2D9CD81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E8416B5-CE95-4210-870C-72B35F0CA92B}"/>
              </a:ext>
            </a:extLst>
          </p:cNvPr>
          <p:cNvSpPr>
            <a:spLocks noGrp="1"/>
          </p:cNvSpPr>
          <p:nvPr>
            <p:ph type="sldNum" sz="quarter" idx="12"/>
          </p:nvPr>
        </p:nvSpPr>
        <p:spPr/>
        <p:txBody>
          <a:bodyPr/>
          <a:lstStyle/>
          <a:p>
            <a:fld id="{66C86C46-2248-4496-8438-77B1F981F2D5}" type="slidenum">
              <a:rPr lang="en-IN" smtClean="0"/>
              <a:t>‹#›</a:t>
            </a:fld>
            <a:endParaRPr lang="en-IN"/>
          </a:p>
        </p:txBody>
      </p:sp>
    </p:spTree>
    <p:extLst>
      <p:ext uri="{BB962C8B-B14F-4D97-AF65-F5344CB8AC3E}">
        <p14:creationId xmlns:p14="http://schemas.microsoft.com/office/powerpoint/2010/main" val="1849873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2ACA7D-393E-4A8D-859A-BE8B752E2C95}"/>
              </a:ext>
            </a:extLst>
          </p:cNvPr>
          <p:cNvSpPr>
            <a:spLocks noGrp="1"/>
          </p:cNvSpPr>
          <p:nvPr>
            <p:ph type="dt" sz="half" idx="10"/>
          </p:nvPr>
        </p:nvSpPr>
        <p:spPr/>
        <p:txBody>
          <a:bodyPr/>
          <a:lstStyle/>
          <a:p>
            <a:fld id="{B4AAFE35-A8B6-4F7B-BBFC-F0C6AED68696}" type="datetimeFigureOut">
              <a:rPr lang="en-IN" smtClean="0"/>
              <a:t>27-03-2025</a:t>
            </a:fld>
            <a:endParaRPr lang="en-IN"/>
          </a:p>
        </p:txBody>
      </p:sp>
      <p:sp>
        <p:nvSpPr>
          <p:cNvPr id="3" name="Footer Placeholder 2">
            <a:extLst>
              <a:ext uri="{FF2B5EF4-FFF2-40B4-BE49-F238E27FC236}">
                <a16:creationId xmlns:a16="http://schemas.microsoft.com/office/drawing/2014/main" id="{F13AC80C-5350-4D8D-BC26-7ECD3D7A9B5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6CF6F4F-BFCC-49EE-A85B-F84343CB0BE2}"/>
              </a:ext>
            </a:extLst>
          </p:cNvPr>
          <p:cNvSpPr>
            <a:spLocks noGrp="1"/>
          </p:cNvSpPr>
          <p:nvPr>
            <p:ph type="sldNum" sz="quarter" idx="12"/>
          </p:nvPr>
        </p:nvSpPr>
        <p:spPr/>
        <p:txBody>
          <a:bodyPr/>
          <a:lstStyle/>
          <a:p>
            <a:fld id="{66C86C46-2248-4496-8438-77B1F981F2D5}" type="slidenum">
              <a:rPr lang="en-IN" smtClean="0"/>
              <a:t>‹#›</a:t>
            </a:fld>
            <a:endParaRPr lang="en-IN"/>
          </a:p>
        </p:txBody>
      </p:sp>
    </p:spTree>
    <p:extLst>
      <p:ext uri="{BB962C8B-B14F-4D97-AF65-F5344CB8AC3E}">
        <p14:creationId xmlns:p14="http://schemas.microsoft.com/office/powerpoint/2010/main" val="1001497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BE786-8BE2-4277-A734-BCE044C5A0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24C0E8B-A9A0-49D4-908E-1DC0A68AE4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D01777E-498D-42B7-BA68-F733B6AB35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44ADD8-C5C1-4F5A-8C83-DBF73C60DBD5}"/>
              </a:ext>
            </a:extLst>
          </p:cNvPr>
          <p:cNvSpPr>
            <a:spLocks noGrp="1"/>
          </p:cNvSpPr>
          <p:nvPr>
            <p:ph type="dt" sz="half" idx="10"/>
          </p:nvPr>
        </p:nvSpPr>
        <p:spPr/>
        <p:txBody>
          <a:bodyPr/>
          <a:lstStyle/>
          <a:p>
            <a:fld id="{B4AAFE35-A8B6-4F7B-BBFC-F0C6AED68696}" type="datetimeFigureOut">
              <a:rPr lang="en-IN" smtClean="0"/>
              <a:t>27-03-2025</a:t>
            </a:fld>
            <a:endParaRPr lang="en-IN"/>
          </a:p>
        </p:txBody>
      </p:sp>
      <p:sp>
        <p:nvSpPr>
          <p:cNvPr id="6" name="Footer Placeholder 5">
            <a:extLst>
              <a:ext uri="{FF2B5EF4-FFF2-40B4-BE49-F238E27FC236}">
                <a16:creationId xmlns:a16="http://schemas.microsoft.com/office/drawing/2014/main" id="{ABC0119C-004F-4F25-89B7-EE44D9E66D6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910FFA-A207-4973-B9EC-86826B82987A}"/>
              </a:ext>
            </a:extLst>
          </p:cNvPr>
          <p:cNvSpPr>
            <a:spLocks noGrp="1"/>
          </p:cNvSpPr>
          <p:nvPr>
            <p:ph type="sldNum" sz="quarter" idx="12"/>
          </p:nvPr>
        </p:nvSpPr>
        <p:spPr/>
        <p:txBody>
          <a:bodyPr/>
          <a:lstStyle/>
          <a:p>
            <a:fld id="{66C86C46-2248-4496-8438-77B1F981F2D5}" type="slidenum">
              <a:rPr lang="en-IN" smtClean="0"/>
              <a:t>‹#›</a:t>
            </a:fld>
            <a:endParaRPr lang="en-IN"/>
          </a:p>
        </p:txBody>
      </p:sp>
    </p:spTree>
    <p:extLst>
      <p:ext uri="{BB962C8B-B14F-4D97-AF65-F5344CB8AC3E}">
        <p14:creationId xmlns:p14="http://schemas.microsoft.com/office/powerpoint/2010/main" val="1228709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8EECD-B4B2-47D4-AFF3-3CD5821AD3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0386FAE-EB44-4A7B-97E7-77166A72C0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AA2B060-8424-45E5-B14D-39ABCC55E2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89A3D0-E9B2-45AA-BCB2-D99BCDD4B027}"/>
              </a:ext>
            </a:extLst>
          </p:cNvPr>
          <p:cNvSpPr>
            <a:spLocks noGrp="1"/>
          </p:cNvSpPr>
          <p:nvPr>
            <p:ph type="dt" sz="half" idx="10"/>
          </p:nvPr>
        </p:nvSpPr>
        <p:spPr/>
        <p:txBody>
          <a:bodyPr/>
          <a:lstStyle/>
          <a:p>
            <a:fld id="{B4AAFE35-A8B6-4F7B-BBFC-F0C6AED68696}" type="datetimeFigureOut">
              <a:rPr lang="en-IN" smtClean="0"/>
              <a:t>27-03-2025</a:t>
            </a:fld>
            <a:endParaRPr lang="en-IN"/>
          </a:p>
        </p:txBody>
      </p:sp>
      <p:sp>
        <p:nvSpPr>
          <p:cNvPr id="6" name="Footer Placeholder 5">
            <a:extLst>
              <a:ext uri="{FF2B5EF4-FFF2-40B4-BE49-F238E27FC236}">
                <a16:creationId xmlns:a16="http://schemas.microsoft.com/office/drawing/2014/main" id="{8F8496B1-4C08-4291-87B8-E102507554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5CD349-1DB1-4E4C-AA48-30AF3184460B}"/>
              </a:ext>
            </a:extLst>
          </p:cNvPr>
          <p:cNvSpPr>
            <a:spLocks noGrp="1"/>
          </p:cNvSpPr>
          <p:nvPr>
            <p:ph type="sldNum" sz="quarter" idx="12"/>
          </p:nvPr>
        </p:nvSpPr>
        <p:spPr/>
        <p:txBody>
          <a:bodyPr/>
          <a:lstStyle/>
          <a:p>
            <a:fld id="{66C86C46-2248-4496-8438-77B1F981F2D5}" type="slidenum">
              <a:rPr lang="en-IN" smtClean="0"/>
              <a:t>‹#›</a:t>
            </a:fld>
            <a:endParaRPr lang="en-IN"/>
          </a:p>
        </p:txBody>
      </p:sp>
    </p:spTree>
    <p:extLst>
      <p:ext uri="{BB962C8B-B14F-4D97-AF65-F5344CB8AC3E}">
        <p14:creationId xmlns:p14="http://schemas.microsoft.com/office/powerpoint/2010/main" val="4269142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2C7620-DD40-4E2B-8FAE-E55C1437FC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A855614-7B3D-44DB-8D1C-ACE2BBB00A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3F834E-7648-4BAF-8898-0BCC1D5121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AAFE35-A8B6-4F7B-BBFC-F0C6AED68696}" type="datetimeFigureOut">
              <a:rPr lang="en-IN" smtClean="0"/>
              <a:t>27-03-2025</a:t>
            </a:fld>
            <a:endParaRPr lang="en-IN"/>
          </a:p>
        </p:txBody>
      </p:sp>
      <p:sp>
        <p:nvSpPr>
          <p:cNvPr id="5" name="Footer Placeholder 4">
            <a:extLst>
              <a:ext uri="{FF2B5EF4-FFF2-40B4-BE49-F238E27FC236}">
                <a16:creationId xmlns:a16="http://schemas.microsoft.com/office/drawing/2014/main" id="{C48F7145-2167-4E54-8F6E-8B862B1C6E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ED3979B-C865-4EB3-B738-CE032FECE2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C86C46-2248-4496-8438-77B1F981F2D5}" type="slidenum">
              <a:rPr lang="en-IN" smtClean="0"/>
              <a:t>‹#›</a:t>
            </a:fld>
            <a:endParaRPr lang="en-IN"/>
          </a:p>
        </p:txBody>
      </p:sp>
    </p:spTree>
    <p:extLst>
      <p:ext uri="{BB962C8B-B14F-4D97-AF65-F5344CB8AC3E}">
        <p14:creationId xmlns:p14="http://schemas.microsoft.com/office/powerpoint/2010/main" val="379227137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cran.r-project.org/web/packages/available_packages_by_name.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r-project.org/"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posit.co/download/rstudio-desktop/" TargetMode="External"/><Relationship Id="rId2" Type="http://schemas.openxmlformats.org/officeDocument/2006/relationships/hyperlink" Target="http://www.rstudio.com/"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9115D-3579-483A-AAAB-72F8AD85FC5F}"/>
              </a:ext>
            </a:extLst>
          </p:cNvPr>
          <p:cNvSpPr>
            <a:spLocks noGrp="1"/>
          </p:cNvSpPr>
          <p:nvPr>
            <p:ph type="ctrTitle"/>
          </p:nvPr>
        </p:nvSpPr>
        <p:spPr>
          <a:xfrm>
            <a:off x="1524000" y="365760"/>
            <a:ext cx="9144000" cy="3144203"/>
          </a:xfrm>
        </p:spPr>
        <p:txBody>
          <a:bodyPr>
            <a:normAutofit/>
          </a:bodyPr>
          <a:lstStyle/>
          <a:p>
            <a:br>
              <a:rPr lang="en-US" sz="3200" b="1"/>
            </a:br>
            <a:r>
              <a:rPr lang="en-US" sz="3200" b="1"/>
              <a:t>Data </a:t>
            </a:r>
            <a:r>
              <a:rPr lang="en-US" sz="3200" b="1" dirty="0"/>
              <a:t>Analytics with R </a:t>
            </a:r>
            <a:br>
              <a:rPr lang="en-US" sz="3200" b="1" dirty="0"/>
            </a:br>
            <a:r>
              <a:rPr lang="en-US" b="1" dirty="0"/>
              <a:t>Introduction and Data Structures in R</a:t>
            </a:r>
            <a:endParaRPr lang="en-IN" dirty="0"/>
          </a:p>
        </p:txBody>
      </p:sp>
      <p:sp>
        <p:nvSpPr>
          <p:cNvPr id="3" name="Subtitle 2">
            <a:extLst>
              <a:ext uri="{FF2B5EF4-FFF2-40B4-BE49-F238E27FC236}">
                <a16:creationId xmlns:a16="http://schemas.microsoft.com/office/drawing/2014/main" id="{0C18B18A-6E6F-474A-B5AA-BB28A277349F}"/>
              </a:ext>
            </a:extLst>
          </p:cNvPr>
          <p:cNvSpPr>
            <a:spLocks noGrp="1"/>
          </p:cNvSpPr>
          <p:nvPr>
            <p:ph type="subTitle" idx="1"/>
          </p:nvPr>
        </p:nvSpPr>
        <p:spPr>
          <a:xfrm>
            <a:off x="1524000" y="3602038"/>
            <a:ext cx="9144000" cy="2585402"/>
          </a:xfrm>
        </p:spPr>
        <p:txBody>
          <a:bodyPr>
            <a:normAutofit/>
          </a:bodyPr>
          <a:lstStyle/>
          <a:p>
            <a:r>
              <a:rPr lang="en-IN" dirty="0"/>
              <a:t>Presented By : Aditya Joshi</a:t>
            </a:r>
          </a:p>
          <a:p>
            <a:r>
              <a:rPr lang="en-IN" dirty="0"/>
              <a:t>Asst. Professor </a:t>
            </a:r>
          </a:p>
          <a:p>
            <a:r>
              <a:rPr lang="en-IN" dirty="0"/>
              <a:t>Department of Computer Application</a:t>
            </a:r>
          </a:p>
          <a:p>
            <a:r>
              <a:rPr lang="en-US" dirty="0"/>
              <a:t>Graphic Era Deemed to be University</a:t>
            </a:r>
          </a:p>
          <a:p>
            <a:endParaRPr lang="en-IN" dirty="0"/>
          </a:p>
        </p:txBody>
      </p:sp>
    </p:spTree>
    <p:extLst>
      <p:ext uri="{BB962C8B-B14F-4D97-AF65-F5344CB8AC3E}">
        <p14:creationId xmlns:p14="http://schemas.microsoft.com/office/powerpoint/2010/main" val="3393695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B373D-3599-485C-A8E1-9FE1023ECA3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FE65D3D-AF03-4216-8FAE-D3B1454AE6E5}"/>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58EAAA25-C4CB-4CF4-9ACA-98C7CE55E976}"/>
              </a:ext>
            </a:extLst>
          </p:cNvPr>
          <p:cNvPicPr>
            <a:picLocks noChangeAspect="1"/>
          </p:cNvPicPr>
          <p:nvPr/>
        </p:nvPicPr>
        <p:blipFill>
          <a:blip r:embed="rId2"/>
          <a:stretch>
            <a:fillRect/>
          </a:stretch>
        </p:blipFill>
        <p:spPr>
          <a:xfrm>
            <a:off x="0" y="238125"/>
            <a:ext cx="12192000" cy="6381750"/>
          </a:xfrm>
          <a:prstGeom prst="rect">
            <a:avLst/>
          </a:prstGeom>
        </p:spPr>
      </p:pic>
    </p:spTree>
    <p:extLst>
      <p:ext uri="{BB962C8B-B14F-4D97-AF65-F5344CB8AC3E}">
        <p14:creationId xmlns:p14="http://schemas.microsoft.com/office/powerpoint/2010/main" val="200666747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FFBD75-1B98-4295-A2E7-7B693629F1DE}"/>
              </a:ext>
            </a:extLst>
          </p:cNvPr>
          <p:cNvSpPr>
            <a:spLocks noGrp="1"/>
          </p:cNvSpPr>
          <p:nvPr>
            <p:ph idx="1"/>
          </p:nvPr>
        </p:nvSpPr>
        <p:spPr>
          <a:xfrm>
            <a:off x="838200" y="172720"/>
            <a:ext cx="10515600" cy="6004243"/>
          </a:xfrm>
        </p:spPr>
        <p:txBody>
          <a:bodyPr/>
          <a:lstStyle/>
          <a:p>
            <a:pPr marL="0" indent="0">
              <a:buNone/>
            </a:pPr>
            <a:r>
              <a:rPr lang="en-US" dirty="0"/>
              <a:t>Another way of creating a matrix is by using functions </a:t>
            </a:r>
            <a:r>
              <a:rPr lang="en-US" dirty="0" err="1"/>
              <a:t>cbind</a:t>
            </a:r>
            <a:r>
              <a:rPr lang="en-US" dirty="0"/>
              <a:t>() and </a:t>
            </a:r>
            <a:r>
              <a:rPr lang="en-US" dirty="0" err="1"/>
              <a:t>rbind</a:t>
            </a:r>
            <a:r>
              <a:rPr lang="en-US" dirty="0"/>
              <a:t>() as in column bind and row bind.</a:t>
            </a:r>
          </a:p>
          <a:p>
            <a:pPr marL="0" indent="0">
              <a:buNone/>
            </a:pPr>
            <a:r>
              <a:rPr lang="en-IN" dirty="0"/>
              <a:t>&gt; </a:t>
            </a:r>
            <a:r>
              <a:rPr lang="en-IN" dirty="0" err="1"/>
              <a:t>cbind</a:t>
            </a:r>
            <a:r>
              <a:rPr lang="en-IN" dirty="0"/>
              <a:t>(c(1,2,3),c(4,5,6))</a:t>
            </a:r>
          </a:p>
          <a:p>
            <a:pPr marL="0" indent="0">
              <a:buNone/>
            </a:pPr>
            <a:r>
              <a:rPr lang="en-IN" dirty="0"/>
              <a:t>     [,1] [,2]</a:t>
            </a:r>
          </a:p>
          <a:p>
            <a:pPr marL="0" indent="0">
              <a:buNone/>
            </a:pPr>
            <a:r>
              <a:rPr lang="en-IN" dirty="0"/>
              <a:t>[1,]    1    4</a:t>
            </a:r>
          </a:p>
          <a:p>
            <a:pPr marL="0" indent="0">
              <a:buNone/>
            </a:pPr>
            <a:r>
              <a:rPr lang="en-IN" dirty="0"/>
              <a:t>[2,]    2    5</a:t>
            </a:r>
          </a:p>
          <a:p>
            <a:pPr marL="0" indent="0">
              <a:buNone/>
            </a:pPr>
            <a:r>
              <a:rPr lang="en-IN" dirty="0"/>
              <a:t>[3,]    3    6</a:t>
            </a:r>
          </a:p>
          <a:p>
            <a:pPr marL="0" indent="0">
              <a:buNone/>
            </a:pPr>
            <a:r>
              <a:rPr lang="en-IN" dirty="0"/>
              <a:t>&gt; </a:t>
            </a:r>
            <a:r>
              <a:rPr lang="en-IN" dirty="0" err="1"/>
              <a:t>rbind</a:t>
            </a:r>
            <a:r>
              <a:rPr lang="en-IN" dirty="0"/>
              <a:t>(c(1,2,3),c(4,5,6))</a:t>
            </a:r>
          </a:p>
          <a:p>
            <a:pPr marL="0" indent="0">
              <a:buNone/>
            </a:pPr>
            <a:r>
              <a:rPr lang="en-IN" dirty="0"/>
              <a:t>     [,1] [,2] [,3]</a:t>
            </a:r>
          </a:p>
          <a:p>
            <a:pPr marL="0" indent="0">
              <a:buNone/>
            </a:pPr>
            <a:r>
              <a:rPr lang="en-IN" dirty="0"/>
              <a:t>[1,]    1    2    3</a:t>
            </a:r>
          </a:p>
          <a:p>
            <a:pPr marL="0" indent="0">
              <a:buNone/>
            </a:pPr>
            <a:r>
              <a:rPr lang="en-IN" dirty="0"/>
              <a:t>[2,]    4    5    6</a:t>
            </a:r>
          </a:p>
        </p:txBody>
      </p:sp>
    </p:spTree>
    <p:extLst>
      <p:ext uri="{BB962C8B-B14F-4D97-AF65-F5344CB8AC3E}">
        <p14:creationId xmlns:p14="http://schemas.microsoft.com/office/powerpoint/2010/main" val="245804849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7FCDAE-2F92-45D2-930B-7B3473CEE9FD}"/>
              </a:ext>
            </a:extLst>
          </p:cNvPr>
          <p:cNvSpPr>
            <a:spLocks noGrp="1"/>
          </p:cNvSpPr>
          <p:nvPr>
            <p:ph idx="1"/>
          </p:nvPr>
        </p:nvSpPr>
        <p:spPr>
          <a:xfrm>
            <a:off x="838200" y="132080"/>
            <a:ext cx="10515600" cy="6431280"/>
          </a:xfrm>
        </p:spPr>
        <p:txBody>
          <a:bodyPr>
            <a:normAutofit fontScale="92500" lnSpcReduction="10000"/>
          </a:bodyPr>
          <a:lstStyle/>
          <a:p>
            <a:pPr marL="0" indent="0">
              <a:buNone/>
            </a:pPr>
            <a:r>
              <a:rPr lang="en-US" dirty="0"/>
              <a:t>Finally, you can also create a matrix from a vector by setting its dimension using dim().</a:t>
            </a:r>
          </a:p>
          <a:p>
            <a:pPr marL="0" indent="0">
              <a:buNone/>
            </a:pPr>
            <a:r>
              <a:rPr lang="en-US" dirty="0"/>
              <a:t>&gt; x &lt;- c(1,2,3,4,5,6)</a:t>
            </a:r>
          </a:p>
          <a:p>
            <a:pPr marL="0" indent="0">
              <a:buNone/>
            </a:pPr>
            <a:r>
              <a:rPr lang="en-US" dirty="0"/>
              <a:t>&gt; x</a:t>
            </a:r>
          </a:p>
          <a:p>
            <a:pPr marL="0" indent="0">
              <a:buNone/>
            </a:pPr>
            <a:r>
              <a:rPr lang="en-US" dirty="0"/>
              <a:t>[1] 1 2 3 4 5 6</a:t>
            </a:r>
          </a:p>
          <a:p>
            <a:pPr marL="0" indent="0">
              <a:buNone/>
            </a:pPr>
            <a:r>
              <a:rPr lang="en-US" dirty="0"/>
              <a:t>&gt; class(x)</a:t>
            </a:r>
          </a:p>
          <a:p>
            <a:pPr marL="0" indent="0">
              <a:buNone/>
            </a:pPr>
            <a:r>
              <a:rPr lang="en-US" dirty="0"/>
              <a:t>[1] "numeric"</a:t>
            </a:r>
          </a:p>
          <a:p>
            <a:pPr marL="0" indent="0">
              <a:buNone/>
            </a:pPr>
            <a:r>
              <a:rPr lang="en-US" dirty="0"/>
              <a:t>&gt; dim(x)&lt;-c(2,3)</a:t>
            </a:r>
          </a:p>
          <a:p>
            <a:pPr marL="0" indent="0">
              <a:buNone/>
            </a:pPr>
            <a:r>
              <a:rPr lang="en-US" dirty="0"/>
              <a:t>&gt; x</a:t>
            </a:r>
          </a:p>
          <a:p>
            <a:pPr marL="0" indent="0">
              <a:buNone/>
            </a:pPr>
            <a:r>
              <a:rPr lang="en-US" dirty="0"/>
              <a:t>     [,1] [,2] [,3]</a:t>
            </a:r>
          </a:p>
          <a:p>
            <a:pPr marL="0" indent="0">
              <a:buNone/>
            </a:pPr>
            <a:r>
              <a:rPr lang="en-US" dirty="0"/>
              <a:t>[1,]    1    3    5</a:t>
            </a:r>
          </a:p>
          <a:p>
            <a:pPr marL="0" indent="0">
              <a:buNone/>
            </a:pPr>
            <a:r>
              <a:rPr lang="en-US" dirty="0"/>
              <a:t>[2,]    2    4    6</a:t>
            </a:r>
          </a:p>
          <a:p>
            <a:pPr marL="0" indent="0">
              <a:buNone/>
            </a:pPr>
            <a:r>
              <a:rPr lang="en-US" dirty="0"/>
              <a:t>&gt; class(x)</a:t>
            </a:r>
          </a:p>
          <a:p>
            <a:pPr marL="0" indent="0">
              <a:buNone/>
            </a:pPr>
            <a:r>
              <a:rPr lang="en-US" dirty="0"/>
              <a:t>[1] "matrix"</a:t>
            </a:r>
            <a:endParaRPr lang="en-IN" dirty="0"/>
          </a:p>
        </p:txBody>
      </p:sp>
    </p:spTree>
    <p:extLst>
      <p:ext uri="{BB962C8B-B14F-4D97-AF65-F5344CB8AC3E}">
        <p14:creationId xmlns:p14="http://schemas.microsoft.com/office/powerpoint/2010/main" val="370977380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1791C-CF2A-4C40-9EC7-2C94710BC910}"/>
              </a:ext>
            </a:extLst>
          </p:cNvPr>
          <p:cNvSpPr>
            <a:spLocks noGrp="1"/>
          </p:cNvSpPr>
          <p:nvPr>
            <p:ph type="title"/>
          </p:nvPr>
        </p:nvSpPr>
        <p:spPr/>
        <p:txBody>
          <a:bodyPr/>
          <a:lstStyle/>
          <a:p>
            <a:r>
              <a:rPr lang="en-US" b="1" dirty="0"/>
              <a:t>How to access Elements of a matrix?</a:t>
            </a:r>
            <a:br>
              <a:rPr lang="en-US" b="1" dirty="0"/>
            </a:br>
            <a:endParaRPr lang="en-IN" dirty="0"/>
          </a:p>
        </p:txBody>
      </p:sp>
      <p:sp>
        <p:nvSpPr>
          <p:cNvPr id="3" name="Content Placeholder 2">
            <a:extLst>
              <a:ext uri="{FF2B5EF4-FFF2-40B4-BE49-F238E27FC236}">
                <a16:creationId xmlns:a16="http://schemas.microsoft.com/office/drawing/2014/main" id="{3FAC7AAB-CF3F-4725-9297-700236F61826}"/>
              </a:ext>
            </a:extLst>
          </p:cNvPr>
          <p:cNvSpPr>
            <a:spLocks noGrp="1"/>
          </p:cNvSpPr>
          <p:nvPr>
            <p:ph idx="1"/>
          </p:nvPr>
        </p:nvSpPr>
        <p:spPr/>
        <p:txBody>
          <a:bodyPr>
            <a:normAutofit fontScale="85000" lnSpcReduction="20000"/>
          </a:bodyPr>
          <a:lstStyle/>
          <a:p>
            <a:pPr marL="0" indent="0">
              <a:buNone/>
            </a:pPr>
            <a:r>
              <a:rPr lang="en-US" dirty="0"/>
              <a:t>We can access elements of a matrix using the square bracket [ indexing method. Elements can be accessed as var[row, column]. Here rows and columns are vectors.</a:t>
            </a:r>
          </a:p>
          <a:p>
            <a:pPr marL="0" indent="0">
              <a:buNone/>
            </a:pPr>
            <a:r>
              <a:rPr lang="en-US" b="1" dirty="0"/>
              <a:t>Using integer vector as index</a:t>
            </a:r>
          </a:p>
          <a:p>
            <a:pPr marL="0" indent="0">
              <a:buNone/>
            </a:pPr>
            <a:r>
              <a:rPr lang="en-US" dirty="0"/>
              <a:t>We specify the row numbers and column numbers as vectors and use it for indexing.</a:t>
            </a:r>
          </a:p>
          <a:p>
            <a:pPr marL="0" indent="0">
              <a:buNone/>
            </a:pPr>
            <a:endParaRPr lang="en-US" dirty="0"/>
          </a:p>
          <a:p>
            <a:pPr marL="0" indent="0">
              <a:buNone/>
            </a:pPr>
            <a:r>
              <a:rPr lang="en-US" dirty="0"/>
              <a:t>If any field inside the bracket is left blank, it selects all.</a:t>
            </a:r>
          </a:p>
          <a:p>
            <a:pPr marL="0" indent="0">
              <a:buNone/>
            </a:pPr>
            <a:endParaRPr lang="en-US" dirty="0"/>
          </a:p>
          <a:p>
            <a:pPr marL="0" indent="0">
              <a:buNone/>
            </a:pPr>
            <a:r>
              <a:rPr lang="en-US" dirty="0"/>
              <a:t>We can use negative integers to specify rows or columns to be excluded.</a:t>
            </a:r>
          </a:p>
          <a:p>
            <a:pPr marL="0" indent="0">
              <a:buNone/>
            </a:pPr>
            <a:endParaRPr lang="en-US" dirty="0"/>
          </a:p>
          <a:p>
            <a:pPr marL="0" indent="0">
              <a:buNone/>
            </a:pPr>
            <a:r>
              <a:rPr lang="en-US" dirty="0"/>
              <a:t>An element at the </a:t>
            </a:r>
            <a:r>
              <a:rPr lang="en-US" i="1" dirty="0" err="1"/>
              <a:t>m</a:t>
            </a:r>
            <a:r>
              <a:rPr lang="en-US" i="1" baseline="30000" dirty="0" err="1"/>
              <a:t>th</a:t>
            </a:r>
            <a:r>
              <a:rPr lang="en-US" dirty="0"/>
              <a:t> row, </a:t>
            </a:r>
            <a:r>
              <a:rPr lang="en-US" i="1" dirty="0"/>
              <a:t>n</a:t>
            </a:r>
            <a:r>
              <a:rPr lang="en-US" i="1" baseline="30000" dirty="0"/>
              <a:t>th</a:t>
            </a:r>
            <a:r>
              <a:rPr lang="en-US" dirty="0"/>
              <a:t> column of A can be accessed by the expression A[m, n].</a:t>
            </a:r>
            <a:endParaRPr lang="en-IN" dirty="0"/>
          </a:p>
        </p:txBody>
      </p:sp>
    </p:spTree>
    <p:extLst>
      <p:ext uri="{BB962C8B-B14F-4D97-AF65-F5344CB8AC3E}">
        <p14:creationId xmlns:p14="http://schemas.microsoft.com/office/powerpoint/2010/main" val="110766984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FD011F-35FC-403D-A954-CB21D6ACB909}"/>
              </a:ext>
            </a:extLst>
          </p:cNvPr>
          <p:cNvSpPr>
            <a:spLocks noGrp="1"/>
          </p:cNvSpPr>
          <p:nvPr>
            <p:ph idx="1"/>
          </p:nvPr>
        </p:nvSpPr>
        <p:spPr>
          <a:xfrm>
            <a:off x="838200" y="182880"/>
            <a:ext cx="10515600" cy="6421120"/>
          </a:xfrm>
        </p:spPr>
        <p:txBody>
          <a:bodyPr>
            <a:normAutofit fontScale="62500" lnSpcReduction="20000"/>
          </a:bodyPr>
          <a:lstStyle/>
          <a:p>
            <a:pPr marL="0" indent="0">
              <a:buNone/>
            </a:pPr>
            <a:r>
              <a:rPr lang="en-IN" dirty="0"/>
              <a:t>&gt; x</a:t>
            </a:r>
          </a:p>
          <a:p>
            <a:pPr marL="0" indent="0">
              <a:buNone/>
            </a:pPr>
            <a:r>
              <a:rPr lang="en-IN" dirty="0"/>
              <a:t>     [,1] [,2] [,3]</a:t>
            </a:r>
          </a:p>
          <a:p>
            <a:pPr marL="0" indent="0">
              <a:buNone/>
            </a:pPr>
            <a:r>
              <a:rPr lang="en-IN" dirty="0"/>
              <a:t>[1,]    1    4    7</a:t>
            </a:r>
          </a:p>
          <a:p>
            <a:pPr marL="0" indent="0">
              <a:buNone/>
            </a:pPr>
            <a:r>
              <a:rPr lang="en-IN" dirty="0"/>
              <a:t>[2,]    2    5    8</a:t>
            </a:r>
          </a:p>
          <a:p>
            <a:pPr marL="0" indent="0">
              <a:buNone/>
            </a:pPr>
            <a:r>
              <a:rPr lang="en-IN" dirty="0"/>
              <a:t>[3,]    3    6    9</a:t>
            </a:r>
          </a:p>
          <a:p>
            <a:pPr marL="0" indent="0">
              <a:buNone/>
            </a:pPr>
            <a:r>
              <a:rPr lang="en-IN" dirty="0"/>
              <a:t>&gt; x</a:t>
            </a:r>
          </a:p>
          <a:p>
            <a:pPr marL="0" indent="0">
              <a:buNone/>
            </a:pPr>
            <a:r>
              <a:rPr lang="en-IN" dirty="0"/>
              <a:t>     [,1] [,2] [,3]</a:t>
            </a:r>
          </a:p>
          <a:p>
            <a:pPr marL="0" indent="0">
              <a:buNone/>
            </a:pPr>
            <a:r>
              <a:rPr lang="en-IN" dirty="0"/>
              <a:t>[1,]    1    4    7</a:t>
            </a:r>
          </a:p>
          <a:p>
            <a:pPr marL="0" indent="0">
              <a:buNone/>
            </a:pPr>
            <a:r>
              <a:rPr lang="en-IN" dirty="0"/>
              <a:t>[2,]    2    5    8</a:t>
            </a:r>
          </a:p>
          <a:p>
            <a:pPr marL="0" indent="0">
              <a:buNone/>
            </a:pPr>
            <a:r>
              <a:rPr lang="en-IN" dirty="0"/>
              <a:t>[3,]    3    6    9</a:t>
            </a:r>
          </a:p>
          <a:p>
            <a:pPr marL="0" indent="0">
              <a:buNone/>
            </a:pPr>
            <a:r>
              <a:rPr lang="en-IN" dirty="0"/>
              <a:t>&gt; x[2,3]				#Select 2</a:t>
            </a:r>
            <a:r>
              <a:rPr lang="en-IN" baseline="30000" dirty="0"/>
              <a:t>nd</a:t>
            </a:r>
            <a:r>
              <a:rPr lang="en-IN" dirty="0"/>
              <a:t>  row and 3</a:t>
            </a:r>
            <a:r>
              <a:rPr lang="en-IN" baseline="30000" dirty="0"/>
              <a:t>rd</a:t>
            </a:r>
            <a:r>
              <a:rPr lang="en-IN" dirty="0"/>
              <a:t>  col</a:t>
            </a:r>
          </a:p>
          <a:p>
            <a:pPr marL="0" indent="0">
              <a:buNone/>
            </a:pPr>
            <a:r>
              <a:rPr lang="en-IN" dirty="0"/>
              <a:t>[1] 8</a:t>
            </a:r>
          </a:p>
          <a:p>
            <a:pPr marL="0" indent="0">
              <a:buNone/>
            </a:pPr>
            <a:r>
              <a:rPr lang="en-IN" dirty="0"/>
              <a:t>&gt; x[c(1,2),c(2,3)] 			</a:t>
            </a:r>
            <a:r>
              <a:rPr lang="en-US" dirty="0"/>
              <a:t># select rows 1 &amp; 2 and columns 2 &amp; 3</a:t>
            </a:r>
            <a:endParaRPr lang="en-IN" dirty="0"/>
          </a:p>
          <a:p>
            <a:pPr marL="0" indent="0">
              <a:buNone/>
            </a:pPr>
            <a:r>
              <a:rPr lang="en-IN" dirty="0"/>
              <a:t>     [,1] [,2]</a:t>
            </a:r>
          </a:p>
          <a:p>
            <a:pPr marL="0" indent="0">
              <a:buNone/>
            </a:pPr>
            <a:r>
              <a:rPr lang="en-IN" dirty="0"/>
              <a:t>[1,]    4    7</a:t>
            </a:r>
          </a:p>
          <a:p>
            <a:pPr marL="0" indent="0">
              <a:buNone/>
            </a:pPr>
            <a:r>
              <a:rPr lang="en-IN" dirty="0"/>
              <a:t>[2,]    5    8</a:t>
            </a:r>
          </a:p>
          <a:p>
            <a:pPr marL="0" indent="0">
              <a:buNone/>
            </a:pPr>
            <a:r>
              <a:rPr lang="en-IN" dirty="0"/>
              <a:t>&gt; x[c(3,2),] 			# selects 3</a:t>
            </a:r>
            <a:r>
              <a:rPr lang="en-IN" baseline="30000" dirty="0"/>
              <a:t>rd</a:t>
            </a:r>
            <a:r>
              <a:rPr lang="en-IN" dirty="0"/>
              <a:t> and 2</a:t>
            </a:r>
            <a:r>
              <a:rPr lang="en-IN" baseline="30000" dirty="0"/>
              <a:t>nd</a:t>
            </a:r>
            <a:r>
              <a:rPr lang="en-IN" dirty="0"/>
              <a:t> row </a:t>
            </a:r>
          </a:p>
          <a:p>
            <a:pPr marL="0" indent="0">
              <a:buNone/>
            </a:pPr>
            <a:r>
              <a:rPr lang="en-IN" dirty="0"/>
              <a:t>     [,1] [,2] [,3]</a:t>
            </a:r>
          </a:p>
          <a:p>
            <a:pPr marL="0" indent="0">
              <a:buNone/>
            </a:pPr>
            <a:r>
              <a:rPr lang="en-IN" dirty="0"/>
              <a:t>[1,]    3    6    9</a:t>
            </a:r>
          </a:p>
          <a:p>
            <a:pPr marL="0" indent="0">
              <a:buNone/>
            </a:pPr>
            <a:r>
              <a:rPr lang="en-IN" dirty="0"/>
              <a:t>[2,]    2    5    8</a:t>
            </a:r>
          </a:p>
        </p:txBody>
      </p:sp>
    </p:spTree>
    <p:extLst>
      <p:ext uri="{BB962C8B-B14F-4D97-AF65-F5344CB8AC3E}">
        <p14:creationId xmlns:p14="http://schemas.microsoft.com/office/powerpoint/2010/main" val="425233094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31B020-B657-45A1-876A-A09E3AD771DC}"/>
              </a:ext>
            </a:extLst>
          </p:cNvPr>
          <p:cNvSpPr>
            <a:spLocks noGrp="1"/>
          </p:cNvSpPr>
          <p:nvPr>
            <p:ph idx="1"/>
          </p:nvPr>
        </p:nvSpPr>
        <p:spPr>
          <a:xfrm>
            <a:off x="838200" y="142240"/>
            <a:ext cx="10515600" cy="6461760"/>
          </a:xfrm>
        </p:spPr>
        <p:txBody>
          <a:bodyPr>
            <a:normAutofit fontScale="92500" lnSpcReduction="20000"/>
          </a:bodyPr>
          <a:lstStyle/>
          <a:p>
            <a:pPr marL="0" indent="0">
              <a:buNone/>
            </a:pPr>
            <a:r>
              <a:rPr lang="en-IN" dirty="0"/>
              <a:t>&gt; x[,]</a:t>
            </a:r>
          </a:p>
          <a:p>
            <a:pPr marL="0" indent="0">
              <a:buNone/>
            </a:pPr>
            <a:r>
              <a:rPr lang="en-IN" dirty="0"/>
              <a:t>     [,1] [,2] [,3]</a:t>
            </a:r>
          </a:p>
          <a:p>
            <a:pPr marL="0" indent="0">
              <a:buNone/>
            </a:pPr>
            <a:r>
              <a:rPr lang="en-IN" dirty="0"/>
              <a:t>[1,]    1    4    7</a:t>
            </a:r>
          </a:p>
          <a:p>
            <a:pPr marL="0" indent="0">
              <a:buNone/>
            </a:pPr>
            <a:r>
              <a:rPr lang="en-IN" dirty="0"/>
              <a:t>[2,]    2    5    8</a:t>
            </a:r>
          </a:p>
          <a:p>
            <a:pPr marL="0" indent="0">
              <a:buNone/>
            </a:pPr>
            <a:r>
              <a:rPr lang="en-IN" dirty="0"/>
              <a:t>[3,]    3    6    9</a:t>
            </a:r>
          </a:p>
          <a:p>
            <a:pPr marL="0" indent="0">
              <a:buNone/>
            </a:pPr>
            <a:r>
              <a:rPr lang="en-IN" dirty="0"/>
              <a:t>&gt; x[-1,]</a:t>
            </a:r>
          </a:p>
          <a:p>
            <a:pPr marL="0" indent="0">
              <a:buNone/>
            </a:pPr>
            <a:r>
              <a:rPr lang="en-IN" dirty="0"/>
              <a:t>     [,1] [,2] [,3]</a:t>
            </a:r>
          </a:p>
          <a:p>
            <a:pPr marL="0" indent="0">
              <a:buNone/>
            </a:pPr>
            <a:r>
              <a:rPr lang="en-IN" dirty="0"/>
              <a:t>[1,]    2    5    8</a:t>
            </a:r>
          </a:p>
          <a:p>
            <a:pPr marL="0" indent="0">
              <a:buNone/>
            </a:pPr>
            <a:r>
              <a:rPr lang="en-IN" dirty="0"/>
              <a:t>[2,]    3    6    9</a:t>
            </a:r>
          </a:p>
          <a:p>
            <a:pPr marL="0" indent="0">
              <a:buNone/>
            </a:pPr>
            <a:r>
              <a:rPr lang="en-US" dirty="0"/>
              <a:t>if the matrix returned after indexing is a row matrix or column matrix, the result is given as a vector.</a:t>
            </a:r>
            <a:endParaRPr lang="en-IN" dirty="0"/>
          </a:p>
          <a:p>
            <a:pPr marL="0" indent="0">
              <a:buNone/>
            </a:pPr>
            <a:r>
              <a:rPr lang="en-IN" dirty="0"/>
              <a:t>&gt; x[1,]</a:t>
            </a:r>
          </a:p>
          <a:p>
            <a:pPr marL="0" indent="0">
              <a:buNone/>
            </a:pPr>
            <a:r>
              <a:rPr lang="en-IN" dirty="0"/>
              <a:t>[1] 1 4 7</a:t>
            </a:r>
          </a:p>
          <a:p>
            <a:pPr marL="0" indent="0">
              <a:buNone/>
            </a:pPr>
            <a:r>
              <a:rPr lang="en-US" dirty="0"/>
              <a:t>&gt; class(x[1,])</a:t>
            </a:r>
          </a:p>
          <a:p>
            <a:pPr marL="0" indent="0">
              <a:buNone/>
            </a:pPr>
            <a:r>
              <a:rPr lang="en-US" dirty="0"/>
              <a:t>[1] "integer"</a:t>
            </a:r>
            <a:endParaRPr lang="en-IN" dirty="0"/>
          </a:p>
        </p:txBody>
      </p:sp>
    </p:spTree>
    <p:extLst>
      <p:ext uri="{BB962C8B-B14F-4D97-AF65-F5344CB8AC3E}">
        <p14:creationId xmlns:p14="http://schemas.microsoft.com/office/powerpoint/2010/main" val="140477101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5D32A3-130F-4A47-97D2-BF488363A896}"/>
              </a:ext>
            </a:extLst>
          </p:cNvPr>
          <p:cNvSpPr>
            <a:spLocks noGrp="1"/>
          </p:cNvSpPr>
          <p:nvPr>
            <p:ph idx="1"/>
          </p:nvPr>
        </p:nvSpPr>
        <p:spPr>
          <a:xfrm>
            <a:off x="838200" y="132080"/>
            <a:ext cx="10515600" cy="6725920"/>
          </a:xfrm>
        </p:spPr>
        <p:txBody>
          <a:bodyPr>
            <a:normAutofit fontScale="77500" lnSpcReduction="20000"/>
          </a:bodyPr>
          <a:lstStyle/>
          <a:p>
            <a:pPr marL="0" indent="0">
              <a:buNone/>
            </a:pPr>
            <a:r>
              <a:rPr lang="en-US" dirty="0"/>
              <a:t>This behavior can be avoided by using the argument drop = FALSE while indexing.</a:t>
            </a:r>
          </a:p>
          <a:p>
            <a:pPr marL="0" indent="0">
              <a:buNone/>
            </a:pPr>
            <a:r>
              <a:rPr lang="da-DK" dirty="0"/>
              <a:t>&gt; x[1,,drop=FALSE]</a:t>
            </a:r>
          </a:p>
          <a:p>
            <a:pPr marL="0" indent="0">
              <a:buNone/>
            </a:pPr>
            <a:r>
              <a:rPr lang="da-DK" dirty="0"/>
              <a:t>     [,1] [,2] [,3]</a:t>
            </a:r>
          </a:p>
          <a:p>
            <a:pPr marL="0" indent="0">
              <a:buNone/>
            </a:pPr>
            <a:r>
              <a:rPr lang="da-DK" dirty="0"/>
              <a:t>[1,]    1    4    7</a:t>
            </a:r>
          </a:p>
          <a:p>
            <a:pPr marL="0" indent="0">
              <a:buNone/>
            </a:pPr>
            <a:r>
              <a:rPr lang="en-IN" dirty="0"/>
              <a:t>&gt; class(x[1,,drop=FALSE])</a:t>
            </a:r>
          </a:p>
          <a:p>
            <a:pPr marL="0" indent="0">
              <a:buNone/>
            </a:pPr>
            <a:r>
              <a:rPr lang="en-IN" dirty="0"/>
              <a:t>[1] "matrix“</a:t>
            </a:r>
          </a:p>
          <a:p>
            <a:pPr marL="0" indent="0">
              <a:buNone/>
            </a:pPr>
            <a:r>
              <a:rPr lang="en-US" dirty="0"/>
              <a:t>It is possible to index a matrix with a single vector.</a:t>
            </a:r>
          </a:p>
          <a:p>
            <a:pPr marL="0" indent="0">
              <a:buNone/>
            </a:pPr>
            <a:r>
              <a:rPr lang="en-US" dirty="0"/>
              <a:t>While indexing in such a way, it acts like a vector formed by stacking columns of the matrix one after another. The result is returned as a vector.</a:t>
            </a:r>
          </a:p>
          <a:p>
            <a:pPr marL="0" indent="0">
              <a:buNone/>
            </a:pPr>
            <a:r>
              <a:rPr lang="en-IN" dirty="0"/>
              <a:t>&gt; x</a:t>
            </a:r>
          </a:p>
          <a:p>
            <a:pPr marL="0" indent="0">
              <a:buNone/>
            </a:pPr>
            <a:r>
              <a:rPr lang="en-IN" dirty="0"/>
              <a:t>     [,1] [,2] [,3]</a:t>
            </a:r>
          </a:p>
          <a:p>
            <a:pPr marL="0" indent="0">
              <a:buNone/>
            </a:pPr>
            <a:r>
              <a:rPr lang="en-IN" dirty="0"/>
              <a:t>[1,]    1    4    7</a:t>
            </a:r>
          </a:p>
          <a:p>
            <a:pPr marL="0" indent="0">
              <a:buNone/>
            </a:pPr>
            <a:r>
              <a:rPr lang="en-IN" dirty="0"/>
              <a:t>[2,]    2    5    8</a:t>
            </a:r>
          </a:p>
          <a:p>
            <a:pPr marL="0" indent="0">
              <a:buNone/>
            </a:pPr>
            <a:r>
              <a:rPr lang="en-IN" dirty="0"/>
              <a:t>[3,]    3    6    9</a:t>
            </a:r>
          </a:p>
          <a:p>
            <a:pPr marL="0" indent="0">
              <a:buNone/>
            </a:pPr>
            <a:r>
              <a:rPr lang="en-IN" dirty="0"/>
              <a:t>&gt; x[1:4]</a:t>
            </a:r>
          </a:p>
          <a:p>
            <a:pPr marL="0" indent="0">
              <a:buNone/>
            </a:pPr>
            <a:r>
              <a:rPr lang="en-IN" dirty="0"/>
              <a:t>[1] 1 2 3 4</a:t>
            </a:r>
          </a:p>
          <a:p>
            <a:pPr marL="0" indent="0">
              <a:buNone/>
            </a:pPr>
            <a:r>
              <a:rPr lang="en-IN" dirty="0"/>
              <a:t>&gt; x[c(3,5,7)]</a:t>
            </a:r>
          </a:p>
          <a:p>
            <a:pPr marL="0" indent="0">
              <a:buNone/>
            </a:pPr>
            <a:r>
              <a:rPr lang="en-IN" dirty="0"/>
              <a:t>[1] 3 5 7</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10062707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6AD41-FD5F-4B48-B7AA-D9D160BB586B}"/>
              </a:ext>
            </a:extLst>
          </p:cNvPr>
          <p:cNvSpPr>
            <a:spLocks noGrp="1"/>
          </p:cNvSpPr>
          <p:nvPr>
            <p:ph type="title"/>
          </p:nvPr>
        </p:nvSpPr>
        <p:spPr/>
        <p:txBody>
          <a:bodyPr/>
          <a:lstStyle/>
          <a:p>
            <a:r>
              <a:rPr lang="en-US" b="1" dirty="0"/>
              <a:t>Using logical vector as index</a:t>
            </a:r>
            <a:endParaRPr lang="en-IN" b="1" dirty="0"/>
          </a:p>
        </p:txBody>
      </p:sp>
      <p:sp>
        <p:nvSpPr>
          <p:cNvPr id="3" name="Content Placeholder 2">
            <a:extLst>
              <a:ext uri="{FF2B5EF4-FFF2-40B4-BE49-F238E27FC236}">
                <a16:creationId xmlns:a16="http://schemas.microsoft.com/office/drawing/2014/main" id="{966B18C0-D29A-44EF-B736-1CA86C387296}"/>
              </a:ext>
            </a:extLst>
          </p:cNvPr>
          <p:cNvSpPr>
            <a:spLocks noGrp="1"/>
          </p:cNvSpPr>
          <p:nvPr>
            <p:ph idx="1"/>
          </p:nvPr>
        </p:nvSpPr>
        <p:spPr/>
        <p:txBody>
          <a:bodyPr>
            <a:normAutofit fontScale="92500" lnSpcReduction="20000"/>
          </a:bodyPr>
          <a:lstStyle/>
          <a:p>
            <a:pPr>
              <a:buFont typeface="Wingdings" panose="05000000000000000000" pitchFamily="2" charset="2"/>
              <a:buChar char="Ø"/>
            </a:pPr>
            <a:r>
              <a:rPr lang="da-DK" dirty="0"/>
              <a:t>x[c(TRUE,FALSE,TRUE),c(TRUE,TRUE,FALSE)]</a:t>
            </a:r>
          </a:p>
          <a:p>
            <a:pPr marL="0" indent="0">
              <a:buNone/>
            </a:pPr>
            <a:r>
              <a:rPr lang="da-DK" dirty="0"/>
              <a:t>     [,1] [,2]</a:t>
            </a:r>
          </a:p>
          <a:p>
            <a:pPr marL="0" indent="0">
              <a:buNone/>
            </a:pPr>
            <a:r>
              <a:rPr lang="da-DK" dirty="0"/>
              <a:t>[1,]    1    4</a:t>
            </a:r>
          </a:p>
          <a:p>
            <a:pPr marL="0" indent="0">
              <a:buNone/>
            </a:pPr>
            <a:r>
              <a:rPr lang="da-DK" dirty="0"/>
              <a:t>[2,]    3    6</a:t>
            </a:r>
          </a:p>
          <a:p>
            <a:pPr marL="0" indent="0">
              <a:buNone/>
            </a:pPr>
            <a:endParaRPr lang="da-DK" dirty="0"/>
          </a:p>
          <a:p>
            <a:pPr>
              <a:buFont typeface="Wingdings" panose="05000000000000000000" pitchFamily="2" charset="2"/>
              <a:buChar char="Ø"/>
            </a:pPr>
            <a:r>
              <a:rPr lang="da-DK" dirty="0"/>
              <a:t>x[c(TRUE,FALSE),c(2,3)] </a:t>
            </a:r>
          </a:p>
          <a:p>
            <a:pPr>
              <a:buFont typeface="Wingdings" panose="05000000000000000000" pitchFamily="2" charset="2"/>
              <a:buChar char="Ø"/>
            </a:pPr>
            <a:r>
              <a:rPr lang="da-DK" dirty="0"/>
              <a:t>X[c(1,3),c(2,3)]</a:t>
            </a:r>
          </a:p>
          <a:p>
            <a:pPr marL="0" indent="0">
              <a:buNone/>
            </a:pPr>
            <a:r>
              <a:rPr lang="da-DK" dirty="0"/>
              <a:t>     [,1] [,2]</a:t>
            </a:r>
          </a:p>
          <a:p>
            <a:pPr marL="0" indent="0">
              <a:buNone/>
            </a:pPr>
            <a:r>
              <a:rPr lang="da-DK" dirty="0"/>
              <a:t>[1,]    4    7</a:t>
            </a:r>
          </a:p>
          <a:p>
            <a:pPr marL="0" indent="0">
              <a:buNone/>
            </a:pPr>
            <a:r>
              <a:rPr lang="da-DK" dirty="0"/>
              <a:t>[2,]    6    9</a:t>
            </a:r>
            <a:endParaRPr lang="en-IN" dirty="0"/>
          </a:p>
        </p:txBody>
      </p:sp>
    </p:spTree>
    <p:extLst>
      <p:ext uri="{BB962C8B-B14F-4D97-AF65-F5344CB8AC3E}">
        <p14:creationId xmlns:p14="http://schemas.microsoft.com/office/powerpoint/2010/main" val="205825685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FE8D14-C440-4122-9ACC-6E4B69B1275D}"/>
              </a:ext>
            </a:extLst>
          </p:cNvPr>
          <p:cNvSpPr>
            <a:spLocks noGrp="1"/>
          </p:cNvSpPr>
          <p:nvPr>
            <p:ph idx="1"/>
          </p:nvPr>
        </p:nvSpPr>
        <p:spPr>
          <a:xfrm>
            <a:off x="838200" y="142240"/>
            <a:ext cx="10515600" cy="6034723"/>
          </a:xfrm>
        </p:spPr>
        <p:txBody>
          <a:bodyPr/>
          <a:lstStyle/>
          <a:p>
            <a:pPr marL="0" indent="0">
              <a:buNone/>
            </a:pPr>
            <a:r>
              <a:rPr lang="en-IN" dirty="0"/>
              <a:t>&gt; x[x&gt;5]                               #Select elements greater then 5</a:t>
            </a:r>
          </a:p>
          <a:p>
            <a:pPr marL="0" indent="0">
              <a:buNone/>
            </a:pPr>
            <a:r>
              <a:rPr lang="en-IN" dirty="0"/>
              <a:t>[1] 6 7 8 9</a:t>
            </a:r>
          </a:p>
          <a:p>
            <a:pPr marL="0" indent="0">
              <a:buNone/>
            </a:pPr>
            <a:endParaRPr lang="en-IN" dirty="0"/>
          </a:p>
          <a:p>
            <a:pPr marL="0" indent="0">
              <a:buNone/>
            </a:pPr>
            <a:r>
              <a:rPr lang="en-IN" dirty="0"/>
              <a:t>&gt; x[x%%2 == 0]                  #Select even elements</a:t>
            </a:r>
          </a:p>
          <a:p>
            <a:pPr marL="0" indent="0">
              <a:buNone/>
            </a:pPr>
            <a:r>
              <a:rPr lang="en-IN" dirty="0"/>
              <a:t>[1] 2 4 6 8</a:t>
            </a:r>
          </a:p>
          <a:p>
            <a:pPr marL="0" indent="0">
              <a:buNone/>
            </a:pPr>
            <a:endParaRPr lang="en-IN" dirty="0"/>
          </a:p>
        </p:txBody>
      </p:sp>
    </p:spTree>
    <p:extLst>
      <p:ext uri="{BB962C8B-B14F-4D97-AF65-F5344CB8AC3E}">
        <p14:creationId xmlns:p14="http://schemas.microsoft.com/office/powerpoint/2010/main" val="71332345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A648F-4CBD-4DA6-A575-F7C34F7EAE9E}"/>
              </a:ext>
            </a:extLst>
          </p:cNvPr>
          <p:cNvSpPr>
            <a:spLocks noGrp="1"/>
          </p:cNvSpPr>
          <p:nvPr>
            <p:ph type="title"/>
          </p:nvPr>
        </p:nvSpPr>
        <p:spPr/>
        <p:txBody>
          <a:bodyPr/>
          <a:lstStyle/>
          <a:p>
            <a:r>
              <a:rPr lang="en-US" b="1" dirty="0"/>
              <a:t>Using character vector as index</a:t>
            </a:r>
            <a:endParaRPr lang="en-IN" dirty="0"/>
          </a:p>
        </p:txBody>
      </p:sp>
      <p:sp>
        <p:nvSpPr>
          <p:cNvPr id="3" name="Content Placeholder 2">
            <a:extLst>
              <a:ext uri="{FF2B5EF4-FFF2-40B4-BE49-F238E27FC236}">
                <a16:creationId xmlns:a16="http://schemas.microsoft.com/office/drawing/2014/main" id="{ACC323EC-981D-4FD0-9E3E-4FCA53A4439C}"/>
              </a:ext>
            </a:extLst>
          </p:cNvPr>
          <p:cNvSpPr>
            <a:spLocks noGrp="1"/>
          </p:cNvSpPr>
          <p:nvPr>
            <p:ph idx="1"/>
          </p:nvPr>
        </p:nvSpPr>
        <p:spPr>
          <a:xfrm>
            <a:off x="838200" y="1503680"/>
            <a:ext cx="10515600" cy="4673283"/>
          </a:xfrm>
        </p:spPr>
        <p:txBody>
          <a:bodyPr>
            <a:normAutofit fontScale="62500" lnSpcReduction="20000"/>
          </a:bodyPr>
          <a:lstStyle/>
          <a:p>
            <a:pPr marL="0" indent="0">
              <a:buNone/>
            </a:pPr>
            <a:r>
              <a:rPr lang="en-US" dirty="0"/>
              <a:t>Indexing with character vector is possible for matrix with named row or column. This can be mixed with integer or logical indexing.</a:t>
            </a:r>
            <a:endParaRPr lang="pt-BR" dirty="0"/>
          </a:p>
          <a:p>
            <a:pPr marL="0" indent="0">
              <a:buNone/>
            </a:pPr>
            <a:r>
              <a:rPr lang="pt-BR" dirty="0"/>
              <a:t>&gt; X</a:t>
            </a:r>
          </a:p>
          <a:p>
            <a:pPr marL="0" indent="0">
              <a:buNone/>
            </a:pPr>
            <a:r>
              <a:rPr lang="pt-BR" dirty="0"/>
              <a:t>   C1 C2 C3</a:t>
            </a:r>
          </a:p>
          <a:p>
            <a:pPr marL="0" indent="0">
              <a:buNone/>
            </a:pPr>
            <a:r>
              <a:rPr lang="pt-BR" dirty="0"/>
              <a:t>R1  1  4  7</a:t>
            </a:r>
          </a:p>
          <a:p>
            <a:pPr marL="0" indent="0">
              <a:buNone/>
            </a:pPr>
            <a:r>
              <a:rPr lang="pt-BR" dirty="0"/>
              <a:t>R2  2  5  8</a:t>
            </a:r>
          </a:p>
          <a:p>
            <a:pPr marL="0" indent="0">
              <a:buNone/>
            </a:pPr>
            <a:r>
              <a:rPr lang="pt-BR" dirty="0"/>
              <a:t>R3  3  6  9</a:t>
            </a:r>
          </a:p>
          <a:p>
            <a:pPr marL="0" indent="0">
              <a:buNone/>
            </a:pPr>
            <a:r>
              <a:rPr lang="pt-BR" dirty="0"/>
              <a:t>&gt; X[,"C1"]</a:t>
            </a:r>
          </a:p>
          <a:p>
            <a:pPr marL="0" indent="0">
              <a:buNone/>
            </a:pPr>
            <a:r>
              <a:rPr lang="pt-BR" dirty="0"/>
              <a:t>R1 R2 R3 </a:t>
            </a:r>
          </a:p>
          <a:p>
            <a:pPr marL="0" indent="0">
              <a:buNone/>
            </a:pPr>
            <a:r>
              <a:rPr lang="pt-BR" dirty="0"/>
              <a:t> 1  2  3</a:t>
            </a:r>
          </a:p>
          <a:p>
            <a:pPr marL="0" indent="0">
              <a:buNone/>
            </a:pPr>
            <a:r>
              <a:rPr lang="pt-BR" dirty="0"/>
              <a:t>&gt; X[TRUE,c("C1","C3")]</a:t>
            </a:r>
          </a:p>
          <a:p>
            <a:pPr marL="0" indent="0">
              <a:buNone/>
            </a:pPr>
            <a:r>
              <a:rPr lang="pt-BR" dirty="0"/>
              <a:t>   C1 C3</a:t>
            </a:r>
          </a:p>
          <a:p>
            <a:pPr marL="0" indent="0">
              <a:buNone/>
            </a:pPr>
            <a:r>
              <a:rPr lang="pt-BR" dirty="0"/>
              <a:t>R1  1  7</a:t>
            </a:r>
          </a:p>
          <a:p>
            <a:pPr marL="0" indent="0">
              <a:buNone/>
            </a:pPr>
            <a:r>
              <a:rPr lang="pt-BR" dirty="0"/>
              <a:t>R2  2  8</a:t>
            </a:r>
          </a:p>
          <a:p>
            <a:pPr marL="0" indent="0">
              <a:buNone/>
            </a:pPr>
            <a:r>
              <a:rPr lang="pt-BR" dirty="0"/>
              <a:t>R3  3  9</a:t>
            </a:r>
          </a:p>
          <a:p>
            <a:pPr marL="0" indent="0">
              <a:buNone/>
            </a:pPr>
            <a:endParaRPr lang="en-IN" dirty="0"/>
          </a:p>
        </p:txBody>
      </p:sp>
      <p:sp>
        <p:nvSpPr>
          <p:cNvPr id="4" name="Rectangle 3">
            <a:extLst>
              <a:ext uri="{FF2B5EF4-FFF2-40B4-BE49-F238E27FC236}">
                <a16:creationId xmlns:a16="http://schemas.microsoft.com/office/drawing/2014/main" id="{9004E2AD-444A-4A80-B02C-6A602AA61136}"/>
              </a:ext>
            </a:extLst>
          </p:cNvPr>
          <p:cNvSpPr/>
          <p:nvPr/>
        </p:nvSpPr>
        <p:spPr>
          <a:xfrm>
            <a:off x="6736080" y="2228671"/>
            <a:ext cx="6096000" cy="1200329"/>
          </a:xfrm>
          <a:prstGeom prst="rect">
            <a:avLst/>
          </a:prstGeom>
        </p:spPr>
        <p:txBody>
          <a:bodyPr>
            <a:spAutoFit/>
          </a:bodyPr>
          <a:lstStyle/>
          <a:p>
            <a:r>
              <a:rPr lang="pt-BR" dirty="0"/>
              <a:t>&gt; X[2:3,c("C1","C3")]</a:t>
            </a:r>
          </a:p>
          <a:p>
            <a:r>
              <a:rPr lang="pt-BR" dirty="0"/>
              <a:t>   C1 C3</a:t>
            </a:r>
          </a:p>
          <a:p>
            <a:r>
              <a:rPr lang="pt-BR" dirty="0"/>
              <a:t>R2  2  8</a:t>
            </a:r>
          </a:p>
          <a:p>
            <a:r>
              <a:rPr lang="pt-BR" dirty="0"/>
              <a:t>R3  3  9</a:t>
            </a:r>
            <a:endParaRPr lang="en-IN" dirty="0"/>
          </a:p>
        </p:txBody>
      </p:sp>
    </p:spTree>
    <p:extLst>
      <p:ext uri="{BB962C8B-B14F-4D97-AF65-F5344CB8AC3E}">
        <p14:creationId xmlns:p14="http://schemas.microsoft.com/office/powerpoint/2010/main" val="18437347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2D1C4-9920-4059-BB29-35F26DE1999B}"/>
              </a:ext>
            </a:extLst>
          </p:cNvPr>
          <p:cNvSpPr>
            <a:spLocks noGrp="1"/>
          </p:cNvSpPr>
          <p:nvPr>
            <p:ph type="title"/>
          </p:nvPr>
        </p:nvSpPr>
        <p:spPr/>
        <p:txBody>
          <a:bodyPr/>
          <a:lstStyle/>
          <a:p>
            <a:r>
              <a:rPr lang="en-US" b="1" dirty="0"/>
              <a:t>How to modify a matrix in R?</a:t>
            </a:r>
            <a:br>
              <a:rPr lang="en-US" b="1" dirty="0"/>
            </a:br>
            <a:endParaRPr lang="en-IN" dirty="0"/>
          </a:p>
        </p:txBody>
      </p:sp>
      <p:sp>
        <p:nvSpPr>
          <p:cNvPr id="3" name="Content Placeholder 2">
            <a:extLst>
              <a:ext uri="{FF2B5EF4-FFF2-40B4-BE49-F238E27FC236}">
                <a16:creationId xmlns:a16="http://schemas.microsoft.com/office/drawing/2014/main" id="{4E5B7EB2-434B-4420-BDBA-92465CCF1416}"/>
              </a:ext>
            </a:extLst>
          </p:cNvPr>
          <p:cNvSpPr>
            <a:spLocks noGrp="1"/>
          </p:cNvSpPr>
          <p:nvPr>
            <p:ph idx="1"/>
          </p:nvPr>
        </p:nvSpPr>
        <p:spPr>
          <a:xfrm>
            <a:off x="838200" y="1076960"/>
            <a:ext cx="10515600" cy="5598160"/>
          </a:xfrm>
        </p:spPr>
        <p:txBody>
          <a:bodyPr>
            <a:normAutofit fontScale="62500" lnSpcReduction="20000"/>
          </a:bodyPr>
          <a:lstStyle/>
          <a:p>
            <a:r>
              <a:rPr lang="en-US" dirty="0"/>
              <a:t>We can combine assignment operator with the above learned methods for accessing elements of a matrix to modify it.</a:t>
            </a:r>
          </a:p>
          <a:p>
            <a:pPr marL="0" indent="0">
              <a:buNone/>
            </a:pPr>
            <a:r>
              <a:rPr lang="en-IN" dirty="0"/>
              <a:t>&gt; x</a:t>
            </a:r>
          </a:p>
          <a:p>
            <a:pPr marL="0" indent="0">
              <a:buNone/>
            </a:pPr>
            <a:r>
              <a:rPr lang="en-IN" dirty="0"/>
              <a:t>     [,1] [,2] [,3]</a:t>
            </a:r>
          </a:p>
          <a:p>
            <a:pPr marL="0" indent="0">
              <a:buNone/>
            </a:pPr>
            <a:r>
              <a:rPr lang="en-IN" dirty="0"/>
              <a:t>[1,]    1    4    7</a:t>
            </a:r>
          </a:p>
          <a:p>
            <a:pPr marL="0" indent="0">
              <a:buNone/>
            </a:pPr>
            <a:r>
              <a:rPr lang="en-IN" dirty="0"/>
              <a:t>[2,]    2    5    8</a:t>
            </a:r>
          </a:p>
          <a:p>
            <a:pPr marL="0" indent="0">
              <a:buNone/>
            </a:pPr>
            <a:r>
              <a:rPr lang="en-IN" dirty="0"/>
              <a:t>[3,]    3    6    9</a:t>
            </a:r>
          </a:p>
          <a:p>
            <a:pPr marL="0" indent="0">
              <a:buNone/>
            </a:pPr>
            <a:r>
              <a:rPr lang="en-IN" dirty="0"/>
              <a:t>&gt; x[2,2] &lt;- 10; x</a:t>
            </a:r>
          </a:p>
          <a:p>
            <a:pPr marL="0" indent="0">
              <a:buNone/>
            </a:pPr>
            <a:r>
              <a:rPr lang="en-IN" dirty="0"/>
              <a:t>     [,1] [,2] [,3]</a:t>
            </a:r>
          </a:p>
          <a:p>
            <a:pPr marL="0" indent="0">
              <a:buNone/>
            </a:pPr>
            <a:r>
              <a:rPr lang="en-IN" dirty="0"/>
              <a:t>[1,]    1    4    7</a:t>
            </a:r>
          </a:p>
          <a:p>
            <a:pPr marL="0" indent="0">
              <a:buNone/>
            </a:pPr>
            <a:r>
              <a:rPr lang="en-IN" dirty="0"/>
              <a:t>[2,]    2   10    8</a:t>
            </a:r>
          </a:p>
          <a:p>
            <a:pPr marL="0" indent="0">
              <a:buNone/>
            </a:pPr>
            <a:r>
              <a:rPr lang="en-IN" dirty="0"/>
              <a:t>[3,]    3    6    9</a:t>
            </a:r>
          </a:p>
          <a:p>
            <a:pPr marL="0" indent="0">
              <a:buNone/>
            </a:pPr>
            <a:r>
              <a:rPr lang="en-IN" dirty="0"/>
              <a:t>&gt; x[x&lt;5] &lt;- 0; x</a:t>
            </a:r>
          </a:p>
          <a:p>
            <a:pPr marL="0" indent="0">
              <a:buNone/>
            </a:pPr>
            <a:r>
              <a:rPr lang="en-IN" dirty="0"/>
              <a:t>     [,1] [,2] [,3]</a:t>
            </a:r>
          </a:p>
          <a:p>
            <a:pPr marL="0" indent="0">
              <a:buNone/>
            </a:pPr>
            <a:r>
              <a:rPr lang="en-IN" dirty="0"/>
              <a:t>[1,]    0    0    7</a:t>
            </a:r>
          </a:p>
          <a:p>
            <a:pPr marL="0" indent="0">
              <a:buNone/>
            </a:pPr>
            <a:r>
              <a:rPr lang="en-IN" dirty="0"/>
              <a:t>[2,]    0   10    8</a:t>
            </a:r>
          </a:p>
          <a:p>
            <a:pPr marL="0" indent="0">
              <a:buNone/>
            </a:pPr>
            <a:r>
              <a:rPr lang="en-IN" dirty="0"/>
              <a:t>[3,]    0    6    9</a:t>
            </a:r>
          </a:p>
        </p:txBody>
      </p:sp>
    </p:spTree>
    <p:extLst>
      <p:ext uri="{BB962C8B-B14F-4D97-AF65-F5344CB8AC3E}">
        <p14:creationId xmlns:p14="http://schemas.microsoft.com/office/powerpoint/2010/main" val="553499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0BED1-AA63-4639-8282-938D040ECB22}"/>
              </a:ext>
            </a:extLst>
          </p:cNvPr>
          <p:cNvSpPr>
            <a:spLocks noGrp="1"/>
          </p:cNvSpPr>
          <p:nvPr>
            <p:ph type="title"/>
          </p:nvPr>
        </p:nvSpPr>
        <p:spPr>
          <a:xfrm>
            <a:off x="1097280" y="235803"/>
            <a:ext cx="10058400" cy="1298357"/>
          </a:xfrm>
        </p:spPr>
        <p:txBody>
          <a:bodyPr>
            <a:normAutofit fontScale="90000"/>
          </a:bodyPr>
          <a:lstStyle/>
          <a:p>
            <a:r>
              <a:rPr lang="en-US" b="1" dirty="0"/>
              <a:t>R Programming IDE and editors</a:t>
            </a:r>
            <a:br>
              <a:rPr lang="en-US" b="1" dirty="0"/>
            </a:br>
            <a:endParaRPr lang="en-IN" dirty="0"/>
          </a:p>
        </p:txBody>
      </p:sp>
      <p:sp>
        <p:nvSpPr>
          <p:cNvPr id="3" name="Content Placeholder 2">
            <a:extLst>
              <a:ext uri="{FF2B5EF4-FFF2-40B4-BE49-F238E27FC236}">
                <a16:creationId xmlns:a16="http://schemas.microsoft.com/office/drawing/2014/main" id="{888D5D53-6B46-49B6-B4C6-D3E8BB6CF988}"/>
              </a:ext>
            </a:extLst>
          </p:cNvPr>
          <p:cNvSpPr>
            <a:spLocks noGrp="1"/>
          </p:cNvSpPr>
          <p:nvPr>
            <p:ph idx="1"/>
          </p:nvPr>
        </p:nvSpPr>
        <p:spPr>
          <a:xfrm>
            <a:off x="853440" y="884981"/>
            <a:ext cx="10058400" cy="5737216"/>
          </a:xfrm>
        </p:spPr>
        <p:txBody>
          <a:bodyPr>
            <a:noAutofit/>
          </a:bodyPr>
          <a:lstStyle/>
          <a:p>
            <a:pPr marL="0" indent="0">
              <a:buNone/>
            </a:pPr>
            <a:r>
              <a:rPr lang="en-US" sz="1800" dirty="0"/>
              <a:t>R is a programming language meant for statistical computing and data science.</a:t>
            </a:r>
          </a:p>
          <a:p>
            <a:pPr marL="0" indent="0">
              <a:buNone/>
            </a:pPr>
            <a:r>
              <a:rPr lang="en-US" sz="1800" dirty="0"/>
              <a:t>R can be run in the command line for terminal nerds and graphical user interfaces in integrated development environments.</a:t>
            </a:r>
          </a:p>
          <a:p>
            <a:r>
              <a:rPr lang="en-IN" sz="1800" b="1" dirty="0"/>
              <a:t>1.RStudio</a:t>
            </a:r>
          </a:p>
          <a:p>
            <a:r>
              <a:rPr lang="en-US" sz="1800" b="1" dirty="0"/>
              <a:t>2.R Tools for Visual Studio</a:t>
            </a:r>
          </a:p>
          <a:p>
            <a:r>
              <a:rPr lang="en-IN" sz="1800" b="1" dirty="0"/>
              <a:t>3.Rattle</a:t>
            </a:r>
          </a:p>
          <a:p>
            <a:r>
              <a:rPr lang="en-IN" sz="1800" b="1" dirty="0"/>
              <a:t>4.StatET for R (</a:t>
            </a:r>
            <a:r>
              <a:rPr lang="en-IN" b="1" dirty="0"/>
              <a:t>Eclipse </a:t>
            </a:r>
            <a:r>
              <a:rPr lang="en-IN" b="1" dirty="0" err="1"/>
              <a:t>StatET</a:t>
            </a:r>
            <a:r>
              <a:rPr lang="en-IN" b="1" dirty="0"/>
              <a:t>)</a:t>
            </a:r>
            <a:endParaRPr lang="en-IN" sz="1800" b="1" dirty="0"/>
          </a:p>
          <a:p>
            <a:r>
              <a:rPr lang="en-IN" sz="1800" b="1" dirty="0"/>
              <a:t>5.ESS (</a:t>
            </a:r>
            <a:r>
              <a:rPr lang="en-IN" b="1" dirty="0"/>
              <a:t>Emacs Speaks Statistics)</a:t>
            </a:r>
            <a:endParaRPr lang="en-IN" sz="1800" b="1" dirty="0"/>
          </a:p>
          <a:p>
            <a:r>
              <a:rPr lang="en-IN" sz="1800" b="1" dirty="0"/>
              <a:t>6.Tinn-R</a:t>
            </a:r>
          </a:p>
          <a:p>
            <a:r>
              <a:rPr lang="en-IN" sz="1800" b="1" dirty="0"/>
              <a:t>7. R </a:t>
            </a:r>
            <a:r>
              <a:rPr lang="en-IN" sz="1800" b="1" dirty="0" err="1"/>
              <a:t>AnalyticalFlow</a:t>
            </a:r>
            <a:endParaRPr lang="en-IN" sz="1800" b="1" dirty="0"/>
          </a:p>
          <a:p>
            <a:r>
              <a:rPr lang="en-IN" sz="1800" b="1" dirty="0"/>
              <a:t>8. Radiant</a:t>
            </a:r>
          </a:p>
          <a:p>
            <a:r>
              <a:rPr lang="en-IN" sz="1800" b="1" dirty="0"/>
              <a:t>9.RBox</a:t>
            </a:r>
          </a:p>
          <a:p>
            <a:r>
              <a:rPr lang="en-IN" sz="1800" b="1" dirty="0"/>
              <a:t>10. </a:t>
            </a:r>
            <a:r>
              <a:rPr lang="en-IN" sz="1800" b="1" dirty="0" err="1"/>
              <a:t>NVim</a:t>
            </a:r>
            <a:r>
              <a:rPr lang="en-IN" sz="1800" b="1" dirty="0"/>
              <a:t>-R</a:t>
            </a:r>
          </a:p>
          <a:p>
            <a:r>
              <a:rPr lang="en-IN" sz="1800" b="1" dirty="0"/>
              <a:t>11. r4intelliJ</a:t>
            </a:r>
          </a:p>
          <a:p>
            <a:endParaRPr lang="en-IN" sz="1800" dirty="0"/>
          </a:p>
        </p:txBody>
      </p:sp>
    </p:spTree>
    <p:extLst>
      <p:ext uri="{BB962C8B-B14F-4D97-AF65-F5344CB8AC3E}">
        <p14:creationId xmlns:p14="http://schemas.microsoft.com/office/powerpoint/2010/main" val="57797828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56DB82-3433-40E0-9712-3C582531641C}"/>
              </a:ext>
            </a:extLst>
          </p:cNvPr>
          <p:cNvSpPr>
            <a:spLocks noGrp="1"/>
          </p:cNvSpPr>
          <p:nvPr>
            <p:ph idx="1"/>
          </p:nvPr>
        </p:nvSpPr>
        <p:spPr>
          <a:xfrm>
            <a:off x="838200" y="101600"/>
            <a:ext cx="10515600" cy="6075363"/>
          </a:xfrm>
        </p:spPr>
        <p:txBody>
          <a:bodyPr/>
          <a:lstStyle/>
          <a:p>
            <a:pPr marL="0" indent="0">
              <a:buNone/>
            </a:pPr>
            <a:r>
              <a:rPr lang="en-US" dirty="0"/>
              <a:t>A common operation with matrix is to transpose it. This can be done with the function t().</a:t>
            </a:r>
          </a:p>
          <a:p>
            <a:pPr marL="0" indent="0">
              <a:buNone/>
            </a:pPr>
            <a:r>
              <a:rPr lang="en-IN" dirty="0"/>
              <a:t>&gt; t(x)</a:t>
            </a:r>
          </a:p>
          <a:p>
            <a:pPr marL="0" indent="0">
              <a:buNone/>
            </a:pPr>
            <a:r>
              <a:rPr lang="en-IN" dirty="0"/>
              <a:t>     [,1] [,2] [,3]</a:t>
            </a:r>
          </a:p>
          <a:p>
            <a:pPr marL="0" indent="0">
              <a:buNone/>
            </a:pPr>
            <a:r>
              <a:rPr lang="en-IN" dirty="0"/>
              <a:t>[1,]    0    0    0</a:t>
            </a:r>
          </a:p>
          <a:p>
            <a:pPr marL="0" indent="0">
              <a:buNone/>
            </a:pPr>
            <a:r>
              <a:rPr lang="en-IN" dirty="0"/>
              <a:t>[2,]    0   10    6</a:t>
            </a:r>
          </a:p>
          <a:p>
            <a:pPr marL="0" indent="0">
              <a:buNone/>
            </a:pPr>
            <a:r>
              <a:rPr lang="en-IN" dirty="0"/>
              <a:t>[3,]    7    8    9</a:t>
            </a:r>
          </a:p>
          <a:p>
            <a:pPr marL="0" indent="0">
              <a:buNone/>
            </a:pPr>
            <a:r>
              <a:rPr lang="en-US" dirty="0"/>
              <a:t>We can add row or column using </a:t>
            </a:r>
            <a:r>
              <a:rPr lang="en-US" dirty="0" err="1"/>
              <a:t>rbind</a:t>
            </a:r>
            <a:r>
              <a:rPr lang="en-US" dirty="0"/>
              <a:t>() and </a:t>
            </a:r>
            <a:r>
              <a:rPr lang="en-US" dirty="0" err="1"/>
              <a:t>cbind</a:t>
            </a:r>
            <a:r>
              <a:rPr lang="en-US" dirty="0"/>
              <a:t>() function respectively. Similarly, it can be removed through reassignment.</a:t>
            </a:r>
            <a:endParaRPr lang="en-IN" dirty="0"/>
          </a:p>
        </p:txBody>
      </p:sp>
    </p:spTree>
    <p:extLst>
      <p:ext uri="{BB962C8B-B14F-4D97-AF65-F5344CB8AC3E}">
        <p14:creationId xmlns:p14="http://schemas.microsoft.com/office/powerpoint/2010/main" val="137831765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D5620B-0284-4795-BB47-2A55AC1C1CDB}"/>
              </a:ext>
            </a:extLst>
          </p:cNvPr>
          <p:cNvSpPr>
            <a:spLocks noGrp="1"/>
          </p:cNvSpPr>
          <p:nvPr>
            <p:ph idx="1"/>
          </p:nvPr>
        </p:nvSpPr>
        <p:spPr>
          <a:xfrm>
            <a:off x="838200" y="162560"/>
            <a:ext cx="10515600" cy="6014403"/>
          </a:xfrm>
        </p:spPr>
        <p:txBody>
          <a:bodyPr>
            <a:normAutofit fontScale="85000" lnSpcReduction="20000"/>
          </a:bodyPr>
          <a:lstStyle/>
          <a:p>
            <a:pPr marL="0" indent="0">
              <a:buNone/>
            </a:pPr>
            <a:r>
              <a:rPr lang="de-DE" dirty="0"/>
              <a:t>&gt; cbind(x, c(1, 2, 3))               #Add COL</a:t>
            </a:r>
          </a:p>
          <a:p>
            <a:pPr marL="0" indent="0">
              <a:buNone/>
            </a:pPr>
            <a:r>
              <a:rPr lang="de-DE" dirty="0"/>
              <a:t>     [,1] [,2] [,3] [,4]</a:t>
            </a:r>
          </a:p>
          <a:p>
            <a:pPr marL="0" indent="0">
              <a:buNone/>
            </a:pPr>
            <a:r>
              <a:rPr lang="de-DE" dirty="0"/>
              <a:t>[1,]    0    0    7    1</a:t>
            </a:r>
          </a:p>
          <a:p>
            <a:pPr marL="0" indent="0">
              <a:buNone/>
            </a:pPr>
            <a:r>
              <a:rPr lang="de-DE" dirty="0"/>
              <a:t>[2,]    0   10    8    2</a:t>
            </a:r>
          </a:p>
          <a:p>
            <a:pPr marL="0" indent="0">
              <a:buNone/>
            </a:pPr>
            <a:r>
              <a:rPr lang="de-DE" dirty="0"/>
              <a:t>[3,]    0    6    9    3</a:t>
            </a:r>
          </a:p>
          <a:p>
            <a:pPr marL="0" indent="0">
              <a:buNone/>
            </a:pPr>
            <a:r>
              <a:rPr lang="de-DE" dirty="0"/>
              <a:t>&gt; rbind(x,c(1,2,3))  		#ADD Row</a:t>
            </a:r>
          </a:p>
          <a:p>
            <a:pPr marL="0" indent="0">
              <a:buNone/>
            </a:pPr>
            <a:r>
              <a:rPr lang="de-DE" dirty="0"/>
              <a:t>     [,1] [,2] [,3]</a:t>
            </a:r>
          </a:p>
          <a:p>
            <a:pPr marL="0" indent="0">
              <a:buNone/>
            </a:pPr>
            <a:r>
              <a:rPr lang="de-DE" dirty="0"/>
              <a:t>[1,]    0    0    7</a:t>
            </a:r>
          </a:p>
          <a:p>
            <a:pPr marL="0" indent="0">
              <a:buNone/>
            </a:pPr>
            <a:r>
              <a:rPr lang="de-DE" dirty="0"/>
              <a:t>[2,]    0   10    8</a:t>
            </a:r>
          </a:p>
          <a:p>
            <a:pPr marL="0" indent="0">
              <a:buNone/>
            </a:pPr>
            <a:r>
              <a:rPr lang="de-DE" dirty="0"/>
              <a:t>[3,]    0    6    9</a:t>
            </a:r>
          </a:p>
          <a:p>
            <a:pPr marL="0" indent="0">
              <a:buNone/>
            </a:pPr>
            <a:r>
              <a:rPr lang="de-DE" dirty="0"/>
              <a:t>[4,]    1    2    3</a:t>
            </a:r>
          </a:p>
          <a:p>
            <a:pPr marL="0" indent="0">
              <a:buNone/>
            </a:pPr>
            <a:r>
              <a:rPr lang="de-DE" dirty="0"/>
              <a:t>&gt; x &lt;- x[1:2,]; x			#Remove Last Row</a:t>
            </a:r>
          </a:p>
          <a:p>
            <a:pPr marL="0" indent="0">
              <a:buNone/>
            </a:pPr>
            <a:r>
              <a:rPr lang="de-DE" dirty="0"/>
              <a:t>     [,1] [,2] [,3]</a:t>
            </a:r>
          </a:p>
          <a:p>
            <a:pPr marL="0" indent="0">
              <a:buNone/>
            </a:pPr>
            <a:r>
              <a:rPr lang="de-DE" dirty="0"/>
              <a:t>[1,]    0    0    7</a:t>
            </a:r>
          </a:p>
          <a:p>
            <a:pPr marL="0" indent="0">
              <a:buNone/>
            </a:pPr>
            <a:r>
              <a:rPr lang="de-DE" dirty="0"/>
              <a:t>[2,]    0   10    8</a:t>
            </a:r>
            <a:endParaRPr lang="en-IN" dirty="0"/>
          </a:p>
        </p:txBody>
      </p:sp>
    </p:spTree>
    <p:extLst>
      <p:ext uri="{BB962C8B-B14F-4D97-AF65-F5344CB8AC3E}">
        <p14:creationId xmlns:p14="http://schemas.microsoft.com/office/powerpoint/2010/main" val="55444939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9563D2-5A0F-4D97-B5DC-E589A17D256D}"/>
              </a:ext>
            </a:extLst>
          </p:cNvPr>
          <p:cNvSpPr>
            <a:spLocks noGrp="1"/>
          </p:cNvSpPr>
          <p:nvPr>
            <p:ph idx="1"/>
          </p:nvPr>
        </p:nvSpPr>
        <p:spPr>
          <a:xfrm>
            <a:off x="838200" y="223520"/>
            <a:ext cx="10515600" cy="5953443"/>
          </a:xfrm>
        </p:spPr>
        <p:txBody>
          <a:bodyPr>
            <a:normAutofit fontScale="85000" lnSpcReduction="20000"/>
          </a:bodyPr>
          <a:lstStyle/>
          <a:p>
            <a:pPr marL="0" indent="0">
              <a:buNone/>
            </a:pPr>
            <a:r>
              <a:rPr lang="en-US" dirty="0"/>
              <a:t>Dimension of matrix can be modified as well, using the dim() function.</a:t>
            </a:r>
          </a:p>
          <a:p>
            <a:pPr marL="0" indent="0">
              <a:buNone/>
            </a:pPr>
            <a:r>
              <a:rPr lang="pt-BR" dirty="0"/>
              <a:t>&gt; x</a:t>
            </a:r>
          </a:p>
          <a:p>
            <a:pPr marL="0" indent="0">
              <a:buNone/>
            </a:pPr>
            <a:r>
              <a:rPr lang="pt-BR" dirty="0"/>
              <a:t>     [,1] [,2] [,3]</a:t>
            </a:r>
          </a:p>
          <a:p>
            <a:pPr marL="0" indent="0">
              <a:buNone/>
            </a:pPr>
            <a:r>
              <a:rPr lang="pt-BR" dirty="0"/>
              <a:t>[1,]    0    0    7</a:t>
            </a:r>
          </a:p>
          <a:p>
            <a:pPr marL="0" indent="0">
              <a:buNone/>
            </a:pPr>
            <a:r>
              <a:rPr lang="pt-BR" dirty="0"/>
              <a:t>[2,]    0   10    8</a:t>
            </a:r>
          </a:p>
          <a:p>
            <a:pPr marL="0" indent="0">
              <a:buNone/>
            </a:pPr>
            <a:r>
              <a:rPr lang="pt-BR" dirty="0"/>
              <a:t>&gt; dim(x) &lt;- c(3,2); x					#3*2 Matrix</a:t>
            </a:r>
          </a:p>
          <a:p>
            <a:pPr marL="0" indent="0">
              <a:buNone/>
            </a:pPr>
            <a:r>
              <a:rPr lang="pt-BR" dirty="0"/>
              <a:t>     [,1] [,2]</a:t>
            </a:r>
          </a:p>
          <a:p>
            <a:pPr marL="0" indent="0">
              <a:buNone/>
            </a:pPr>
            <a:r>
              <a:rPr lang="pt-BR" dirty="0"/>
              <a:t>[1,]    0   10</a:t>
            </a:r>
          </a:p>
          <a:p>
            <a:pPr marL="0" indent="0">
              <a:buNone/>
            </a:pPr>
            <a:r>
              <a:rPr lang="pt-BR" dirty="0"/>
              <a:t>[2,]    0    7</a:t>
            </a:r>
          </a:p>
          <a:p>
            <a:pPr marL="0" indent="0">
              <a:buNone/>
            </a:pPr>
            <a:r>
              <a:rPr lang="pt-BR" dirty="0"/>
              <a:t>[3,]    0    8</a:t>
            </a:r>
          </a:p>
          <a:p>
            <a:pPr marL="0" indent="0">
              <a:buNone/>
            </a:pPr>
            <a:r>
              <a:rPr lang="pt-BR" dirty="0"/>
              <a:t>&gt; dim(x) &lt;- c(1,6); x					#1*6 Matrix</a:t>
            </a:r>
          </a:p>
          <a:p>
            <a:pPr marL="0" indent="0">
              <a:buNone/>
            </a:pPr>
            <a:r>
              <a:rPr lang="pt-BR" dirty="0"/>
              <a:t>     [,1] [,2] [,3] [,4] [,5] [,6]</a:t>
            </a:r>
          </a:p>
          <a:p>
            <a:pPr marL="0" indent="0">
              <a:buNone/>
            </a:pPr>
            <a:r>
              <a:rPr lang="pt-BR" dirty="0"/>
              <a:t>[1,]    0    0    0   10    7    8</a:t>
            </a:r>
          </a:p>
          <a:p>
            <a:pPr marL="0" indent="0">
              <a:buNone/>
            </a:pPr>
            <a:r>
              <a:rPr lang="pt-BR" dirty="0"/>
              <a:t>&gt; c(x) 						#deconstruction of matrix</a:t>
            </a:r>
          </a:p>
          <a:p>
            <a:pPr marL="0" indent="0">
              <a:buNone/>
            </a:pPr>
            <a:r>
              <a:rPr lang="pt-BR" dirty="0"/>
              <a:t>[1] 1 2 3 4 5 6 7 8 9</a:t>
            </a:r>
          </a:p>
          <a:p>
            <a:pPr marL="0" indent="0">
              <a:buNone/>
            </a:pPr>
            <a:endParaRPr lang="en-IN" dirty="0"/>
          </a:p>
        </p:txBody>
      </p:sp>
    </p:spTree>
    <p:extLst>
      <p:ext uri="{BB962C8B-B14F-4D97-AF65-F5344CB8AC3E}">
        <p14:creationId xmlns:p14="http://schemas.microsoft.com/office/powerpoint/2010/main" val="1281707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FD9E2-D81E-41AF-99B6-733933054557}"/>
              </a:ext>
            </a:extLst>
          </p:cNvPr>
          <p:cNvSpPr>
            <a:spLocks noGrp="1"/>
          </p:cNvSpPr>
          <p:nvPr>
            <p:ph type="title"/>
          </p:nvPr>
        </p:nvSpPr>
        <p:spPr/>
        <p:txBody>
          <a:bodyPr/>
          <a:lstStyle/>
          <a:p>
            <a:r>
              <a:rPr lang="en-IN" b="1" dirty="0"/>
              <a:t>Alternatives to R programming</a:t>
            </a:r>
          </a:p>
        </p:txBody>
      </p:sp>
      <p:sp>
        <p:nvSpPr>
          <p:cNvPr id="3" name="Content Placeholder 2">
            <a:extLst>
              <a:ext uri="{FF2B5EF4-FFF2-40B4-BE49-F238E27FC236}">
                <a16:creationId xmlns:a16="http://schemas.microsoft.com/office/drawing/2014/main" id="{E7BF5F9D-F3FE-4F1E-9911-64FE20B2F1C1}"/>
              </a:ext>
            </a:extLst>
          </p:cNvPr>
          <p:cNvSpPr>
            <a:spLocks noGrp="1"/>
          </p:cNvSpPr>
          <p:nvPr>
            <p:ph idx="1"/>
          </p:nvPr>
        </p:nvSpPr>
        <p:spPr/>
        <p:txBody>
          <a:bodyPr/>
          <a:lstStyle/>
          <a:p>
            <a:r>
              <a:rPr lang="en-IN" dirty="0"/>
              <a:t>Python</a:t>
            </a:r>
          </a:p>
          <a:p>
            <a:r>
              <a:rPr lang="en-IN" dirty="0"/>
              <a:t>SAS (Statistical Analysis System)</a:t>
            </a:r>
          </a:p>
          <a:p>
            <a:r>
              <a:rPr lang="en-IN" dirty="0"/>
              <a:t>SPSS - Software package for statistical analysis</a:t>
            </a:r>
          </a:p>
        </p:txBody>
      </p:sp>
    </p:spTree>
    <p:extLst>
      <p:ext uri="{BB962C8B-B14F-4D97-AF65-F5344CB8AC3E}">
        <p14:creationId xmlns:p14="http://schemas.microsoft.com/office/powerpoint/2010/main" val="487959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B19B5-6D24-403B-B252-6932B5B66DC4}"/>
              </a:ext>
            </a:extLst>
          </p:cNvPr>
          <p:cNvSpPr>
            <a:spLocks noGrp="1"/>
          </p:cNvSpPr>
          <p:nvPr>
            <p:ph type="title"/>
          </p:nvPr>
        </p:nvSpPr>
        <p:spPr/>
        <p:txBody>
          <a:bodyPr/>
          <a:lstStyle/>
          <a:p>
            <a:r>
              <a:rPr lang="en-IN" b="1" dirty="0"/>
              <a:t>Getting Help with R</a:t>
            </a:r>
            <a:br>
              <a:rPr lang="en-IN" b="1" dirty="0"/>
            </a:br>
            <a:endParaRPr lang="en-IN" dirty="0"/>
          </a:p>
        </p:txBody>
      </p:sp>
      <p:sp>
        <p:nvSpPr>
          <p:cNvPr id="3" name="Content Placeholder 2">
            <a:extLst>
              <a:ext uri="{FF2B5EF4-FFF2-40B4-BE49-F238E27FC236}">
                <a16:creationId xmlns:a16="http://schemas.microsoft.com/office/drawing/2014/main" id="{440AD25B-4525-429B-8BEF-9C41CA5E86C9}"/>
              </a:ext>
            </a:extLst>
          </p:cNvPr>
          <p:cNvSpPr>
            <a:spLocks noGrp="1"/>
          </p:cNvSpPr>
          <p:nvPr>
            <p:ph idx="1"/>
          </p:nvPr>
        </p:nvSpPr>
        <p:spPr/>
        <p:txBody>
          <a:bodyPr>
            <a:normAutofit lnSpcReduction="10000"/>
          </a:bodyPr>
          <a:lstStyle/>
          <a:p>
            <a:pPr marL="0" indent="0" algn="just">
              <a:buNone/>
            </a:pPr>
            <a:r>
              <a:rPr lang="en-US" sz="2800" b="1" dirty="0"/>
              <a:t>Helping Yourself</a:t>
            </a:r>
          </a:p>
          <a:p>
            <a:pPr algn="just"/>
            <a:r>
              <a:rPr lang="en-US" dirty="0"/>
              <a:t>Before asking others for help, it’s generally a good idea for you to try to help yourself. </a:t>
            </a:r>
          </a:p>
          <a:p>
            <a:pPr algn="just"/>
            <a:r>
              <a:rPr lang="en-US" dirty="0"/>
              <a:t>R includes extensive facilities for accessing documentation and searching for help. </a:t>
            </a:r>
          </a:p>
          <a:p>
            <a:pPr algn="just"/>
            <a:r>
              <a:rPr lang="en-US" dirty="0"/>
              <a:t>There are also specialized search engines for accessing information about R on the internet, and general internet search engines can also prove useful.</a:t>
            </a:r>
          </a:p>
          <a:p>
            <a:pPr algn="just"/>
            <a:r>
              <a:rPr lang="en-US" dirty="0"/>
              <a:t>Once R is installed, there is a comprehensive built-in help system. At the program's command prompt you can use any of the following:</a:t>
            </a:r>
          </a:p>
          <a:p>
            <a:pPr algn="just"/>
            <a:endParaRPr lang="en-IN" dirty="0"/>
          </a:p>
        </p:txBody>
      </p:sp>
    </p:spTree>
    <p:extLst>
      <p:ext uri="{BB962C8B-B14F-4D97-AF65-F5344CB8AC3E}">
        <p14:creationId xmlns:p14="http://schemas.microsoft.com/office/powerpoint/2010/main" val="1491635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A9AEC-AB6B-4B27-8E38-4E9B905F8BD8}"/>
              </a:ext>
            </a:extLst>
          </p:cNvPr>
          <p:cNvSpPr>
            <a:spLocks noGrp="1"/>
          </p:cNvSpPr>
          <p:nvPr>
            <p:ph type="title"/>
          </p:nvPr>
        </p:nvSpPr>
        <p:spPr>
          <a:xfrm>
            <a:off x="520995" y="99311"/>
            <a:ext cx="10832805" cy="815089"/>
          </a:xfrm>
        </p:spPr>
        <p:txBody>
          <a:bodyPr/>
          <a:lstStyle/>
          <a:p>
            <a:r>
              <a:rPr lang="en-US" b="1" dirty="0"/>
              <a:t>R Help</a:t>
            </a:r>
            <a:endParaRPr lang="en-IN" b="1" dirty="0"/>
          </a:p>
        </p:txBody>
      </p:sp>
      <p:sp>
        <p:nvSpPr>
          <p:cNvPr id="3" name="Content Placeholder 2">
            <a:extLst>
              <a:ext uri="{FF2B5EF4-FFF2-40B4-BE49-F238E27FC236}">
                <a16:creationId xmlns:a16="http://schemas.microsoft.com/office/drawing/2014/main" id="{B13CCBA8-107E-452A-80D8-09DFF32881FF}"/>
              </a:ext>
            </a:extLst>
          </p:cNvPr>
          <p:cNvSpPr>
            <a:spLocks noGrp="1"/>
          </p:cNvSpPr>
          <p:nvPr>
            <p:ph idx="1"/>
          </p:nvPr>
        </p:nvSpPr>
        <p:spPr>
          <a:xfrm>
            <a:off x="372140" y="1190847"/>
            <a:ext cx="11621386" cy="5302028"/>
          </a:xfrm>
        </p:spPr>
        <p:txBody>
          <a:bodyPr>
            <a:normAutofit fontScale="92500" lnSpcReduction="10000"/>
          </a:bodyPr>
          <a:lstStyle/>
          <a:p>
            <a:pPr marL="0" indent="0" algn="just">
              <a:buNone/>
            </a:pPr>
            <a:r>
              <a:rPr lang="en-US" dirty="0"/>
              <a:t>You can get help from CRAN website and Internet</a:t>
            </a:r>
          </a:p>
          <a:p>
            <a:pPr marL="0" indent="0" algn="just">
              <a:buNone/>
            </a:pPr>
            <a:r>
              <a:rPr lang="en-US" sz="2800" b="1" dirty="0"/>
              <a:t>The Help Command In R</a:t>
            </a:r>
          </a:p>
          <a:p>
            <a:pPr marL="0" indent="0" algn="just">
              <a:buNone/>
            </a:pPr>
            <a:r>
              <a:rPr lang="en-US" dirty="0"/>
              <a:t>R contains a lot of built in help the basic command to bring up help is </a:t>
            </a:r>
          </a:p>
          <a:p>
            <a:pPr marL="0" indent="0" algn="just">
              <a:buNone/>
            </a:pPr>
            <a:r>
              <a:rPr lang="en-US" b="1" dirty="0"/>
              <a:t>help(topic)</a:t>
            </a:r>
          </a:p>
          <a:p>
            <a:pPr marL="0" indent="0" algn="just">
              <a:buNone/>
            </a:pPr>
            <a:r>
              <a:rPr lang="en-US" b="1" dirty="0"/>
              <a:t>For example	 help(mean)</a:t>
            </a:r>
          </a:p>
          <a:p>
            <a:pPr marL="0" indent="0" algn="just">
              <a:buNone/>
            </a:pPr>
            <a:r>
              <a:rPr lang="en-US" dirty="0"/>
              <a:t>You can use this also</a:t>
            </a:r>
          </a:p>
          <a:p>
            <a:pPr marL="0" indent="0" algn="just">
              <a:buNone/>
            </a:pPr>
            <a:r>
              <a:rPr lang="en-US" b="1" dirty="0"/>
              <a:t>?topic</a:t>
            </a:r>
          </a:p>
          <a:p>
            <a:pPr marL="0" indent="0" algn="just">
              <a:buNone/>
            </a:pPr>
            <a:r>
              <a:rPr lang="en-US" b="1" dirty="0"/>
              <a:t>For example	 ?mean</a:t>
            </a:r>
          </a:p>
          <a:p>
            <a:pPr marL="0" indent="0" algn="just">
              <a:buNone/>
            </a:pPr>
            <a:r>
              <a:rPr lang="en-US" dirty="0"/>
              <a:t>We also have the</a:t>
            </a:r>
            <a:r>
              <a:rPr lang="en-US" b="1" dirty="0"/>
              <a:t> </a:t>
            </a:r>
            <a:r>
              <a:rPr lang="en-US" b="1" dirty="0" err="1"/>
              <a:t>help.search</a:t>
            </a:r>
            <a:r>
              <a:rPr lang="en-US" b="1" dirty="0"/>
              <a:t>() </a:t>
            </a:r>
            <a:r>
              <a:rPr lang="en-US" dirty="0"/>
              <a:t>function to do a search engine type of search</a:t>
            </a:r>
            <a:r>
              <a:rPr lang="en-US" b="1" dirty="0"/>
              <a:t>. </a:t>
            </a:r>
            <a:r>
              <a:rPr lang="en-US" dirty="0"/>
              <a:t>We could use the </a:t>
            </a:r>
            <a:r>
              <a:rPr lang="en-US" b="1" dirty="0"/>
              <a:t>?? operator </a:t>
            </a:r>
            <a:r>
              <a:rPr lang="en-US" dirty="0"/>
              <a:t>for this.</a:t>
            </a:r>
          </a:p>
          <a:p>
            <a:pPr marL="0" indent="0" algn="just">
              <a:buNone/>
            </a:pPr>
            <a:r>
              <a:rPr lang="en-US" b="1" dirty="0"/>
              <a:t>&gt; </a:t>
            </a:r>
            <a:r>
              <a:rPr lang="en-US" b="1" dirty="0" err="1"/>
              <a:t>help.search</a:t>
            </a:r>
            <a:r>
              <a:rPr lang="en-US" b="1" dirty="0"/>
              <a:t>("histograms") </a:t>
            </a:r>
          </a:p>
          <a:p>
            <a:pPr marL="0" indent="0" algn="just">
              <a:buNone/>
            </a:pPr>
            <a:r>
              <a:rPr lang="en-US" b="1" dirty="0"/>
              <a:t>&gt; ??"histograms"</a:t>
            </a:r>
          </a:p>
        </p:txBody>
      </p:sp>
    </p:spTree>
    <p:extLst>
      <p:ext uri="{BB962C8B-B14F-4D97-AF65-F5344CB8AC3E}">
        <p14:creationId xmlns:p14="http://schemas.microsoft.com/office/powerpoint/2010/main" val="3284326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D3765E-162D-4638-9644-88B918D840EB}"/>
              </a:ext>
            </a:extLst>
          </p:cNvPr>
          <p:cNvSpPr>
            <a:spLocks noGrp="1"/>
          </p:cNvSpPr>
          <p:nvPr>
            <p:ph idx="1"/>
          </p:nvPr>
        </p:nvSpPr>
        <p:spPr>
          <a:xfrm>
            <a:off x="478465" y="213360"/>
            <a:ext cx="11493795" cy="6325663"/>
          </a:xfrm>
        </p:spPr>
        <p:txBody>
          <a:bodyPr>
            <a:normAutofit fontScale="70000" lnSpcReduction="20000"/>
          </a:bodyPr>
          <a:lstStyle/>
          <a:p>
            <a:r>
              <a:rPr lang="en-US" dirty="0"/>
              <a:t>You can also access the help system via your web browser by typing </a:t>
            </a:r>
          </a:p>
          <a:p>
            <a:pPr marL="0" indent="0">
              <a:buNone/>
            </a:pPr>
            <a:r>
              <a:rPr lang="en-US" dirty="0"/>
              <a:t> </a:t>
            </a:r>
            <a:r>
              <a:rPr lang="en-US" b="1" dirty="0" err="1"/>
              <a:t>help.start</a:t>
            </a:r>
            <a:r>
              <a:rPr lang="en-US" b="1" dirty="0"/>
              <a:t>()</a:t>
            </a:r>
          </a:p>
          <a:p>
            <a:pPr marL="0" indent="0">
              <a:buNone/>
            </a:pPr>
            <a:endParaRPr lang="en-US" b="1" dirty="0"/>
          </a:p>
          <a:p>
            <a:r>
              <a:rPr lang="en-US" dirty="0"/>
              <a:t>You can use following command if you don’t know the exact keyword The apropos command is used to identify R objects that contain a character string at least partially.(with reference to)</a:t>
            </a:r>
          </a:p>
          <a:p>
            <a:pPr marL="0" indent="0">
              <a:buNone/>
            </a:pPr>
            <a:r>
              <a:rPr lang="en-US" dirty="0"/>
              <a:t> </a:t>
            </a:r>
            <a:r>
              <a:rPr lang="en-US" b="1" dirty="0"/>
              <a:t>apropos(‘partword’)</a:t>
            </a:r>
          </a:p>
          <a:p>
            <a:pPr marL="0" indent="0">
              <a:buNone/>
            </a:pPr>
            <a:r>
              <a:rPr lang="en-US" b="1" dirty="0"/>
              <a:t>For example apropos(‘plot’)</a:t>
            </a:r>
          </a:p>
          <a:p>
            <a:pPr marL="0" indent="0">
              <a:buNone/>
            </a:pPr>
            <a:endParaRPr lang="en-US" b="1" dirty="0"/>
          </a:p>
          <a:p>
            <a:pPr marL="0" indent="0">
              <a:buNone/>
            </a:pPr>
            <a:r>
              <a:rPr lang="en-US" dirty="0"/>
              <a:t>The find R function returns the location where objects of a given name can be found.</a:t>
            </a:r>
          </a:p>
          <a:p>
            <a:pPr marL="0" indent="0">
              <a:buNone/>
            </a:pPr>
            <a:r>
              <a:rPr lang="en-US" b="1" dirty="0"/>
              <a:t>find("</a:t>
            </a:r>
            <a:r>
              <a:rPr lang="en-US" b="1" dirty="0" err="1"/>
              <a:t>cdplot</a:t>
            </a:r>
            <a:r>
              <a:rPr lang="en-US" b="1" dirty="0"/>
              <a:t>")</a:t>
            </a:r>
          </a:p>
          <a:p>
            <a:pPr marL="0" indent="0">
              <a:buNone/>
            </a:pPr>
            <a:endParaRPr lang="en-US" b="1" dirty="0"/>
          </a:p>
          <a:p>
            <a:pPr marL="0" indent="0">
              <a:buNone/>
            </a:pPr>
            <a:r>
              <a:rPr lang="en-US" dirty="0"/>
              <a:t>This method uses internet search engine for searching information</a:t>
            </a:r>
          </a:p>
          <a:p>
            <a:pPr marL="0" indent="0">
              <a:buNone/>
            </a:pPr>
            <a:r>
              <a:rPr lang="en-IN" b="1" dirty="0" err="1"/>
              <a:t>RSiteSearch</a:t>
            </a:r>
            <a:r>
              <a:rPr lang="en-IN" b="1" dirty="0"/>
              <a:t>("{generalized linear model}")</a:t>
            </a:r>
          </a:p>
          <a:p>
            <a:pPr marL="0" indent="0">
              <a:buNone/>
            </a:pPr>
            <a:endParaRPr lang="en-IN" b="1" dirty="0"/>
          </a:p>
          <a:p>
            <a:pPr marL="0" indent="0">
              <a:buNone/>
            </a:pPr>
            <a:r>
              <a:rPr lang="en-US" dirty="0"/>
              <a:t>get vignettes on using installed packages</a:t>
            </a:r>
          </a:p>
          <a:p>
            <a:pPr marL="0" indent="0">
              <a:buNone/>
            </a:pPr>
            <a:r>
              <a:rPr lang="en-US" b="1" dirty="0"/>
              <a:t> long form documentation of your package it contains HTML, pdf and original source</a:t>
            </a:r>
          </a:p>
          <a:p>
            <a:pPr marL="0" indent="0">
              <a:buNone/>
            </a:pPr>
            <a:r>
              <a:rPr lang="en-US" b="1" dirty="0"/>
              <a:t> vignette()</a:t>
            </a:r>
          </a:p>
          <a:p>
            <a:pPr marL="0" indent="0">
              <a:buNone/>
            </a:pPr>
            <a:r>
              <a:rPr lang="en-US" b="1" dirty="0"/>
              <a:t> </a:t>
            </a:r>
            <a:r>
              <a:rPr lang="en-US" b="1" dirty="0" err="1"/>
              <a:t>browseVignettes</a:t>
            </a:r>
            <a:r>
              <a:rPr lang="en-US" b="1" dirty="0"/>
              <a:t>(package=“</a:t>
            </a:r>
            <a:r>
              <a:rPr lang="en-US" b="1" dirty="0" err="1"/>
              <a:t>packagename</a:t>
            </a:r>
            <a:r>
              <a:rPr lang="en-US" b="1" dirty="0"/>
              <a:t>”)</a:t>
            </a:r>
          </a:p>
          <a:p>
            <a:pPr marL="0" indent="0">
              <a:buNone/>
            </a:pPr>
            <a:r>
              <a:rPr lang="en-US" b="1" dirty="0"/>
              <a:t> demo(package=“</a:t>
            </a:r>
            <a:r>
              <a:rPr lang="en-US" b="1" dirty="0" err="1"/>
              <a:t>packagename</a:t>
            </a:r>
            <a:r>
              <a:rPr lang="en-US" b="1" dirty="0"/>
              <a:t>”)</a:t>
            </a:r>
          </a:p>
          <a:p>
            <a:pPr marL="0" indent="0">
              <a:buNone/>
            </a:pPr>
            <a:endParaRPr lang="en-US" b="1" dirty="0"/>
          </a:p>
          <a:p>
            <a:pPr marL="0" indent="0">
              <a:buNone/>
            </a:pPr>
            <a:endParaRPr lang="en-IN" dirty="0"/>
          </a:p>
        </p:txBody>
      </p:sp>
    </p:spTree>
    <p:extLst>
      <p:ext uri="{BB962C8B-B14F-4D97-AF65-F5344CB8AC3E}">
        <p14:creationId xmlns:p14="http://schemas.microsoft.com/office/powerpoint/2010/main" val="1986070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F9228-1A92-4019-A8BA-AB4EDA19916E}"/>
              </a:ext>
            </a:extLst>
          </p:cNvPr>
          <p:cNvSpPr>
            <a:spLocks noGrp="1"/>
          </p:cNvSpPr>
          <p:nvPr>
            <p:ph type="title"/>
          </p:nvPr>
        </p:nvSpPr>
        <p:spPr/>
        <p:txBody>
          <a:bodyPr/>
          <a:lstStyle/>
          <a:p>
            <a:r>
              <a:rPr lang="en-US" dirty="0"/>
              <a:t>Command </a:t>
            </a:r>
            <a:r>
              <a:rPr lang="en-US"/>
              <a:t>Packages     (</a:t>
            </a:r>
            <a:r>
              <a:rPr lang="en-US" b="1"/>
              <a:t>over </a:t>
            </a:r>
            <a:r>
              <a:rPr lang="en-US" b="1" dirty="0"/>
              <a:t>10000 packages </a:t>
            </a:r>
            <a:r>
              <a:rPr lang="en-US" b="1"/>
              <a:t>in CRAN)</a:t>
            </a:r>
            <a:endParaRPr lang="en-IN" b="1" dirty="0"/>
          </a:p>
        </p:txBody>
      </p:sp>
      <p:sp>
        <p:nvSpPr>
          <p:cNvPr id="3" name="Content Placeholder 2">
            <a:extLst>
              <a:ext uri="{FF2B5EF4-FFF2-40B4-BE49-F238E27FC236}">
                <a16:creationId xmlns:a16="http://schemas.microsoft.com/office/drawing/2014/main" id="{7973BC25-653A-4A60-8A58-4F5D1A75B2C3}"/>
              </a:ext>
            </a:extLst>
          </p:cNvPr>
          <p:cNvSpPr>
            <a:spLocks noGrp="1"/>
          </p:cNvSpPr>
          <p:nvPr>
            <p:ph idx="1"/>
          </p:nvPr>
        </p:nvSpPr>
        <p:spPr/>
        <p:txBody>
          <a:bodyPr/>
          <a:lstStyle/>
          <a:p>
            <a:pPr algn="just"/>
            <a:r>
              <a:rPr lang="en-US" dirty="0"/>
              <a:t>The R Program is built from a series of modules, called </a:t>
            </a:r>
            <a:r>
              <a:rPr lang="en-US" b="1" dirty="0"/>
              <a:t>packages.</a:t>
            </a:r>
          </a:p>
          <a:p>
            <a:pPr algn="just"/>
            <a:r>
              <a:rPr lang="en-US" b="1" dirty="0"/>
              <a:t>Packages are bundles of code that add new functions to R</a:t>
            </a:r>
          </a:p>
          <a:p>
            <a:pPr algn="just"/>
            <a:r>
              <a:rPr lang="en-US" dirty="0"/>
              <a:t>R packages are a collection of R functions, complied code and sample data. </a:t>
            </a:r>
          </a:p>
          <a:p>
            <a:pPr algn="just"/>
            <a:r>
              <a:rPr lang="en-US" dirty="0"/>
              <a:t> They are stored under a directory called </a:t>
            </a:r>
            <a:r>
              <a:rPr lang="en-US" b="1" dirty="0"/>
              <a:t>"library"</a:t>
            </a:r>
            <a:r>
              <a:rPr lang="en-US" dirty="0"/>
              <a:t> in the R environment.</a:t>
            </a:r>
          </a:p>
          <a:p>
            <a:pPr algn="just"/>
            <a:r>
              <a:rPr lang="en-US" dirty="0"/>
              <a:t>By default, R installs a set of packages during installation. More packages are added later, when they are needed for some specific purpose.</a:t>
            </a:r>
            <a:endParaRPr lang="en-IN" dirty="0"/>
          </a:p>
        </p:txBody>
      </p:sp>
    </p:spTree>
    <p:extLst>
      <p:ext uri="{BB962C8B-B14F-4D97-AF65-F5344CB8AC3E}">
        <p14:creationId xmlns:p14="http://schemas.microsoft.com/office/powerpoint/2010/main" val="33872558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90D68-A3FE-41C0-9204-09D8D46397C8}"/>
              </a:ext>
            </a:extLst>
          </p:cNvPr>
          <p:cNvSpPr>
            <a:spLocks noGrp="1"/>
          </p:cNvSpPr>
          <p:nvPr>
            <p:ph type="title"/>
          </p:nvPr>
        </p:nvSpPr>
        <p:spPr/>
        <p:txBody>
          <a:bodyPr/>
          <a:lstStyle/>
          <a:p>
            <a:r>
              <a:rPr lang="en-IN" dirty="0"/>
              <a:t>Check Available R Packages</a:t>
            </a:r>
            <a:br>
              <a:rPr lang="en-IN" dirty="0"/>
            </a:br>
            <a:endParaRPr lang="en-IN" dirty="0"/>
          </a:p>
        </p:txBody>
      </p:sp>
      <p:sp>
        <p:nvSpPr>
          <p:cNvPr id="3" name="Content Placeholder 2">
            <a:extLst>
              <a:ext uri="{FF2B5EF4-FFF2-40B4-BE49-F238E27FC236}">
                <a16:creationId xmlns:a16="http://schemas.microsoft.com/office/drawing/2014/main" id="{8E58C59A-F5C8-4D57-BE0B-F1952CE88425}"/>
              </a:ext>
            </a:extLst>
          </p:cNvPr>
          <p:cNvSpPr>
            <a:spLocks noGrp="1"/>
          </p:cNvSpPr>
          <p:nvPr>
            <p:ph idx="1"/>
          </p:nvPr>
        </p:nvSpPr>
        <p:spPr/>
        <p:txBody>
          <a:bodyPr/>
          <a:lstStyle/>
          <a:p>
            <a:r>
              <a:rPr lang="en-US" b="1" dirty="0"/>
              <a:t>search() </a:t>
            </a:r>
            <a:r>
              <a:rPr lang="en-US" dirty="0"/>
              <a:t>this command is used to what package is loaded and ready to use it will Get all packages currently loaded in the R environment</a:t>
            </a:r>
          </a:p>
          <a:p>
            <a:r>
              <a:rPr lang="en-US" b="1" dirty="0" err="1"/>
              <a:t>Installed.packages</a:t>
            </a:r>
            <a:r>
              <a:rPr lang="en-US" b="1" dirty="0"/>
              <a:t>() </a:t>
            </a:r>
            <a:r>
              <a:rPr lang="en-US" dirty="0"/>
              <a:t>this command is to see what package are available </a:t>
            </a:r>
          </a:p>
          <a:p>
            <a:r>
              <a:rPr lang="en-IN" dirty="0"/>
              <a:t>.</a:t>
            </a:r>
            <a:r>
              <a:rPr lang="en-IN" b="1" dirty="0" err="1"/>
              <a:t>libPaths</a:t>
            </a:r>
            <a:r>
              <a:rPr lang="en-IN" b="1" dirty="0"/>
              <a:t>() </a:t>
            </a:r>
            <a:r>
              <a:rPr lang="en-US" dirty="0"/>
              <a:t>Get library locations containing R packages</a:t>
            </a:r>
          </a:p>
          <a:p>
            <a:r>
              <a:rPr lang="en-US" b="1" dirty="0"/>
              <a:t>library() </a:t>
            </a:r>
            <a:r>
              <a:rPr lang="en-US" dirty="0"/>
              <a:t>Get the list of all the packages installed</a:t>
            </a:r>
          </a:p>
          <a:p>
            <a:endParaRPr lang="en-US" dirty="0"/>
          </a:p>
          <a:p>
            <a:endParaRPr lang="en-IN" dirty="0"/>
          </a:p>
          <a:p>
            <a:endParaRPr lang="en-IN" dirty="0"/>
          </a:p>
        </p:txBody>
      </p:sp>
    </p:spTree>
    <p:extLst>
      <p:ext uri="{BB962C8B-B14F-4D97-AF65-F5344CB8AC3E}">
        <p14:creationId xmlns:p14="http://schemas.microsoft.com/office/powerpoint/2010/main" val="5071814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29629-D908-4109-9402-8C421EC6C793}"/>
              </a:ext>
            </a:extLst>
          </p:cNvPr>
          <p:cNvSpPr>
            <a:spLocks noGrp="1"/>
          </p:cNvSpPr>
          <p:nvPr>
            <p:ph type="title"/>
          </p:nvPr>
        </p:nvSpPr>
        <p:spPr/>
        <p:txBody>
          <a:bodyPr/>
          <a:lstStyle/>
          <a:p>
            <a:r>
              <a:rPr lang="en-IN" dirty="0"/>
              <a:t>Install a New Package</a:t>
            </a:r>
            <a:br>
              <a:rPr lang="en-IN" dirty="0"/>
            </a:br>
            <a:endParaRPr lang="en-IN" dirty="0"/>
          </a:p>
        </p:txBody>
      </p:sp>
      <p:sp>
        <p:nvSpPr>
          <p:cNvPr id="3" name="Content Placeholder 2">
            <a:extLst>
              <a:ext uri="{FF2B5EF4-FFF2-40B4-BE49-F238E27FC236}">
                <a16:creationId xmlns:a16="http://schemas.microsoft.com/office/drawing/2014/main" id="{5B65A619-137A-4F29-B536-81FA25A954AB}"/>
              </a:ext>
            </a:extLst>
          </p:cNvPr>
          <p:cNvSpPr>
            <a:spLocks noGrp="1"/>
          </p:cNvSpPr>
          <p:nvPr>
            <p:ph idx="1"/>
          </p:nvPr>
        </p:nvSpPr>
        <p:spPr/>
        <p:txBody>
          <a:bodyPr>
            <a:normAutofit fontScale="85000" lnSpcReduction="20000"/>
          </a:bodyPr>
          <a:lstStyle/>
          <a:p>
            <a:pPr marL="0" indent="0">
              <a:buNone/>
            </a:pPr>
            <a:r>
              <a:rPr lang="en-US" dirty="0"/>
              <a:t>There are two ways for installing package One is installing directly from the CRAN directory and another is downloading the package to your local system and installing it manually.</a:t>
            </a:r>
          </a:p>
          <a:p>
            <a:pPr marL="0" indent="0">
              <a:buNone/>
            </a:pPr>
            <a:r>
              <a:rPr lang="en-US" b="1" dirty="0"/>
              <a:t>1. </a:t>
            </a:r>
            <a:r>
              <a:rPr lang="en-IN" b="1" dirty="0"/>
              <a:t>Install directly from CRAN</a:t>
            </a:r>
          </a:p>
          <a:p>
            <a:pPr marL="0" indent="0">
              <a:buNone/>
            </a:pPr>
            <a:r>
              <a:rPr lang="en-US" dirty="0"/>
              <a:t>By command</a:t>
            </a:r>
            <a:r>
              <a:rPr lang="en-US" b="1" dirty="0"/>
              <a:t> </a:t>
            </a:r>
            <a:r>
              <a:rPr lang="en-US" b="1" dirty="0" err="1"/>
              <a:t>install.packages</a:t>
            </a:r>
            <a:r>
              <a:rPr lang="en-US" b="1" dirty="0"/>
              <a:t>(“</a:t>
            </a:r>
            <a:r>
              <a:rPr lang="en-US" b="1" dirty="0" err="1"/>
              <a:t>packagename</a:t>
            </a:r>
            <a:r>
              <a:rPr lang="en-US" b="1" dirty="0"/>
              <a:t>”) </a:t>
            </a:r>
            <a:r>
              <a:rPr lang="en-US" dirty="0"/>
              <a:t>The following command gets the packages directly from CRAN webpage and installs the package in the R environment. You may be prompted to choose a nearest mirror. Choose the one appropriate to your location.</a:t>
            </a:r>
          </a:p>
          <a:p>
            <a:pPr marL="0" indent="0">
              <a:buNone/>
            </a:pPr>
            <a:r>
              <a:rPr lang="en-US" b="1" dirty="0"/>
              <a:t>#install the package name XML</a:t>
            </a:r>
          </a:p>
          <a:p>
            <a:pPr marL="0" indent="0">
              <a:buNone/>
            </a:pPr>
            <a:r>
              <a:rPr lang="en-US" b="1" dirty="0" err="1"/>
              <a:t>Install.packages</a:t>
            </a:r>
            <a:r>
              <a:rPr lang="en-US" b="1" dirty="0"/>
              <a:t>(“XML”)</a:t>
            </a:r>
          </a:p>
          <a:p>
            <a:pPr marL="0" indent="0">
              <a:buNone/>
            </a:pPr>
            <a:r>
              <a:rPr lang="en-IN" b="1" dirty="0"/>
              <a:t>2. Install package manually</a:t>
            </a:r>
          </a:p>
          <a:p>
            <a:pPr marL="0" indent="0">
              <a:buNone/>
            </a:pPr>
            <a:r>
              <a:rPr lang="en-IN" b="1" dirty="0"/>
              <a:t>Go to this link </a:t>
            </a:r>
            <a:r>
              <a:rPr lang="en-IN" dirty="0">
                <a:hlinkClick r:id="rId2"/>
              </a:rPr>
              <a:t>https://cran.r-project.org/web/packages/available_packages_by_name.html</a:t>
            </a:r>
            <a:endParaRPr lang="en-IN" b="1" dirty="0"/>
          </a:p>
          <a:p>
            <a:pPr marL="0" indent="0">
              <a:buNone/>
            </a:pPr>
            <a:endParaRPr lang="en-IN" b="1" dirty="0"/>
          </a:p>
        </p:txBody>
      </p:sp>
    </p:spTree>
    <p:extLst>
      <p:ext uri="{BB962C8B-B14F-4D97-AF65-F5344CB8AC3E}">
        <p14:creationId xmlns:p14="http://schemas.microsoft.com/office/powerpoint/2010/main" val="2370577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BD6BA-1343-42A8-B5AF-2AE4A6F098E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02DF9A3-2D0A-4C74-85CF-D135A717B8FF}"/>
              </a:ext>
            </a:extLst>
          </p:cNvPr>
          <p:cNvSpPr>
            <a:spLocks noGrp="1"/>
          </p:cNvSpPr>
          <p:nvPr>
            <p:ph idx="1"/>
          </p:nvPr>
        </p:nvSpPr>
        <p:spPr/>
        <p:txBody>
          <a:bodyPr>
            <a:normAutofit lnSpcReduction="10000"/>
          </a:bodyPr>
          <a:lstStyle/>
          <a:p>
            <a:pPr marL="0" indent="0">
              <a:buNone/>
            </a:pPr>
            <a:r>
              <a:rPr lang="en-US" dirty="0"/>
              <a:t>to download the package needed. Save the package as a </a:t>
            </a:r>
            <a:r>
              <a:rPr lang="en-US" b="1" dirty="0"/>
              <a:t>.zip</a:t>
            </a:r>
            <a:r>
              <a:rPr lang="en-US" dirty="0"/>
              <a:t> file in a suitable location in the local system.</a:t>
            </a:r>
          </a:p>
          <a:p>
            <a:pPr marL="0" indent="0">
              <a:buNone/>
            </a:pPr>
            <a:r>
              <a:rPr lang="en-US" dirty="0"/>
              <a:t>Now you can run the following command to install this package in the R environment.</a:t>
            </a:r>
          </a:p>
          <a:p>
            <a:pPr marL="0" indent="0">
              <a:buNone/>
            </a:pPr>
            <a:r>
              <a:rPr lang="en-US" b="1" dirty="0" err="1"/>
              <a:t>install.packages</a:t>
            </a:r>
            <a:r>
              <a:rPr lang="en-US" b="1" dirty="0"/>
              <a:t>(</a:t>
            </a:r>
            <a:r>
              <a:rPr lang="en-US" b="1" dirty="0" err="1"/>
              <a:t>file_name_with_path</a:t>
            </a:r>
            <a:r>
              <a:rPr lang="en-US" b="1" dirty="0"/>
              <a:t>, repos = NULL, type = "source")</a:t>
            </a:r>
          </a:p>
          <a:p>
            <a:pPr marL="0" indent="0">
              <a:buNone/>
            </a:pPr>
            <a:r>
              <a:rPr lang="en-IN" b="1" dirty="0"/>
              <a:t># Install the package named "XML"</a:t>
            </a:r>
          </a:p>
          <a:p>
            <a:pPr marL="0" indent="0">
              <a:buNone/>
            </a:pPr>
            <a:r>
              <a:rPr lang="en-IN" b="1" dirty="0" err="1"/>
              <a:t>install.packages</a:t>
            </a:r>
            <a:r>
              <a:rPr lang="en-IN" b="1" dirty="0"/>
              <a:t>("E:/XML_3.98-1.3.zip", repos = NULL, type = "source")</a:t>
            </a:r>
          </a:p>
          <a:p>
            <a:pPr marL="0" indent="0">
              <a:buNone/>
            </a:pPr>
            <a:endParaRPr lang="en-IN" b="1" dirty="0"/>
          </a:p>
          <a:p>
            <a:pPr marL="0" indent="0">
              <a:buNone/>
            </a:pPr>
            <a:r>
              <a:rPr lang="en-IN" b="1" dirty="0"/>
              <a:t>The other way is from package menu in r environment </a:t>
            </a:r>
          </a:p>
        </p:txBody>
      </p:sp>
    </p:spTree>
    <p:extLst>
      <p:ext uri="{BB962C8B-B14F-4D97-AF65-F5344CB8AC3E}">
        <p14:creationId xmlns:p14="http://schemas.microsoft.com/office/powerpoint/2010/main" val="1441521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2F970-D549-4243-8D03-F86AC087F425}"/>
              </a:ext>
            </a:extLst>
          </p:cNvPr>
          <p:cNvSpPr>
            <a:spLocks noGrp="1"/>
          </p:cNvSpPr>
          <p:nvPr>
            <p:ph type="title"/>
          </p:nvPr>
        </p:nvSpPr>
        <p:spPr>
          <a:xfrm>
            <a:off x="265814" y="141841"/>
            <a:ext cx="11087986" cy="698131"/>
          </a:xfrm>
        </p:spPr>
        <p:txBody>
          <a:bodyPr/>
          <a:lstStyle/>
          <a:p>
            <a:r>
              <a:rPr lang="en-US" b="1" dirty="0"/>
              <a:t>Introduction to R</a:t>
            </a:r>
            <a:endParaRPr lang="en-IN" b="1" dirty="0"/>
          </a:p>
        </p:txBody>
      </p:sp>
      <p:sp>
        <p:nvSpPr>
          <p:cNvPr id="3" name="Content Placeholder 2">
            <a:extLst>
              <a:ext uri="{FF2B5EF4-FFF2-40B4-BE49-F238E27FC236}">
                <a16:creationId xmlns:a16="http://schemas.microsoft.com/office/drawing/2014/main" id="{0CC0075D-8498-40A3-835E-36A106BA0449}"/>
              </a:ext>
            </a:extLst>
          </p:cNvPr>
          <p:cNvSpPr>
            <a:spLocks noGrp="1"/>
          </p:cNvSpPr>
          <p:nvPr>
            <p:ph idx="1"/>
          </p:nvPr>
        </p:nvSpPr>
        <p:spPr>
          <a:xfrm>
            <a:off x="265814" y="1020726"/>
            <a:ext cx="11759609" cy="5695433"/>
          </a:xfrm>
        </p:spPr>
        <p:txBody>
          <a:bodyPr>
            <a:normAutofit/>
          </a:bodyPr>
          <a:lstStyle/>
          <a:p>
            <a:pPr algn="just"/>
            <a:r>
              <a:rPr lang="en-US" dirty="0"/>
              <a:t>R is a programming language and environment commonly used in statistical computing, data analytics and scientific research.</a:t>
            </a:r>
          </a:p>
          <a:p>
            <a:pPr algn="just"/>
            <a:r>
              <a:rPr lang="en-US" dirty="0"/>
              <a:t>It is one of the most popular languages used by statisticians, data analysts, researchers and marketers to retrieve, clean, analyze, visualize and present data.</a:t>
            </a:r>
          </a:p>
          <a:p>
            <a:pPr algn="just"/>
            <a:r>
              <a:rPr lang="en-US" dirty="0"/>
              <a:t>R is freely available under the GNU General Public License, and pre-compiled binary versions are provided for various operating systems like Linux, Windows and Mac.</a:t>
            </a:r>
          </a:p>
          <a:p>
            <a:pPr algn="just"/>
            <a:r>
              <a:rPr lang="en-US" dirty="0"/>
              <a:t>R is an Open Source (GPL) Statistical Environment modeled after S and S-Plus. The S language was developed in the late 1980’s at AT&amp;T Labs.(S -&gt; Statistical)</a:t>
            </a:r>
          </a:p>
          <a:p>
            <a:pPr algn="just"/>
            <a:r>
              <a:rPr lang="en-US" dirty="0"/>
              <a:t>The R Project was Started by Robert Gentleman and Ross </a:t>
            </a:r>
            <a:r>
              <a:rPr lang="en-US" dirty="0" err="1"/>
              <a:t>lhaka</a:t>
            </a:r>
            <a:r>
              <a:rPr lang="en-US" dirty="0"/>
              <a:t>(Hence the name R) of the statistical department of the University of Auckland in 1995.</a:t>
            </a:r>
          </a:p>
          <a:p>
            <a:pPr marL="0" indent="0" algn="just">
              <a:buNone/>
            </a:pPr>
            <a:endParaRPr lang="en-US" dirty="0"/>
          </a:p>
        </p:txBody>
      </p:sp>
    </p:spTree>
    <p:extLst>
      <p:ext uri="{BB962C8B-B14F-4D97-AF65-F5344CB8AC3E}">
        <p14:creationId xmlns:p14="http://schemas.microsoft.com/office/powerpoint/2010/main" val="31162073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867FA-F3FB-48FD-BFAD-993CDC6315A2}"/>
              </a:ext>
            </a:extLst>
          </p:cNvPr>
          <p:cNvSpPr>
            <a:spLocks noGrp="1"/>
          </p:cNvSpPr>
          <p:nvPr>
            <p:ph type="title"/>
          </p:nvPr>
        </p:nvSpPr>
        <p:spPr/>
        <p:txBody>
          <a:bodyPr/>
          <a:lstStyle/>
          <a:p>
            <a:r>
              <a:rPr lang="en-US" dirty="0"/>
              <a:t>Loading Package</a:t>
            </a:r>
            <a:endParaRPr lang="en-IN" dirty="0"/>
          </a:p>
        </p:txBody>
      </p:sp>
      <p:sp>
        <p:nvSpPr>
          <p:cNvPr id="3" name="Content Placeholder 2">
            <a:extLst>
              <a:ext uri="{FF2B5EF4-FFF2-40B4-BE49-F238E27FC236}">
                <a16:creationId xmlns:a16="http://schemas.microsoft.com/office/drawing/2014/main" id="{1F1F5B87-5931-44EF-ADDB-F2557B79F946}"/>
              </a:ext>
            </a:extLst>
          </p:cNvPr>
          <p:cNvSpPr>
            <a:spLocks noGrp="1"/>
          </p:cNvSpPr>
          <p:nvPr>
            <p:ph idx="1"/>
          </p:nvPr>
        </p:nvSpPr>
        <p:spPr/>
        <p:txBody>
          <a:bodyPr/>
          <a:lstStyle/>
          <a:p>
            <a:r>
              <a:rPr lang="en-US" dirty="0"/>
              <a:t>Before a package can be used in the code, it must be loaded to the current R environment. You also need to load a package that is already installed previously but not available in the current environment.</a:t>
            </a:r>
          </a:p>
          <a:p>
            <a:r>
              <a:rPr lang="en-US" dirty="0"/>
              <a:t>A package is loaded using the following command −</a:t>
            </a:r>
          </a:p>
          <a:p>
            <a:pPr marL="0" indent="0">
              <a:buNone/>
            </a:pPr>
            <a:r>
              <a:rPr lang="en-IN" b="1" dirty="0"/>
              <a:t>library(</a:t>
            </a:r>
            <a:r>
              <a:rPr lang="en-IN" b="1" dirty="0" err="1"/>
              <a:t>packagename</a:t>
            </a:r>
            <a:r>
              <a:rPr lang="en-IN" b="1" dirty="0"/>
              <a:t>)</a:t>
            </a:r>
          </a:p>
        </p:txBody>
      </p:sp>
    </p:spTree>
    <p:extLst>
      <p:ext uri="{BB962C8B-B14F-4D97-AF65-F5344CB8AC3E}">
        <p14:creationId xmlns:p14="http://schemas.microsoft.com/office/powerpoint/2010/main" val="4868723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901CD-1EE9-458B-B5BA-A3E86C523337}"/>
              </a:ext>
            </a:extLst>
          </p:cNvPr>
          <p:cNvSpPr>
            <a:spLocks noGrp="1"/>
          </p:cNvSpPr>
          <p:nvPr>
            <p:ph type="title"/>
          </p:nvPr>
        </p:nvSpPr>
        <p:spPr/>
        <p:txBody>
          <a:bodyPr/>
          <a:lstStyle/>
          <a:p>
            <a:r>
              <a:rPr lang="en-US" dirty="0"/>
              <a:t>Removing and unloading packages</a:t>
            </a:r>
            <a:endParaRPr lang="en-IN" dirty="0"/>
          </a:p>
        </p:txBody>
      </p:sp>
      <p:sp>
        <p:nvSpPr>
          <p:cNvPr id="3" name="Content Placeholder 2">
            <a:extLst>
              <a:ext uri="{FF2B5EF4-FFF2-40B4-BE49-F238E27FC236}">
                <a16:creationId xmlns:a16="http://schemas.microsoft.com/office/drawing/2014/main" id="{765EEF50-8740-4F7C-9877-196E6EBA8FCA}"/>
              </a:ext>
            </a:extLst>
          </p:cNvPr>
          <p:cNvSpPr>
            <a:spLocks noGrp="1"/>
          </p:cNvSpPr>
          <p:nvPr>
            <p:ph idx="1"/>
          </p:nvPr>
        </p:nvSpPr>
        <p:spPr/>
        <p:txBody>
          <a:bodyPr/>
          <a:lstStyle/>
          <a:p>
            <a:r>
              <a:rPr lang="en-US" dirty="0"/>
              <a:t>If you have loaded some packages and want to remove them </a:t>
            </a:r>
            <a:r>
              <a:rPr lang="en-IN" dirty="0"/>
              <a:t>command used is </a:t>
            </a:r>
          </a:p>
          <a:p>
            <a:pPr marL="0" indent="0">
              <a:buNone/>
            </a:pPr>
            <a:r>
              <a:rPr lang="en-IN" b="1" dirty="0"/>
              <a:t>detach(</a:t>
            </a:r>
            <a:r>
              <a:rPr lang="en-IN" b="1" dirty="0" err="1"/>
              <a:t>package:name</a:t>
            </a:r>
            <a:r>
              <a:rPr lang="en-IN" b="1" dirty="0"/>
              <a:t>)</a:t>
            </a:r>
            <a:endParaRPr lang="en-US" b="1" dirty="0"/>
          </a:p>
        </p:txBody>
      </p:sp>
    </p:spTree>
    <p:extLst>
      <p:ext uri="{BB962C8B-B14F-4D97-AF65-F5344CB8AC3E}">
        <p14:creationId xmlns:p14="http://schemas.microsoft.com/office/powerpoint/2010/main" val="1554520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A5FB2-DFBC-4AE2-9AE4-12A815DFDDA8}"/>
              </a:ext>
            </a:extLst>
          </p:cNvPr>
          <p:cNvSpPr>
            <a:spLocks noGrp="1"/>
          </p:cNvSpPr>
          <p:nvPr>
            <p:ph type="title"/>
          </p:nvPr>
        </p:nvSpPr>
        <p:spPr/>
        <p:txBody>
          <a:bodyPr/>
          <a:lstStyle/>
          <a:p>
            <a:r>
              <a:rPr lang="en-US" dirty="0"/>
              <a:t>Use R Like Calc</a:t>
            </a:r>
            <a:endParaRPr lang="en-IN" dirty="0"/>
          </a:p>
        </p:txBody>
      </p:sp>
      <p:sp>
        <p:nvSpPr>
          <p:cNvPr id="3" name="Content Placeholder 2">
            <a:extLst>
              <a:ext uri="{FF2B5EF4-FFF2-40B4-BE49-F238E27FC236}">
                <a16:creationId xmlns:a16="http://schemas.microsoft.com/office/drawing/2014/main" id="{3D07DCC2-836A-4A7F-ABFD-392EE1203936}"/>
              </a:ext>
            </a:extLst>
          </p:cNvPr>
          <p:cNvSpPr>
            <a:spLocks noGrp="1"/>
          </p:cNvSpPr>
          <p:nvPr>
            <p:ph idx="1"/>
          </p:nvPr>
        </p:nvSpPr>
        <p:spPr/>
        <p:txBody>
          <a:bodyPr/>
          <a:lstStyle/>
          <a:p>
            <a:r>
              <a:rPr lang="en-US" dirty="0"/>
              <a:t>R can be used for doing simple mathematical calculations</a:t>
            </a:r>
          </a:p>
          <a:p>
            <a:pPr marL="0" indent="0">
              <a:buNone/>
            </a:pPr>
            <a:r>
              <a:rPr lang="en-US" dirty="0"/>
              <a:t>By typing </a:t>
            </a:r>
          </a:p>
          <a:p>
            <a:pPr marL="0" indent="0">
              <a:buNone/>
            </a:pPr>
            <a:r>
              <a:rPr lang="en-US" b="1" dirty="0"/>
              <a:t> &gt; 2+3+4</a:t>
            </a:r>
          </a:p>
          <a:p>
            <a:pPr marL="0" indent="0">
              <a:buNone/>
            </a:pPr>
            <a:r>
              <a:rPr lang="en-US" b="1" dirty="0"/>
              <a:t>[1]9</a:t>
            </a:r>
          </a:p>
          <a:p>
            <a:pPr marL="0" indent="0">
              <a:buNone/>
            </a:pPr>
            <a:r>
              <a:rPr lang="en-US" dirty="0"/>
              <a:t>You can do bit more complicated calculations</a:t>
            </a:r>
          </a:p>
          <a:p>
            <a:pPr marL="0" indent="0">
              <a:buNone/>
            </a:pPr>
            <a:r>
              <a:rPr lang="en-US" dirty="0"/>
              <a:t>Like </a:t>
            </a:r>
          </a:p>
          <a:p>
            <a:pPr marL="0" indent="0">
              <a:buNone/>
            </a:pPr>
            <a:r>
              <a:rPr lang="en-US" b="1" dirty="0"/>
              <a:t>&gt; 15+8/2*100</a:t>
            </a:r>
          </a:p>
          <a:p>
            <a:pPr marL="0" indent="0">
              <a:buNone/>
            </a:pPr>
            <a:r>
              <a:rPr lang="en-US" b="1" dirty="0"/>
              <a:t>[1] 415</a:t>
            </a:r>
          </a:p>
        </p:txBody>
      </p:sp>
    </p:spTree>
    <p:extLst>
      <p:ext uri="{BB962C8B-B14F-4D97-AF65-F5344CB8AC3E}">
        <p14:creationId xmlns:p14="http://schemas.microsoft.com/office/powerpoint/2010/main" val="26351986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DC225-92E5-4825-AEBC-85FF69BC1D3D}"/>
              </a:ext>
            </a:extLst>
          </p:cNvPr>
          <p:cNvSpPr>
            <a:spLocks noGrp="1"/>
          </p:cNvSpPr>
          <p:nvPr>
            <p:ph type="title"/>
          </p:nvPr>
        </p:nvSpPr>
        <p:spPr>
          <a:xfrm>
            <a:off x="675640" y="131445"/>
            <a:ext cx="10515600" cy="1325563"/>
          </a:xfrm>
        </p:spPr>
        <p:txBody>
          <a:bodyPr/>
          <a:lstStyle/>
          <a:p>
            <a:r>
              <a:rPr lang="en-US" dirty="0"/>
              <a:t>Some of the mathematical operations Available in R</a:t>
            </a:r>
            <a:endParaRPr lang="en-IN" dirty="0"/>
          </a:p>
        </p:txBody>
      </p:sp>
      <p:graphicFrame>
        <p:nvGraphicFramePr>
          <p:cNvPr id="6" name="Table 6">
            <a:extLst>
              <a:ext uri="{FF2B5EF4-FFF2-40B4-BE49-F238E27FC236}">
                <a16:creationId xmlns:a16="http://schemas.microsoft.com/office/drawing/2014/main" id="{AB30157B-A7CC-4223-B873-52F2C6CA15AE}"/>
              </a:ext>
            </a:extLst>
          </p:cNvPr>
          <p:cNvGraphicFramePr>
            <a:graphicFrameLocks noGrp="1"/>
          </p:cNvGraphicFramePr>
          <p:nvPr>
            <p:ph idx="1"/>
            <p:extLst>
              <p:ext uri="{D42A27DB-BD31-4B8C-83A1-F6EECF244321}">
                <p14:modId xmlns:p14="http://schemas.microsoft.com/office/powerpoint/2010/main" val="3409894427"/>
              </p:ext>
            </p:extLst>
          </p:nvPr>
        </p:nvGraphicFramePr>
        <p:xfrm>
          <a:off x="472440" y="1366520"/>
          <a:ext cx="10927080" cy="4881877"/>
        </p:xfrm>
        <a:graphic>
          <a:graphicData uri="http://schemas.openxmlformats.org/drawingml/2006/table">
            <a:tbl>
              <a:tblPr firstRow="1" bandRow="1">
                <a:tableStyleId>{5C22544A-7EE6-4342-B048-85BDC9FD1C3A}</a:tableStyleId>
              </a:tblPr>
              <a:tblGrid>
                <a:gridCol w="5463540">
                  <a:extLst>
                    <a:ext uri="{9D8B030D-6E8A-4147-A177-3AD203B41FA5}">
                      <a16:colId xmlns:a16="http://schemas.microsoft.com/office/drawing/2014/main" val="1795491969"/>
                    </a:ext>
                  </a:extLst>
                </a:gridCol>
                <a:gridCol w="5463540">
                  <a:extLst>
                    <a:ext uri="{9D8B030D-6E8A-4147-A177-3AD203B41FA5}">
                      <a16:colId xmlns:a16="http://schemas.microsoft.com/office/drawing/2014/main" val="339406469"/>
                    </a:ext>
                  </a:extLst>
                </a:gridCol>
              </a:tblGrid>
              <a:tr h="455143">
                <a:tc>
                  <a:txBody>
                    <a:bodyPr/>
                    <a:lstStyle/>
                    <a:p>
                      <a:r>
                        <a:rPr lang="en-US" dirty="0"/>
                        <a:t>Command / Operation</a:t>
                      </a:r>
                      <a:endParaRPr lang="en-IN" dirty="0"/>
                    </a:p>
                  </a:txBody>
                  <a:tcPr/>
                </a:tc>
                <a:tc>
                  <a:txBody>
                    <a:bodyPr/>
                    <a:lstStyle/>
                    <a:p>
                      <a:r>
                        <a:rPr lang="en-US" dirty="0"/>
                        <a:t> Explanation</a:t>
                      </a:r>
                      <a:endParaRPr lang="en-IN" dirty="0"/>
                    </a:p>
                  </a:txBody>
                  <a:tcPr/>
                </a:tc>
                <a:extLst>
                  <a:ext uri="{0D108BD9-81ED-4DB2-BD59-A6C34878D82A}">
                    <a16:rowId xmlns:a16="http://schemas.microsoft.com/office/drawing/2014/main" val="1995085734"/>
                  </a:ext>
                </a:extLst>
              </a:tr>
              <a:tr h="785590">
                <a:tc>
                  <a:txBody>
                    <a:bodyPr/>
                    <a:lstStyle/>
                    <a:p>
                      <a:r>
                        <a:rPr lang="en-US" dirty="0"/>
                        <a:t>+ - / * ( )</a:t>
                      </a:r>
                      <a:endParaRPr lang="en-IN" dirty="0"/>
                    </a:p>
                  </a:txBody>
                  <a:tcPr/>
                </a:tc>
                <a:tc>
                  <a:txBody>
                    <a:bodyPr/>
                    <a:lstStyle/>
                    <a:p>
                      <a:r>
                        <a:rPr lang="en-US" dirty="0"/>
                        <a:t>Standard mathematical characters as well as parentheses</a:t>
                      </a:r>
                      <a:endParaRPr lang="en-IN" dirty="0"/>
                    </a:p>
                  </a:txBody>
                  <a:tcPr/>
                </a:tc>
                <a:extLst>
                  <a:ext uri="{0D108BD9-81ED-4DB2-BD59-A6C34878D82A}">
                    <a16:rowId xmlns:a16="http://schemas.microsoft.com/office/drawing/2014/main" val="3881345288"/>
                  </a:ext>
                </a:extLst>
              </a:tr>
              <a:tr h="455143">
                <a:tc>
                  <a:txBody>
                    <a:bodyPr/>
                    <a:lstStyle/>
                    <a:p>
                      <a:r>
                        <a:rPr lang="en-US" dirty="0"/>
                        <a:t>pi</a:t>
                      </a:r>
                      <a:endParaRPr lang="en-IN" dirty="0"/>
                    </a:p>
                  </a:txBody>
                  <a:tcPr/>
                </a:tc>
                <a:tc>
                  <a:txBody>
                    <a:bodyPr/>
                    <a:lstStyle/>
                    <a:p>
                      <a:r>
                        <a:rPr lang="en-US" dirty="0"/>
                        <a:t>Value of pi 3.142</a:t>
                      </a:r>
                      <a:endParaRPr lang="en-IN" dirty="0"/>
                    </a:p>
                  </a:txBody>
                  <a:tcPr/>
                </a:tc>
                <a:extLst>
                  <a:ext uri="{0D108BD9-81ED-4DB2-BD59-A6C34878D82A}">
                    <a16:rowId xmlns:a16="http://schemas.microsoft.com/office/drawing/2014/main" val="2535262780"/>
                  </a:ext>
                </a:extLst>
              </a:tr>
              <a:tr h="455143">
                <a:tc>
                  <a:txBody>
                    <a:bodyPr/>
                    <a:lstStyle/>
                    <a:p>
                      <a:r>
                        <a:rPr lang="en-US" dirty="0" err="1"/>
                        <a:t>x^y</a:t>
                      </a:r>
                      <a:r>
                        <a:rPr lang="en-US" dirty="0"/>
                        <a:t> </a:t>
                      </a:r>
                      <a:endParaRPr lang="en-IN" dirty="0"/>
                    </a:p>
                  </a:txBody>
                  <a:tcPr/>
                </a:tc>
                <a:tc>
                  <a:txBody>
                    <a:bodyPr/>
                    <a:lstStyle/>
                    <a:p>
                      <a:r>
                        <a:rPr lang="en-US" dirty="0"/>
                        <a:t>X raised to the power y</a:t>
                      </a:r>
                      <a:endParaRPr lang="en-IN" dirty="0"/>
                    </a:p>
                  </a:txBody>
                  <a:tcPr/>
                </a:tc>
                <a:extLst>
                  <a:ext uri="{0D108BD9-81ED-4DB2-BD59-A6C34878D82A}">
                    <a16:rowId xmlns:a16="http://schemas.microsoft.com/office/drawing/2014/main" val="4264644876"/>
                  </a:ext>
                </a:extLst>
              </a:tr>
              <a:tr h="455143">
                <a:tc>
                  <a:txBody>
                    <a:bodyPr/>
                    <a:lstStyle/>
                    <a:p>
                      <a:r>
                        <a:rPr lang="en-US" dirty="0"/>
                        <a:t>sqrt(x)</a:t>
                      </a:r>
                      <a:endParaRPr lang="en-IN" dirty="0"/>
                    </a:p>
                  </a:txBody>
                  <a:tcPr/>
                </a:tc>
                <a:tc>
                  <a:txBody>
                    <a:bodyPr/>
                    <a:lstStyle/>
                    <a:p>
                      <a:r>
                        <a:rPr lang="en-US" dirty="0"/>
                        <a:t>Square root of x</a:t>
                      </a:r>
                      <a:endParaRPr lang="en-IN" dirty="0"/>
                    </a:p>
                  </a:txBody>
                  <a:tcPr/>
                </a:tc>
                <a:extLst>
                  <a:ext uri="{0D108BD9-81ED-4DB2-BD59-A6C34878D82A}">
                    <a16:rowId xmlns:a16="http://schemas.microsoft.com/office/drawing/2014/main" val="804999509"/>
                  </a:ext>
                </a:extLst>
              </a:tr>
              <a:tr h="455143">
                <a:tc>
                  <a:txBody>
                    <a:bodyPr/>
                    <a:lstStyle/>
                    <a:p>
                      <a:r>
                        <a:rPr lang="en-US" dirty="0"/>
                        <a:t>abs(x)</a:t>
                      </a:r>
                      <a:endParaRPr lang="en-IN" dirty="0"/>
                    </a:p>
                  </a:txBody>
                  <a:tcPr/>
                </a:tc>
                <a:tc>
                  <a:txBody>
                    <a:bodyPr/>
                    <a:lstStyle/>
                    <a:p>
                      <a:r>
                        <a:rPr lang="en-US" dirty="0"/>
                        <a:t>Absolute value of x</a:t>
                      </a:r>
                      <a:endParaRPr lang="en-IN" dirty="0"/>
                    </a:p>
                  </a:txBody>
                  <a:tcPr/>
                </a:tc>
                <a:extLst>
                  <a:ext uri="{0D108BD9-81ED-4DB2-BD59-A6C34878D82A}">
                    <a16:rowId xmlns:a16="http://schemas.microsoft.com/office/drawing/2014/main" val="3735674792"/>
                  </a:ext>
                </a:extLst>
              </a:tr>
              <a:tr h="455143">
                <a:tc>
                  <a:txBody>
                    <a:bodyPr/>
                    <a:lstStyle/>
                    <a:p>
                      <a:r>
                        <a:rPr lang="en-US" dirty="0"/>
                        <a:t>factorial(x)</a:t>
                      </a:r>
                      <a:endParaRPr lang="en-IN" dirty="0"/>
                    </a:p>
                  </a:txBody>
                  <a:tcPr/>
                </a:tc>
                <a:tc>
                  <a:txBody>
                    <a:bodyPr/>
                    <a:lstStyle/>
                    <a:p>
                      <a:r>
                        <a:rPr lang="en-US" dirty="0"/>
                        <a:t>Factorial of x</a:t>
                      </a:r>
                      <a:endParaRPr lang="en-IN" dirty="0"/>
                    </a:p>
                  </a:txBody>
                  <a:tcPr/>
                </a:tc>
                <a:extLst>
                  <a:ext uri="{0D108BD9-81ED-4DB2-BD59-A6C34878D82A}">
                    <a16:rowId xmlns:a16="http://schemas.microsoft.com/office/drawing/2014/main" val="3884348097"/>
                  </a:ext>
                </a:extLst>
              </a:tr>
              <a:tr h="455143">
                <a:tc>
                  <a:txBody>
                    <a:bodyPr/>
                    <a:lstStyle/>
                    <a:p>
                      <a:r>
                        <a:rPr lang="en-US" dirty="0"/>
                        <a:t>cos(x),sin(x), </a:t>
                      </a:r>
                      <a:r>
                        <a:rPr lang="en-US" dirty="0" err="1"/>
                        <a:t>acosx</a:t>
                      </a:r>
                      <a:r>
                        <a:rPr lang="en-US" dirty="0"/>
                        <a:t>() </a:t>
                      </a:r>
                      <a:r>
                        <a:rPr lang="en-US" dirty="0" err="1"/>
                        <a:t>etc</a:t>
                      </a:r>
                      <a:endParaRPr lang="en-IN" dirty="0"/>
                    </a:p>
                  </a:txBody>
                  <a:tcPr/>
                </a:tc>
                <a:tc>
                  <a:txBody>
                    <a:bodyPr/>
                    <a:lstStyle/>
                    <a:p>
                      <a:r>
                        <a:rPr lang="en-US" dirty="0"/>
                        <a:t>Trigonometric functions </a:t>
                      </a:r>
                      <a:endParaRPr lang="en-IN" dirty="0"/>
                    </a:p>
                  </a:txBody>
                  <a:tcPr/>
                </a:tc>
                <a:extLst>
                  <a:ext uri="{0D108BD9-81ED-4DB2-BD59-A6C34878D82A}">
                    <a16:rowId xmlns:a16="http://schemas.microsoft.com/office/drawing/2014/main" val="1768095845"/>
                  </a:ext>
                </a:extLst>
              </a:tr>
              <a:tr h="455143">
                <a:tc>
                  <a:txBody>
                    <a:bodyPr/>
                    <a:lstStyle/>
                    <a:p>
                      <a:r>
                        <a:rPr lang="en-US" dirty="0"/>
                        <a:t>exp(x)</a:t>
                      </a:r>
                      <a:endParaRPr lang="en-IN" dirty="0"/>
                    </a:p>
                  </a:txBody>
                  <a:tcPr/>
                </a:tc>
                <a:tc>
                  <a:txBody>
                    <a:bodyPr/>
                    <a:lstStyle/>
                    <a:p>
                      <a:r>
                        <a:rPr lang="en-US" dirty="0"/>
                        <a:t>Exponent of x</a:t>
                      </a:r>
                      <a:endParaRPr lang="en-IN" dirty="0"/>
                    </a:p>
                  </a:txBody>
                  <a:tcPr/>
                </a:tc>
                <a:extLst>
                  <a:ext uri="{0D108BD9-81ED-4DB2-BD59-A6C34878D82A}">
                    <a16:rowId xmlns:a16="http://schemas.microsoft.com/office/drawing/2014/main" val="2555201208"/>
                  </a:ext>
                </a:extLst>
              </a:tr>
              <a:tr h="455143">
                <a:tc>
                  <a:txBody>
                    <a:bodyPr/>
                    <a:lstStyle/>
                    <a:p>
                      <a:r>
                        <a:rPr lang="en-US" dirty="0"/>
                        <a:t>log10(x) log2(x)</a:t>
                      </a:r>
                      <a:endParaRPr lang="en-IN" dirty="0"/>
                    </a:p>
                  </a:txBody>
                  <a:tcPr/>
                </a:tc>
                <a:tc>
                  <a:txBody>
                    <a:bodyPr/>
                    <a:lstStyle/>
                    <a:p>
                      <a:r>
                        <a:rPr lang="en-US" dirty="0"/>
                        <a:t>Log of x to the base 2 and 10</a:t>
                      </a:r>
                      <a:endParaRPr lang="en-IN" dirty="0"/>
                    </a:p>
                  </a:txBody>
                  <a:tcPr/>
                </a:tc>
                <a:extLst>
                  <a:ext uri="{0D108BD9-81ED-4DB2-BD59-A6C34878D82A}">
                    <a16:rowId xmlns:a16="http://schemas.microsoft.com/office/drawing/2014/main" val="2177334038"/>
                  </a:ext>
                </a:extLst>
              </a:tr>
            </a:tbl>
          </a:graphicData>
        </a:graphic>
      </p:graphicFrame>
    </p:spTree>
    <p:extLst>
      <p:ext uri="{BB962C8B-B14F-4D97-AF65-F5344CB8AC3E}">
        <p14:creationId xmlns:p14="http://schemas.microsoft.com/office/powerpoint/2010/main" val="23315568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B490E-B331-492B-866A-58965F992658}"/>
              </a:ext>
            </a:extLst>
          </p:cNvPr>
          <p:cNvSpPr>
            <a:spLocks noGrp="1"/>
          </p:cNvSpPr>
          <p:nvPr>
            <p:ph type="title"/>
          </p:nvPr>
        </p:nvSpPr>
        <p:spPr/>
        <p:txBody>
          <a:bodyPr/>
          <a:lstStyle/>
          <a:p>
            <a:r>
              <a:rPr lang="en-US" dirty="0"/>
              <a:t>Storing results for calculations</a:t>
            </a:r>
            <a:endParaRPr lang="en-IN" dirty="0"/>
          </a:p>
        </p:txBody>
      </p:sp>
      <p:sp>
        <p:nvSpPr>
          <p:cNvPr id="3" name="Content Placeholder 2">
            <a:extLst>
              <a:ext uri="{FF2B5EF4-FFF2-40B4-BE49-F238E27FC236}">
                <a16:creationId xmlns:a16="http://schemas.microsoft.com/office/drawing/2014/main" id="{A756C1C1-3113-4D27-8004-EB2DF8B6AFCC}"/>
              </a:ext>
            </a:extLst>
          </p:cNvPr>
          <p:cNvSpPr>
            <a:spLocks noGrp="1"/>
          </p:cNvSpPr>
          <p:nvPr>
            <p:ph idx="1"/>
          </p:nvPr>
        </p:nvSpPr>
        <p:spPr/>
        <p:txBody>
          <a:bodyPr>
            <a:normAutofit fontScale="92500" lnSpcReduction="20000"/>
          </a:bodyPr>
          <a:lstStyle/>
          <a:p>
            <a:r>
              <a:rPr lang="en-US" dirty="0"/>
              <a:t>To make a result object simply type the name followed by equal sign and any thing after = will be evaluated and stored as your result.</a:t>
            </a:r>
          </a:p>
          <a:p>
            <a:pPr marL="0" indent="0">
              <a:buNone/>
            </a:pPr>
            <a:r>
              <a:rPr lang="pt-BR" dirty="0"/>
              <a:t>&gt; a=23+2</a:t>
            </a:r>
          </a:p>
          <a:p>
            <a:pPr marL="0" indent="0">
              <a:buNone/>
            </a:pPr>
            <a:r>
              <a:rPr lang="pt-BR" dirty="0"/>
              <a:t>&gt; b=22-1</a:t>
            </a:r>
          </a:p>
          <a:p>
            <a:pPr>
              <a:buFont typeface="Wingdings" panose="05000000000000000000" pitchFamily="2" charset="2"/>
              <a:buChar char="Ø"/>
            </a:pPr>
            <a:r>
              <a:rPr lang="pt-BR" dirty="0"/>
              <a:t>sum=a+b</a:t>
            </a:r>
          </a:p>
          <a:p>
            <a:pPr marL="0" indent="0">
              <a:buNone/>
            </a:pPr>
            <a:r>
              <a:rPr lang="pt-BR" b="1" dirty="0"/>
              <a:t>= sign or &lt;- sign </a:t>
            </a:r>
          </a:p>
          <a:p>
            <a:pPr marL="0" indent="0">
              <a:buNone/>
            </a:pPr>
            <a:r>
              <a:rPr lang="pt-BR" b="1" dirty="0"/>
              <a:t>Older version of R uses = sign </a:t>
            </a:r>
          </a:p>
          <a:p>
            <a:pPr marL="0" indent="0">
              <a:buNone/>
            </a:pPr>
            <a:r>
              <a:rPr lang="pt-BR" dirty="0"/>
              <a:t>&gt; a&lt;-29/2</a:t>
            </a:r>
          </a:p>
          <a:p>
            <a:pPr marL="0" indent="0">
              <a:buNone/>
            </a:pPr>
            <a:r>
              <a:rPr lang="pt-BR" dirty="0"/>
              <a:t>&gt; b&lt;-22/2</a:t>
            </a:r>
          </a:p>
          <a:p>
            <a:pPr marL="0" indent="0">
              <a:buNone/>
            </a:pPr>
            <a:r>
              <a:rPr lang="pt-BR" dirty="0"/>
              <a:t>&gt; mul&lt;-a*b</a:t>
            </a:r>
          </a:p>
          <a:p>
            <a:pPr marL="0" indent="0">
              <a:buNone/>
            </a:pPr>
            <a:r>
              <a:rPr lang="pt-BR" dirty="0"/>
              <a:t>&gt; a+b-&gt;sum</a:t>
            </a:r>
            <a:endParaRPr lang="en-IN" dirty="0"/>
          </a:p>
        </p:txBody>
      </p:sp>
    </p:spTree>
    <p:extLst>
      <p:ext uri="{BB962C8B-B14F-4D97-AF65-F5344CB8AC3E}">
        <p14:creationId xmlns:p14="http://schemas.microsoft.com/office/powerpoint/2010/main" val="30811984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2B2E7-3748-4B9E-888E-5661A3931583}"/>
              </a:ext>
            </a:extLst>
          </p:cNvPr>
          <p:cNvSpPr>
            <a:spLocks noGrp="1"/>
          </p:cNvSpPr>
          <p:nvPr>
            <p:ph type="title"/>
          </p:nvPr>
        </p:nvSpPr>
        <p:spPr/>
        <p:txBody>
          <a:bodyPr/>
          <a:lstStyle/>
          <a:p>
            <a:r>
              <a:rPr lang="en-US" dirty="0"/>
              <a:t>Reading and Getting data into R</a:t>
            </a:r>
            <a:endParaRPr lang="en-IN" dirty="0"/>
          </a:p>
        </p:txBody>
      </p:sp>
      <p:sp>
        <p:nvSpPr>
          <p:cNvPr id="3" name="Content Placeholder 2">
            <a:extLst>
              <a:ext uri="{FF2B5EF4-FFF2-40B4-BE49-F238E27FC236}">
                <a16:creationId xmlns:a16="http://schemas.microsoft.com/office/drawing/2014/main" id="{13EF6632-E7AC-4EFB-812D-AA7BE91EB478}"/>
              </a:ext>
            </a:extLst>
          </p:cNvPr>
          <p:cNvSpPr>
            <a:spLocks noGrp="1"/>
          </p:cNvSpPr>
          <p:nvPr>
            <p:ph idx="1"/>
          </p:nvPr>
        </p:nvSpPr>
        <p:spPr/>
        <p:txBody>
          <a:bodyPr>
            <a:normAutofit lnSpcReduction="10000"/>
          </a:bodyPr>
          <a:lstStyle/>
          <a:p>
            <a:r>
              <a:rPr lang="en-US" dirty="0"/>
              <a:t>For creating more complex series of numbers to work on so that you will be able to use these complex series for further analysis </a:t>
            </a:r>
          </a:p>
          <a:p>
            <a:pPr marL="0" indent="0">
              <a:buNone/>
            </a:pPr>
            <a:r>
              <a:rPr lang="en-US" b="1" dirty="0"/>
              <a:t>Using combine command for making data</a:t>
            </a:r>
          </a:p>
          <a:p>
            <a:pPr marL="0" indent="0">
              <a:buNone/>
            </a:pPr>
            <a:r>
              <a:rPr lang="en-US" dirty="0"/>
              <a:t>For creating sample we have to use </a:t>
            </a:r>
            <a:r>
              <a:rPr lang="en-US" b="1" dirty="0"/>
              <a:t>c() </a:t>
            </a:r>
            <a:r>
              <a:rPr lang="en-US" dirty="0"/>
              <a:t>command </a:t>
            </a:r>
          </a:p>
          <a:p>
            <a:pPr marL="0" indent="0">
              <a:buNone/>
            </a:pPr>
            <a:r>
              <a:rPr lang="en-US" dirty="0"/>
              <a:t>It is short for combine or concatenate</a:t>
            </a:r>
          </a:p>
          <a:p>
            <a:pPr marL="0" indent="0">
              <a:buNone/>
            </a:pPr>
            <a:r>
              <a:rPr lang="en-IN" dirty="0"/>
              <a:t>Every thing in parentheses joined up to make a single item</a:t>
            </a:r>
          </a:p>
          <a:p>
            <a:pPr marL="0" indent="0">
              <a:buNone/>
            </a:pPr>
            <a:r>
              <a:rPr lang="en-IN" b="1" dirty="0"/>
              <a:t>c(item.1, item.2, item.3,item.n)</a:t>
            </a:r>
          </a:p>
          <a:p>
            <a:pPr marL="0" indent="0">
              <a:buNone/>
            </a:pPr>
            <a:r>
              <a:rPr lang="en-IN" b="1" dirty="0"/>
              <a:t>You will assign joined up items to a named object</a:t>
            </a:r>
          </a:p>
          <a:p>
            <a:pPr marL="0" indent="0">
              <a:buNone/>
            </a:pPr>
            <a:r>
              <a:rPr lang="en-IN" b="1" dirty="0"/>
              <a:t>sample.name=c(item.1, item.2, item.3,item.n)</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1008155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7058-D6AD-4801-9109-17A9EEB0CD11}"/>
              </a:ext>
            </a:extLst>
          </p:cNvPr>
          <p:cNvSpPr>
            <a:spLocks noGrp="1"/>
          </p:cNvSpPr>
          <p:nvPr>
            <p:ph type="title"/>
          </p:nvPr>
        </p:nvSpPr>
        <p:spPr/>
        <p:txBody>
          <a:bodyPr/>
          <a:lstStyle/>
          <a:p>
            <a:r>
              <a:rPr lang="en-US" dirty="0"/>
              <a:t>Entering Numerical items as data</a:t>
            </a:r>
            <a:endParaRPr lang="en-IN" dirty="0"/>
          </a:p>
        </p:txBody>
      </p:sp>
      <p:sp>
        <p:nvSpPr>
          <p:cNvPr id="3" name="Content Placeholder 2">
            <a:extLst>
              <a:ext uri="{FF2B5EF4-FFF2-40B4-BE49-F238E27FC236}">
                <a16:creationId xmlns:a16="http://schemas.microsoft.com/office/drawing/2014/main" id="{2F9CC969-8EB8-4961-9AC0-3D56A3603EC4}"/>
              </a:ext>
            </a:extLst>
          </p:cNvPr>
          <p:cNvSpPr>
            <a:spLocks noGrp="1"/>
          </p:cNvSpPr>
          <p:nvPr>
            <p:ph idx="1"/>
          </p:nvPr>
        </p:nvSpPr>
        <p:spPr>
          <a:xfrm>
            <a:off x="838200" y="1846891"/>
            <a:ext cx="10515600" cy="4351338"/>
          </a:xfrm>
        </p:spPr>
        <p:txBody>
          <a:bodyPr>
            <a:normAutofit fontScale="92500" lnSpcReduction="20000"/>
          </a:bodyPr>
          <a:lstStyle/>
          <a:p>
            <a:pPr marL="0" indent="0">
              <a:buNone/>
            </a:pPr>
            <a:r>
              <a:rPr lang="en-IN" b="1" dirty="0"/>
              <a:t>data1=c(3,4,5,6,7,8,2,3,5)</a:t>
            </a:r>
          </a:p>
          <a:p>
            <a:pPr marL="0" indent="0">
              <a:buNone/>
            </a:pPr>
            <a:r>
              <a:rPr lang="en-IN" dirty="0"/>
              <a:t>If you want to see the result you must type its name</a:t>
            </a:r>
          </a:p>
          <a:p>
            <a:pPr marL="0" indent="0">
              <a:buNone/>
            </a:pPr>
            <a:r>
              <a:rPr lang="en-IN" dirty="0"/>
              <a:t>&gt; </a:t>
            </a:r>
            <a:r>
              <a:rPr lang="en-IN" b="1" dirty="0"/>
              <a:t>data1</a:t>
            </a:r>
          </a:p>
          <a:p>
            <a:pPr marL="0" indent="0">
              <a:buNone/>
            </a:pPr>
            <a:r>
              <a:rPr lang="en-IN" dirty="0"/>
              <a:t>[1] 3 4 5 6 7 8 2 3 5</a:t>
            </a:r>
          </a:p>
          <a:p>
            <a:pPr marL="0" indent="0">
              <a:buNone/>
            </a:pPr>
            <a:endParaRPr lang="en-IN" dirty="0"/>
          </a:p>
          <a:p>
            <a:pPr marL="0" indent="0">
              <a:buNone/>
            </a:pPr>
            <a:r>
              <a:rPr lang="en-IN" dirty="0"/>
              <a:t>How long we can take data </a:t>
            </a:r>
          </a:p>
          <a:p>
            <a:pPr marL="0" indent="0">
              <a:buNone/>
            </a:pPr>
            <a:r>
              <a:rPr lang="it-IT" dirty="0"/>
              <a:t>&gt; </a:t>
            </a:r>
            <a:r>
              <a:rPr lang="it-IT" b="1" dirty="0"/>
              <a:t>data1=c(1,2,3,4,5,6,7,8,9,10,11,12,13,14,15,16,17,18)</a:t>
            </a:r>
          </a:p>
          <a:p>
            <a:pPr marL="0" indent="0">
              <a:buNone/>
            </a:pPr>
            <a:r>
              <a:rPr lang="it-IT" dirty="0"/>
              <a:t>&gt; </a:t>
            </a:r>
            <a:r>
              <a:rPr lang="it-IT" b="1" dirty="0"/>
              <a:t>data1</a:t>
            </a:r>
          </a:p>
          <a:p>
            <a:pPr marL="0" indent="0">
              <a:buNone/>
            </a:pPr>
            <a:r>
              <a:rPr lang="it-IT" dirty="0"/>
              <a:t> [1]  1  2  3  4  5  6  7  8  9 10 11 12 13 14 15 16 17</a:t>
            </a:r>
          </a:p>
          <a:p>
            <a:pPr marL="0" indent="0">
              <a:buNone/>
            </a:pPr>
            <a:r>
              <a:rPr lang="it-IT" dirty="0"/>
              <a:t>[18] 18</a:t>
            </a:r>
            <a:endParaRPr lang="en-IN" dirty="0"/>
          </a:p>
        </p:txBody>
      </p:sp>
    </p:spTree>
    <p:extLst>
      <p:ext uri="{BB962C8B-B14F-4D97-AF65-F5344CB8AC3E}">
        <p14:creationId xmlns:p14="http://schemas.microsoft.com/office/powerpoint/2010/main" val="22532344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71074-A828-415D-8CCB-885083E4C341}"/>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669068C7-4DDE-4DC8-8B18-F97961E1E8A6}"/>
              </a:ext>
            </a:extLst>
          </p:cNvPr>
          <p:cNvSpPr>
            <a:spLocks noGrp="1"/>
          </p:cNvSpPr>
          <p:nvPr>
            <p:ph idx="1"/>
          </p:nvPr>
        </p:nvSpPr>
        <p:spPr/>
        <p:txBody>
          <a:bodyPr>
            <a:normAutofit fontScale="92500" lnSpcReduction="20000"/>
          </a:bodyPr>
          <a:lstStyle/>
          <a:p>
            <a:pPr marL="0" indent="0">
              <a:buNone/>
            </a:pPr>
            <a:r>
              <a:rPr lang="en-US" dirty="0"/>
              <a:t>You can add data in at any point from previous data item stored in new data object</a:t>
            </a:r>
          </a:p>
          <a:p>
            <a:pPr marL="0" indent="0">
              <a:buNone/>
            </a:pPr>
            <a:r>
              <a:rPr lang="it-IT" dirty="0"/>
              <a:t>&gt; </a:t>
            </a:r>
            <a:r>
              <a:rPr lang="it-IT" b="1" dirty="0"/>
              <a:t>data1=c(1,2,3,4,5)</a:t>
            </a:r>
          </a:p>
          <a:p>
            <a:pPr marL="0" indent="0">
              <a:buNone/>
            </a:pPr>
            <a:r>
              <a:rPr lang="it-IT" dirty="0"/>
              <a:t>&gt; </a:t>
            </a:r>
            <a:r>
              <a:rPr lang="it-IT" b="1" dirty="0"/>
              <a:t>data1</a:t>
            </a:r>
          </a:p>
          <a:p>
            <a:pPr marL="0" indent="0">
              <a:buNone/>
            </a:pPr>
            <a:r>
              <a:rPr lang="it-IT" dirty="0"/>
              <a:t>[1] 1 2 3 4 5</a:t>
            </a:r>
          </a:p>
          <a:p>
            <a:pPr marL="0" indent="0">
              <a:buNone/>
            </a:pPr>
            <a:r>
              <a:rPr lang="it-IT" dirty="0"/>
              <a:t>&gt; </a:t>
            </a:r>
            <a:r>
              <a:rPr lang="it-IT" b="1" dirty="0"/>
              <a:t>data2=c(data1,6,7,8,9)</a:t>
            </a:r>
          </a:p>
          <a:p>
            <a:pPr marL="0" indent="0">
              <a:buNone/>
            </a:pPr>
            <a:r>
              <a:rPr lang="it-IT" dirty="0"/>
              <a:t>&gt; </a:t>
            </a:r>
            <a:r>
              <a:rPr lang="it-IT" b="1" dirty="0"/>
              <a:t>data2</a:t>
            </a:r>
          </a:p>
          <a:p>
            <a:pPr marL="0" indent="0">
              <a:buNone/>
            </a:pPr>
            <a:r>
              <a:rPr lang="it-IT" dirty="0"/>
              <a:t>[1] 1 2 3 4 5 6 7 8 9</a:t>
            </a:r>
          </a:p>
          <a:p>
            <a:pPr marL="0" indent="0">
              <a:buNone/>
            </a:pPr>
            <a:r>
              <a:rPr lang="it-IT" dirty="0"/>
              <a:t>&gt; </a:t>
            </a:r>
            <a:r>
              <a:rPr lang="it-IT" b="1" dirty="0"/>
              <a:t>data3=c(10,20,data2)</a:t>
            </a:r>
          </a:p>
          <a:p>
            <a:pPr marL="0" indent="0">
              <a:buNone/>
            </a:pPr>
            <a:r>
              <a:rPr lang="it-IT" dirty="0"/>
              <a:t>&gt; </a:t>
            </a:r>
            <a:r>
              <a:rPr lang="it-IT" b="1" dirty="0"/>
              <a:t>data3</a:t>
            </a:r>
          </a:p>
          <a:p>
            <a:pPr marL="0" indent="0">
              <a:buNone/>
            </a:pPr>
            <a:r>
              <a:rPr lang="it-IT" dirty="0"/>
              <a:t> [1] 10 20  1  2  3  4  5  6  7  8  9</a:t>
            </a:r>
            <a:endParaRPr lang="en-IN" dirty="0"/>
          </a:p>
        </p:txBody>
      </p:sp>
    </p:spTree>
    <p:extLst>
      <p:ext uri="{BB962C8B-B14F-4D97-AF65-F5344CB8AC3E}">
        <p14:creationId xmlns:p14="http://schemas.microsoft.com/office/powerpoint/2010/main" val="15173982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9822A-69F4-4ED4-89EA-F08828E93E52}"/>
              </a:ext>
            </a:extLst>
          </p:cNvPr>
          <p:cNvSpPr>
            <a:spLocks noGrp="1"/>
          </p:cNvSpPr>
          <p:nvPr>
            <p:ph type="title"/>
          </p:nvPr>
        </p:nvSpPr>
        <p:spPr/>
        <p:txBody>
          <a:bodyPr/>
          <a:lstStyle/>
          <a:p>
            <a:r>
              <a:rPr lang="en-US" dirty="0"/>
              <a:t>Entering text items as data</a:t>
            </a:r>
            <a:endParaRPr lang="en-IN" dirty="0"/>
          </a:p>
        </p:txBody>
      </p:sp>
      <p:sp>
        <p:nvSpPr>
          <p:cNvPr id="3" name="Content Placeholder 2">
            <a:extLst>
              <a:ext uri="{FF2B5EF4-FFF2-40B4-BE49-F238E27FC236}">
                <a16:creationId xmlns:a16="http://schemas.microsoft.com/office/drawing/2014/main" id="{35235BCB-49B0-43A1-9D5D-F4F122D85BAE}"/>
              </a:ext>
            </a:extLst>
          </p:cNvPr>
          <p:cNvSpPr>
            <a:spLocks noGrp="1"/>
          </p:cNvSpPr>
          <p:nvPr>
            <p:ph idx="1"/>
          </p:nvPr>
        </p:nvSpPr>
        <p:spPr/>
        <p:txBody>
          <a:bodyPr>
            <a:normAutofit fontScale="92500" lnSpcReduction="10000"/>
          </a:bodyPr>
          <a:lstStyle/>
          <a:p>
            <a:pPr marL="0" indent="0">
              <a:buNone/>
            </a:pPr>
            <a:r>
              <a:rPr lang="en-US" dirty="0"/>
              <a:t>You can use single or double quotes between data items for entering them as text</a:t>
            </a:r>
          </a:p>
          <a:p>
            <a:pPr marL="0" indent="0">
              <a:buNone/>
            </a:pPr>
            <a:r>
              <a:rPr lang="en-US" dirty="0" err="1"/>
              <a:t>our.text</a:t>
            </a:r>
            <a:r>
              <a:rPr lang="en-US" dirty="0"/>
              <a:t>=c(“item1”, “item2”,’item3’</a:t>
            </a:r>
            <a:r>
              <a:rPr lang="en-IN" dirty="0"/>
              <a:t>)</a:t>
            </a:r>
          </a:p>
          <a:p>
            <a:pPr marL="0" indent="0">
              <a:buNone/>
            </a:pPr>
            <a:r>
              <a:rPr lang="en-US" dirty="0"/>
              <a:t>&gt; </a:t>
            </a:r>
            <a:r>
              <a:rPr lang="en-US" b="1" dirty="0"/>
              <a:t>day1=c("Mon", "</a:t>
            </a:r>
            <a:r>
              <a:rPr lang="en-US" b="1" dirty="0" err="1"/>
              <a:t>Tue","Wed",'Thu','Fri',"Sat","Sun</a:t>
            </a:r>
            <a:r>
              <a:rPr lang="en-US" b="1" dirty="0"/>
              <a:t>")</a:t>
            </a:r>
          </a:p>
          <a:p>
            <a:pPr marL="0" indent="0">
              <a:buNone/>
            </a:pPr>
            <a:r>
              <a:rPr lang="en-US" dirty="0"/>
              <a:t>&gt; </a:t>
            </a:r>
            <a:r>
              <a:rPr lang="en-US" b="1" dirty="0"/>
              <a:t>day1</a:t>
            </a:r>
          </a:p>
          <a:p>
            <a:pPr marL="0" indent="0">
              <a:buNone/>
            </a:pPr>
            <a:r>
              <a:rPr lang="en-US" dirty="0"/>
              <a:t>[1] "Mon" "Tue" "Wed" "Thu" "Fri" "Sat" "Sun"</a:t>
            </a:r>
          </a:p>
          <a:p>
            <a:pPr marL="0" indent="0">
              <a:buNone/>
            </a:pPr>
            <a:r>
              <a:rPr lang="en-US" dirty="0"/>
              <a:t>&gt; </a:t>
            </a:r>
            <a:r>
              <a:rPr lang="en-US" b="1" dirty="0"/>
              <a:t>mix=c(data1,day1)</a:t>
            </a:r>
          </a:p>
          <a:p>
            <a:pPr marL="0" indent="0">
              <a:buNone/>
            </a:pPr>
            <a:r>
              <a:rPr lang="en-US" dirty="0"/>
              <a:t>&gt; </a:t>
            </a:r>
            <a:r>
              <a:rPr lang="en-US" b="1" dirty="0"/>
              <a:t>mix</a:t>
            </a:r>
          </a:p>
          <a:p>
            <a:pPr marL="0" indent="0">
              <a:buNone/>
            </a:pPr>
            <a:r>
              <a:rPr lang="en-US" dirty="0"/>
              <a:t> [1] "1"   "2"   "3"   "4"   "5"   "Mon" "Tue" "Wed"</a:t>
            </a:r>
          </a:p>
          <a:p>
            <a:pPr marL="0" indent="0">
              <a:buNone/>
            </a:pPr>
            <a:r>
              <a:rPr lang="en-US" dirty="0"/>
              <a:t> [9] "Thu" "Fri" "Sat" "Sun"</a:t>
            </a:r>
            <a:endParaRPr lang="en-IN" dirty="0"/>
          </a:p>
          <a:p>
            <a:pPr marL="0" indent="0">
              <a:buNone/>
            </a:pPr>
            <a:endParaRPr lang="en-IN" dirty="0"/>
          </a:p>
          <a:p>
            <a:pPr marL="0" indent="0">
              <a:buNone/>
            </a:pPr>
            <a:endParaRPr lang="en-IN" dirty="0"/>
          </a:p>
          <a:p>
            <a:pPr marL="0" indent="0">
              <a:buNone/>
            </a:pPr>
            <a:endParaRPr lang="en-US" dirty="0"/>
          </a:p>
        </p:txBody>
      </p:sp>
    </p:spTree>
    <p:extLst>
      <p:ext uri="{BB962C8B-B14F-4D97-AF65-F5344CB8AC3E}">
        <p14:creationId xmlns:p14="http://schemas.microsoft.com/office/powerpoint/2010/main" val="15641016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FF8DA-46AF-45BD-A096-248FD17565EB}"/>
              </a:ext>
            </a:extLst>
          </p:cNvPr>
          <p:cNvSpPr>
            <a:spLocks noGrp="1"/>
          </p:cNvSpPr>
          <p:nvPr>
            <p:ph type="title"/>
          </p:nvPr>
        </p:nvSpPr>
        <p:spPr/>
        <p:txBody>
          <a:bodyPr/>
          <a:lstStyle/>
          <a:p>
            <a:r>
              <a:rPr lang="en-US" dirty="0">
                <a:highlight>
                  <a:srgbClr val="FFFF00"/>
                </a:highlight>
              </a:rPr>
              <a:t>Using Scan Command for Making Data</a:t>
            </a:r>
            <a:endParaRPr lang="en-IN" dirty="0">
              <a:highlight>
                <a:srgbClr val="FFFF00"/>
              </a:highlight>
            </a:endParaRPr>
          </a:p>
        </p:txBody>
      </p:sp>
      <p:sp>
        <p:nvSpPr>
          <p:cNvPr id="3" name="Content Placeholder 2">
            <a:extLst>
              <a:ext uri="{FF2B5EF4-FFF2-40B4-BE49-F238E27FC236}">
                <a16:creationId xmlns:a16="http://schemas.microsoft.com/office/drawing/2014/main" id="{7F7E38F8-8B19-4579-AE1A-70397E6CB48D}"/>
              </a:ext>
            </a:extLst>
          </p:cNvPr>
          <p:cNvSpPr>
            <a:spLocks noGrp="1"/>
          </p:cNvSpPr>
          <p:nvPr>
            <p:ph idx="1"/>
          </p:nvPr>
        </p:nvSpPr>
        <p:spPr/>
        <p:txBody>
          <a:bodyPr>
            <a:normAutofit lnSpcReduction="10000"/>
          </a:bodyPr>
          <a:lstStyle/>
          <a:p>
            <a:pPr marL="0" indent="0">
              <a:buNone/>
            </a:pPr>
            <a:r>
              <a:rPr lang="en-US" dirty="0" err="1"/>
              <a:t>our.data</a:t>
            </a:r>
            <a:r>
              <a:rPr lang="en-US" dirty="0"/>
              <a:t>=scan() this will prompt for enter your data</a:t>
            </a:r>
          </a:p>
          <a:p>
            <a:pPr marL="0" indent="0">
              <a:buNone/>
            </a:pPr>
            <a:r>
              <a:rPr lang="en-US" dirty="0"/>
              <a:t> &gt; </a:t>
            </a:r>
            <a:r>
              <a:rPr lang="en-US" b="1" dirty="0"/>
              <a:t>data1=scan()                          </a:t>
            </a:r>
            <a:r>
              <a:rPr lang="en-US" dirty="0"/>
              <a:t>Numerical Data</a:t>
            </a:r>
          </a:p>
          <a:p>
            <a:pPr marL="0" indent="0">
              <a:buNone/>
            </a:pPr>
            <a:r>
              <a:rPr lang="en-US" dirty="0"/>
              <a:t>1: 1</a:t>
            </a:r>
          </a:p>
          <a:p>
            <a:pPr marL="0" indent="0">
              <a:buNone/>
            </a:pPr>
            <a:r>
              <a:rPr lang="en-US" dirty="0"/>
              <a:t>2: 2</a:t>
            </a:r>
          </a:p>
          <a:p>
            <a:pPr marL="0" indent="0">
              <a:buNone/>
            </a:pPr>
            <a:r>
              <a:rPr lang="en-US" dirty="0"/>
              <a:t>3: 3</a:t>
            </a:r>
          </a:p>
          <a:p>
            <a:pPr marL="0" indent="0">
              <a:buNone/>
            </a:pPr>
            <a:r>
              <a:rPr lang="en-US" dirty="0"/>
              <a:t>4: </a:t>
            </a:r>
          </a:p>
          <a:p>
            <a:pPr marL="0" indent="0">
              <a:buNone/>
            </a:pPr>
            <a:r>
              <a:rPr lang="en-US" dirty="0"/>
              <a:t>Read 3 items</a:t>
            </a:r>
          </a:p>
          <a:p>
            <a:pPr marL="0" indent="0">
              <a:buNone/>
            </a:pPr>
            <a:r>
              <a:rPr lang="en-US" dirty="0"/>
              <a:t>&gt; </a:t>
            </a:r>
            <a:r>
              <a:rPr lang="en-US" b="1" dirty="0"/>
              <a:t>data1</a:t>
            </a:r>
          </a:p>
          <a:p>
            <a:pPr marL="0" indent="0">
              <a:buNone/>
            </a:pPr>
            <a:r>
              <a:rPr lang="en-US" dirty="0"/>
              <a:t>[1] 1 2 3</a:t>
            </a:r>
            <a:endParaRPr lang="en-IN" dirty="0"/>
          </a:p>
        </p:txBody>
      </p:sp>
    </p:spTree>
    <p:extLst>
      <p:ext uri="{BB962C8B-B14F-4D97-AF65-F5344CB8AC3E}">
        <p14:creationId xmlns:p14="http://schemas.microsoft.com/office/powerpoint/2010/main" val="2879111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B8AB6-7EBD-4993-8F17-4633EE2E7DE5}"/>
              </a:ext>
            </a:extLst>
          </p:cNvPr>
          <p:cNvSpPr>
            <a:spLocks noGrp="1"/>
          </p:cNvSpPr>
          <p:nvPr>
            <p:ph type="title"/>
          </p:nvPr>
        </p:nvSpPr>
        <p:spPr/>
        <p:txBody>
          <a:bodyPr/>
          <a:lstStyle/>
          <a:p>
            <a:r>
              <a:rPr lang="en-US" dirty="0">
                <a:highlight>
                  <a:srgbClr val="FFFF00"/>
                </a:highlight>
              </a:rPr>
              <a:t>R is a </a:t>
            </a:r>
            <a:endParaRPr lang="en-IN" dirty="0">
              <a:highlight>
                <a:srgbClr val="FFFF00"/>
              </a:highlight>
            </a:endParaRPr>
          </a:p>
        </p:txBody>
      </p:sp>
      <p:sp>
        <p:nvSpPr>
          <p:cNvPr id="3" name="Content Placeholder 2">
            <a:extLst>
              <a:ext uri="{FF2B5EF4-FFF2-40B4-BE49-F238E27FC236}">
                <a16:creationId xmlns:a16="http://schemas.microsoft.com/office/drawing/2014/main" id="{33EF2E02-5B0B-463B-9879-8708854C5005}"/>
              </a:ext>
            </a:extLst>
          </p:cNvPr>
          <p:cNvSpPr>
            <a:spLocks noGrp="1"/>
          </p:cNvSpPr>
          <p:nvPr>
            <p:ph idx="1"/>
          </p:nvPr>
        </p:nvSpPr>
        <p:spPr/>
        <p:txBody>
          <a:bodyPr/>
          <a:lstStyle/>
          <a:p>
            <a:r>
              <a:rPr lang="en-US" dirty="0"/>
              <a:t>Programming Language</a:t>
            </a:r>
          </a:p>
          <a:p>
            <a:r>
              <a:rPr lang="en-US" dirty="0"/>
              <a:t>A statistical package</a:t>
            </a:r>
          </a:p>
          <a:p>
            <a:r>
              <a:rPr lang="en-US" dirty="0"/>
              <a:t>An interpreter</a:t>
            </a:r>
          </a:p>
          <a:p>
            <a:r>
              <a:rPr lang="en-US" dirty="0"/>
              <a:t>Open Source</a:t>
            </a:r>
          </a:p>
          <a:p>
            <a:r>
              <a:rPr lang="en-US" dirty="0"/>
              <a:t>Object Oriented Language</a:t>
            </a:r>
            <a:r>
              <a:rPr lang="en-IN" dirty="0"/>
              <a:t>.</a:t>
            </a:r>
            <a:endParaRPr lang="en-US" dirty="0"/>
          </a:p>
        </p:txBody>
      </p:sp>
    </p:spTree>
    <p:extLst>
      <p:ext uri="{BB962C8B-B14F-4D97-AF65-F5344CB8AC3E}">
        <p14:creationId xmlns:p14="http://schemas.microsoft.com/office/powerpoint/2010/main" val="37742899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1E708-2AB8-48FD-BF89-A4633E6B95B4}"/>
              </a:ext>
            </a:extLst>
          </p:cNvPr>
          <p:cNvSpPr>
            <a:spLocks noGrp="1"/>
          </p:cNvSpPr>
          <p:nvPr>
            <p:ph type="title"/>
          </p:nvPr>
        </p:nvSpPr>
        <p:spPr/>
        <p:txBody>
          <a:bodyPr/>
          <a:lstStyle/>
          <a:p>
            <a:r>
              <a:rPr lang="en-US" dirty="0"/>
              <a:t>Entering Text as data</a:t>
            </a:r>
            <a:endParaRPr lang="en-IN" dirty="0"/>
          </a:p>
        </p:txBody>
      </p:sp>
      <p:sp>
        <p:nvSpPr>
          <p:cNvPr id="3" name="Content Placeholder 2">
            <a:extLst>
              <a:ext uri="{FF2B5EF4-FFF2-40B4-BE49-F238E27FC236}">
                <a16:creationId xmlns:a16="http://schemas.microsoft.com/office/drawing/2014/main" id="{69240DA4-687C-459D-9295-3E70E0A9F7FD}"/>
              </a:ext>
            </a:extLst>
          </p:cNvPr>
          <p:cNvSpPr>
            <a:spLocks noGrp="1"/>
          </p:cNvSpPr>
          <p:nvPr>
            <p:ph idx="1"/>
          </p:nvPr>
        </p:nvSpPr>
        <p:spPr/>
        <p:txBody>
          <a:bodyPr>
            <a:normAutofit fontScale="92500" lnSpcReduction="20000"/>
          </a:bodyPr>
          <a:lstStyle/>
          <a:p>
            <a:pPr marL="0" indent="0">
              <a:buNone/>
            </a:pPr>
            <a:r>
              <a:rPr lang="en-US" dirty="0"/>
              <a:t>&gt; </a:t>
            </a:r>
            <a:r>
              <a:rPr lang="en-US" b="1" dirty="0"/>
              <a:t>day=scan(what='character')</a:t>
            </a:r>
          </a:p>
          <a:p>
            <a:pPr marL="0" indent="0">
              <a:buNone/>
            </a:pPr>
            <a:r>
              <a:rPr lang="en-US" dirty="0"/>
              <a:t>1: Mon Tue Wed </a:t>
            </a:r>
          </a:p>
          <a:p>
            <a:pPr marL="0" indent="0">
              <a:buNone/>
            </a:pPr>
            <a:r>
              <a:rPr lang="en-US" dirty="0"/>
              <a:t>4: Thu</a:t>
            </a:r>
          </a:p>
          <a:p>
            <a:pPr marL="0" indent="0">
              <a:buNone/>
            </a:pPr>
            <a:r>
              <a:rPr lang="en-US" dirty="0"/>
              <a:t>5: </a:t>
            </a:r>
            <a:r>
              <a:rPr lang="en-US" dirty="0" err="1"/>
              <a:t>fri</a:t>
            </a:r>
            <a:endParaRPr lang="en-US" dirty="0"/>
          </a:p>
          <a:p>
            <a:pPr marL="0" indent="0">
              <a:buNone/>
            </a:pPr>
            <a:r>
              <a:rPr lang="en-US" dirty="0"/>
              <a:t>6: Sat</a:t>
            </a:r>
          </a:p>
          <a:p>
            <a:pPr marL="0" indent="0">
              <a:buNone/>
            </a:pPr>
            <a:r>
              <a:rPr lang="en-US" dirty="0"/>
              <a:t>7: sun</a:t>
            </a:r>
          </a:p>
          <a:p>
            <a:pPr marL="0" indent="0">
              <a:buNone/>
            </a:pPr>
            <a:r>
              <a:rPr lang="en-US" dirty="0"/>
              <a:t>8: </a:t>
            </a:r>
          </a:p>
          <a:p>
            <a:pPr marL="0" indent="0">
              <a:buNone/>
            </a:pPr>
            <a:r>
              <a:rPr lang="en-IN" dirty="0"/>
              <a:t>Read 7 items</a:t>
            </a:r>
          </a:p>
          <a:p>
            <a:pPr marL="0" indent="0">
              <a:buNone/>
            </a:pPr>
            <a:r>
              <a:rPr lang="en-US" dirty="0"/>
              <a:t>&gt; </a:t>
            </a:r>
            <a:r>
              <a:rPr lang="en-US" b="1" dirty="0"/>
              <a:t>day</a:t>
            </a:r>
          </a:p>
          <a:p>
            <a:pPr marL="0" indent="0">
              <a:buNone/>
            </a:pPr>
            <a:r>
              <a:rPr lang="en-US" dirty="0"/>
              <a:t>[1] "Mon" "Tue" "Wed" "Thu" "</a:t>
            </a:r>
            <a:r>
              <a:rPr lang="en-US" dirty="0" err="1"/>
              <a:t>fri</a:t>
            </a:r>
            <a:r>
              <a:rPr lang="en-US" dirty="0"/>
              <a:t>" "Sat" "sun"</a:t>
            </a:r>
            <a:endParaRPr lang="en-IN" dirty="0"/>
          </a:p>
        </p:txBody>
      </p:sp>
    </p:spTree>
    <p:extLst>
      <p:ext uri="{BB962C8B-B14F-4D97-AF65-F5344CB8AC3E}">
        <p14:creationId xmlns:p14="http://schemas.microsoft.com/office/powerpoint/2010/main" val="36037954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3D0E-7B3E-4DE0-8BC8-45859C9E7406}"/>
              </a:ext>
            </a:extLst>
          </p:cNvPr>
          <p:cNvSpPr>
            <a:spLocks noGrp="1"/>
          </p:cNvSpPr>
          <p:nvPr>
            <p:ph type="title"/>
          </p:nvPr>
        </p:nvSpPr>
        <p:spPr/>
        <p:txBody>
          <a:bodyPr/>
          <a:lstStyle/>
          <a:p>
            <a:r>
              <a:rPr lang="en-US" dirty="0"/>
              <a:t>Using the clipboard to make data</a:t>
            </a:r>
            <a:endParaRPr lang="en-IN" dirty="0"/>
          </a:p>
        </p:txBody>
      </p:sp>
      <p:sp>
        <p:nvSpPr>
          <p:cNvPr id="3" name="Content Placeholder 2">
            <a:extLst>
              <a:ext uri="{FF2B5EF4-FFF2-40B4-BE49-F238E27FC236}">
                <a16:creationId xmlns:a16="http://schemas.microsoft.com/office/drawing/2014/main" id="{A7DC4B2F-3258-4DB8-8771-EFE13BA537D8}"/>
              </a:ext>
            </a:extLst>
          </p:cNvPr>
          <p:cNvSpPr>
            <a:spLocks noGrp="1"/>
          </p:cNvSpPr>
          <p:nvPr>
            <p:ph idx="1"/>
          </p:nvPr>
        </p:nvSpPr>
        <p:spPr/>
        <p:txBody>
          <a:bodyPr>
            <a:normAutofit lnSpcReduction="10000"/>
          </a:bodyPr>
          <a:lstStyle/>
          <a:p>
            <a:r>
              <a:rPr lang="en-US" dirty="0"/>
              <a:t>You can make scan() command easier to use than c() command because it does not require commas so we can easily copy from spreadsheet and paste data to R</a:t>
            </a:r>
            <a:r>
              <a:rPr lang="en-IN" dirty="0"/>
              <a:t> steps are:</a:t>
            </a:r>
          </a:p>
          <a:p>
            <a:pPr marL="0" indent="0">
              <a:buNone/>
            </a:pPr>
            <a:r>
              <a:rPr lang="en-IN" dirty="0"/>
              <a:t>1. If the data are in numbers type the command in R before switching to spreadsheet containing data</a:t>
            </a:r>
          </a:p>
          <a:p>
            <a:pPr marL="0" indent="0">
              <a:buNone/>
            </a:pPr>
            <a:r>
              <a:rPr lang="en-IN" dirty="0"/>
              <a:t>2. Highlight the cells and copy the data into clipboard </a:t>
            </a:r>
          </a:p>
          <a:p>
            <a:pPr marL="0" indent="0">
              <a:buNone/>
            </a:pPr>
            <a:r>
              <a:rPr lang="en-IN" dirty="0"/>
              <a:t>3. Return to R and paste the data from clipboard to R</a:t>
            </a:r>
          </a:p>
          <a:p>
            <a:pPr marL="0" indent="0">
              <a:buNone/>
            </a:pPr>
            <a:r>
              <a:rPr lang="en-IN" dirty="0"/>
              <a:t>4. Once you are finished enter black line to complete the data </a:t>
            </a:r>
          </a:p>
          <a:p>
            <a:pPr marL="0" indent="0">
              <a:buNone/>
            </a:pPr>
            <a:r>
              <a:rPr lang="en-IN" dirty="0"/>
              <a:t>If data is in character the add the what=‘character in the scan() command ’</a:t>
            </a:r>
          </a:p>
          <a:p>
            <a:endParaRPr lang="en-US" dirty="0"/>
          </a:p>
        </p:txBody>
      </p:sp>
    </p:spTree>
    <p:extLst>
      <p:ext uri="{BB962C8B-B14F-4D97-AF65-F5344CB8AC3E}">
        <p14:creationId xmlns:p14="http://schemas.microsoft.com/office/powerpoint/2010/main" val="2043297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B0AE21-C1F0-473A-80F2-D2AE54B5E6CE}"/>
              </a:ext>
            </a:extLst>
          </p:cNvPr>
          <p:cNvSpPr>
            <a:spLocks noGrp="1"/>
          </p:cNvSpPr>
          <p:nvPr>
            <p:ph idx="1"/>
          </p:nvPr>
        </p:nvSpPr>
        <p:spPr>
          <a:xfrm>
            <a:off x="838200" y="203200"/>
            <a:ext cx="10515600" cy="6441440"/>
          </a:xfrm>
        </p:spPr>
        <p:txBody>
          <a:bodyPr>
            <a:normAutofit fontScale="55000" lnSpcReduction="20000"/>
          </a:bodyPr>
          <a:lstStyle/>
          <a:p>
            <a:r>
              <a:rPr lang="en-US" dirty="0"/>
              <a:t>If the data is separated with simple spaces , you can simply copy and paste.</a:t>
            </a:r>
          </a:p>
          <a:p>
            <a:r>
              <a:rPr lang="en-US" dirty="0"/>
              <a:t>If the data is separated with some other character then you need to tell R which character is used as the separator.</a:t>
            </a:r>
          </a:p>
          <a:p>
            <a:r>
              <a:rPr lang="en-US" dirty="0"/>
              <a:t>A common CSV file which uses commas to separate the data items</a:t>
            </a:r>
          </a:p>
          <a:p>
            <a:pPr marL="0" indent="0">
              <a:buNone/>
            </a:pPr>
            <a:r>
              <a:rPr lang="en-US" dirty="0"/>
              <a:t>You have to use </a:t>
            </a:r>
          </a:p>
          <a:p>
            <a:pPr marL="0" indent="0">
              <a:buNone/>
            </a:pPr>
            <a:r>
              <a:rPr lang="en-US" dirty="0"/>
              <a:t> </a:t>
            </a:r>
            <a:r>
              <a:rPr lang="en-US" b="1" dirty="0"/>
              <a:t>scan(</a:t>
            </a:r>
            <a:r>
              <a:rPr lang="en-US" b="1" dirty="0" err="1"/>
              <a:t>sep</a:t>
            </a:r>
            <a:r>
              <a:rPr lang="en-US" b="1" dirty="0"/>
              <a:t>=‘,’)</a:t>
            </a:r>
          </a:p>
          <a:p>
            <a:pPr marL="0" indent="0">
              <a:buNone/>
            </a:pPr>
            <a:r>
              <a:rPr lang="en-IN" dirty="0"/>
              <a:t>If characters are there then</a:t>
            </a:r>
          </a:p>
          <a:p>
            <a:pPr marL="0" indent="0">
              <a:buNone/>
            </a:pPr>
            <a:r>
              <a:rPr lang="en-IN" dirty="0"/>
              <a:t> </a:t>
            </a:r>
            <a:r>
              <a:rPr lang="en-IN" b="1" dirty="0"/>
              <a:t>scan(</a:t>
            </a:r>
            <a:r>
              <a:rPr lang="en-IN" b="1" dirty="0" err="1"/>
              <a:t>sep</a:t>
            </a:r>
            <a:r>
              <a:rPr lang="en-IN" b="1" dirty="0"/>
              <a:t>=‘,’, what=‘char’)  </a:t>
            </a:r>
          </a:p>
          <a:p>
            <a:pPr marL="0" indent="0">
              <a:buNone/>
            </a:pPr>
            <a:r>
              <a:rPr lang="en-IN" dirty="0"/>
              <a:t>&gt; </a:t>
            </a:r>
            <a:r>
              <a:rPr lang="en-IN" b="1" dirty="0"/>
              <a:t>data=scan(</a:t>
            </a:r>
            <a:r>
              <a:rPr lang="en-IN" b="1" dirty="0" err="1"/>
              <a:t>sep</a:t>
            </a:r>
            <a:r>
              <a:rPr lang="en-IN" b="1" dirty="0"/>
              <a:t>=',',what='char')</a:t>
            </a:r>
          </a:p>
          <a:p>
            <a:pPr marL="0" indent="0">
              <a:buNone/>
            </a:pPr>
            <a:r>
              <a:rPr lang="en-IN" dirty="0"/>
              <a:t>1: Andhra Pradesh	2014	1262	5</a:t>
            </a:r>
          </a:p>
          <a:p>
            <a:pPr marL="0" indent="0">
              <a:buNone/>
            </a:pPr>
            <a:r>
              <a:rPr lang="en-IN" dirty="0"/>
              <a:t>2: </a:t>
            </a:r>
          </a:p>
          <a:p>
            <a:pPr marL="0" indent="0">
              <a:buNone/>
            </a:pPr>
            <a:r>
              <a:rPr lang="en-IN" dirty="0"/>
              <a:t>Read 1 item</a:t>
            </a:r>
          </a:p>
          <a:p>
            <a:pPr marL="0" indent="0">
              <a:buNone/>
            </a:pPr>
            <a:r>
              <a:rPr lang="en-IN" dirty="0"/>
              <a:t>&gt; </a:t>
            </a:r>
            <a:r>
              <a:rPr lang="en-IN" b="1" dirty="0"/>
              <a:t>data</a:t>
            </a:r>
          </a:p>
          <a:p>
            <a:pPr marL="0" indent="0">
              <a:buNone/>
            </a:pPr>
            <a:r>
              <a:rPr lang="en-IN" dirty="0"/>
              <a:t>[1] "Andhra Pradesh\t2014\t1262\t5"</a:t>
            </a:r>
          </a:p>
          <a:p>
            <a:pPr marL="0" indent="0">
              <a:buNone/>
            </a:pPr>
            <a:r>
              <a:rPr lang="en-IN" dirty="0"/>
              <a:t>&gt; </a:t>
            </a:r>
            <a:r>
              <a:rPr lang="en-IN" b="1" dirty="0"/>
              <a:t>data=scan(</a:t>
            </a:r>
            <a:r>
              <a:rPr lang="en-IN" b="1" dirty="0" err="1"/>
              <a:t>sep</a:t>
            </a:r>
            <a:r>
              <a:rPr lang="en-IN" b="1" dirty="0"/>
              <a:t>='\</a:t>
            </a:r>
            <a:r>
              <a:rPr lang="en-IN" b="1" dirty="0" err="1"/>
              <a:t>t',what</a:t>
            </a:r>
            <a:r>
              <a:rPr lang="en-IN" b="1" dirty="0"/>
              <a:t>='char')</a:t>
            </a:r>
          </a:p>
          <a:p>
            <a:pPr marL="0" indent="0">
              <a:buNone/>
            </a:pPr>
            <a:r>
              <a:rPr lang="en-IN" dirty="0"/>
              <a:t>1: Andhra Pradesh	2014	1262	5</a:t>
            </a:r>
          </a:p>
          <a:p>
            <a:pPr marL="0" indent="0">
              <a:buNone/>
            </a:pPr>
            <a:r>
              <a:rPr lang="en-IN" dirty="0"/>
              <a:t>5: </a:t>
            </a:r>
          </a:p>
          <a:p>
            <a:pPr marL="0" indent="0">
              <a:buNone/>
            </a:pPr>
            <a:r>
              <a:rPr lang="en-IN" dirty="0"/>
              <a:t>Read 4 items</a:t>
            </a:r>
          </a:p>
          <a:p>
            <a:pPr marL="0" indent="0">
              <a:buNone/>
            </a:pPr>
            <a:r>
              <a:rPr lang="en-IN" dirty="0"/>
              <a:t>&gt; </a:t>
            </a:r>
            <a:r>
              <a:rPr lang="en-IN" b="1" dirty="0"/>
              <a:t>data</a:t>
            </a:r>
          </a:p>
          <a:p>
            <a:pPr marL="0" indent="0">
              <a:buNone/>
            </a:pPr>
            <a:r>
              <a:rPr lang="en-IN" dirty="0"/>
              <a:t>[1] "Andhra Pradesh" "2014"           "1262"          </a:t>
            </a:r>
          </a:p>
          <a:p>
            <a:pPr marL="0" indent="0">
              <a:buNone/>
            </a:pPr>
            <a:r>
              <a:rPr lang="en-IN" dirty="0"/>
              <a:t>[4] "5"</a:t>
            </a:r>
          </a:p>
        </p:txBody>
      </p:sp>
    </p:spTree>
    <p:extLst>
      <p:ext uri="{BB962C8B-B14F-4D97-AF65-F5344CB8AC3E}">
        <p14:creationId xmlns:p14="http://schemas.microsoft.com/office/powerpoint/2010/main" val="10458555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77C61-D93C-4A82-91BF-0D0CE45B5186}"/>
              </a:ext>
            </a:extLst>
          </p:cNvPr>
          <p:cNvSpPr>
            <a:spLocks noGrp="1"/>
          </p:cNvSpPr>
          <p:nvPr>
            <p:ph type="title"/>
          </p:nvPr>
        </p:nvSpPr>
        <p:spPr/>
        <p:txBody>
          <a:bodyPr/>
          <a:lstStyle/>
          <a:p>
            <a:r>
              <a:rPr lang="en-US" dirty="0">
                <a:highlight>
                  <a:srgbClr val="FFFF00"/>
                </a:highlight>
              </a:rPr>
              <a:t>Reading a file of data from a disk</a:t>
            </a:r>
            <a:endParaRPr lang="en-IN" dirty="0">
              <a:highlight>
                <a:srgbClr val="FFFF00"/>
              </a:highlight>
            </a:endParaRPr>
          </a:p>
        </p:txBody>
      </p:sp>
      <p:sp>
        <p:nvSpPr>
          <p:cNvPr id="3" name="Content Placeholder 2">
            <a:extLst>
              <a:ext uri="{FF2B5EF4-FFF2-40B4-BE49-F238E27FC236}">
                <a16:creationId xmlns:a16="http://schemas.microsoft.com/office/drawing/2014/main" id="{6FA75BD8-672F-4901-A3C1-0A6B4BABB251}"/>
              </a:ext>
            </a:extLst>
          </p:cNvPr>
          <p:cNvSpPr>
            <a:spLocks noGrp="1"/>
          </p:cNvSpPr>
          <p:nvPr>
            <p:ph idx="1"/>
          </p:nvPr>
        </p:nvSpPr>
        <p:spPr/>
        <p:txBody>
          <a:bodyPr>
            <a:normAutofit fontScale="92500" lnSpcReduction="20000"/>
          </a:bodyPr>
          <a:lstStyle/>
          <a:p>
            <a:r>
              <a:rPr lang="en-US" dirty="0"/>
              <a:t>&gt; </a:t>
            </a:r>
            <a:r>
              <a:rPr lang="en-US" b="1" dirty="0"/>
              <a:t>data=scan(file='sample.txt', what='char')</a:t>
            </a:r>
          </a:p>
          <a:p>
            <a:r>
              <a:rPr lang="en-US" dirty="0"/>
              <a:t>Read 11 items</a:t>
            </a:r>
          </a:p>
          <a:p>
            <a:r>
              <a:rPr lang="en-US" dirty="0"/>
              <a:t>&gt; </a:t>
            </a:r>
            <a:r>
              <a:rPr lang="en-US" b="1" dirty="0"/>
              <a:t>data</a:t>
            </a:r>
          </a:p>
          <a:p>
            <a:r>
              <a:rPr lang="en-US" dirty="0"/>
              <a:t> [1] "</a:t>
            </a:r>
            <a:r>
              <a:rPr lang="en-US" dirty="0" err="1"/>
              <a:t>aditya</a:t>
            </a:r>
            <a:r>
              <a:rPr lang="en-US" dirty="0"/>
              <a:t>" "</a:t>
            </a:r>
            <a:r>
              <a:rPr lang="en-US" dirty="0" err="1"/>
              <a:t>joshi</a:t>
            </a:r>
            <a:r>
              <a:rPr lang="en-US" dirty="0"/>
              <a:t>"  "this"   "is"     "a"     </a:t>
            </a:r>
          </a:p>
          <a:p>
            <a:r>
              <a:rPr lang="en-US" dirty="0"/>
              <a:t> [6] "very"   "good"   "topic"  "1"      "2"     </a:t>
            </a:r>
          </a:p>
          <a:p>
            <a:r>
              <a:rPr lang="en-US" dirty="0"/>
              <a:t>[11] "3" </a:t>
            </a:r>
          </a:p>
          <a:p>
            <a:endParaRPr lang="en-US" dirty="0"/>
          </a:p>
          <a:p>
            <a:r>
              <a:rPr lang="en-US" dirty="0"/>
              <a:t>R looks for data file in default directory so command is </a:t>
            </a:r>
          </a:p>
          <a:p>
            <a:pPr marL="0" indent="0">
              <a:buNone/>
            </a:pPr>
            <a:r>
              <a:rPr lang="en-US" dirty="0"/>
              <a:t> &gt; </a:t>
            </a:r>
            <a:r>
              <a:rPr lang="en-US" b="1" dirty="0" err="1"/>
              <a:t>getwd</a:t>
            </a:r>
            <a:r>
              <a:rPr lang="en-US" b="1" dirty="0"/>
              <a:t>()</a:t>
            </a:r>
          </a:p>
          <a:p>
            <a:pPr marL="0" indent="0">
              <a:buNone/>
            </a:pPr>
            <a:r>
              <a:rPr lang="en-US" dirty="0"/>
              <a:t>[1] "C:/Users/Aditya/Documents"</a:t>
            </a:r>
            <a:endParaRPr lang="en-IN" dirty="0"/>
          </a:p>
        </p:txBody>
      </p:sp>
    </p:spTree>
    <p:extLst>
      <p:ext uri="{BB962C8B-B14F-4D97-AF65-F5344CB8AC3E}">
        <p14:creationId xmlns:p14="http://schemas.microsoft.com/office/powerpoint/2010/main" val="27627141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629C0-5415-4EE5-A552-D4C4C5B9D27A}"/>
              </a:ext>
            </a:extLst>
          </p:cNvPr>
          <p:cNvSpPr>
            <a:spLocks noGrp="1"/>
          </p:cNvSpPr>
          <p:nvPr>
            <p:ph type="title"/>
          </p:nvPr>
        </p:nvSpPr>
        <p:spPr/>
        <p:txBody>
          <a:bodyPr/>
          <a:lstStyle/>
          <a:p>
            <a:r>
              <a:rPr lang="en-US" dirty="0"/>
              <a:t>If your file is in another location</a:t>
            </a:r>
            <a:endParaRPr lang="en-IN" dirty="0"/>
          </a:p>
        </p:txBody>
      </p:sp>
      <p:sp>
        <p:nvSpPr>
          <p:cNvPr id="3" name="Content Placeholder 2">
            <a:extLst>
              <a:ext uri="{FF2B5EF4-FFF2-40B4-BE49-F238E27FC236}">
                <a16:creationId xmlns:a16="http://schemas.microsoft.com/office/drawing/2014/main" id="{66A450A0-F5E6-4AAF-A4BA-F829453257EA}"/>
              </a:ext>
            </a:extLst>
          </p:cNvPr>
          <p:cNvSpPr>
            <a:spLocks noGrp="1"/>
          </p:cNvSpPr>
          <p:nvPr>
            <p:ph idx="1"/>
          </p:nvPr>
        </p:nvSpPr>
        <p:spPr/>
        <p:txBody>
          <a:bodyPr/>
          <a:lstStyle/>
          <a:p>
            <a:pPr marL="0" indent="0">
              <a:buNone/>
            </a:pPr>
            <a:r>
              <a:rPr lang="en-US" dirty="0"/>
              <a:t>&gt; </a:t>
            </a:r>
            <a:r>
              <a:rPr lang="en-US" b="1" dirty="0"/>
              <a:t>data=scan(file='C:/Users/Aditya/Desktop/sample.txt', what='char')</a:t>
            </a:r>
          </a:p>
          <a:p>
            <a:pPr marL="0" indent="0">
              <a:buNone/>
            </a:pPr>
            <a:r>
              <a:rPr lang="en-US" dirty="0"/>
              <a:t>Read 11 items</a:t>
            </a:r>
          </a:p>
          <a:p>
            <a:pPr marL="0" indent="0">
              <a:buNone/>
            </a:pPr>
            <a:r>
              <a:rPr lang="en-US" dirty="0"/>
              <a:t>&gt; </a:t>
            </a:r>
            <a:r>
              <a:rPr lang="en-US" b="1" dirty="0"/>
              <a:t>data</a:t>
            </a:r>
          </a:p>
          <a:p>
            <a:pPr marL="0" indent="0">
              <a:buNone/>
            </a:pPr>
            <a:r>
              <a:rPr lang="en-US" dirty="0"/>
              <a:t> [1] "</a:t>
            </a:r>
            <a:r>
              <a:rPr lang="en-US" dirty="0" err="1"/>
              <a:t>aditya</a:t>
            </a:r>
            <a:r>
              <a:rPr lang="en-US" dirty="0"/>
              <a:t>" "</a:t>
            </a:r>
            <a:r>
              <a:rPr lang="en-US" dirty="0" err="1"/>
              <a:t>joshi</a:t>
            </a:r>
            <a:r>
              <a:rPr lang="en-US" dirty="0"/>
              <a:t>"  "this"   "is"     "a"     </a:t>
            </a:r>
          </a:p>
          <a:p>
            <a:pPr marL="0" indent="0">
              <a:buNone/>
            </a:pPr>
            <a:r>
              <a:rPr lang="en-US" dirty="0"/>
              <a:t> [6] "very"   "good"   "topic"  "1"      "2"     </a:t>
            </a:r>
          </a:p>
          <a:p>
            <a:pPr marL="0" indent="0">
              <a:buNone/>
            </a:pPr>
            <a:r>
              <a:rPr lang="en-US" dirty="0"/>
              <a:t>[11] "3"     </a:t>
            </a:r>
          </a:p>
          <a:p>
            <a:pPr marL="0" indent="0">
              <a:buNone/>
            </a:pPr>
            <a:r>
              <a:rPr lang="en-US" dirty="0"/>
              <a:t>&gt;</a:t>
            </a:r>
            <a:endParaRPr lang="en-IN" dirty="0"/>
          </a:p>
        </p:txBody>
      </p:sp>
    </p:spTree>
    <p:extLst>
      <p:ext uri="{BB962C8B-B14F-4D97-AF65-F5344CB8AC3E}">
        <p14:creationId xmlns:p14="http://schemas.microsoft.com/office/powerpoint/2010/main" val="29034540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2232D-5579-4A23-B0BE-214C7F91556F}"/>
              </a:ext>
            </a:extLst>
          </p:cNvPr>
          <p:cNvSpPr>
            <a:spLocks noGrp="1"/>
          </p:cNvSpPr>
          <p:nvPr>
            <p:ph type="title"/>
          </p:nvPr>
        </p:nvSpPr>
        <p:spPr/>
        <p:txBody>
          <a:bodyPr/>
          <a:lstStyle/>
          <a:p>
            <a:r>
              <a:rPr lang="en-US" dirty="0">
                <a:highlight>
                  <a:srgbClr val="FFFF00"/>
                </a:highlight>
              </a:rPr>
              <a:t>Setting working directory</a:t>
            </a:r>
            <a:endParaRPr lang="en-IN" dirty="0">
              <a:highlight>
                <a:srgbClr val="FFFF00"/>
              </a:highlight>
            </a:endParaRPr>
          </a:p>
        </p:txBody>
      </p:sp>
      <p:sp>
        <p:nvSpPr>
          <p:cNvPr id="3" name="Content Placeholder 2">
            <a:extLst>
              <a:ext uri="{FF2B5EF4-FFF2-40B4-BE49-F238E27FC236}">
                <a16:creationId xmlns:a16="http://schemas.microsoft.com/office/drawing/2014/main" id="{59150651-B979-4A61-AD00-DA2B6BC540DF}"/>
              </a:ext>
            </a:extLst>
          </p:cNvPr>
          <p:cNvSpPr>
            <a:spLocks noGrp="1"/>
          </p:cNvSpPr>
          <p:nvPr>
            <p:ph idx="1"/>
          </p:nvPr>
        </p:nvSpPr>
        <p:spPr/>
        <p:txBody>
          <a:bodyPr>
            <a:normAutofit lnSpcReduction="10000"/>
          </a:bodyPr>
          <a:lstStyle/>
          <a:p>
            <a:pPr marL="0" indent="0">
              <a:buNone/>
            </a:pPr>
            <a:r>
              <a:rPr lang="en-US" dirty="0"/>
              <a:t>You can alter working directory with </a:t>
            </a:r>
            <a:r>
              <a:rPr lang="en-US" dirty="0" err="1"/>
              <a:t>setwd</a:t>
            </a:r>
            <a:r>
              <a:rPr lang="en-US" dirty="0"/>
              <a:t>() command</a:t>
            </a:r>
          </a:p>
          <a:p>
            <a:pPr marL="0" indent="0">
              <a:buNone/>
            </a:pPr>
            <a:r>
              <a:rPr lang="en-IN" dirty="0"/>
              <a:t>&gt; </a:t>
            </a:r>
            <a:r>
              <a:rPr lang="en-IN" b="1" dirty="0" err="1"/>
              <a:t>setwd</a:t>
            </a:r>
            <a:r>
              <a:rPr lang="en-IN" b="1" dirty="0"/>
              <a:t>('C:/Users/Aditya/Desktop')</a:t>
            </a:r>
          </a:p>
          <a:p>
            <a:pPr marL="0" indent="0">
              <a:buNone/>
            </a:pPr>
            <a:r>
              <a:rPr lang="en-IN" dirty="0"/>
              <a:t>&gt; </a:t>
            </a:r>
            <a:r>
              <a:rPr lang="en-IN" b="1" dirty="0" err="1"/>
              <a:t>getwd</a:t>
            </a:r>
            <a:r>
              <a:rPr lang="en-IN" b="1" dirty="0"/>
              <a:t>()</a:t>
            </a:r>
          </a:p>
          <a:p>
            <a:pPr marL="0" indent="0">
              <a:buNone/>
            </a:pPr>
            <a:r>
              <a:rPr lang="en-IN" dirty="0"/>
              <a:t>[1] "C:/Users/Aditya/Desktop"</a:t>
            </a:r>
          </a:p>
          <a:p>
            <a:pPr marL="0" indent="0">
              <a:buNone/>
            </a:pPr>
            <a:r>
              <a:rPr lang="en-IN" dirty="0"/>
              <a:t>To set working directory one level up you can use</a:t>
            </a:r>
          </a:p>
          <a:p>
            <a:pPr marL="0" indent="0">
              <a:buNone/>
            </a:pPr>
            <a:r>
              <a:rPr lang="en-US" dirty="0"/>
              <a:t>&gt; </a:t>
            </a:r>
            <a:r>
              <a:rPr lang="en-US" b="1" dirty="0" err="1"/>
              <a:t>setwd</a:t>
            </a:r>
            <a:r>
              <a:rPr lang="en-US" b="1" dirty="0"/>
              <a:t>('..')</a:t>
            </a:r>
          </a:p>
          <a:p>
            <a:pPr marL="0" indent="0">
              <a:buNone/>
            </a:pPr>
            <a:r>
              <a:rPr lang="en-US" dirty="0"/>
              <a:t>&gt; </a:t>
            </a:r>
            <a:r>
              <a:rPr lang="en-US" b="1" dirty="0" err="1"/>
              <a:t>getwd</a:t>
            </a:r>
            <a:r>
              <a:rPr lang="en-US" b="1" dirty="0"/>
              <a:t>()</a:t>
            </a:r>
          </a:p>
          <a:p>
            <a:pPr marL="0" indent="0">
              <a:buNone/>
            </a:pPr>
            <a:r>
              <a:rPr lang="en-US" dirty="0"/>
              <a:t>[1] "C:/Users/Aditya"</a:t>
            </a:r>
          </a:p>
          <a:p>
            <a:pPr marL="0" indent="0">
              <a:buNone/>
            </a:pPr>
            <a:r>
              <a:rPr lang="en-US" dirty="0"/>
              <a:t>&gt; </a:t>
            </a:r>
            <a:endParaRPr lang="en-IN" dirty="0"/>
          </a:p>
        </p:txBody>
      </p:sp>
    </p:spTree>
    <p:extLst>
      <p:ext uri="{BB962C8B-B14F-4D97-AF65-F5344CB8AC3E}">
        <p14:creationId xmlns:p14="http://schemas.microsoft.com/office/powerpoint/2010/main" val="10466296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20A9C-8AC4-4415-B6EF-877CCBB043D2}"/>
              </a:ext>
            </a:extLst>
          </p:cNvPr>
          <p:cNvSpPr>
            <a:spLocks noGrp="1"/>
          </p:cNvSpPr>
          <p:nvPr>
            <p:ph type="title"/>
          </p:nvPr>
        </p:nvSpPr>
        <p:spPr/>
        <p:txBody>
          <a:bodyPr/>
          <a:lstStyle/>
          <a:p>
            <a:r>
              <a:rPr lang="en-US" dirty="0"/>
              <a:t>Looking the contents of directory</a:t>
            </a:r>
            <a:endParaRPr lang="en-IN" dirty="0"/>
          </a:p>
        </p:txBody>
      </p:sp>
      <p:sp>
        <p:nvSpPr>
          <p:cNvPr id="3" name="Content Placeholder 2">
            <a:extLst>
              <a:ext uri="{FF2B5EF4-FFF2-40B4-BE49-F238E27FC236}">
                <a16:creationId xmlns:a16="http://schemas.microsoft.com/office/drawing/2014/main" id="{42914147-A26D-4009-AE44-327212306F65}"/>
              </a:ext>
            </a:extLst>
          </p:cNvPr>
          <p:cNvSpPr>
            <a:spLocks noGrp="1"/>
          </p:cNvSpPr>
          <p:nvPr>
            <p:ph idx="1"/>
          </p:nvPr>
        </p:nvSpPr>
        <p:spPr/>
        <p:txBody>
          <a:bodyPr/>
          <a:lstStyle/>
          <a:p>
            <a:pPr marL="0" indent="0">
              <a:buNone/>
            </a:pPr>
            <a:r>
              <a:rPr lang="en-US" dirty="0"/>
              <a:t>For checking the </a:t>
            </a:r>
            <a:r>
              <a:rPr lang="en-US" dirty="0" err="1"/>
              <a:t>the</a:t>
            </a:r>
            <a:r>
              <a:rPr lang="en-US" dirty="0"/>
              <a:t> contents of directory with files and folder are there</a:t>
            </a:r>
          </a:p>
          <a:p>
            <a:pPr marL="0" indent="0">
              <a:buNone/>
            </a:pPr>
            <a:r>
              <a:rPr lang="en-US" dirty="0"/>
              <a:t> </a:t>
            </a:r>
            <a:r>
              <a:rPr lang="en-US" dirty="0" err="1"/>
              <a:t>dir</a:t>
            </a:r>
            <a:r>
              <a:rPr lang="en-US" dirty="0"/>
              <a:t>()</a:t>
            </a:r>
          </a:p>
          <a:p>
            <a:pPr marL="0" indent="0">
              <a:buNone/>
            </a:pPr>
            <a:r>
              <a:rPr lang="en-US" dirty="0"/>
              <a:t> </a:t>
            </a:r>
            <a:r>
              <a:rPr lang="en-US" dirty="0" err="1"/>
              <a:t>list.files</a:t>
            </a:r>
            <a:r>
              <a:rPr lang="en-US" dirty="0"/>
              <a:t>() are used</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31275564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76A90A-9EA9-4531-99A1-F7D5313792DE}"/>
              </a:ext>
            </a:extLst>
          </p:cNvPr>
          <p:cNvSpPr>
            <a:spLocks noGrp="1"/>
          </p:cNvSpPr>
          <p:nvPr>
            <p:ph idx="1"/>
          </p:nvPr>
        </p:nvSpPr>
        <p:spPr>
          <a:xfrm>
            <a:off x="838200" y="233680"/>
            <a:ext cx="10515600" cy="5943283"/>
          </a:xfrm>
        </p:spPr>
        <p:txBody>
          <a:bodyPr>
            <a:normAutofit fontScale="92500" lnSpcReduction="20000"/>
          </a:bodyPr>
          <a:lstStyle/>
          <a:p>
            <a:pPr marL="0" indent="0">
              <a:buNone/>
            </a:pPr>
            <a:r>
              <a:rPr lang="en-IN" dirty="0"/>
              <a:t>&gt; </a:t>
            </a:r>
            <a:r>
              <a:rPr lang="en-IN" b="1" dirty="0" err="1"/>
              <a:t>dir</a:t>
            </a:r>
            <a:r>
              <a:rPr lang="en-IN" b="1" dirty="0"/>
              <a:t>('Desktop')</a:t>
            </a:r>
          </a:p>
          <a:p>
            <a:pPr marL="0" indent="0">
              <a:buNone/>
            </a:pPr>
            <a:r>
              <a:rPr lang="en-IN" dirty="0"/>
              <a:t> [1] "AdityaJoshi_AssignmentML.pdf"   </a:t>
            </a:r>
          </a:p>
          <a:p>
            <a:pPr marL="0" indent="0">
              <a:buNone/>
            </a:pPr>
            <a:r>
              <a:rPr lang="en-IN" dirty="0"/>
              <a:t> [2] "Client Authentication </a:t>
            </a:r>
            <a:r>
              <a:rPr lang="en-IN" dirty="0" err="1"/>
              <a:t>Agent.lnk</a:t>
            </a:r>
            <a:r>
              <a:rPr lang="en-IN" dirty="0"/>
              <a:t>"</a:t>
            </a:r>
          </a:p>
          <a:p>
            <a:pPr marL="0" indent="0">
              <a:buNone/>
            </a:pPr>
            <a:r>
              <a:rPr lang="en-IN" dirty="0"/>
              <a:t> [3] "</a:t>
            </a:r>
            <a:r>
              <a:rPr lang="en-IN" dirty="0" err="1"/>
              <a:t>CodeBlocks.lnk</a:t>
            </a:r>
            <a:r>
              <a:rPr lang="en-IN" dirty="0"/>
              <a:t>"                 </a:t>
            </a:r>
          </a:p>
          <a:p>
            <a:pPr marL="0" indent="0">
              <a:buNone/>
            </a:pPr>
            <a:r>
              <a:rPr lang="en-IN" dirty="0"/>
              <a:t> [4] "CPP"                            </a:t>
            </a:r>
          </a:p>
          <a:p>
            <a:pPr marL="0" indent="0">
              <a:buNone/>
            </a:pPr>
            <a:r>
              <a:rPr lang="en-IN" dirty="0"/>
              <a:t> [5] "</a:t>
            </a:r>
            <a:r>
              <a:rPr lang="en-IN" dirty="0" err="1"/>
              <a:t>CPPPrograms</a:t>
            </a:r>
            <a:r>
              <a:rPr lang="en-IN" dirty="0"/>
              <a:t>"                    </a:t>
            </a:r>
          </a:p>
          <a:p>
            <a:pPr marL="0" indent="0">
              <a:buNone/>
            </a:pPr>
            <a:r>
              <a:rPr lang="en-IN" dirty="0"/>
              <a:t> [6] "dengue"                         </a:t>
            </a:r>
          </a:p>
          <a:p>
            <a:pPr marL="0" indent="0">
              <a:buNone/>
            </a:pPr>
            <a:r>
              <a:rPr lang="en-IN" dirty="0"/>
              <a:t> [7] "desktop.ini"                    </a:t>
            </a:r>
          </a:p>
          <a:p>
            <a:pPr marL="0" indent="0">
              <a:buNone/>
            </a:pPr>
            <a:r>
              <a:rPr lang="en-IN" dirty="0"/>
              <a:t> [8] "Microsoft </a:t>
            </a:r>
            <a:r>
              <a:rPr lang="en-IN" dirty="0" err="1"/>
              <a:t>Edge.lnk</a:t>
            </a:r>
            <a:r>
              <a:rPr lang="en-IN" dirty="0"/>
              <a:t>"             </a:t>
            </a:r>
          </a:p>
          <a:p>
            <a:pPr marL="0" indent="0">
              <a:buNone/>
            </a:pPr>
            <a:r>
              <a:rPr lang="en-IN" dirty="0"/>
              <a:t> [9] "MinGW </a:t>
            </a:r>
            <a:r>
              <a:rPr lang="en-IN" dirty="0" err="1"/>
              <a:t>Installer.lnk</a:t>
            </a:r>
            <a:r>
              <a:rPr lang="en-IN" dirty="0"/>
              <a:t>"            </a:t>
            </a:r>
          </a:p>
          <a:p>
            <a:pPr marL="0" indent="0">
              <a:buNone/>
            </a:pPr>
            <a:r>
              <a:rPr lang="en-IN" dirty="0"/>
              <a:t>[10] "</a:t>
            </a:r>
            <a:r>
              <a:rPr lang="en-IN" dirty="0" err="1"/>
              <a:t>Paperstostudy</a:t>
            </a:r>
            <a:r>
              <a:rPr lang="en-IN" dirty="0"/>
              <a:t>"                  </a:t>
            </a:r>
          </a:p>
          <a:p>
            <a:pPr marL="0" indent="0">
              <a:buNone/>
            </a:pPr>
            <a:r>
              <a:rPr lang="en-IN" dirty="0"/>
              <a:t>[11] "R"                              </a:t>
            </a:r>
          </a:p>
          <a:p>
            <a:pPr marL="0" indent="0">
              <a:buNone/>
            </a:pPr>
            <a:r>
              <a:rPr lang="en-IN" dirty="0"/>
              <a:t>[12] "sample.txt"                     </a:t>
            </a:r>
          </a:p>
          <a:p>
            <a:pPr marL="0" indent="0">
              <a:buNone/>
            </a:pPr>
            <a:r>
              <a:rPr lang="en-IN" dirty="0"/>
              <a:t>[13] "Suspended.docx" </a:t>
            </a:r>
          </a:p>
        </p:txBody>
      </p:sp>
    </p:spTree>
    <p:extLst>
      <p:ext uri="{BB962C8B-B14F-4D97-AF65-F5344CB8AC3E}">
        <p14:creationId xmlns:p14="http://schemas.microsoft.com/office/powerpoint/2010/main" val="33490144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16832A1-FF84-43EE-974F-19FBF97D2ED8}"/>
              </a:ext>
            </a:extLst>
          </p:cNvPr>
          <p:cNvPicPr>
            <a:picLocks noGrp="1" noChangeAspect="1"/>
          </p:cNvPicPr>
          <p:nvPr>
            <p:ph idx="1"/>
          </p:nvPr>
        </p:nvPicPr>
        <p:blipFill>
          <a:blip r:embed="rId2"/>
          <a:stretch>
            <a:fillRect/>
          </a:stretch>
        </p:blipFill>
        <p:spPr>
          <a:xfrm>
            <a:off x="2513492" y="111125"/>
            <a:ext cx="7165016" cy="6065838"/>
          </a:xfrm>
          <a:prstGeom prst="rect">
            <a:avLst/>
          </a:prstGeom>
        </p:spPr>
      </p:pic>
    </p:spTree>
    <p:extLst>
      <p:ext uri="{BB962C8B-B14F-4D97-AF65-F5344CB8AC3E}">
        <p14:creationId xmlns:p14="http://schemas.microsoft.com/office/powerpoint/2010/main" val="278516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D3E2DE-17B5-40F7-B8B0-BD1B026E6E1F}"/>
              </a:ext>
            </a:extLst>
          </p:cNvPr>
          <p:cNvSpPr>
            <a:spLocks noGrp="1"/>
          </p:cNvSpPr>
          <p:nvPr>
            <p:ph idx="1"/>
          </p:nvPr>
        </p:nvSpPr>
        <p:spPr>
          <a:xfrm>
            <a:off x="838200" y="132080"/>
            <a:ext cx="10515600" cy="6044883"/>
          </a:xfrm>
        </p:spPr>
        <p:txBody>
          <a:bodyPr>
            <a:normAutofit fontScale="85000" lnSpcReduction="20000"/>
          </a:bodyPr>
          <a:lstStyle/>
          <a:p>
            <a:pPr marL="0" indent="0">
              <a:buNone/>
            </a:pPr>
            <a:r>
              <a:rPr lang="en-IN" dirty="0"/>
              <a:t>&gt; </a:t>
            </a:r>
            <a:r>
              <a:rPr lang="en-IN" dirty="0" err="1"/>
              <a:t>list.files</a:t>
            </a:r>
            <a:r>
              <a:rPr lang="en-IN" dirty="0"/>
              <a:t>('</a:t>
            </a:r>
            <a:r>
              <a:rPr lang="en-IN" dirty="0" err="1"/>
              <a:t>DEsktop</a:t>
            </a:r>
            <a:r>
              <a:rPr lang="en-IN" dirty="0"/>
              <a:t>')</a:t>
            </a:r>
          </a:p>
          <a:p>
            <a:pPr marL="0" indent="0">
              <a:buNone/>
            </a:pPr>
            <a:r>
              <a:rPr lang="en-IN" dirty="0"/>
              <a:t> [1] "AdityaJoshi_AssignmentML.pdf"   </a:t>
            </a:r>
          </a:p>
          <a:p>
            <a:pPr marL="0" indent="0">
              <a:buNone/>
            </a:pPr>
            <a:r>
              <a:rPr lang="en-IN" dirty="0"/>
              <a:t> [2] "Client Authentication </a:t>
            </a:r>
            <a:r>
              <a:rPr lang="en-IN" dirty="0" err="1"/>
              <a:t>Agent.lnk</a:t>
            </a:r>
            <a:r>
              <a:rPr lang="en-IN" dirty="0"/>
              <a:t>"</a:t>
            </a:r>
          </a:p>
          <a:p>
            <a:pPr marL="0" indent="0">
              <a:buNone/>
            </a:pPr>
            <a:r>
              <a:rPr lang="en-IN" dirty="0"/>
              <a:t> [3] "</a:t>
            </a:r>
            <a:r>
              <a:rPr lang="en-IN" dirty="0" err="1"/>
              <a:t>CodeBlocks.lnk</a:t>
            </a:r>
            <a:r>
              <a:rPr lang="en-IN" dirty="0"/>
              <a:t>"                 </a:t>
            </a:r>
          </a:p>
          <a:p>
            <a:pPr marL="0" indent="0">
              <a:buNone/>
            </a:pPr>
            <a:r>
              <a:rPr lang="en-IN" dirty="0"/>
              <a:t> [4] "CPP"                            </a:t>
            </a:r>
          </a:p>
          <a:p>
            <a:pPr marL="0" indent="0">
              <a:buNone/>
            </a:pPr>
            <a:r>
              <a:rPr lang="en-IN" dirty="0"/>
              <a:t> [5] "</a:t>
            </a:r>
            <a:r>
              <a:rPr lang="en-IN" dirty="0" err="1"/>
              <a:t>CPPPrograms</a:t>
            </a:r>
            <a:r>
              <a:rPr lang="en-IN" dirty="0"/>
              <a:t>"                    </a:t>
            </a:r>
          </a:p>
          <a:p>
            <a:pPr marL="0" indent="0">
              <a:buNone/>
            </a:pPr>
            <a:r>
              <a:rPr lang="en-IN" dirty="0"/>
              <a:t> [6] "dengue"                         </a:t>
            </a:r>
          </a:p>
          <a:p>
            <a:pPr marL="0" indent="0">
              <a:buNone/>
            </a:pPr>
            <a:r>
              <a:rPr lang="en-IN" dirty="0"/>
              <a:t> [7] "desktop.ini"                    </a:t>
            </a:r>
          </a:p>
          <a:p>
            <a:pPr marL="0" indent="0">
              <a:buNone/>
            </a:pPr>
            <a:r>
              <a:rPr lang="en-IN" dirty="0"/>
              <a:t> [8] "Microsoft </a:t>
            </a:r>
            <a:r>
              <a:rPr lang="en-IN" dirty="0" err="1"/>
              <a:t>Edge.lnk</a:t>
            </a:r>
            <a:r>
              <a:rPr lang="en-IN" dirty="0"/>
              <a:t>"             </a:t>
            </a:r>
          </a:p>
          <a:p>
            <a:pPr marL="0" indent="0">
              <a:buNone/>
            </a:pPr>
            <a:r>
              <a:rPr lang="en-IN" dirty="0"/>
              <a:t> [9] "MinGW </a:t>
            </a:r>
            <a:r>
              <a:rPr lang="en-IN" dirty="0" err="1"/>
              <a:t>Installer.lnk</a:t>
            </a:r>
            <a:r>
              <a:rPr lang="en-IN" dirty="0"/>
              <a:t>"            </a:t>
            </a:r>
          </a:p>
          <a:p>
            <a:pPr marL="0" indent="0">
              <a:buNone/>
            </a:pPr>
            <a:r>
              <a:rPr lang="en-IN" dirty="0"/>
              <a:t>[10] "</a:t>
            </a:r>
            <a:r>
              <a:rPr lang="en-IN" dirty="0" err="1"/>
              <a:t>Paperstostudy</a:t>
            </a:r>
            <a:r>
              <a:rPr lang="en-IN" dirty="0"/>
              <a:t>"                  </a:t>
            </a:r>
          </a:p>
          <a:p>
            <a:pPr marL="0" indent="0">
              <a:buNone/>
            </a:pPr>
            <a:r>
              <a:rPr lang="en-IN" dirty="0"/>
              <a:t>[11] "R"                              </a:t>
            </a:r>
          </a:p>
          <a:p>
            <a:pPr marL="0" indent="0">
              <a:buNone/>
            </a:pPr>
            <a:r>
              <a:rPr lang="en-IN" dirty="0"/>
              <a:t>[12] "sample.txt"                     </a:t>
            </a:r>
          </a:p>
          <a:p>
            <a:pPr marL="0" indent="0">
              <a:buNone/>
            </a:pPr>
            <a:r>
              <a:rPr lang="en-IN" dirty="0"/>
              <a:t>[13] "Suspended.docx"                 </a:t>
            </a:r>
          </a:p>
          <a:p>
            <a:pPr marL="0" indent="0">
              <a:buNone/>
            </a:pPr>
            <a:r>
              <a:rPr lang="en-IN" dirty="0"/>
              <a:t>&gt; </a:t>
            </a:r>
          </a:p>
        </p:txBody>
      </p:sp>
    </p:spTree>
    <p:extLst>
      <p:ext uri="{BB962C8B-B14F-4D97-AF65-F5344CB8AC3E}">
        <p14:creationId xmlns:p14="http://schemas.microsoft.com/office/powerpoint/2010/main" val="2555925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EC785-474A-40D2-82B4-D02FD0B30A7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53F52DB-0A5D-4541-8AEB-66DC37F80566}"/>
              </a:ext>
            </a:extLst>
          </p:cNvPr>
          <p:cNvSpPr>
            <a:spLocks noGrp="1"/>
          </p:cNvSpPr>
          <p:nvPr>
            <p:ph idx="1"/>
          </p:nvPr>
        </p:nvSpPr>
        <p:spPr/>
        <p:txBody>
          <a:bodyPr/>
          <a:lstStyle/>
          <a:p>
            <a:pPr algn="just"/>
            <a:r>
              <a:rPr lang="en-US" dirty="0">
                <a:highlight>
                  <a:srgbClr val="FFFF00"/>
                </a:highlight>
              </a:rPr>
              <a:t>R is a programming language</a:t>
            </a:r>
            <a:r>
              <a:rPr lang="en-IN" dirty="0">
                <a:highlight>
                  <a:srgbClr val="FFFF00"/>
                </a:highlight>
              </a:rPr>
              <a:t> and software environment for statistical Computing and Graphics Supported by the R Foundation for Statistical computing</a:t>
            </a:r>
            <a:r>
              <a:rPr lang="en-IN" dirty="0"/>
              <a:t>.</a:t>
            </a:r>
          </a:p>
          <a:p>
            <a:pPr algn="just"/>
            <a:r>
              <a:rPr lang="en-IN" dirty="0"/>
              <a:t>The R Language is widely used among Statisticians and data miners for developing statistical software and data analysis.</a:t>
            </a:r>
          </a:p>
          <a:p>
            <a:pPr algn="just"/>
            <a:r>
              <a:rPr lang="en-IN" dirty="0"/>
              <a:t>R is powerful statistical program but it is first and foremost a programming language. Many routines have been written for R by people all over the world and made freely available from the R project website as “packages” however the basic installation (for windows, Linux or Mac) contains a powerful set of tools for most purposes.</a:t>
            </a:r>
          </a:p>
          <a:p>
            <a:pPr marL="0" indent="0" algn="just">
              <a:buNone/>
            </a:pPr>
            <a:endParaRPr lang="en-US" dirty="0"/>
          </a:p>
        </p:txBody>
      </p:sp>
    </p:spTree>
    <p:extLst>
      <p:ext uri="{BB962C8B-B14F-4D97-AF65-F5344CB8AC3E}">
        <p14:creationId xmlns:p14="http://schemas.microsoft.com/office/powerpoint/2010/main" val="30711130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252DD-7A16-4529-9EBC-58301C64A870}"/>
              </a:ext>
            </a:extLst>
          </p:cNvPr>
          <p:cNvSpPr>
            <a:spLocks noGrp="1"/>
          </p:cNvSpPr>
          <p:nvPr>
            <p:ph type="title"/>
          </p:nvPr>
        </p:nvSpPr>
        <p:spPr/>
        <p:txBody>
          <a:bodyPr/>
          <a:lstStyle/>
          <a:p>
            <a:r>
              <a:rPr lang="en-US" dirty="0"/>
              <a:t>For invisible files </a:t>
            </a:r>
            <a:endParaRPr lang="en-IN" dirty="0"/>
          </a:p>
        </p:txBody>
      </p:sp>
      <p:sp>
        <p:nvSpPr>
          <p:cNvPr id="3" name="Content Placeholder 2">
            <a:extLst>
              <a:ext uri="{FF2B5EF4-FFF2-40B4-BE49-F238E27FC236}">
                <a16:creationId xmlns:a16="http://schemas.microsoft.com/office/drawing/2014/main" id="{0A84007F-0336-4546-9FAC-4AF4D000C868}"/>
              </a:ext>
            </a:extLst>
          </p:cNvPr>
          <p:cNvSpPr>
            <a:spLocks noGrp="1"/>
          </p:cNvSpPr>
          <p:nvPr>
            <p:ph idx="1"/>
          </p:nvPr>
        </p:nvSpPr>
        <p:spPr/>
        <p:txBody>
          <a:bodyPr/>
          <a:lstStyle/>
          <a:p>
            <a:pPr marL="0" indent="0">
              <a:buNone/>
            </a:pPr>
            <a:r>
              <a:rPr lang="en-US" dirty="0"/>
              <a:t>&gt; </a:t>
            </a:r>
            <a:r>
              <a:rPr lang="en-US" b="1" dirty="0" err="1"/>
              <a:t>dir</a:t>
            </a:r>
            <a:r>
              <a:rPr lang="en-US" b="1" dirty="0"/>
              <a:t>(</a:t>
            </a:r>
            <a:r>
              <a:rPr lang="en-US" b="1" dirty="0" err="1"/>
              <a:t>all.files</a:t>
            </a:r>
            <a:r>
              <a:rPr lang="en-US" b="1" dirty="0"/>
              <a:t> = TRUE)</a:t>
            </a:r>
          </a:p>
          <a:p>
            <a:pPr marL="0" indent="0">
              <a:buNone/>
            </a:pPr>
            <a:r>
              <a:rPr lang="en-US" dirty="0"/>
              <a:t> [1] "."                       ".."                     </a:t>
            </a:r>
          </a:p>
          <a:p>
            <a:pPr marL="0" indent="0">
              <a:buNone/>
            </a:pPr>
            <a:r>
              <a:rPr lang="en-US" dirty="0"/>
              <a:t> [3] ".</a:t>
            </a:r>
            <a:r>
              <a:rPr lang="en-US" dirty="0" err="1"/>
              <a:t>Rhistory</a:t>
            </a:r>
            <a:r>
              <a:rPr lang="en-US" dirty="0"/>
              <a:t>"               "Custom Office Templates"</a:t>
            </a:r>
          </a:p>
          <a:p>
            <a:pPr marL="0" indent="0">
              <a:buNone/>
            </a:pPr>
            <a:r>
              <a:rPr lang="en-US" dirty="0"/>
              <a:t> [5] "desktop.ini"             "My Music"               </a:t>
            </a:r>
          </a:p>
          <a:p>
            <a:pPr marL="0" indent="0">
              <a:buNone/>
            </a:pPr>
            <a:r>
              <a:rPr lang="en-US" dirty="0"/>
              <a:t> [7] "My Pictures"             "My Videos"              </a:t>
            </a:r>
          </a:p>
          <a:p>
            <a:pPr marL="0" indent="0">
              <a:buNone/>
            </a:pPr>
            <a:r>
              <a:rPr lang="en-US" dirty="0"/>
              <a:t> [9] "Python Scripts"          "R"                      </a:t>
            </a:r>
          </a:p>
          <a:p>
            <a:pPr marL="0" indent="0">
              <a:buNone/>
            </a:pPr>
            <a:r>
              <a:rPr lang="en-US" dirty="0"/>
              <a:t>[11] "sample.txt"             </a:t>
            </a:r>
          </a:p>
          <a:p>
            <a:pPr marL="0" indent="0">
              <a:buNone/>
            </a:pPr>
            <a:r>
              <a:rPr lang="en-US" dirty="0"/>
              <a:t>&gt;</a:t>
            </a:r>
            <a:endParaRPr lang="en-IN" dirty="0"/>
          </a:p>
        </p:txBody>
      </p:sp>
    </p:spTree>
    <p:extLst>
      <p:ext uri="{BB962C8B-B14F-4D97-AF65-F5344CB8AC3E}">
        <p14:creationId xmlns:p14="http://schemas.microsoft.com/office/powerpoint/2010/main" val="31666738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13D23-A603-483B-B8F9-1A1B5787DA21}"/>
              </a:ext>
            </a:extLst>
          </p:cNvPr>
          <p:cNvSpPr>
            <a:spLocks noGrp="1"/>
          </p:cNvSpPr>
          <p:nvPr>
            <p:ph type="title"/>
          </p:nvPr>
        </p:nvSpPr>
        <p:spPr/>
        <p:txBody>
          <a:bodyPr/>
          <a:lstStyle/>
          <a:p>
            <a:r>
              <a:rPr lang="en-US" dirty="0"/>
              <a:t>Selects the file from browser type or from popup window</a:t>
            </a:r>
            <a:endParaRPr lang="en-IN" dirty="0"/>
          </a:p>
        </p:txBody>
      </p:sp>
      <p:sp>
        <p:nvSpPr>
          <p:cNvPr id="3" name="Content Placeholder 2">
            <a:extLst>
              <a:ext uri="{FF2B5EF4-FFF2-40B4-BE49-F238E27FC236}">
                <a16:creationId xmlns:a16="http://schemas.microsoft.com/office/drawing/2014/main" id="{6B0250C8-AFD5-404E-941F-DF1A5FAA1805}"/>
              </a:ext>
            </a:extLst>
          </p:cNvPr>
          <p:cNvSpPr>
            <a:spLocks noGrp="1"/>
          </p:cNvSpPr>
          <p:nvPr>
            <p:ph idx="1"/>
          </p:nvPr>
        </p:nvSpPr>
        <p:spPr/>
        <p:txBody>
          <a:bodyPr/>
          <a:lstStyle/>
          <a:p>
            <a:pPr marL="0" indent="0">
              <a:buNone/>
            </a:pPr>
            <a:r>
              <a:rPr lang="en-IN" dirty="0"/>
              <a:t>&gt;</a:t>
            </a:r>
            <a:r>
              <a:rPr lang="en-IN" b="1" dirty="0"/>
              <a:t>data=scan(</a:t>
            </a:r>
            <a:r>
              <a:rPr lang="en-IN" b="1" dirty="0" err="1"/>
              <a:t>file.choose</a:t>
            </a:r>
            <a:r>
              <a:rPr lang="en-IN" b="1" dirty="0"/>
              <a:t>())</a:t>
            </a:r>
          </a:p>
          <a:p>
            <a:pPr marL="0" indent="0">
              <a:buNone/>
            </a:pPr>
            <a:r>
              <a:rPr lang="en-US" dirty="0"/>
              <a:t>&gt; </a:t>
            </a:r>
            <a:r>
              <a:rPr lang="en-US" b="1" dirty="0"/>
              <a:t>data=scan(</a:t>
            </a:r>
            <a:r>
              <a:rPr lang="en-US" b="1" dirty="0" err="1"/>
              <a:t>file.choose</a:t>
            </a:r>
            <a:r>
              <a:rPr lang="en-US" b="1" dirty="0"/>
              <a:t>(),what='char')</a:t>
            </a:r>
          </a:p>
          <a:p>
            <a:pPr marL="0" indent="0">
              <a:buNone/>
            </a:pPr>
            <a:r>
              <a:rPr lang="en-US" dirty="0"/>
              <a:t>Read 11 items</a:t>
            </a:r>
          </a:p>
          <a:p>
            <a:pPr marL="0" indent="0">
              <a:buNone/>
            </a:pPr>
            <a:r>
              <a:rPr lang="en-US" dirty="0"/>
              <a:t>&gt; </a:t>
            </a:r>
            <a:r>
              <a:rPr lang="en-US" b="1" dirty="0"/>
              <a:t>data</a:t>
            </a:r>
          </a:p>
          <a:p>
            <a:pPr marL="0" indent="0">
              <a:buNone/>
            </a:pPr>
            <a:r>
              <a:rPr lang="en-US" dirty="0"/>
              <a:t> [1] "</a:t>
            </a:r>
            <a:r>
              <a:rPr lang="en-US" dirty="0" err="1"/>
              <a:t>aditya</a:t>
            </a:r>
            <a:r>
              <a:rPr lang="en-US" dirty="0"/>
              <a:t>" "</a:t>
            </a:r>
            <a:r>
              <a:rPr lang="en-US" dirty="0" err="1"/>
              <a:t>joshi</a:t>
            </a:r>
            <a:r>
              <a:rPr lang="en-US" dirty="0"/>
              <a:t>"  "this"   "is"     "a"     </a:t>
            </a:r>
          </a:p>
          <a:p>
            <a:pPr marL="0" indent="0">
              <a:buNone/>
            </a:pPr>
            <a:r>
              <a:rPr lang="en-US" dirty="0"/>
              <a:t> [6] "very"   "good"   "topic"  "1"      "2"     </a:t>
            </a:r>
          </a:p>
          <a:p>
            <a:pPr marL="0" indent="0">
              <a:buNone/>
            </a:pPr>
            <a:r>
              <a:rPr lang="en-US" dirty="0"/>
              <a:t>[11] "3"     </a:t>
            </a:r>
          </a:p>
          <a:p>
            <a:pPr marL="0" indent="0">
              <a:buNone/>
            </a:pPr>
            <a:r>
              <a:rPr lang="en-US" dirty="0"/>
              <a:t>&gt; </a:t>
            </a:r>
            <a:endParaRPr lang="en-IN" dirty="0"/>
          </a:p>
        </p:txBody>
      </p:sp>
      <p:pic>
        <p:nvPicPr>
          <p:cNvPr id="5" name="Picture 4">
            <a:extLst>
              <a:ext uri="{FF2B5EF4-FFF2-40B4-BE49-F238E27FC236}">
                <a16:creationId xmlns:a16="http://schemas.microsoft.com/office/drawing/2014/main" id="{FBCD7F55-5FB3-4AD0-883F-722329BBA3FC}"/>
              </a:ext>
            </a:extLst>
          </p:cNvPr>
          <p:cNvPicPr>
            <a:picLocks noChangeAspect="1"/>
          </p:cNvPicPr>
          <p:nvPr/>
        </p:nvPicPr>
        <p:blipFill>
          <a:blip r:embed="rId2"/>
          <a:stretch>
            <a:fillRect/>
          </a:stretch>
        </p:blipFill>
        <p:spPr>
          <a:xfrm>
            <a:off x="4470400" y="2813548"/>
            <a:ext cx="7397750" cy="3086692"/>
          </a:xfrm>
          <a:prstGeom prst="rect">
            <a:avLst/>
          </a:prstGeom>
        </p:spPr>
      </p:pic>
    </p:spTree>
    <p:extLst>
      <p:ext uri="{BB962C8B-B14F-4D97-AF65-F5344CB8AC3E}">
        <p14:creationId xmlns:p14="http://schemas.microsoft.com/office/powerpoint/2010/main" val="33401305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DB628-17AC-4062-9C59-A23C9F93A467}"/>
              </a:ext>
            </a:extLst>
          </p:cNvPr>
          <p:cNvSpPr>
            <a:spLocks noGrp="1"/>
          </p:cNvSpPr>
          <p:nvPr>
            <p:ph type="title"/>
          </p:nvPr>
        </p:nvSpPr>
        <p:spPr/>
        <p:txBody>
          <a:bodyPr/>
          <a:lstStyle/>
          <a:p>
            <a:r>
              <a:rPr lang="en-IN" dirty="0"/>
              <a:t>Reading Bigger Files </a:t>
            </a:r>
          </a:p>
        </p:txBody>
      </p:sp>
      <p:sp>
        <p:nvSpPr>
          <p:cNvPr id="3" name="Content Placeholder 2">
            <a:extLst>
              <a:ext uri="{FF2B5EF4-FFF2-40B4-BE49-F238E27FC236}">
                <a16:creationId xmlns:a16="http://schemas.microsoft.com/office/drawing/2014/main" id="{1DDEF3F9-9F80-420A-ADE6-825D850C0D17}"/>
              </a:ext>
            </a:extLst>
          </p:cNvPr>
          <p:cNvSpPr>
            <a:spLocks noGrp="1"/>
          </p:cNvSpPr>
          <p:nvPr>
            <p:ph idx="1"/>
          </p:nvPr>
        </p:nvSpPr>
        <p:spPr/>
        <p:txBody>
          <a:bodyPr/>
          <a:lstStyle/>
          <a:p>
            <a:r>
              <a:rPr lang="en-IN" dirty="0"/>
              <a:t>Scan command is helpful to read simple vector for reading the more complicated files having multiple items </a:t>
            </a:r>
            <a:r>
              <a:rPr lang="en-IN" dirty="0" err="1"/>
              <a:t>i.e</a:t>
            </a:r>
            <a:r>
              <a:rPr lang="en-IN" dirty="0"/>
              <a:t> two dimensional in nature containing rows and columns </a:t>
            </a:r>
          </a:p>
          <a:p>
            <a:r>
              <a:rPr lang="en-IN" dirty="0"/>
              <a:t>In most cases you have to prepare data in spreadsheet for reading data from spreadsheet command </a:t>
            </a:r>
            <a:r>
              <a:rPr lang="en-IN" b="1" dirty="0"/>
              <a:t>read.csv() </a:t>
            </a:r>
            <a:r>
              <a:rPr lang="en-IN" dirty="0"/>
              <a:t>is used it is under </a:t>
            </a:r>
            <a:r>
              <a:rPr lang="en-IN" b="1" dirty="0" err="1"/>
              <a:t>utils</a:t>
            </a:r>
            <a:r>
              <a:rPr lang="en-IN" b="1" dirty="0"/>
              <a:t> package</a:t>
            </a:r>
          </a:p>
          <a:p>
            <a:endParaRPr lang="en-IN" b="1" dirty="0"/>
          </a:p>
        </p:txBody>
      </p:sp>
    </p:spTree>
    <p:extLst>
      <p:ext uri="{BB962C8B-B14F-4D97-AF65-F5344CB8AC3E}">
        <p14:creationId xmlns:p14="http://schemas.microsoft.com/office/powerpoint/2010/main" val="8038283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E5C769-81EB-44BB-8417-7B67DF59ED6B}"/>
              </a:ext>
            </a:extLst>
          </p:cNvPr>
          <p:cNvSpPr>
            <a:spLocks noGrp="1"/>
          </p:cNvSpPr>
          <p:nvPr>
            <p:ph idx="1"/>
          </p:nvPr>
        </p:nvSpPr>
        <p:spPr>
          <a:xfrm>
            <a:off x="838200" y="172720"/>
            <a:ext cx="10515600" cy="6004243"/>
          </a:xfrm>
        </p:spPr>
        <p:txBody>
          <a:bodyPr>
            <a:normAutofit fontScale="92500" lnSpcReduction="10000"/>
          </a:bodyPr>
          <a:lstStyle/>
          <a:p>
            <a:pPr marL="0" indent="0">
              <a:buNone/>
            </a:pPr>
            <a:r>
              <a:rPr lang="en-IN" dirty="0"/>
              <a:t>&gt; </a:t>
            </a:r>
            <a:r>
              <a:rPr lang="en-IN" b="1" dirty="0"/>
              <a:t>read.csv("Denguecases.csv")</a:t>
            </a:r>
          </a:p>
          <a:p>
            <a:pPr marL="0" indent="0">
              <a:buNone/>
            </a:pPr>
            <a:r>
              <a:rPr lang="en-IN" dirty="0"/>
              <a:t>              </a:t>
            </a:r>
            <a:r>
              <a:rPr lang="en-IN" dirty="0" err="1"/>
              <a:t>StateUT</a:t>
            </a:r>
            <a:r>
              <a:rPr lang="en-IN" dirty="0"/>
              <a:t> Year Cases Deaths</a:t>
            </a:r>
          </a:p>
          <a:p>
            <a:pPr marL="0" indent="0">
              <a:buNone/>
            </a:pPr>
            <a:r>
              <a:rPr lang="en-IN" dirty="0"/>
              <a:t>1      Andhra Pradesh 2014  1262      5</a:t>
            </a:r>
          </a:p>
          <a:p>
            <a:pPr marL="0" indent="0">
              <a:buNone/>
            </a:pPr>
            <a:r>
              <a:rPr lang="en-IN" dirty="0"/>
              <a:t>2   Arunachal Pradesh 2014    27      0</a:t>
            </a:r>
          </a:p>
          <a:p>
            <a:pPr marL="0" indent="0">
              <a:buNone/>
            </a:pPr>
            <a:r>
              <a:rPr lang="en-IN" dirty="0"/>
              <a:t>3               Assam 2014    85      0</a:t>
            </a:r>
          </a:p>
          <a:p>
            <a:pPr marL="0" indent="0">
              <a:buNone/>
            </a:pPr>
            <a:r>
              <a:rPr lang="en-IN" dirty="0"/>
              <a:t>4               Bihar 2014   297      0</a:t>
            </a:r>
          </a:p>
          <a:p>
            <a:pPr marL="0" indent="0">
              <a:buNone/>
            </a:pPr>
            <a:endParaRPr lang="en-IN" dirty="0"/>
          </a:p>
          <a:p>
            <a:pPr marL="0" indent="0">
              <a:buNone/>
            </a:pPr>
            <a:r>
              <a:rPr lang="en-IN" dirty="0"/>
              <a:t>&gt; </a:t>
            </a:r>
            <a:r>
              <a:rPr lang="en-IN" b="1" dirty="0"/>
              <a:t>read.csv("Denguecases.csv", header=TRUE)</a:t>
            </a:r>
          </a:p>
          <a:p>
            <a:pPr marL="0" indent="0">
              <a:buNone/>
            </a:pPr>
            <a:r>
              <a:rPr lang="en-IN" dirty="0"/>
              <a:t>              </a:t>
            </a:r>
            <a:r>
              <a:rPr lang="en-IN" dirty="0" err="1"/>
              <a:t>StateUT</a:t>
            </a:r>
            <a:r>
              <a:rPr lang="en-IN" dirty="0"/>
              <a:t> Year Cases Deaths</a:t>
            </a:r>
          </a:p>
          <a:p>
            <a:pPr marL="0" indent="0">
              <a:buNone/>
            </a:pPr>
            <a:r>
              <a:rPr lang="en-IN" dirty="0"/>
              <a:t>1      Andhra Pradesh 2014  1262      5</a:t>
            </a:r>
          </a:p>
          <a:p>
            <a:pPr marL="0" indent="0">
              <a:buNone/>
            </a:pPr>
            <a:r>
              <a:rPr lang="en-IN" dirty="0"/>
              <a:t>2   Arunachal Pradesh 2014    27      0</a:t>
            </a:r>
          </a:p>
          <a:p>
            <a:pPr marL="0" indent="0">
              <a:buNone/>
            </a:pPr>
            <a:r>
              <a:rPr lang="en-IN" dirty="0"/>
              <a:t>3               Assam 2014    85      0</a:t>
            </a:r>
          </a:p>
          <a:p>
            <a:pPr marL="0" indent="0">
              <a:buNone/>
            </a:pPr>
            <a:r>
              <a:rPr lang="en-IN" dirty="0"/>
              <a:t>4               Bihar 2014   297      0</a:t>
            </a:r>
          </a:p>
        </p:txBody>
      </p:sp>
    </p:spTree>
    <p:extLst>
      <p:ext uri="{BB962C8B-B14F-4D97-AF65-F5344CB8AC3E}">
        <p14:creationId xmlns:p14="http://schemas.microsoft.com/office/powerpoint/2010/main" val="26379311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B13A56-B665-4FFE-99F6-5526EAF5B378}"/>
              </a:ext>
            </a:extLst>
          </p:cNvPr>
          <p:cNvSpPr>
            <a:spLocks noGrp="1"/>
          </p:cNvSpPr>
          <p:nvPr>
            <p:ph idx="1"/>
          </p:nvPr>
        </p:nvSpPr>
        <p:spPr>
          <a:xfrm>
            <a:off x="838200" y="142240"/>
            <a:ext cx="10515600" cy="6034723"/>
          </a:xfrm>
        </p:spPr>
        <p:txBody>
          <a:bodyPr/>
          <a:lstStyle/>
          <a:p>
            <a:pPr marL="0" indent="0">
              <a:buNone/>
            </a:pPr>
            <a:r>
              <a:rPr lang="en-IN" b="1" dirty="0"/>
              <a:t>&gt; read.csv("Denguecases.csv", header=FALSE)</a:t>
            </a:r>
          </a:p>
          <a:p>
            <a:pPr marL="0" indent="0">
              <a:buNone/>
            </a:pPr>
            <a:r>
              <a:rPr lang="en-IN" dirty="0"/>
              <a:t>                   V1   V2    V3     V4</a:t>
            </a:r>
          </a:p>
          <a:p>
            <a:pPr marL="0" indent="0">
              <a:buNone/>
            </a:pPr>
            <a:r>
              <a:rPr lang="en-IN" dirty="0"/>
              <a:t>1             </a:t>
            </a:r>
            <a:r>
              <a:rPr lang="en-IN" dirty="0" err="1"/>
              <a:t>StateUT</a:t>
            </a:r>
            <a:r>
              <a:rPr lang="en-IN" dirty="0"/>
              <a:t> Year Cases Deaths</a:t>
            </a:r>
          </a:p>
          <a:p>
            <a:pPr marL="0" indent="0">
              <a:buNone/>
            </a:pPr>
            <a:r>
              <a:rPr lang="en-IN" dirty="0"/>
              <a:t>2      Andhra Pradesh 2014  1262      5</a:t>
            </a:r>
          </a:p>
          <a:p>
            <a:pPr marL="514350" indent="-514350">
              <a:buAutoNum type="arabicPlain" startAt="3"/>
            </a:pPr>
            <a:r>
              <a:rPr lang="en-IN" dirty="0"/>
              <a:t>Arunachal Pradesh 2014    27      0</a:t>
            </a:r>
          </a:p>
          <a:p>
            <a:pPr marL="514350" indent="-514350">
              <a:buAutoNum type="arabicPlain" startAt="3"/>
            </a:pPr>
            <a:endParaRPr lang="en-IN" dirty="0"/>
          </a:p>
          <a:p>
            <a:pPr marL="0" indent="0">
              <a:buNone/>
            </a:pPr>
            <a:r>
              <a:rPr lang="en-IN" dirty="0"/>
              <a:t>&gt; </a:t>
            </a:r>
            <a:r>
              <a:rPr lang="en-IN" b="1" dirty="0"/>
              <a:t>read.csv("Denguecases.csv", header=TRUE, </a:t>
            </a:r>
            <a:r>
              <a:rPr lang="en-IN" b="1" dirty="0" err="1"/>
              <a:t>row.names</a:t>
            </a:r>
            <a:r>
              <a:rPr lang="en-IN" b="1" dirty="0"/>
              <a:t>=</a:t>
            </a:r>
            <a:r>
              <a:rPr lang="en-IN" b="1" dirty="0" err="1"/>
              <a:t>NULL,col.names</a:t>
            </a:r>
            <a:r>
              <a:rPr lang="en-IN" b="1" dirty="0"/>
              <a:t>=c("</a:t>
            </a:r>
            <a:r>
              <a:rPr lang="en-IN" b="1" dirty="0" err="1"/>
              <a:t>a","b","c","d</a:t>
            </a:r>
            <a:r>
              <a:rPr lang="en-IN" b="1" dirty="0"/>
              <a:t>"))</a:t>
            </a:r>
          </a:p>
          <a:p>
            <a:pPr marL="0" indent="0">
              <a:buNone/>
            </a:pPr>
            <a:r>
              <a:rPr lang="en-IN" dirty="0"/>
              <a:t>                    a    b     c  d</a:t>
            </a:r>
          </a:p>
          <a:p>
            <a:pPr marL="0" indent="0">
              <a:buNone/>
            </a:pPr>
            <a:r>
              <a:rPr lang="en-IN" dirty="0"/>
              <a:t>1      Andhra Pradesh 2014  1262  5</a:t>
            </a:r>
          </a:p>
          <a:p>
            <a:pPr marL="0" indent="0">
              <a:buNone/>
            </a:pPr>
            <a:r>
              <a:rPr lang="en-IN" dirty="0"/>
              <a:t>2   Arunachal Pradesh 2014    27  0</a:t>
            </a:r>
          </a:p>
          <a:p>
            <a:pPr marL="0" indent="0">
              <a:buNone/>
            </a:pPr>
            <a:r>
              <a:rPr lang="en-IN" dirty="0"/>
              <a:t>3               Assam 2014    85  0</a:t>
            </a:r>
          </a:p>
        </p:txBody>
      </p:sp>
    </p:spTree>
    <p:extLst>
      <p:ext uri="{BB962C8B-B14F-4D97-AF65-F5344CB8AC3E}">
        <p14:creationId xmlns:p14="http://schemas.microsoft.com/office/powerpoint/2010/main" val="18995530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B312C5-7959-46CE-AD89-09FF9B5E36D2}"/>
              </a:ext>
            </a:extLst>
          </p:cNvPr>
          <p:cNvSpPr>
            <a:spLocks noGrp="1"/>
          </p:cNvSpPr>
          <p:nvPr>
            <p:ph idx="1"/>
          </p:nvPr>
        </p:nvSpPr>
        <p:spPr>
          <a:xfrm>
            <a:off x="838200" y="111760"/>
            <a:ext cx="10515600" cy="6065203"/>
          </a:xfrm>
        </p:spPr>
        <p:txBody>
          <a:bodyPr>
            <a:normAutofit lnSpcReduction="10000"/>
          </a:bodyPr>
          <a:lstStyle/>
          <a:p>
            <a:r>
              <a:rPr lang="en-US" dirty="0"/>
              <a:t>If you have file saved in .XLS or .xlsx format save the data as CSV format. For making the columns together in R for making it single entity.</a:t>
            </a:r>
          </a:p>
          <a:p>
            <a:r>
              <a:rPr lang="en-US" dirty="0"/>
              <a:t>You can read the file with the help of searching it by the browser window.</a:t>
            </a:r>
          </a:p>
          <a:p>
            <a:pPr marL="0" indent="0">
              <a:buNone/>
            </a:pPr>
            <a:r>
              <a:rPr lang="en-IN" b="1" dirty="0"/>
              <a:t> &gt; </a:t>
            </a:r>
            <a:r>
              <a:rPr lang="en-IN" b="1" dirty="0" err="1"/>
              <a:t>fw</a:t>
            </a:r>
            <a:r>
              <a:rPr lang="en-IN" b="1" dirty="0"/>
              <a:t>=read.csv(</a:t>
            </a:r>
            <a:r>
              <a:rPr lang="en-IN" b="1" dirty="0" err="1"/>
              <a:t>file.choose</a:t>
            </a:r>
            <a:r>
              <a:rPr lang="en-IN" b="1" dirty="0"/>
              <a:t>())</a:t>
            </a:r>
          </a:p>
          <a:p>
            <a:pPr marL="0" indent="0">
              <a:buNone/>
            </a:pPr>
            <a:r>
              <a:rPr lang="en-IN" b="1" dirty="0"/>
              <a:t>&gt; </a:t>
            </a:r>
            <a:r>
              <a:rPr lang="en-IN" b="1" dirty="0" err="1"/>
              <a:t>fw</a:t>
            </a:r>
            <a:endParaRPr lang="en-IN" b="1" dirty="0"/>
          </a:p>
          <a:p>
            <a:pPr marL="0" indent="0">
              <a:buNone/>
            </a:pPr>
            <a:r>
              <a:rPr lang="en-IN" b="1" dirty="0"/>
              <a:t>              </a:t>
            </a:r>
            <a:r>
              <a:rPr lang="en-IN" dirty="0" err="1"/>
              <a:t>StateUT</a:t>
            </a:r>
            <a:r>
              <a:rPr lang="en-IN" dirty="0"/>
              <a:t> Year Cases Deaths</a:t>
            </a:r>
          </a:p>
          <a:p>
            <a:pPr marL="0" indent="0">
              <a:buNone/>
            </a:pPr>
            <a:r>
              <a:rPr lang="en-IN" dirty="0"/>
              <a:t>1      Andhra Pradesh 2014  1262      5</a:t>
            </a:r>
          </a:p>
          <a:p>
            <a:pPr marL="0" indent="0">
              <a:buNone/>
            </a:pPr>
            <a:r>
              <a:rPr lang="en-IN" dirty="0"/>
              <a:t>2   Arunachal Pradesh 2014    27      0</a:t>
            </a:r>
          </a:p>
          <a:p>
            <a:pPr marL="0" indent="0">
              <a:buNone/>
            </a:pPr>
            <a:r>
              <a:rPr lang="en-IN" dirty="0"/>
              <a:t>3               Assam 2014    85      0</a:t>
            </a:r>
          </a:p>
          <a:p>
            <a:pPr marL="0" indent="0">
              <a:buNone/>
            </a:pPr>
            <a:r>
              <a:rPr lang="en-IN" dirty="0"/>
              <a:t>4               Bihar 2014   297      0</a:t>
            </a:r>
          </a:p>
          <a:p>
            <a:pPr marL="0" indent="0">
              <a:buNone/>
            </a:pPr>
            <a:r>
              <a:rPr lang="en-IN" dirty="0"/>
              <a:t>5        Chhattisgarh 2014   440      9</a:t>
            </a:r>
          </a:p>
          <a:p>
            <a:pPr marL="0" indent="0">
              <a:buNone/>
            </a:pPr>
            <a:endParaRPr lang="en-IN" b="1" dirty="0"/>
          </a:p>
        </p:txBody>
      </p:sp>
    </p:spTree>
    <p:extLst>
      <p:ext uri="{BB962C8B-B14F-4D97-AF65-F5344CB8AC3E}">
        <p14:creationId xmlns:p14="http://schemas.microsoft.com/office/powerpoint/2010/main" val="18158039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B4E21EF-E492-4E40-9CD9-606B44D95E81}"/>
              </a:ext>
            </a:extLst>
          </p:cNvPr>
          <p:cNvPicPr>
            <a:picLocks noGrp="1" noChangeAspect="1"/>
          </p:cNvPicPr>
          <p:nvPr>
            <p:ph idx="1"/>
          </p:nvPr>
        </p:nvPicPr>
        <p:blipFill>
          <a:blip r:embed="rId2"/>
          <a:stretch>
            <a:fillRect/>
          </a:stretch>
        </p:blipFill>
        <p:spPr>
          <a:xfrm>
            <a:off x="1991360" y="161925"/>
            <a:ext cx="7750000" cy="6393956"/>
          </a:xfrm>
          <a:prstGeom prst="rect">
            <a:avLst/>
          </a:prstGeom>
        </p:spPr>
      </p:pic>
    </p:spTree>
    <p:extLst>
      <p:ext uri="{BB962C8B-B14F-4D97-AF65-F5344CB8AC3E}">
        <p14:creationId xmlns:p14="http://schemas.microsoft.com/office/powerpoint/2010/main" val="11227013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56C7F-0E59-4E0B-B147-5CA9B0F44BB5}"/>
              </a:ext>
            </a:extLst>
          </p:cNvPr>
          <p:cNvSpPr>
            <a:spLocks noGrp="1"/>
          </p:cNvSpPr>
          <p:nvPr>
            <p:ph type="title"/>
          </p:nvPr>
        </p:nvSpPr>
        <p:spPr/>
        <p:txBody>
          <a:bodyPr/>
          <a:lstStyle/>
          <a:p>
            <a:r>
              <a:rPr lang="en-US" dirty="0"/>
              <a:t>Alternative command for Reading Data in R</a:t>
            </a:r>
            <a:endParaRPr lang="en-IN" dirty="0"/>
          </a:p>
        </p:txBody>
      </p:sp>
      <p:sp>
        <p:nvSpPr>
          <p:cNvPr id="3" name="Content Placeholder 2">
            <a:extLst>
              <a:ext uri="{FF2B5EF4-FFF2-40B4-BE49-F238E27FC236}">
                <a16:creationId xmlns:a16="http://schemas.microsoft.com/office/drawing/2014/main" id="{9D54CA45-3230-41F0-BAFF-32F760D654F3}"/>
              </a:ext>
            </a:extLst>
          </p:cNvPr>
          <p:cNvSpPr>
            <a:spLocks noGrp="1"/>
          </p:cNvSpPr>
          <p:nvPr>
            <p:ph idx="1"/>
          </p:nvPr>
        </p:nvSpPr>
        <p:spPr>
          <a:xfrm>
            <a:off x="838200" y="1825625"/>
            <a:ext cx="10515600" cy="4888940"/>
          </a:xfrm>
        </p:spPr>
        <p:txBody>
          <a:bodyPr>
            <a:normAutofit fontScale="92500" lnSpcReduction="20000"/>
          </a:bodyPr>
          <a:lstStyle/>
          <a:p>
            <a:pPr marL="0" indent="0">
              <a:buNone/>
            </a:pPr>
            <a:r>
              <a:rPr lang="en-IN" b="1" dirty="0"/>
              <a:t>&gt; </a:t>
            </a:r>
            <a:r>
              <a:rPr lang="en-IN" b="1" dirty="0" err="1"/>
              <a:t>read.table</a:t>
            </a:r>
            <a:r>
              <a:rPr lang="en-IN" b="1" dirty="0"/>
              <a:t>(</a:t>
            </a:r>
            <a:r>
              <a:rPr lang="en-IN" b="1" dirty="0" err="1"/>
              <a:t>file.choose</a:t>
            </a:r>
            <a:r>
              <a:rPr lang="en-IN" b="1" dirty="0"/>
              <a:t>(),</a:t>
            </a:r>
            <a:r>
              <a:rPr lang="en-IN" b="1" dirty="0" err="1"/>
              <a:t>sep</a:t>
            </a:r>
            <a:r>
              <a:rPr lang="en-IN" b="1" dirty="0"/>
              <a:t>=',',header = TRUE)</a:t>
            </a:r>
          </a:p>
          <a:p>
            <a:pPr marL="0" indent="0">
              <a:buNone/>
            </a:pPr>
            <a:r>
              <a:rPr lang="en-IN" dirty="0"/>
              <a:t>              </a:t>
            </a:r>
            <a:r>
              <a:rPr lang="en-IN" dirty="0" err="1"/>
              <a:t>StateUT</a:t>
            </a:r>
            <a:r>
              <a:rPr lang="en-IN" dirty="0"/>
              <a:t> Year Cases Deaths</a:t>
            </a:r>
          </a:p>
          <a:p>
            <a:pPr marL="0" indent="0">
              <a:buNone/>
            </a:pPr>
            <a:r>
              <a:rPr lang="en-IN" dirty="0"/>
              <a:t>1      Andhra Pradesh 2014  1262      5</a:t>
            </a:r>
          </a:p>
          <a:p>
            <a:pPr marL="514350" indent="-514350">
              <a:buAutoNum type="arabicPlain" startAt="2"/>
            </a:pPr>
            <a:r>
              <a:rPr lang="en-IN" dirty="0"/>
              <a:t>Arunachal Pradesh 2014    27      0</a:t>
            </a:r>
          </a:p>
          <a:p>
            <a:pPr marL="514350" indent="-514350">
              <a:buAutoNum type="arabicPlain" startAt="2"/>
            </a:pPr>
            <a:endParaRPr lang="en-IN" dirty="0"/>
          </a:p>
          <a:p>
            <a:pPr marL="0" indent="0">
              <a:buNone/>
            </a:pPr>
            <a:r>
              <a:rPr lang="en-IN" b="1" dirty="0"/>
              <a:t>Defaults: </a:t>
            </a:r>
            <a:r>
              <a:rPr lang="en-IN" dirty="0"/>
              <a:t>header=FALSE, </a:t>
            </a:r>
            <a:r>
              <a:rPr lang="en-IN" dirty="0" err="1"/>
              <a:t>sep</a:t>
            </a:r>
            <a:r>
              <a:rPr lang="en-IN" dirty="0"/>
              <a:t>=“ “ single space, </a:t>
            </a:r>
            <a:r>
              <a:rPr lang="en-IN" dirty="0" err="1"/>
              <a:t>dec</a:t>
            </a:r>
            <a:r>
              <a:rPr lang="en-IN" dirty="0"/>
              <a:t>=“.” </a:t>
            </a:r>
          </a:p>
          <a:p>
            <a:pPr marL="0" indent="0">
              <a:buNone/>
            </a:pPr>
            <a:r>
              <a:rPr lang="en-US" dirty="0" err="1"/>
              <a:t>dec</a:t>
            </a:r>
            <a:r>
              <a:rPr lang="en-US" dirty="0"/>
              <a:t> the character used in the file for decimal points.</a:t>
            </a:r>
            <a:endParaRPr lang="en-IN" dirty="0"/>
          </a:p>
          <a:p>
            <a:pPr marL="0" indent="0">
              <a:buNone/>
            </a:pPr>
            <a:endParaRPr lang="en-IN" dirty="0"/>
          </a:p>
          <a:p>
            <a:pPr marL="0" indent="0">
              <a:buNone/>
            </a:pPr>
            <a:r>
              <a:rPr lang="en-IN" b="1" dirty="0"/>
              <a:t>&gt; </a:t>
            </a:r>
            <a:r>
              <a:rPr lang="en-IN" b="1" dirty="0" err="1"/>
              <a:t>read.delim</a:t>
            </a:r>
            <a:r>
              <a:rPr lang="en-IN" b="1" dirty="0"/>
              <a:t>(</a:t>
            </a:r>
            <a:r>
              <a:rPr lang="en-IN" b="1" dirty="0" err="1"/>
              <a:t>file.choose</a:t>
            </a:r>
            <a:r>
              <a:rPr lang="en-IN" b="1" dirty="0"/>
              <a:t>())               for tab </a:t>
            </a:r>
            <a:r>
              <a:rPr lang="en-IN" b="1" dirty="0" err="1"/>
              <a:t>sep</a:t>
            </a:r>
            <a:r>
              <a:rPr lang="en-IN" b="1" dirty="0"/>
              <a:t> values </a:t>
            </a:r>
          </a:p>
          <a:p>
            <a:pPr marL="0" indent="0">
              <a:buNone/>
            </a:pPr>
            <a:r>
              <a:rPr lang="en-IN" dirty="0"/>
              <a:t>        </a:t>
            </a:r>
            <a:r>
              <a:rPr lang="en-IN" dirty="0" err="1"/>
              <a:t>StateUT.Year.Cases.Deaths</a:t>
            </a:r>
            <a:endParaRPr lang="en-IN" dirty="0"/>
          </a:p>
          <a:p>
            <a:pPr marL="0" indent="0">
              <a:buNone/>
            </a:pPr>
            <a:r>
              <a:rPr lang="en-IN" dirty="0"/>
              <a:t>1      Andhra Pradesh,2014,1262,5</a:t>
            </a:r>
          </a:p>
          <a:p>
            <a:pPr marL="514350" indent="-514350">
              <a:buAutoNum type="arabicPlain" startAt="2"/>
            </a:pPr>
            <a:r>
              <a:rPr lang="en-IN" dirty="0"/>
              <a:t>Arunachal Pradesh,2014,27,0</a:t>
            </a:r>
          </a:p>
        </p:txBody>
      </p:sp>
    </p:spTree>
    <p:extLst>
      <p:ext uri="{BB962C8B-B14F-4D97-AF65-F5344CB8AC3E}">
        <p14:creationId xmlns:p14="http://schemas.microsoft.com/office/powerpoint/2010/main" val="41961626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B19667-8CF4-4E49-B0D6-D3FF72335E75}"/>
              </a:ext>
            </a:extLst>
          </p:cNvPr>
          <p:cNvSpPr>
            <a:spLocks noGrp="1"/>
          </p:cNvSpPr>
          <p:nvPr>
            <p:ph idx="1"/>
          </p:nvPr>
        </p:nvSpPr>
        <p:spPr>
          <a:xfrm>
            <a:off x="838200" y="215153"/>
            <a:ext cx="10515600" cy="5961810"/>
          </a:xfrm>
        </p:spPr>
        <p:txBody>
          <a:bodyPr/>
          <a:lstStyle/>
          <a:p>
            <a:pPr marL="0" indent="0">
              <a:buNone/>
            </a:pPr>
            <a:r>
              <a:rPr lang="en-IN" dirty="0"/>
              <a:t>&gt; </a:t>
            </a:r>
            <a:r>
              <a:rPr lang="en-IN" b="1" dirty="0"/>
              <a:t>read.csv2(</a:t>
            </a:r>
            <a:r>
              <a:rPr lang="en-IN" b="1" dirty="0" err="1"/>
              <a:t>file.choose</a:t>
            </a:r>
            <a:r>
              <a:rPr lang="en-IN" b="1" dirty="0"/>
              <a:t>())</a:t>
            </a:r>
          </a:p>
          <a:p>
            <a:pPr marL="0" indent="0">
              <a:buNone/>
            </a:pPr>
            <a:r>
              <a:rPr lang="en-IN" dirty="0"/>
              <a:t>        </a:t>
            </a:r>
            <a:r>
              <a:rPr lang="en-IN" dirty="0" err="1"/>
              <a:t>StateUT.Year.Cases.Deaths</a:t>
            </a:r>
            <a:endParaRPr lang="en-IN" dirty="0"/>
          </a:p>
          <a:p>
            <a:pPr marL="0" indent="0">
              <a:buNone/>
            </a:pPr>
            <a:r>
              <a:rPr lang="en-IN" dirty="0"/>
              <a:t>1      Andhra Pradesh,2014,1262,5</a:t>
            </a:r>
          </a:p>
          <a:p>
            <a:pPr marL="514350" indent="-514350">
              <a:buAutoNum type="arabicPlain" startAt="2"/>
            </a:pPr>
            <a:r>
              <a:rPr lang="en-IN" dirty="0"/>
              <a:t>Arunachal Pradesh,2014,27,0</a:t>
            </a:r>
          </a:p>
          <a:p>
            <a:pPr marL="514350" indent="-514350">
              <a:buAutoNum type="arabicPlain" startAt="2"/>
            </a:pPr>
            <a:endParaRPr lang="en-IN" dirty="0"/>
          </a:p>
          <a:p>
            <a:pPr marL="0" indent="0">
              <a:buNone/>
            </a:pPr>
            <a:r>
              <a:rPr lang="en-IN" dirty="0"/>
              <a:t>Defaults: </a:t>
            </a:r>
            <a:r>
              <a:rPr lang="en-IN" dirty="0" err="1"/>
              <a:t>sep</a:t>
            </a:r>
            <a:r>
              <a:rPr lang="en-IN" dirty="0"/>
              <a:t>=“;”, header=TRUE, and </a:t>
            </a:r>
            <a:r>
              <a:rPr lang="en-IN" dirty="0" err="1"/>
              <a:t>dec</a:t>
            </a:r>
            <a:r>
              <a:rPr lang="en-IN" dirty="0"/>
              <a:t>=“,”</a:t>
            </a:r>
          </a:p>
        </p:txBody>
      </p:sp>
    </p:spTree>
    <p:extLst>
      <p:ext uri="{BB962C8B-B14F-4D97-AF65-F5344CB8AC3E}">
        <p14:creationId xmlns:p14="http://schemas.microsoft.com/office/powerpoint/2010/main" val="1935122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7B2D5-046C-4289-9BC4-448F238CD317}"/>
              </a:ext>
            </a:extLst>
          </p:cNvPr>
          <p:cNvSpPr>
            <a:spLocks noGrp="1"/>
          </p:cNvSpPr>
          <p:nvPr>
            <p:ph type="title"/>
          </p:nvPr>
        </p:nvSpPr>
        <p:spPr/>
        <p:txBody>
          <a:bodyPr/>
          <a:lstStyle/>
          <a:p>
            <a:r>
              <a:rPr lang="en-US" dirty="0">
                <a:highlight>
                  <a:srgbClr val="FFFF00"/>
                </a:highlight>
              </a:rPr>
              <a:t>Missing Values in data files</a:t>
            </a:r>
            <a:endParaRPr lang="en-IN" dirty="0">
              <a:highlight>
                <a:srgbClr val="FFFF00"/>
              </a:highlight>
            </a:endParaRPr>
          </a:p>
        </p:txBody>
      </p:sp>
      <p:sp>
        <p:nvSpPr>
          <p:cNvPr id="3" name="Content Placeholder 2">
            <a:extLst>
              <a:ext uri="{FF2B5EF4-FFF2-40B4-BE49-F238E27FC236}">
                <a16:creationId xmlns:a16="http://schemas.microsoft.com/office/drawing/2014/main" id="{9D70021B-26E7-402D-8886-2AEA99F7E4A1}"/>
              </a:ext>
            </a:extLst>
          </p:cNvPr>
          <p:cNvSpPr>
            <a:spLocks noGrp="1"/>
          </p:cNvSpPr>
          <p:nvPr>
            <p:ph idx="1"/>
          </p:nvPr>
        </p:nvSpPr>
        <p:spPr/>
        <p:txBody>
          <a:bodyPr>
            <a:normAutofit lnSpcReduction="10000"/>
          </a:bodyPr>
          <a:lstStyle/>
          <a:p>
            <a:r>
              <a:rPr lang="en-US" dirty="0"/>
              <a:t>Missing Values in data file usually denoted by NA</a:t>
            </a:r>
          </a:p>
          <a:p>
            <a:pPr marL="0" indent="0">
              <a:buNone/>
            </a:pPr>
            <a:r>
              <a:rPr lang="en-IN" dirty="0"/>
              <a:t>&gt; </a:t>
            </a:r>
            <a:r>
              <a:rPr lang="en-IN" b="1" dirty="0" err="1"/>
              <a:t>fw</a:t>
            </a:r>
            <a:r>
              <a:rPr lang="en-IN" b="1" dirty="0"/>
              <a:t>=read.csv(</a:t>
            </a:r>
            <a:r>
              <a:rPr lang="en-IN" b="1" dirty="0" err="1"/>
              <a:t>file.choose</a:t>
            </a:r>
            <a:r>
              <a:rPr lang="en-IN" b="1" dirty="0"/>
              <a:t>())</a:t>
            </a:r>
          </a:p>
          <a:p>
            <a:pPr marL="0" indent="0">
              <a:buNone/>
            </a:pPr>
            <a:r>
              <a:rPr lang="en-IN" dirty="0"/>
              <a:t>&gt; </a:t>
            </a:r>
            <a:r>
              <a:rPr lang="en-IN" b="1" dirty="0" err="1"/>
              <a:t>fw</a:t>
            </a:r>
            <a:endParaRPr lang="en-IN" b="1" dirty="0"/>
          </a:p>
          <a:p>
            <a:pPr marL="0" indent="0">
              <a:buNone/>
            </a:pPr>
            <a:r>
              <a:rPr lang="en-IN" dirty="0"/>
              <a:t>              </a:t>
            </a:r>
            <a:r>
              <a:rPr lang="en-IN" dirty="0" err="1"/>
              <a:t>StateUT</a:t>
            </a:r>
            <a:r>
              <a:rPr lang="en-IN" dirty="0"/>
              <a:t> Year Cases Deaths</a:t>
            </a:r>
          </a:p>
          <a:p>
            <a:pPr marL="0" indent="0">
              <a:buNone/>
            </a:pPr>
            <a:r>
              <a:rPr lang="en-IN" dirty="0"/>
              <a:t>1      Andhra Pradesh 2014  1262      5</a:t>
            </a:r>
          </a:p>
          <a:p>
            <a:pPr marL="0" indent="0">
              <a:buNone/>
            </a:pPr>
            <a:r>
              <a:rPr lang="en-IN" dirty="0"/>
              <a:t>2   Arunachal Pradesh 2014    27      0</a:t>
            </a:r>
          </a:p>
          <a:p>
            <a:pPr marL="0" indent="0">
              <a:buNone/>
            </a:pPr>
            <a:r>
              <a:rPr lang="en-IN" dirty="0"/>
              <a:t>3               Assam 2014    </a:t>
            </a:r>
            <a:r>
              <a:rPr lang="en-IN" b="1" dirty="0">
                <a:solidFill>
                  <a:srgbClr val="FF0000"/>
                </a:solidFill>
              </a:rPr>
              <a:t>NA</a:t>
            </a:r>
            <a:r>
              <a:rPr lang="en-IN" dirty="0">
                <a:solidFill>
                  <a:srgbClr val="FF0000"/>
                </a:solidFill>
              </a:rPr>
              <a:t> </a:t>
            </a:r>
            <a:r>
              <a:rPr lang="en-IN" dirty="0"/>
              <a:t>     0</a:t>
            </a:r>
          </a:p>
          <a:p>
            <a:pPr marL="0" indent="0">
              <a:buNone/>
            </a:pPr>
            <a:r>
              <a:rPr lang="en-IN" dirty="0"/>
              <a:t>4               Bihar 2014   297      0</a:t>
            </a:r>
          </a:p>
          <a:p>
            <a:pPr marL="0" indent="0">
              <a:buNone/>
            </a:pPr>
            <a:r>
              <a:rPr lang="en-IN" dirty="0"/>
              <a:t>5        Chhattisgarh 2014   440      9</a:t>
            </a:r>
          </a:p>
        </p:txBody>
      </p:sp>
    </p:spTree>
    <p:extLst>
      <p:ext uri="{BB962C8B-B14F-4D97-AF65-F5344CB8AC3E}">
        <p14:creationId xmlns:p14="http://schemas.microsoft.com/office/powerpoint/2010/main" val="1807256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448FD-935F-4FDE-98E7-1E132D989D8D}"/>
              </a:ext>
            </a:extLst>
          </p:cNvPr>
          <p:cNvSpPr>
            <a:spLocks noGrp="1"/>
          </p:cNvSpPr>
          <p:nvPr>
            <p:ph type="title"/>
          </p:nvPr>
        </p:nvSpPr>
        <p:spPr>
          <a:xfrm>
            <a:off x="838200" y="365126"/>
            <a:ext cx="10515600" cy="985210"/>
          </a:xfrm>
        </p:spPr>
        <p:txBody>
          <a:bodyPr/>
          <a:lstStyle/>
          <a:p>
            <a:r>
              <a:rPr lang="en-US" dirty="0">
                <a:highlight>
                  <a:srgbClr val="FFFF00"/>
                </a:highlight>
              </a:rPr>
              <a:t>Features of R Programming Language </a:t>
            </a:r>
            <a:endParaRPr lang="en-IN" dirty="0">
              <a:highlight>
                <a:srgbClr val="FFFF00"/>
              </a:highlight>
            </a:endParaRPr>
          </a:p>
        </p:txBody>
      </p:sp>
      <p:sp>
        <p:nvSpPr>
          <p:cNvPr id="3" name="Content Placeholder 2">
            <a:extLst>
              <a:ext uri="{FF2B5EF4-FFF2-40B4-BE49-F238E27FC236}">
                <a16:creationId xmlns:a16="http://schemas.microsoft.com/office/drawing/2014/main" id="{74591244-3E0B-4FB8-8471-CF6D306A2E39}"/>
              </a:ext>
            </a:extLst>
          </p:cNvPr>
          <p:cNvSpPr>
            <a:spLocks noGrp="1"/>
          </p:cNvSpPr>
          <p:nvPr>
            <p:ph idx="1"/>
          </p:nvPr>
        </p:nvSpPr>
        <p:spPr/>
        <p:txBody>
          <a:bodyPr>
            <a:normAutofit fontScale="92500" lnSpcReduction="10000"/>
          </a:bodyPr>
          <a:lstStyle/>
          <a:p>
            <a:pPr marL="0" indent="0" algn="just">
              <a:buNone/>
            </a:pPr>
            <a:r>
              <a:rPr lang="en-US" dirty="0"/>
              <a:t>R is a programming language and software environment for statistical analysis, graphics representation and reporting. The following are the important features of R:</a:t>
            </a:r>
          </a:p>
          <a:p>
            <a:pPr marL="457200" indent="-457200" algn="just">
              <a:buAutoNum type="arabicPeriod"/>
            </a:pPr>
            <a:r>
              <a:rPr lang="en-US" dirty="0"/>
              <a:t>Well developed, simple and effective Programming language which includes conditional loops, user defined recursive functions and input and output facilities </a:t>
            </a:r>
          </a:p>
          <a:p>
            <a:pPr marL="457200" indent="-457200" algn="just">
              <a:buAutoNum type="arabicPeriod"/>
            </a:pPr>
            <a:r>
              <a:rPr lang="en-US" dirty="0"/>
              <a:t>R has an effective data handling and storage facility.</a:t>
            </a:r>
          </a:p>
          <a:p>
            <a:pPr marL="457200" indent="-457200" algn="just">
              <a:buAutoNum type="arabicPeriod"/>
            </a:pPr>
            <a:r>
              <a:rPr lang="en-US" dirty="0"/>
              <a:t>R provides a suite for operators for calculations on arrays, lists, vectors and matrices.</a:t>
            </a:r>
          </a:p>
          <a:p>
            <a:pPr marL="457200" indent="-457200" algn="just">
              <a:buAutoNum type="arabicPeriod"/>
            </a:pPr>
            <a:r>
              <a:rPr lang="en-US" dirty="0"/>
              <a:t>R provides a large, coherent and integrated collection of tools for data analysis </a:t>
            </a:r>
            <a:endParaRPr lang="en-IN" dirty="0"/>
          </a:p>
        </p:txBody>
      </p:sp>
    </p:spTree>
    <p:extLst>
      <p:ext uri="{BB962C8B-B14F-4D97-AF65-F5344CB8AC3E}">
        <p14:creationId xmlns:p14="http://schemas.microsoft.com/office/powerpoint/2010/main" val="31274851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7DC98-AAD5-40F8-9A78-418024E6EA5B}"/>
              </a:ext>
            </a:extLst>
          </p:cNvPr>
          <p:cNvSpPr>
            <a:spLocks noGrp="1"/>
          </p:cNvSpPr>
          <p:nvPr>
            <p:ph type="title"/>
          </p:nvPr>
        </p:nvSpPr>
        <p:spPr/>
        <p:txBody>
          <a:bodyPr/>
          <a:lstStyle/>
          <a:p>
            <a:r>
              <a:rPr lang="en-US" dirty="0"/>
              <a:t>Viewing named object</a:t>
            </a:r>
            <a:endParaRPr lang="en-IN" dirty="0"/>
          </a:p>
        </p:txBody>
      </p:sp>
      <p:sp>
        <p:nvSpPr>
          <p:cNvPr id="3" name="Content Placeholder 2">
            <a:extLst>
              <a:ext uri="{FF2B5EF4-FFF2-40B4-BE49-F238E27FC236}">
                <a16:creationId xmlns:a16="http://schemas.microsoft.com/office/drawing/2014/main" id="{CB563665-1004-47EB-8EF8-3B575EF7DF8D}"/>
              </a:ext>
            </a:extLst>
          </p:cNvPr>
          <p:cNvSpPr>
            <a:spLocks noGrp="1"/>
          </p:cNvSpPr>
          <p:nvPr>
            <p:ph idx="1"/>
          </p:nvPr>
        </p:nvSpPr>
        <p:spPr/>
        <p:txBody>
          <a:bodyPr/>
          <a:lstStyle/>
          <a:p>
            <a:r>
              <a:rPr lang="en-IN" dirty="0"/>
              <a:t>&gt; data2=c(2,3,4,6,7)</a:t>
            </a:r>
          </a:p>
          <a:p>
            <a:r>
              <a:rPr lang="en-IN" dirty="0"/>
              <a:t>&gt; data1=2+3+4</a:t>
            </a:r>
          </a:p>
          <a:p>
            <a:r>
              <a:rPr lang="en-IN" dirty="0"/>
              <a:t>&gt; </a:t>
            </a:r>
            <a:r>
              <a:rPr lang="en-IN" dirty="0" err="1"/>
              <a:t>fw</a:t>
            </a:r>
            <a:r>
              <a:rPr lang="en-IN" dirty="0"/>
              <a:t>=read.csv(</a:t>
            </a:r>
            <a:r>
              <a:rPr lang="en-IN" dirty="0" err="1"/>
              <a:t>file.choose</a:t>
            </a:r>
            <a:r>
              <a:rPr lang="en-IN" dirty="0"/>
              <a:t>())</a:t>
            </a:r>
          </a:p>
          <a:p>
            <a:pPr marL="0" indent="0">
              <a:buNone/>
            </a:pPr>
            <a:r>
              <a:rPr lang="en-IN" b="1" dirty="0"/>
              <a:t>data2, data1, </a:t>
            </a:r>
            <a:r>
              <a:rPr lang="en-IN" b="1" dirty="0" err="1"/>
              <a:t>fw</a:t>
            </a:r>
            <a:r>
              <a:rPr lang="en-IN" b="1" dirty="0"/>
              <a:t> are named object</a:t>
            </a:r>
          </a:p>
          <a:p>
            <a:pPr marL="0" indent="0">
              <a:buNone/>
            </a:pPr>
            <a:endParaRPr lang="en-IN" b="1" dirty="0"/>
          </a:p>
          <a:p>
            <a:pPr marL="0" indent="0">
              <a:buNone/>
            </a:pPr>
            <a:endParaRPr lang="en-IN" b="1" dirty="0"/>
          </a:p>
        </p:txBody>
      </p:sp>
    </p:spTree>
    <p:extLst>
      <p:ext uri="{BB962C8B-B14F-4D97-AF65-F5344CB8AC3E}">
        <p14:creationId xmlns:p14="http://schemas.microsoft.com/office/powerpoint/2010/main" val="33258097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73BCD-EC2B-4667-A94B-37FE83882BCC}"/>
              </a:ext>
            </a:extLst>
          </p:cNvPr>
          <p:cNvSpPr>
            <a:spLocks noGrp="1"/>
          </p:cNvSpPr>
          <p:nvPr>
            <p:ph type="title"/>
          </p:nvPr>
        </p:nvSpPr>
        <p:spPr/>
        <p:txBody>
          <a:bodyPr/>
          <a:lstStyle/>
          <a:p>
            <a:r>
              <a:rPr lang="en-US" dirty="0"/>
              <a:t>Viewing previously loaded named object</a:t>
            </a:r>
            <a:endParaRPr lang="en-IN" dirty="0"/>
          </a:p>
        </p:txBody>
      </p:sp>
      <p:sp>
        <p:nvSpPr>
          <p:cNvPr id="3" name="Content Placeholder 2">
            <a:extLst>
              <a:ext uri="{FF2B5EF4-FFF2-40B4-BE49-F238E27FC236}">
                <a16:creationId xmlns:a16="http://schemas.microsoft.com/office/drawing/2014/main" id="{CEF859DD-1034-4B18-86F3-7C805BF05DC1}"/>
              </a:ext>
            </a:extLst>
          </p:cNvPr>
          <p:cNvSpPr>
            <a:spLocks noGrp="1"/>
          </p:cNvSpPr>
          <p:nvPr>
            <p:ph idx="1"/>
          </p:nvPr>
        </p:nvSpPr>
        <p:spPr/>
        <p:txBody>
          <a:bodyPr>
            <a:normAutofit lnSpcReduction="10000"/>
          </a:bodyPr>
          <a:lstStyle/>
          <a:p>
            <a:pPr marL="0" indent="0">
              <a:buNone/>
            </a:pPr>
            <a:r>
              <a:rPr lang="en-IN" dirty="0"/>
              <a:t>&gt; </a:t>
            </a:r>
            <a:r>
              <a:rPr lang="en-IN" b="1" dirty="0"/>
              <a:t>ls()</a:t>
            </a:r>
          </a:p>
          <a:p>
            <a:pPr marL="0" indent="0">
              <a:buNone/>
            </a:pPr>
            <a:r>
              <a:rPr lang="en-IN" dirty="0"/>
              <a:t>[1] "data1" "data2" "</a:t>
            </a:r>
            <a:r>
              <a:rPr lang="en-IN" dirty="0" err="1"/>
              <a:t>fw</a:t>
            </a:r>
            <a:r>
              <a:rPr lang="en-IN" dirty="0"/>
              <a:t>" </a:t>
            </a:r>
          </a:p>
          <a:p>
            <a:pPr marL="0" indent="0">
              <a:buNone/>
            </a:pPr>
            <a:endParaRPr lang="en-IN" dirty="0"/>
          </a:p>
          <a:p>
            <a:pPr marL="0" indent="0">
              <a:buNone/>
            </a:pPr>
            <a:r>
              <a:rPr lang="en-IN" dirty="0"/>
              <a:t> ls() command is used to list all the named items available </a:t>
            </a:r>
          </a:p>
          <a:p>
            <a:pPr marL="0" indent="0">
              <a:buNone/>
            </a:pPr>
            <a:endParaRPr lang="en-IN" dirty="0"/>
          </a:p>
          <a:p>
            <a:pPr marL="0" indent="0">
              <a:buNone/>
            </a:pPr>
            <a:r>
              <a:rPr lang="en-IN" dirty="0"/>
              <a:t>Viewing only Matching name by search pattern</a:t>
            </a:r>
          </a:p>
          <a:p>
            <a:pPr marL="0" indent="0">
              <a:buNone/>
            </a:pPr>
            <a:r>
              <a:rPr lang="it-IT" dirty="0"/>
              <a:t>&gt; </a:t>
            </a:r>
            <a:r>
              <a:rPr lang="it-IT" b="1" dirty="0"/>
              <a:t>ls(pattern = 'd')</a:t>
            </a:r>
          </a:p>
          <a:p>
            <a:pPr marL="0" indent="0">
              <a:buNone/>
            </a:pPr>
            <a:r>
              <a:rPr lang="it-IT" dirty="0"/>
              <a:t>[1] "data1" "data2«</a:t>
            </a:r>
          </a:p>
          <a:p>
            <a:pPr marL="0" indent="0">
              <a:buNone/>
            </a:pPr>
            <a:r>
              <a:rPr lang="en-IN" dirty="0"/>
              <a:t>&gt;</a:t>
            </a:r>
            <a:r>
              <a:rPr lang="en-IN" b="1" dirty="0"/>
              <a:t>ls(pattern='^d’) </a:t>
            </a:r>
            <a:r>
              <a:rPr lang="en-IN" b="1"/>
              <a:t>starting from d</a:t>
            </a:r>
            <a:endParaRPr lang="en-IN" b="1" dirty="0"/>
          </a:p>
        </p:txBody>
      </p:sp>
    </p:spTree>
    <p:extLst>
      <p:ext uri="{BB962C8B-B14F-4D97-AF65-F5344CB8AC3E}">
        <p14:creationId xmlns:p14="http://schemas.microsoft.com/office/powerpoint/2010/main" val="34780443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46FB9-483F-4112-B104-AF9AF9C8B216}"/>
              </a:ext>
            </a:extLst>
          </p:cNvPr>
          <p:cNvSpPr>
            <a:spLocks noGrp="1"/>
          </p:cNvSpPr>
          <p:nvPr>
            <p:ph type="title"/>
          </p:nvPr>
        </p:nvSpPr>
        <p:spPr>
          <a:xfrm>
            <a:off x="744279" y="109944"/>
            <a:ext cx="10609521" cy="1325563"/>
          </a:xfrm>
        </p:spPr>
        <p:txBody>
          <a:bodyPr/>
          <a:lstStyle/>
          <a:p>
            <a:r>
              <a:rPr lang="en-US" dirty="0">
                <a:highlight>
                  <a:srgbClr val="FFFF00"/>
                </a:highlight>
              </a:rPr>
              <a:t>Removing object from R</a:t>
            </a:r>
            <a:endParaRPr lang="en-IN" dirty="0">
              <a:highlight>
                <a:srgbClr val="FFFF00"/>
              </a:highlight>
            </a:endParaRPr>
          </a:p>
        </p:txBody>
      </p:sp>
      <p:sp>
        <p:nvSpPr>
          <p:cNvPr id="3" name="Content Placeholder 2">
            <a:extLst>
              <a:ext uri="{FF2B5EF4-FFF2-40B4-BE49-F238E27FC236}">
                <a16:creationId xmlns:a16="http://schemas.microsoft.com/office/drawing/2014/main" id="{FFC77EA4-3860-431A-BCDA-A8419EE54304}"/>
              </a:ext>
            </a:extLst>
          </p:cNvPr>
          <p:cNvSpPr>
            <a:spLocks noGrp="1"/>
          </p:cNvSpPr>
          <p:nvPr>
            <p:ph idx="1"/>
          </p:nvPr>
        </p:nvSpPr>
        <p:spPr>
          <a:xfrm>
            <a:off x="691116" y="1520456"/>
            <a:ext cx="10662684" cy="4972419"/>
          </a:xfrm>
        </p:spPr>
        <p:txBody>
          <a:bodyPr>
            <a:normAutofit fontScale="92500" lnSpcReduction="20000"/>
          </a:bodyPr>
          <a:lstStyle/>
          <a:p>
            <a:r>
              <a:rPr lang="en-US" dirty="0"/>
              <a:t>You can remove objects from memory and therefore permanently delete them using the rm() or remove() command </a:t>
            </a:r>
          </a:p>
          <a:p>
            <a:pPr marL="0" indent="0">
              <a:buNone/>
            </a:pPr>
            <a:r>
              <a:rPr lang="en-IN" dirty="0"/>
              <a:t>&gt; </a:t>
            </a:r>
            <a:r>
              <a:rPr lang="en-IN" b="1" dirty="0"/>
              <a:t>rm(data1,data2,fw)</a:t>
            </a:r>
          </a:p>
          <a:p>
            <a:pPr marL="0" indent="0">
              <a:buNone/>
            </a:pPr>
            <a:r>
              <a:rPr lang="en-IN" dirty="0"/>
              <a:t>&gt; data1</a:t>
            </a:r>
          </a:p>
          <a:p>
            <a:pPr marL="0" indent="0">
              <a:buNone/>
            </a:pPr>
            <a:r>
              <a:rPr lang="en-IN" dirty="0"/>
              <a:t>Error: object 'data1' not found</a:t>
            </a:r>
          </a:p>
          <a:p>
            <a:pPr marL="0" indent="0">
              <a:buNone/>
            </a:pPr>
            <a:r>
              <a:rPr lang="en-IN" dirty="0"/>
              <a:t>&gt; data1=2+3+4</a:t>
            </a:r>
          </a:p>
          <a:p>
            <a:pPr marL="0" indent="0">
              <a:buNone/>
            </a:pPr>
            <a:r>
              <a:rPr lang="en-IN" dirty="0"/>
              <a:t>&gt; data2=c(2,3,4,6,7)</a:t>
            </a:r>
          </a:p>
          <a:p>
            <a:pPr marL="0" indent="0">
              <a:buNone/>
            </a:pPr>
            <a:r>
              <a:rPr lang="en-IN" dirty="0"/>
              <a:t>&gt; </a:t>
            </a:r>
            <a:r>
              <a:rPr lang="en-IN" dirty="0" err="1"/>
              <a:t>fw</a:t>
            </a:r>
            <a:r>
              <a:rPr lang="en-IN" dirty="0"/>
              <a:t>=read.csv(</a:t>
            </a:r>
            <a:r>
              <a:rPr lang="en-IN" dirty="0" err="1"/>
              <a:t>file.choose</a:t>
            </a:r>
            <a:r>
              <a:rPr lang="en-IN" dirty="0"/>
              <a:t>())</a:t>
            </a:r>
          </a:p>
          <a:p>
            <a:pPr marL="0" indent="0">
              <a:buNone/>
            </a:pPr>
            <a:r>
              <a:rPr lang="en-IN" dirty="0"/>
              <a:t>&gt; </a:t>
            </a:r>
            <a:r>
              <a:rPr lang="en-IN" b="1" dirty="0"/>
              <a:t>rm(list=ls(pattern='d'))</a:t>
            </a:r>
          </a:p>
          <a:p>
            <a:pPr marL="0" indent="0">
              <a:buNone/>
            </a:pPr>
            <a:r>
              <a:rPr lang="en-IN" dirty="0"/>
              <a:t>&gt; ls()</a:t>
            </a:r>
          </a:p>
          <a:p>
            <a:pPr marL="0" indent="0">
              <a:buNone/>
            </a:pPr>
            <a:r>
              <a:rPr lang="en-IN" dirty="0"/>
              <a:t>[1] "</a:t>
            </a:r>
            <a:r>
              <a:rPr lang="en-IN" dirty="0" err="1"/>
              <a:t>fw</a:t>
            </a:r>
            <a:r>
              <a:rPr lang="en-IN" dirty="0"/>
              <a:t>“</a:t>
            </a:r>
          </a:p>
          <a:p>
            <a:pPr marL="0" indent="0">
              <a:buNone/>
            </a:pPr>
            <a:r>
              <a:rPr lang="en-IN" dirty="0"/>
              <a:t>&gt;</a:t>
            </a:r>
            <a:r>
              <a:rPr lang="en-IN" b="1" dirty="0"/>
              <a:t>rm(list=ls())  for all the objects </a:t>
            </a:r>
          </a:p>
        </p:txBody>
      </p:sp>
    </p:spTree>
    <p:extLst>
      <p:ext uri="{BB962C8B-B14F-4D97-AF65-F5344CB8AC3E}">
        <p14:creationId xmlns:p14="http://schemas.microsoft.com/office/powerpoint/2010/main" val="29313300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B9073-B7A7-48E1-BB12-4D24DA02AAF4}"/>
              </a:ext>
            </a:extLst>
          </p:cNvPr>
          <p:cNvSpPr>
            <a:spLocks noGrp="1"/>
          </p:cNvSpPr>
          <p:nvPr>
            <p:ph type="title"/>
          </p:nvPr>
        </p:nvSpPr>
        <p:spPr/>
        <p:txBody>
          <a:bodyPr/>
          <a:lstStyle/>
          <a:p>
            <a:r>
              <a:rPr lang="en-US" dirty="0">
                <a:highlight>
                  <a:srgbClr val="FFFF00"/>
                </a:highlight>
              </a:rPr>
              <a:t>Types of data Items</a:t>
            </a:r>
            <a:endParaRPr lang="en-IN" dirty="0">
              <a:highlight>
                <a:srgbClr val="FFFF00"/>
              </a:highlight>
            </a:endParaRPr>
          </a:p>
        </p:txBody>
      </p:sp>
      <p:sp>
        <p:nvSpPr>
          <p:cNvPr id="3" name="Content Placeholder 2">
            <a:extLst>
              <a:ext uri="{FF2B5EF4-FFF2-40B4-BE49-F238E27FC236}">
                <a16:creationId xmlns:a16="http://schemas.microsoft.com/office/drawing/2014/main" id="{D3B93D24-3F90-44ED-B404-10D38DBC9623}"/>
              </a:ext>
            </a:extLst>
          </p:cNvPr>
          <p:cNvSpPr>
            <a:spLocks noGrp="1"/>
          </p:cNvSpPr>
          <p:nvPr>
            <p:ph idx="1"/>
          </p:nvPr>
        </p:nvSpPr>
        <p:spPr/>
        <p:txBody>
          <a:bodyPr/>
          <a:lstStyle/>
          <a:p>
            <a:r>
              <a:rPr lang="en-US" b="1" dirty="0"/>
              <a:t>Number Data</a:t>
            </a:r>
          </a:p>
          <a:p>
            <a:pPr marL="0" indent="0">
              <a:buNone/>
            </a:pPr>
            <a:r>
              <a:rPr lang="en-US" dirty="0"/>
              <a:t>Plain Values that are whole numbers are </a:t>
            </a:r>
            <a:r>
              <a:rPr lang="en-US" b="1" dirty="0"/>
              <a:t>integers</a:t>
            </a:r>
            <a:r>
              <a:rPr lang="en-US" dirty="0"/>
              <a:t> values. Values that contain decimals are </a:t>
            </a:r>
            <a:r>
              <a:rPr lang="en-US" b="1" dirty="0"/>
              <a:t>numeric</a:t>
            </a:r>
            <a:r>
              <a:rPr lang="en-US" dirty="0"/>
              <a:t>.</a:t>
            </a:r>
          </a:p>
          <a:p>
            <a:pPr marL="0" indent="0">
              <a:buNone/>
            </a:pPr>
            <a:r>
              <a:rPr lang="en-US" dirty="0"/>
              <a:t>In R integers and decimals entire sample are treated as </a:t>
            </a:r>
            <a:r>
              <a:rPr lang="en-US" b="1" dirty="0"/>
              <a:t>numeric</a:t>
            </a:r>
            <a:r>
              <a:rPr lang="en-US" dirty="0"/>
              <a:t> </a:t>
            </a:r>
          </a:p>
          <a:p>
            <a:pPr marL="0" indent="0">
              <a:buNone/>
            </a:pPr>
            <a:r>
              <a:rPr lang="it-IT" dirty="0"/>
              <a:t>&gt; data2</a:t>
            </a:r>
          </a:p>
          <a:p>
            <a:pPr marL="0" indent="0">
              <a:buNone/>
            </a:pPr>
            <a:r>
              <a:rPr lang="it-IT" dirty="0"/>
              <a:t>[1] 2 3 4 6 7</a:t>
            </a:r>
          </a:p>
          <a:p>
            <a:pPr marL="0" indent="0">
              <a:buNone/>
            </a:pPr>
            <a:r>
              <a:rPr lang="it-IT" dirty="0"/>
              <a:t>&gt; data3</a:t>
            </a:r>
          </a:p>
          <a:p>
            <a:pPr marL="0" indent="0">
              <a:buNone/>
            </a:pPr>
            <a:r>
              <a:rPr lang="it-IT" dirty="0"/>
              <a:t>[1]  2.1 12.5 11.0 22.1</a:t>
            </a:r>
            <a:endParaRPr lang="en-IN" dirty="0"/>
          </a:p>
        </p:txBody>
      </p:sp>
    </p:spTree>
    <p:extLst>
      <p:ext uri="{BB962C8B-B14F-4D97-AF65-F5344CB8AC3E}">
        <p14:creationId xmlns:p14="http://schemas.microsoft.com/office/powerpoint/2010/main" val="17101441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3E2CF-5E2C-4EEF-BBAC-BF28240B6B43}"/>
              </a:ext>
            </a:extLst>
          </p:cNvPr>
          <p:cNvSpPr>
            <a:spLocks noGrp="1"/>
          </p:cNvSpPr>
          <p:nvPr>
            <p:ph idx="1"/>
          </p:nvPr>
        </p:nvSpPr>
        <p:spPr>
          <a:xfrm>
            <a:off x="838200" y="322730"/>
            <a:ext cx="10515600" cy="5854234"/>
          </a:xfrm>
        </p:spPr>
        <p:txBody>
          <a:bodyPr/>
          <a:lstStyle/>
          <a:p>
            <a:r>
              <a:rPr lang="en-US" b="1" dirty="0"/>
              <a:t>Text Items</a:t>
            </a:r>
          </a:p>
          <a:p>
            <a:pPr marL="0" indent="0">
              <a:buNone/>
            </a:pPr>
            <a:r>
              <a:rPr lang="en-IN" dirty="0"/>
              <a:t>R is having two sorts of text data items</a:t>
            </a:r>
          </a:p>
          <a:p>
            <a:pPr marL="514350" indent="-514350">
              <a:buAutoNum type="arabicPeriod"/>
            </a:pPr>
            <a:r>
              <a:rPr lang="en-IN" dirty="0"/>
              <a:t>Plain Text labels these are called </a:t>
            </a:r>
            <a:r>
              <a:rPr lang="en-IN" b="1" dirty="0"/>
              <a:t>character</a:t>
            </a:r>
            <a:r>
              <a:rPr lang="en-IN" dirty="0"/>
              <a:t> values Plain Text and the quote marks to remind you .</a:t>
            </a:r>
          </a:p>
          <a:p>
            <a:pPr marL="0" indent="0">
              <a:buNone/>
            </a:pPr>
            <a:r>
              <a:rPr lang="nn-NO" dirty="0"/>
              <a:t>&gt; </a:t>
            </a:r>
            <a:r>
              <a:rPr lang="nn-NO" b="1" dirty="0"/>
              <a:t>data</a:t>
            </a:r>
          </a:p>
          <a:p>
            <a:pPr marL="0" indent="0">
              <a:buNone/>
            </a:pPr>
            <a:r>
              <a:rPr lang="nn-NO" dirty="0"/>
              <a:t>[1] "Mon"  "Tue"  "Wed"  "Thur" "Fri"  "Sat" </a:t>
            </a:r>
            <a:endParaRPr lang="en-IN" dirty="0"/>
          </a:p>
          <a:p>
            <a:pPr marL="514350" indent="-514350">
              <a:buFont typeface="Arial" panose="020B0604020202020204" pitchFamily="34" charset="0"/>
              <a:buAutoNum type="arabicPeriod"/>
            </a:pPr>
            <a:r>
              <a:rPr lang="en-IN" dirty="0"/>
              <a:t>Plain Text  without quote marks is called </a:t>
            </a:r>
            <a:r>
              <a:rPr lang="en-IN" b="1" dirty="0"/>
              <a:t>factor</a:t>
            </a:r>
            <a:r>
              <a:rPr lang="en-IN" dirty="0"/>
              <a:t> .</a:t>
            </a:r>
          </a:p>
          <a:p>
            <a:pPr marL="0" indent="0">
              <a:buNone/>
            </a:pPr>
            <a:r>
              <a:rPr lang="en-US" dirty="0"/>
              <a:t>&gt; data=factor(c("</a:t>
            </a:r>
            <a:r>
              <a:rPr lang="en-US" dirty="0" err="1"/>
              <a:t>single","married","single","single","married</a:t>
            </a:r>
            <a:r>
              <a:rPr lang="en-US" dirty="0"/>
              <a:t>"))</a:t>
            </a:r>
          </a:p>
          <a:p>
            <a:pPr marL="0" indent="0">
              <a:buNone/>
            </a:pPr>
            <a:r>
              <a:rPr lang="en-US" dirty="0"/>
              <a:t>&gt; data</a:t>
            </a:r>
          </a:p>
          <a:p>
            <a:pPr marL="0" indent="0">
              <a:buNone/>
            </a:pPr>
            <a:r>
              <a:rPr lang="en-US" dirty="0"/>
              <a:t>[1] single  married single  </a:t>
            </a:r>
            <a:r>
              <a:rPr lang="en-US" dirty="0" err="1"/>
              <a:t>single</a:t>
            </a:r>
            <a:r>
              <a:rPr lang="en-US" dirty="0"/>
              <a:t>  married</a:t>
            </a:r>
          </a:p>
          <a:p>
            <a:pPr marL="0" indent="0">
              <a:buNone/>
            </a:pPr>
            <a:r>
              <a:rPr lang="en-US" dirty="0"/>
              <a:t>Levels: married single</a:t>
            </a:r>
          </a:p>
        </p:txBody>
      </p:sp>
    </p:spTree>
    <p:extLst>
      <p:ext uri="{BB962C8B-B14F-4D97-AF65-F5344CB8AC3E}">
        <p14:creationId xmlns:p14="http://schemas.microsoft.com/office/powerpoint/2010/main" val="2832185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4391D-A9AB-46E3-9C99-8D9F7EFE486F}"/>
              </a:ext>
            </a:extLst>
          </p:cNvPr>
          <p:cNvSpPr>
            <a:spLocks noGrp="1"/>
          </p:cNvSpPr>
          <p:nvPr>
            <p:ph type="title"/>
          </p:nvPr>
        </p:nvSpPr>
        <p:spPr/>
        <p:txBody>
          <a:bodyPr/>
          <a:lstStyle/>
          <a:p>
            <a:r>
              <a:rPr lang="en-US" dirty="0"/>
              <a:t>Converting between number and Text Data</a:t>
            </a:r>
            <a:endParaRPr lang="en-IN" dirty="0"/>
          </a:p>
        </p:txBody>
      </p:sp>
      <p:sp>
        <p:nvSpPr>
          <p:cNvPr id="3" name="Content Placeholder 2">
            <a:extLst>
              <a:ext uri="{FF2B5EF4-FFF2-40B4-BE49-F238E27FC236}">
                <a16:creationId xmlns:a16="http://schemas.microsoft.com/office/drawing/2014/main" id="{943727B2-F4B3-409B-8BEB-3BAD9AD6AF47}"/>
              </a:ext>
            </a:extLst>
          </p:cNvPr>
          <p:cNvSpPr>
            <a:spLocks noGrp="1"/>
          </p:cNvSpPr>
          <p:nvPr>
            <p:ph idx="1"/>
          </p:nvPr>
        </p:nvSpPr>
        <p:spPr>
          <a:xfrm>
            <a:off x="838200" y="1353671"/>
            <a:ext cx="10515600" cy="4823292"/>
          </a:xfrm>
        </p:spPr>
        <p:txBody>
          <a:bodyPr>
            <a:normAutofit fontScale="92500" lnSpcReduction="20000"/>
          </a:bodyPr>
          <a:lstStyle/>
          <a:p>
            <a:pPr marL="0" indent="0">
              <a:buNone/>
            </a:pPr>
            <a:r>
              <a:rPr lang="en-US" b="1" dirty="0" err="1"/>
              <a:t>as.character</a:t>
            </a:r>
            <a:r>
              <a:rPr lang="en-US" b="1" dirty="0"/>
              <a:t>(): convert to plain  text </a:t>
            </a:r>
          </a:p>
          <a:p>
            <a:pPr marL="0" indent="0">
              <a:buNone/>
            </a:pPr>
            <a:endParaRPr lang="en-US" b="1" dirty="0"/>
          </a:p>
          <a:p>
            <a:pPr marL="0" indent="0">
              <a:buNone/>
            </a:pPr>
            <a:r>
              <a:rPr lang="en-US" dirty="0"/>
              <a:t>&gt; </a:t>
            </a:r>
            <a:r>
              <a:rPr lang="en-US" b="1" dirty="0"/>
              <a:t>data1=</a:t>
            </a:r>
            <a:r>
              <a:rPr lang="en-US" b="1" dirty="0" err="1"/>
              <a:t>as.character</a:t>
            </a:r>
            <a:r>
              <a:rPr lang="en-US" b="1" dirty="0"/>
              <a:t>(data)</a:t>
            </a:r>
          </a:p>
          <a:p>
            <a:pPr marL="0" indent="0">
              <a:buNone/>
            </a:pPr>
            <a:r>
              <a:rPr lang="en-US" dirty="0"/>
              <a:t>&gt; </a:t>
            </a:r>
            <a:r>
              <a:rPr lang="en-US" b="1" dirty="0"/>
              <a:t>data1</a:t>
            </a:r>
          </a:p>
          <a:p>
            <a:pPr marL="0" indent="0">
              <a:buNone/>
            </a:pPr>
            <a:r>
              <a:rPr lang="en-US" dirty="0"/>
              <a:t>[1] "single"  "married" "single"  "single"  "married“</a:t>
            </a:r>
          </a:p>
          <a:p>
            <a:pPr marL="0" indent="0">
              <a:buNone/>
            </a:pPr>
            <a:endParaRPr lang="en-US" dirty="0"/>
          </a:p>
          <a:p>
            <a:pPr marL="0" indent="0">
              <a:buNone/>
            </a:pPr>
            <a:r>
              <a:rPr lang="en-US" b="1" dirty="0" err="1"/>
              <a:t>as.factor</a:t>
            </a:r>
            <a:r>
              <a:rPr lang="en-US" b="1" dirty="0"/>
              <a:t>(): plain text to factor</a:t>
            </a:r>
          </a:p>
          <a:p>
            <a:pPr marL="0" indent="0">
              <a:buNone/>
            </a:pPr>
            <a:endParaRPr lang="en-US" b="1" dirty="0"/>
          </a:p>
          <a:p>
            <a:pPr marL="0" indent="0">
              <a:buNone/>
            </a:pPr>
            <a:r>
              <a:rPr lang="en-US" dirty="0"/>
              <a:t>&gt; </a:t>
            </a:r>
            <a:r>
              <a:rPr lang="en-US" b="1" dirty="0"/>
              <a:t>data2=</a:t>
            </a:r>
            <a:r>
              <a:rPr lang="en-US" b="1" dirty="0" err="1"/>
              <a:t>as.factor</a:t>
            </a:r>
            <a:r>
              <a:rPr lang="en-US" b="1" dirty="0"/>
              <a:t>(data1)</a:t>
            </a:r>
          </a:p>
          <a:p>
            <a:pPr marL="0" indent="0">
              <a:buNone/>
            </a:pPr>
            <a:r>
              <a:rPr lang="en-US" dirty="0"/>
              <a:t>&gt; </a:t>
            </a:r>
            <a:r>
              <a:rPr lang="en-US" b="1" dirty="0"/>
              <a:t>data2</a:t>
            </a:r>
          </a:p>
          <a:p>
            <a:pPr marL="0" indent="0">
              <a:buNone/>
            </a:pPr>
            <a:r>
              <a:rPr lang="en-US" dirty="0"/>
              <a:t>[1] single  married single  </a:t>
            </a:r>
            <a:r>
              <a:rPr lang="en-US" dirty="0" err="1"/>
              <a:t>single</a:t>
            </a:r>
            <a:r>
              <a:rPr lang="en-US" dirty="0"/>
              <a:t>  married</a:t>
            </a:r>
          </a:p>
          <a:p>
            <a:pPr marL="0" indent="0">
              <a:buNone/>
            </a:pPr>
            <a:r>
              <a:rPr lang="en-US" dirty="0"/>
              <a:t>Levels: married single</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5059955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F05A94-23F5-498D-A0D6-CC06C0A5D921}"/>
              </a:ext>
            </a:extLst>
          </p:cNvPr>
          <p:cNvSpPr>
            <a:spLocks noGrp="1"/>
          </p:cNvSpPr>
          <p:nvPr>
            <p:ph idx="1"/>
          </p:nvPr>
        </p:nvSpPr>
        <p:spPr>
          <a:xfrm>
            <a:off x="838200" y="224118"/>
            <a:ext cx="10515600" cy="5952845"/>
          </a:xfrm>
        </p:spPr>
        <p:txBody>
          <a:bodyPr>
            <a:normAutofit fontScale="92500" lnSpcReduction="20000"/>
          </a:bodyPr>
          <a:lstStyle/>
          <a:p>
            <a:pPr marL="0" indent="0">
              <a:buNone/>
            </a:pPr>
            <a:r>
              <a:rPr lang="en-US" b="1" dirty="0" err="1"/>
              <a:t>as.integer</a:t>
            </a:r>
            <a:r>
              <a:rPr lang="en-US" b="1" dirty="0"/>
              <a:t>(): decimal(numeric) to integers</a:t>
            </a:r>
          </a:p>
          <a:p>
            <a:pPr marL="0" indent="0">
              <a:buNone/>
            </a:pPr>
            <a:r>
              <a:rPr lang="en-US" b="1" dirty="0"/>
              <a:t>&gt; data3</a:t>
            </a:r>
          </a:p>
          <a:p>
            <a:pPr marL="0" indent="0">
              <a:buNone/>
            </a:pPr>
            <a:r>
              <a:rPr lang="en-US" dirty="0"/>
              <a:t>[1]  2.1 12.5 11.0 22.1</a:t>
            </a:r>
            <a:endParaRPr lang="en-US" b="1" dirty="0"/>
          </a:p>
          <a:p>
            <a:pPr marL="0" indent="0">
              <a:buNone/>
            </a:pPr>
            <a:r>
              <a:rPr lang="en-US" b="1" dirty="0"/>
              <a:t>&gt; data1=</a:t>
            </a:r>
            <a:r>
              <a:rPr lang="en-US" b="1" dirty="0" err="1"/>
              <a:t>as.integer</a:t>
            </a:r>
            <a:r>
              <a:rPr lang="en-US" b="1" dirty="0"/>
              <a:t>(data3)</a:t>
            </a:r>
          </a:p>
          <a:p>
            <a:pPr marL="0" indent="0">
              <a:buNone/>
            </a:pPr>
            <a:r>
              <a:rPr lang="en-US" b="1" dirty="0"/>
              <a:t>&gt; data1</a:t>
            </a:r>
          </a:p>
          <a:p>
            <a:pPr marL="0" indent="0">
              <a:buNone/>
            </a:pPr>
            <a:r>
              <a:rPr lang="en-US" dirty="0"/>
              <a:t>[1]  2 12 11 22</a:t>
            </a:r>
          </a:p>
          <a:p>
            <a:pPr marL="0" indent="0">
              <a:buNone/>
            </a:pPr>
            <a:endParaRPr lang="en-US" b="1" dirty="0"/>
          </a:p>
          <a:p>
            <a:pPr marL="0" indent="0">
              <a:buNone/>
            </a:pPr>
            <a:r>
              <a:rPr lang="en-US" b="1" dirty="0" err="1"/>
              <a:t>as.numeric</a:t>
            </a:r>
            <a:r>
              <a:rPr lang="en-US" b="1" dirty="0"/>
              <a:t>(): integers to numeric </a:t>
            </a:r>
          </a:p>
          <a:p>
            <a:pPr marL="0" indent="0">
              <a:buNone/>
            </a:pPr>
            <a:r>
              <a:rPr lang="it-IT" dirty="0"/>
              <a:t>&gt; </a:t>
            </a:r>
            <a:r>
              <a:rPr lang="it-IT" b="1" dirty="0"/>
              <a:t>data=c(1,2,4,5,7,8)</a:t>
            </a:r>
          </a:p>
          <a:p>
            <a:pPr marL="0" indent="0">
              <a:buNone/>
            </a:pPr>
            <a:r>
              <a:rPr lang="it-IT" dirty="0"/>
              <a:t>&gt; </a:t>
            </a:r>
            <a:r>
              <a:rPr lang="it-IT" b="1" dirty="0"/>
              <a:t>data</a:t>
            </a:r>
          </a:p>
          <a:p>
            <a:pPr marL="0" indent="0">
              <a:buNone/>
            </a:pPr>
            <a:r>
              <a:rPr lang="it-IT" dirty="0"/>
              <a:t>[1] 1 2 4 5 7 8</a:t>
            </a:r>
          </a:p>
          <a:p>
            <a:pPr marL="0" indent="0">
              <a:buNone/>
            </a:pPr>
            <a:r>
              <a:rPr lang="it-IT" dirty="0"/>
              <a:t>&gt; </a:t>
            </a:r>
            <a:r>
              <a:rPr lang="it-IT" b="1" dirty="0"/>
              <a:t>data1=as.numeric(data)</a:t>
            </a:r>
          </a:p>
          <a:p>
            <a:pPr marL="0" indent="0">
              <a:buNone/>
            </a:pPr>
            <a:r>
              <a:rPr lang="it-IT" dirty="0"/>
              <a:t>&gt; </a:t>
            </a:r>
            <a:r>
              <a:rPr lang="it-IT" b="1" dirty="0"/>
              <a:t>data1</a:t>
            </a:r>
          </a:p>
          <a:p>
            <a:pPr marL="0" indent="0">
              <a:buNone/>
            </a:pPr>
            <a:r>
              <a:rPr lang="it-IT" dirty="0"/>
              <a:t>[1] 1 2 4 5 7 8</a:t>
            </a:r>
            <a:endParaRPr lang="en-IN" dirty="0"/>
          </a:p>
        </p:txBody>
      </p:sp>
    </p:spTree>
    <p:extLst>
      <p:ext uri="{BB962C8B-B14F-4D97-AF65-F5344CB8AC3E}">
        <p14:creationId xmlns:p14="http://schemas.microsoft.com/office/powerpoint/2010/main" val="39044920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C7246-4C52-4CB8-997E-ED0C14E9A2D0}"/>
              </a:ext>
            </a:extLst>
          </p:cNvPr>
          <p:cNvSpPr>
            <a:spLocks noGrp="1"/>
          </p:cNvSpPr>
          <p:nvPr>
            <p:ph type="title"/>
          </p:nvPr>
        </p:nvSpPr>
        <p:spPr/>
        <p:txBody>
          <a:bodyPr/>
          <a:lstStyle/>
          <a:p>
            <a:r>
              <a:rPr lang="en-US" dirty="0">
                <a:highlight>
                  <a:srgbClr val="FFFF00"/>
                </a:highlight>
              </a:rPr>
              <a:t>The Structure of Data Items</a:t>
            </a:r>
            <a:endParaRPr lang="en-IN" dirty="0">
              <a:highlight>
                <a:srgbClr val="FFFF00"/>
              </a:highlight>
            </a:endParaRPr>
          </a:p>
        </p:txBody>
      </p:sp>
      <p:sp>
        <p:nvSpPr>
          <p:cNvPr id="3" name="Content Placeholder 2">
            <a:extLst>
              <a:ext uri="{FF2B5EF4-FFF2-40B4-BE49-F238E27FC236}">
                <a16:creationId xmlns:a16="http://schemas.microsoft.com/office/drawing/2014/main" id="{4C742CAF-64E8-4684-BE22-9B9849FB993D}"/>
              </a:ext>
            </a:extLst>
          </p:cNvPr>
          <p:cNvSpPr>
            <a:spLocks noGrp="1"/>
          </p:cNvSpPr>
          <p:nvPr>
            <p:ph idx="1"/>
          </p:nvPr>
        </p:nvSpPr>
        <p:spPr/>
        <p:txBody>
          <a:bodyPr/>
          <a:lstStyle/>
          <a:p>
            <a:pPr marL="0" indent="0">
              <a:buNone/>
            </a:pPr>
            <a:r>
              <a:rPr lang="en-US" dirty="0"/>
              <a:t>There are various data structures associated with R</a:t>
            </a:r>
          </a:p>
          <a:p>
            <a:pPr marL="514350" indent="-514350">
              <a:buFont typeface="+mj-lt"/>
              <a:buAutoNum type="arabicPeriod"/>
            </a:pPr>
            <a:r>
              <a:rPr lang="en-US" dirty="0"/>
              <a:t>Vector</a:t>
            </a:r>
          </a:p>
          <a:p>
            <a:pPr marL="514350" indent="-514350">
              <a:buFont typeface="+mj-lt"/>
              <a:buAutoNum type="arabicPeriod"/>
            </a:pPr>
            <a:r>
              <a:rPr lang="en-US" dirty="0"/>
              <a:t>Matrix</a:t>
            </a:r>
          </a:p>
          <a:p>
            <a:pPr marL="514350" indent="-514350">
              <a:buFont typeface="+mj-lt"/>
              <a:buAutoNum type="arabicPeriod"/>
            </a:pPr>
            <a:r>
              <a:rPr lang="en-US" dirty="0"/>
              <a:t>Data Frame</a:t>
            </a:r>
          </a:p>
          <a:p>
            <a:pPr marL="514350" indent="-514350">
              <a:buFont typeface="+mj-lt"/>
              <a:buAutoNum type="arabicPeriod"/>
            </a:pPr>
            <a:r>
              <a:rPr lang="en-US" dirty="0"/>
              <a:t>List</a:t>
            </a:r>
          </a:p>
          <a:p>
            <a:pPr marL="514350" indent="-514350">
              <a:buFont typeface="+mj-lt"/>
              <a:buAutoNum type="arabicPeriod"/>
            </a:pPr>
            <a:r>
              <a:rPr lang="en-US" dirty="0"/>
              <a:t>Factor</a:t>
            </a:r>
            <a:endParaRPr lang="en-IN" dirty="0"/>
          </a:p>
        </p:txBody>
      </p:sp>
    </p:spTree>
    <p:extLst>
      <p:ext uri="{BB962C8B-B14F-4D97-AF65-F5344CB8AC3E}">
        <p14:creationId xmlns:p14="http://schemas.microsoft.com/office/powerpoint/2010/main" val="3102424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B3CE7-4B42-4CEF-BF3B-C16C83E1C057}"/>
              </a:ext>
            </a:extLst>
          </p:cNvPr>
          <p:cNvSpPr>
            <a:spLocks noGrp="1"/>
          </p:cNvSpPr>
          <p:nvPr>
            <p:ph type="title"/>
          </p:nvPr>
        </p:nvSpPr>
        <p:spPr/>
        <p:txBody>
          <a:bodyPr/>
          <a:lstStyle/>
          <a:p>
            <a:r>
              <a:rPr lang="en-US" b="1" dirty="0">
                <a:solidFill>
                  <a:srgbClr val="FF0000"/>
                </a:solidFill>
              </a:rPr>
              <a:t>Vector</a:t>
            </a:r>
            <a:endParaRPr lang="en-IN" b="1" dirty="0">
              <a:solidFill>
                <a:srgbClr val="FF0000"/>
              </a:solidFill>
            </a:endParaRPr>
          </a:p>
        </p:txBody>
      </p:sp>
      <p:sp>
        <p:nvSpPr>
          <p:cNvPr id="3" name="Content Placeholder 2">
            <a:extLst>
              <a:ext uri="{FF2B5EF4-FFF2-40B4-BE49-F238E27FC236}">
                <a16:creationId xmlns:a16="http://schemas.microsoft.com/office/drawing/2014/main" id="{E0CAF020-C85A-4E01-9DA6-C712315BF980}"/>
              </a:ext>
            </a:extLst>
          </p:cNvPr>
          <p:cNvSpPr>
            <a:spLocks noGrp="1"/>
          </p:cNvSpPr>
          <p:nvPr>
            <p:ph idx="1"/>
          </p:nvPr>
        </p:nvSpPr>
        <p:spPr/>
        <p:txBody>
          <a:bodyPr/>
          <a:lstStyle/>
          <a:p>
            <a:r>
              <a:rPr lang="en-US" dirty="0"/>
              <a:t>Vector is a basic data structure in R. It contains element of the same type. The data types can be logical, integer, double, character, complex or raw.</a:t>
            </a:r>
          </a:p>
          <a:p>
            <a:r>
              <a:rPr lang="en-US" dirty="0"/>
              <a:t>A vector’s type can be checked with the </a:t>
            </a:r>
            <a:r>
              <a:rPr lang="en-US" b="1" dirty="0" err="1"/>
              <a:t>typeof</a:t>
            </a:r>
            <a:r>
              <a:rPr lang="en-US" b="1" dirty="0"/>
              <a:t>() </a:t>
            </a:r>
            <a:r>
              <a:rPr lang="en-US" dirty="0"/>
              <a:t>function.</a:t>
            </a:r>
          </a:p>
          <a:p>
            <a:r>
              <a:rPr lang="en-US" dirty="0"/>
              <a:t>Another important property of a vector is its length. This is the number of elements in the vector and can be checked with the function </a:t>
            </a:r>
            <a:r>
              <a:rPr lang="en-US" b="1" dirty="0"/>
              <a:t>length().</a:t>
            </a:r>
          </a:p>
          <a:p>
            <a:r>
              <a:rPr lang="en-US" b="1" dirty="0"/>
              <a:t>It can be thought of a One Dimensional Object</a:t>
            </a:r>
            <a:endParaRPr lang="en-IN" b="1" dirty="0"/>
          </a:p>
        </p:txBody>
      </p:sp>
    </p:spTree>
    <p:extLst>
      <p:ext uri="{BB962C8B-B14F-4D97-AF65-F5344CB8AC3E}">
        <p14:creationId xmlns:p14="http://schemas.microsoft.com/office/powerpoint/2010/main" val="14150501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93F12-92EE-4FC5-B15B-BE1069C680E9}"/>
              </a:ext>
            </a:extLst>
          </p:cNvPr>
          <p:cNvSpPr>
            <a:spLocks noGrp="1"/>
          </p:cNvSpPr>
          <p:nvPr>
            <p:ph type="title"/>
          </p:nvPr>
        </p:nvSpPr>
        <p:spPr/>
        <p:txBody>
          <a:bodyPr/>
          <a:lstStyle/>
          <a:p>
            <a:r>
              <a:rPr lang="en-US" dirty="0"/>
              <a:t>How to Create Vector</a:t>
            </a:r>
            <a:endParaRPr lang="en-IN" dirty="0"/>
          </a:p>
        </p:txBody>
      </p:sp>
      <p:sp>
        <p:nvSpPr>
          <p:cNvPr id="3" name="Content Placeholder 2">
            <a:extLst>
              <a:ext uri="{FF2B5EF4-FFF2-40B4-BE49-F238E27FC236}">
                <a16:creationId xmlns:a16="http://schemas.microsoft.com/office/drawing/2014/main" id="{D43F2B81-A419-4086-A707-3078BF015ACE}"/>
              </a:ext>
            </a:extLst>
          </p:cNvPr>
          <p:cNvSpPr>
            <a:spLocks noGrp="1"/>
          </p:cNvSpPr>
          <p:nvPr>
            <p:ph idx="1"/>
          </p:nvPr>
        </p:nvSpPr>
        <p:spPr>
          <a:xfrm>
            <a:off x="838200" y="1825625"/>
            <a:ext cx="10515600" cy="4667250"/>
          </a:xfrm>
        </p:spPr>
        <p:txBody>
          <a:bodyPr>
            <a:normAutofit fontScale="70000" lnSpcReduction="20000"/>
          </a:bodyPr>
          <a:lstStyle/>
          <a:p>
            <a:r>
              <a:rPr lang="en-US" dirty="0"/>
              <a:t>Vectors are generally created using the c() function.</a:t>
            </a:r>
          </a:p>
          <a:p>
            <a:r>
              <a:rPr lang="en-US" dirty="0"/>
              <a:t>Since, a vector must have elements of the same type, this function will try and coerce elements to the same type, if they are different.</a:t>
            </a:r>
          </a:p>
          <a:p>
            <a:r>
              <a:rPr lang="en-US" dirty="0"/>
              <a:t>Coercion is from lower to higher types from logical to integer to double to character.</a:t>
            </a:r>
          </a:p>
          <a:p>
            <a:pPr marL="0" indent="0">
              <a:buNone/>
            </a:pPr>
            <a:r>
              <a:rPr lang="en-US" dirty="0"/>
              <a:t>&gt; x &lt;- c(1, 5, 4, 9, 0)</a:t>
            </a:r>
          </a:p>
          <a:p>
            <a:pPr marL="0" indent="0">
              <a:buNone/>
            </a:pPr>
            <a:r>
              <a:rPr lang="en-US" dirty="0"/>
              <a:t>&gt; </a:t>
            </a:r>
            <a:r>
              <a:rPr lang="en-US" dirty="0" err="1"/>
              <a:t>typeof</a:t>
            </a:r>
            <a:r>
              <a:rPr lang="en-US" dirty="0"/>
              <a:t>(x)</a:t>
            </a:r>
          </a:p>
          <a:p>
            <a:pPr marL="0" indent="0">
              <a:buNone/>
            </a:pPr>
            <a:r>
              <a:rPr lang="en-US" dirty="0"/>
              <a:t>[1] "double"</a:t>
            </a:r>
          </a:p>
          <a:p>
            <a:pPr marL="0" indent="0">
              <a:buNone/>
            </a:pPr>
            <a:r>
              <a:rPr lang="en-US" dirty="0"/>
              <a:t>&gt; length(x)</a:t>
            </a:r>
          </a:p>
          <a:p>
            <a:pPr marL="0" indent="0">
              <a:buNone/>
            </a:pPr>
            <a:r>
              <a:rPr lang="en-US" dirty="0"/>
              <a:t>[1] 5</a:t>
            </a:r>
          </a:p>
          <a:p>
            <a:pPr marL="0" indent="0">
              <a:buNone/>
            </a:pPr>
            <a:r>
              <a:rPr lang="en-US" dirty="0"/>
              <a:t>&gt; x1 &lt;- c(1, 5.4, TRUE, "hello")</a:t>
            </a:r>
          </a:p>
          <a:p>
            <a:pPr marL="0" indent="0">
              <a:buNone/>
            </a:pPr>
            <a:r>
              <a:rPr lang="en-US" dirty="0"/>
              <a:t>&gt; x1</a:t>
            </a:r>
          </a:p>
          <a:p>
            <a:pPr marL="0" indent="0">
              <a:buNone/>
            </a:pPr>
            <a:r>
              <a:rPr lang="en-US" dirty="0"/>
              <a:t>[1] "1"     "5.4"   "TRUE"  "hello"</a:t>
            </a:r>
          </a:p>
          <a:p>
            <a:pPr marL="0" indent="0">
              <a:buNone/>
            </a:pPr>
            <a:r>
              <a:rPr lang="en-US" dirty="0"/>
              <a:t>&gt; </a:t>
            </a:r>
            <a:r>
              <a:rPr lang="en-US" dirty="0" err="1"/>
              <a:t>typeof</a:t>
            </a:r>
            <a:r>
              <a:rPr lang="en-US" dirty="0"/>
              <a:t>(x1)</a:t>
            </a:r>
          </a:p>
          <a:p>
            <a:pPr marL="0" indent="0">
              <a:buNone/>
            </a:pPr>
            <a:r>
              <a:rPr lang="en-US" dirty="0"/>
              <a:t>[1] "character"</a:t>
            </a:r>
            <a:endParaRPr lang="en-IN" dirty="0"/>
          </a:p>
        </p:txBody>
      </p:sp>
    </p:spTree>
    <p:extLst>
      <p:ext uri="{BB962C8B-B14F-4D97-AF65-F5344CB8AC3E}">
        <p14:creationId xmlns:p14="http://schemas.microsoft.com/office/powerpoint/2010/main" val="2799238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8667F-5504-4D69-BF2C-B9DA5956FE7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AC32B8D-A295-40AC-AC35-F2A8C5A7317B}"/>
              </a:ext>
            </a:extLst>
          </p:cNvPr>
          <p:cNvSpPr>
            <a:spLocks noGrp="1"/>
          </p:cNvSpPr>
          <p:nvPr>
            <p:ph idx="1"/>
          </p:nvPr>
        </p:nvSpPr>
        <p:spPr/>
        <p:txBody>
          <a:bodyPr/>
          <a:lstStyle/>
          <a:p>
            <a:pPr marL="0" indent="0" algn="just">
              <a:buNone/>
            </a:pPr>
            <a:r>
              <a:rPr lang="en-US" dirty="0"/>
              <a:t>5. R provides graphical facilities for data analysis and display either directly at the computer or printing at the papers  </a:t>
            </a:r>
          </a:p>
          <a:p>
            <a:pPr marL="0" indent="0" algn="just">
              <a:buNone/>
            </a:pPr>
            <a:r>
              <a:rPr lang="en-US" dirty="0"/>
              <a:t>6. As a conclusion, R is the most widely used statistical programming language.</a:t>
            </a:r>
          </a:p>
          <a:p>
            <a:pPr marL="0" indent="0" algn="just">
              <a:buNone/>
            </a:pPr>
            <a:endParaRPr lang="en-IN" dirty="0"/>
          </a:p>
        </p:txBody>
      </p:sp>
    </p:spTree>
    <p:extLst>
      <p:ext uri="{BB962C8B-B14F-4D97-AF65-F5344CB8AC3E}">
        <p14:creationId xmlns:p14="http://schemas.microsoft.com/office/powerpoint/2010/main" val="12242374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F5056-5E12-466A-89CF-3855D8A235F7}"/>
              </a:ext>
            </a:extLst>
          </p:cNvPr>
          <p:cNvSpPr>
            <a:spLocks noGrp="1"/>
          </p:cNvSpPr>
          <p:nvPr>
            <p:ph type="title"/>
          </p:nvPr>
        </p:nvSpPr>
        <p:spPr/>
        <p:txBody>
          <a:bodyPr/>
          <a:lstStyle/>
          <a:p>
            <a:r>
              <a:rPr lang="en-US" dirty="0"/>
              <a:t>Creating a vector using : operator</a:t>
            </a:r>
            <a:br>
              <a:rPr lang="en-US" b="1" dirty="0"/>
            </a:br>
            <a:endParaRPr lang="en-IN" dirty="0"/>
          </a:p>
        </p:txBody>
      </p:sp>
      <p:sp>
        <p:nvSpPr>
          <p:cNvPr id="3" name="Content Placeholder 2">
            <a:extLst>
              <a:ext uri="{FF2B5EF4-FFF2-40B4-BE49-F238E27FC236}">
                <a16:creationId xmlns:a16="http://schemas.microsoft.com/office/drawing/2014/main" id="{82F0AA2F-575D-4793-9D71-0755A0069BBD}"/>
              </a:ext>
            </a:extLst>
          </p:cNvPr>
          <p:cNvSpPr>
            <a:spLocks noGrp="1"/>
          </p:cNvSpPr>
          <p:nvPr>
            <p:ph idx="1"/>
          </p:nvPr>
        </p:nvSpPr>
        <p:spPr>
          <a:xfrm>
            <a:off x="838200" y="1201271"/>
            <a:ext cx="10515600" cy="4975692"/>
          </a:xfrm>
        </p:spPr>
        <p:txBody>
          <a:bodyPr/>
          <a:lstStyle/>
          <a:p>
            <a:r>
              <a:rPr lang="en-US" dirty="0"/>
              <a:t>If we want to create a vector of consecutive numbers, the : operator is very helpful.</a:t>
            </a:r>
          </a:p>
          <a:p>
            <a:pPr marL="0" indent="0">
              <a:buNone/>
            </a:pPr>
            <a:r>
              <a:rPr lang="en-IN" dirty="0"/>
              <a:t>&gt; x &lt;- 1:7; x</a:t>
            </a:r>
          </a:p>
          <a:p>
            <a:pPr marL="0" indent="0">
              <a:buNone/>
            </a:pPr>
            <a:r>
              <a:rPr lang="en-IN" dirty="0"/>
              <a:t>[1] 1 2 3 4 5 6 7</a:t>
            </a:r>
          </a:p>
          <a:p>
            <a:pPr marL="0" indent="0">
              <a:buNone/>
            </a:pPr>
            <a:endParaRPr lang="en-IN" dirty="0"/>
          </a:p>
        </p:txBody>
      </p:sp>
    </p:spTree>
    <p:extLst>
      <p:ext uri="{BB962C8B-B14F-4D97-AF65-F5344CB8AC3E}">
        <p14:creationId xmlns:p14="http://schemas.microsoft.com/office/powerpoint/2010/main" val="2005245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8E9C6-E5CA-48EB-9E19-DCE59F2CC13F}"/>
              </a:ext>
            </a:extLst>
          </p:cNvPr>
          <p:cNvSpPr>
            <a:spLocks noGrp="1"/>
          </p:cNvSpPr>
          <p:nvPr>
            <p:ph type="title"/>
          </p:nvPr>
        </p:nvSpPr>
        <p:spPr/>
        <p:txBody>
          <a:bodyPr/>
          <a:lstStyle/>
          <a:p>
            <a:r>
              <a:rPr lang="en-US" dirty="0"/>
              <a:t>Creating a vector using seq() function</a:t>
            </a:r>
            <a:br>
              <a:rPr lang="en-US" b="1" dirty="0"/>
            </a:br>
            <a:endParaRPr lang="en-IN" dirty="0"/>
          </a:p>
        </p:txBody>
      </p:sp>
      <p:sp>
        <p:nvSpPr>
          <p:cNvPr id="3" name="Content Placeholder 2">
            <a:extLst>
              <a:ext uri="{FF2B5EF4-FFF2-40B4-BE49-F238E27FC236}">
                <a16:creationId xmlns:a16="http://schemas.microsoft.com/office/drawing/2014/main" id="{5CB35964-C14B-4DE8-9BC8-43CFAFAC418C}"/>
              </a:ext>
            </a:extLst>
          </p:cNvPr>
          <p:cNvSpPr>
            <a:spLocks noGrp="1"/>
          </p:cNvSpPr>
          <p:nvPr>
            <p:ph idx="1"/>
          </p:nvPr>
        </p:nvSpPr>
        <p:spPr>
          <a:xfrm>
            <a:off x="733647" y="1286540"/>
            <a:ext cx="10620153" cy="5227601"/>
          </a:xfrm>
        </p:spPr>
        <p:txBody>
          <a:bodyPr>
            <a:normAutofit fontScale="77500" lnSpcReduction="20000"/>
          </a:bodyPr>
          <a:lstStyle/>
          <a:p>
            <a:r>
              <a:rPr lang="en-US" dirty="0">
                <a:latin typeface="Arial" panose="020B0604020202020204" pitchFamily="34" charset="0"/>
                <a:cs typeface="Arial" panose="020B0604020202020204" pitchFamily="34" charset="0"/>
              </a:rPr>
              <a:t>More complex sequences can be created using the seq() function, like defining number of points in an interval, or the step size.</a:t>
            </a:r>
          </a:p>
          <a:p>
            <a:pPr marL="0" indent="0">
              <a:buNone/>
            </a:pPr>
            <a:r>
              <a:rPr lang="en-US" b="1" dirty="0">
                <a:latin typeface="Arial" panose="020B0604020202020204" pitchFamily="34" charset="0"/>
                <a:cs typeface="Arial" panose="020B0604020202020204" pitchFamily="34" charset="0"/>
              </a:rPr>
              <a:t>&gt; seq(1, 3, by=0.2</a:t>
            </a:r>
          </a:p>
          <a:p>
            <a:pPr marL="0" indent="0">
              <a:buNone/>
            </a:pPr>
            <a:r>
              <a:rPr lang="en-US" b="1" dirty="0">
                <a:latin typeface="Arial" panose="020B0604020202020204" pitchFamily="34" charset="0"/>
                <a:cs typeface="Arial" panose="020B0604020202020204" pitchFamily="34" charset="0"/>
              </a:rPr>
              <a:t>+ )</a:t>
            </a:r>
          </a:p>
          <a:p>
            <a:pPr marL="0" indent="0">
              <a:buNone/>
            </a:pPr>
            <a:r>
              <a:rPr lang="en-US" dirty="0">
                <a:latin typeface="Arial" panose="020B0604020202020204" pitchFamily="34" charset="0"/>
                <a:cs typeface="Arial" panose="020B0604020202020204" pitchFamily="34" charset="0"/>
              </a:rPr>
              <a:t> [1] 1.0 1.2 1.4 1.6 1.8 2.0 2.2 2.4 2.6 2.8 3.0</a:t>
            </a:r>
          </a:p>
          <a:p>
            <a:pPr marL="0" indent="0">
              <a:buNone/>
            </a:pPr>
            <a:r>
              <a:rPr lang="en-US" b="1" dirty="0">
                <a:latin typeface="Arial" panose="020B0604020202020204" pitchFamily="34" charset="0"/>
                <a:cs typeface="Arial" panose="020B0604020202020204" pitchFamily="34" charset="0"/>
              </a:rPr>
              <a:t>&gt; seq(1, 5, </a:t>
            </a:r>
            <a:r>
              <a:rPr lang="en-US" b="1" dirty="0" err="1">
                <a:latin typeface="Arial" panose="020B0604020202020204" pitchFamily="34" charset="0"/>
                <a:cs typeface="Arial" panose="020B0604020202020204" pitchFamily="34" charset="0"/>
              </a:rPr>
              <a:t>length.out</a:t>
            </a:r>
            <a:r>
              <a:rPr lang="en-US" b="1" dirty="0">
                <a:latin typeface="Arial" panose="020B0604020202020204" pitchFamily="34" charset="0"/>
                <a:cs typeface="Arial" panose="020B0604020202020204" pitchFamily="34" charset="0"/>
              </a:rPr>
              <a:t>=4)</a:t>
            </a:r>
          </a:p>
          <a:p>
            <a:pPr marL="0" indent="0">
              <a:buNone/>
            </a:pPr>
            <a:r>
              <a:rPr lang="en-US" dirty="0">
                <a:latin typeface="Arial" panose="020B0604020202020204" pitchFamily="34" charset="0"/>
                <a:cs typeface="Arial" panose="020B0604020202020204" pitchFamily="34" charset="0"/>
              </a:rPr>
              <a:t>[1] 1.000000 2.333333 3.666667 5.000000</a:t>
            </a:r>
          </a:p>
          <a:p>
            <a:pPr marL="0" indent="0">
              <a:buNone/>
            </a:pPr>
            <a:endParaRPr lang="en-US" dirty="0">
              <a:latin typeface="Arial" panose="020B0604020202020204" pitchFamily="34" charset="0"/>
              <a:cs typeface="Arial" panose="020B0604020202020204" pitchFamily="34" charset="0"/>
            </a:endParaRPr>
          </a:p>
          <a:p>
            <a:pPr marL="0" indent="0">
              <a:buNone/>
            </a:pPr>
            <a:r>
              <a:rPr lang="en-US" b="1" dirty="0">
                <a:latin typeface="Arial" panose="020B0604020202020204" pitchFamily="34" charset="0"/>
                <a:cs typeface="Arial" panose="020B0604020202020204" pitchFamily="34" charset="0"/>
              </a:rPr>
              <a:t>From </a:t>
            </a:r>
          </a:p>
          <a:p>
            <a:pPr marL="0" indent="0">
              <a:buNone/>
            </a:pPr>
            <a:r>
              <a:rPr lang="en-US" b="1" dirty="0">
                <a:latin typeface="Arial" panose="020B0604020202020204" pitchFamily="34" charset="0"/>
                <a:cs typeface="Arial" panose="020B0604020202020204" pitchFamily="34" charset="0"/>
              </a:rPr>
              <a:t>To </a:t>
            </a:r>
          </a:p>
          <a:p>
            <a:pPr marL="0" indent="0">
              <a:buNone/>
            </a:pPr>
            <a:r>
              <a:rPr lang="en-US" b="1" dirty="0">
                <a:latin typeface="Arial" panose="020B0604020202020204" pitchFamily="34" charset="0"/>
                <a:cs typeface="Arial" panose="020B0604020202020204" pitchFamily="34" charset="0"/>
              </a:rPr>
              <a:t>by : difference b/w the elements </a:t>
            </a:r>
          </a:p>
          <a:p>
            <a:pPr marL="0" indent="0">
              <a:buNone/>
            </a:pPr>
            <a:r>
              <a:rPr lang="en-US" b="1" dirty="0" err="1">
                <a:latin typeface="Arial" panose="020B0604020202020204" pitchFamily="34" charset="0"/>
                <a:cs typeface="Arial" panose="020B0604020202020204" pitchFamily="34" charset="0"/>
              </a:rPr>
              <a:t>length.out</a:t>
            </a:r>
            <a:r>
              <a:rPr lang="en-US" b="1" dirty="0">
                <a:latin typeface="Arial" panose="020B0604020202020204" pitchFamily="34" charset="0"/>
                <a:cs typeface="Arial" panose="020B0604020202020204" pitchFamily="34" charset="0"/>
              </a:rPr>
              <a:t>: max length of the vector </a:t>
            </a:r>
            <a:r>
              <a:rPr lang="en-US" b="0" i="0" dirty="0">
                <a:solidFill>
                  <a:srgbClr val="555555"/>
                </a:solidFill>
                <a:effectLst/>
                <a:latin typeface="Arial" panose="020B0604020202020204" pitchFamily="34" charset="0"/>
                <a:cs typeface="Arial" panose="020B0604020202020204" pitchFamily="34" charset="0"/>
              </a:rPr>
              <a:t>Generating Sequence from X to Y with Given Length</a:t>
            </a:r>
          </a:p>
          <a:p>
            <a:pPr marL="0" indent="0">
              <a:buNone/>
            </a:pPr>
            <a:endParaRPr lang="en-US" b="1" dirty="0">
              <a:latin typeface="Arial" panose="020B0604020202020204" pitchFamily="34" charset="0"/>
              <a:cs typeface="Arial" panose="020B0604020202020204" pitchFamily="34" charset="0"/>
            </a:endParaRPr>
          </a:p>
          <a:p>
            <a:pPr marL="0" indent="0">
              <a:buNone/>
            </a:pPr>
            <a:r>
              <a:rPr lang="en-US" b="1" dirty="0" err="1">
                <a:latin typeface="Arial" panose="020B0604020202020204" pitchFamily="34" charset="0"/>
                <a:cs typeface="Arial" panose="020B0604020202020204" pitchFamily="34" charset="0"/>
              </a:rPr>
              <a:t>along.with</a:t>
            </a:r>
            <a:r>
              <a:rPr lang="en-US" b="1" dirty="0">
                <a:latin typeface="Arial" panose="020B0604020202020204" pitchFamily="34" charset="0"/>
                <a:cs typeface="Arial" panose="020B0604020202020204" pitchFamily="34" charset="0"/>
              </a:rPr>
              <a:t>  </a:t>
            </a:r>
            <a:r>
              <a:rPr lang="en-US" b="0" i="0" dirty="0">
                <a:solidFill>
                  <a:srgbClr val="555555"/>
                </a:solidFill>
                <a:effectLst/>
                <a:latin typeface="Arial" panose="020B0604020202020204" pitchFamily="34" charset="0"/>
                <a:cs typeface="Arial" panose="020B0604020202020204" pitchFamily="34" charset="0"/>
              </a:rPr>
              <a:t>Generating Sequence from X to Y Along Certain Data Object</a:t>
            </a:r>
          </a:p>
          <a:p>
            <a:pPr marL="0" indent="0">
              <a:buNone/>
            </a:pP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235864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7B4B7-53C0-41DD-958F-1D317BEBEB6F}"/>
              </a:ext>
            </a:extLst>
          </p:cNvPr>
          <p:cNvSpPr>
            <a:spLocks noGrp="1"/>
          </p:cNvSpPr>
          <p:nvPr>
            <p:ph type="title"/>
          </p:nvPr>
        </p:nvSpPr>
        <p:spPr/>
        <p:txBody>
          <a:bodyPr/>
          <a:lstStyle/>
          <a:p>
            <a:r>
              <a:rPr lang="en-US" dirty="0"/>
              <a:t>How to access Elements of a Vector?</a:t>
            </a:r>
            <a:br>
              <a:rPr lang="en-US" b="1" dirty="0"/>
            </a:br>
            <a:endParaRPr lang="en-IN" dirty="0"/>
          </a:p>
        </p:txBody>
      </p:sp>
      <p:sp>
        <p:nvSpPr>
          <p:cNvPr id="3" name="Content Placeholder 2">
            <a:extLst>
              <a:ext uri="{FF2B5EF4-FFF2-40B4-BE49-F238E27FC236}">
                <a16:creationId xmlns:a16="http://schemas.microsoft.com/office/drawing/2014/main" id="{EAC4A2A6-A940-47CB-9632-1AAECB80D991}"/>
              </a:ext>
            </a:extLst>
          </p:cNvPr>
          <p:cNvSpPr>
            <a:spLocks noGrp="1"/>
          </p:cNvSpPr>
          <p:nvPr>
            <p:ph idx="1"/>
          </p:nvPr>
        </p:nvSpPr>
        <p:spPr>
          <a:xfrm>
            <a:off x="680484" y="1424763"/>
            <a:ext cx="10673316" cy="4752200"/>
          </a:xfrm>
        </p:spPr>
        <p:txBody>
          <a:bodyPr>
            <a:normAutofit fontScale="85000" lnSpcReduction="20000"/>
          </a:bodyPr>
          <a:lstStyle/>
          <a:p>
            <a:r>
              <a:rPr lang="en-US" dirty="0"/>
              <a:t>Elements of a vector can be accessed using vector indexing. The vector used for indexing can be logical, integer or character vector.</a:t>
            </a:r>
          </a:p>
          <a:p>
            <a:pPr marL="0" indent="0">
              <a:buNone/>
            </a:pPr>
            <a:r>
              <a:rPr lang="en-US" b="1" dirty="0"/>
              <a:t>Using integer vector as index</a:t>
            </a:r>
          </a:p>
          <a:p>
            <a:r>
              <a:rPr lang="en-US" dirty="0"/>
              <a:t>Vector index in R starts from 1, unlike most programming languages where index start from 0.</a:t>
            </a:r>
          </a:p>
          <a:p>
            <a:pPr marL="0" indent="0">
              <a:buNone/>
            </a:pPr>
            <a:endParaRPr lang="en-US" dirty="0"/>
          </a:p>
          <a:p>
            <a:r>
              <a:rPr lang="en-US" dirty="0"/>
              <a:t>We can use a vector of integers as index to access specific elements.</a:t>
            </a:r>
          </a:p>
          <a:p>
            <a:endParaRPr lang="en-US" dirty="0"/>
          </a:p>
          <a:p>
            <a:r>
              <a:rPr lang="en-US" dirty="0"/>
              <a:t>We can also use negative integers to return all elements except that those specified.</a:t>
            </a:r>
          </a:p>
          <a:p>
            <a:endParaRPr lang="en-US" dirty="0"/>
          </a:p>
          <a:p>
            <a:r>
              <a:rPr lang="en-US" dirty="0"/>
              <a:t>But we cannot mix positive and negative integers while indexing and real numbers, if used, are truncated to integers.</a:t>
            </a:r>
            <a:endParaRPr lang="en-IN" dirty="0"/>
          </a:p>
        </p:txBody>
      </p:sp>
    </p:spTree>
    <p:extLst>
      <p:ext uri="{BB962C8B-B14F-4D97-AF65-F5344CB8AC3E}">
        <p14:creationId xmlns:p14="http://schemas.microsoft.com/office/powerpoint/2010/main" val="6218747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CDA78B-EB4A-4C42-A07D-F19C9DD9B377}"/>
              </a:ext>
            </a:extLst>
          </p:cNvPr>
          <p:cNvSpPr>
            <a:spLocks noGrp="1"/>
          </p:cNvSpPr>
          <p:nvPr>
            <p:ph idx="1"/>
          </p:nvPr>
        </p:nvSpPr>
        <p:spPr>
          <a:xfrm>
            <a:off x="838200" y="107576"/>
            <a:ext cx="10515600" cy="6069387"/>
          </a:xfrm>
        </p:spPr>
        <p:txBody>
          <a:bodyPr>
            <a:normAutofit lnSpcReduction="10000"/>
          </a:bodyPr>
          <a:lstStyle/>
          <a:p>
            <a:pPr marL="0" indent="0">
              <a:buNone/>
            </a:pPr>
            <a:r>
              <a:rPr lang="en-US" dirty="0"/>
              <a:t>&gt; x</a:t>
            </a:r>
          </a:p>
          <a:p>
            <a:pPr marL="0" indent="0">
              <a:buNone/>
            </a:pPr>
            <a:r>
              <a:rPr lang="en-US" dirty="0"/>
              <a:t>[1] 1 2 3 4 5 6 7</a:t>
            </a:r>
          </a:p>
          <a:p>
            <a:pPr marL="0" indent="0">
              <a:buNone/>
            </a:pPr>
            <a:r>
              <a:rPr lang="en-US" dirty="0"/>
              <a:t>&gt; x[3]               </a:t>
            </a:r>
            <a:r>
              <a:rPr lang="en-US" dirty="0">
                <a:solidFill>
                  <a:srgbClr val="FF0000"/>
                </a:solidFill>
              </a:rPr>
              <a:t>access 3</a:t>
            </a:r>
            <a:r>
              <a:rPr lang="en-US" baseline="30000" dirty="0">
                <a:solidFill>
                  <a:srgbClr val="FF0000"/>
                </a:solidFill>
              </a:rPr>
              <a:t>rd</a:t>
            </a:r>
            <a:r>
              <a:rPr lang="en-US" dirty="0">
                <a:solidFill>
                  <a:srgbClr val="FF0000"/>
                </a:solidFill>
              </a:rPr>
              <a:t>  element</a:t>
            </a:r>
          </a:p>
          <a:p>
            <a:pPr marL="0" indent="0">
              <a:buNone/>
            </a:pPr>
            <a:r>
              <a:rPr lang="en-US" dirty="0"/>
              <a:t>[1] 3</a:t>
            </a:r>
          </a:p>
          <a:p>
            <a:pPr marL="0" indent="0">
              <a:buNone/>
            </a:pPr>
            <a:r>
              <a:rPr lang="en-US" dirty="0"/>
              <a:t>&gt; x[c(2, 4)]       </a:t>
            </a:r>
            <a:r>
              <a:rPr lang="en-US" dirty="0">
                <a:solidFill>
                  <a:srgbClr val="FF0000"/>
                </a:solidFill>
              </a:rPr>
              <a:t>access 2</a:t>
            </a:r>
            <a:r>
              <a:rPr lang="en-US" baseline="30000" dirty="0">
                <a:solidFill>
                  <a:srgbClr val="FF0000"/>
                </a:solidFill>
              </a:rPr>
              <a:t>nd</a:t>
            </a:r>
            <a:r>
              <a:rPr lang="en-US" dirty="0">
                <a:solidFill>
                  <a:srgbClr val="FF0000"/>
                </a:solidFill>
              </a:rPr>
              <a:t> and 4</a:t>
            </a:r>
            <a:r>
              <a:rPr lang="en-US" baseline="30000" dirty="0">
                <a:solidFill>
                  <a:srgbClr val="FF0000"/>
                </a:solidFill>
              </a:rPr>
              <a:t>th</a:t>
            </a:r>
            <a:r>
              <a:rPr lang="en-US" dirty="0">
                <a:solidFill>
                  <a:srgbClr val="FF0000"/>
                </a:solidFill>
              </a:rPr>
              <a:t> element</a:t>
            </a:r>
          </a:p>
          <a:p>
            <a:pPr marL="0" indent="0">
              <a:buNone/>
            </a:pPr>
            <a:r>
              <a:rPr lang="en-US" dirty="0"/>
              <a:t>[1] 2 4</a:t>
            </a:r>
          </a:p>
          <a:p>
            <a:pPr marL="0" indent="0">
              <a:buNone/>
            </a:pPr>
            <a:r>
              <a:rPr lang="en-US" dirty="0"/>
              <a:t>&gt; x[-1]               </a:t>
            </a:r>
            <a:r>
              <a:rPr lang="en-US" dirty="0">
                <a:solidFill>
                  <a:srgbClr val="FF0000"/>
                </a:solidFill>
              </a:rPr>
              <a:t>access all element except 1</a:t>
            </a:r>
          </a:p>
          <a:p>
            <a:pPr marL="0" indent="0">
              <a:buNone/>
            </a:pPr>
            <a:r>
              <a:rPr lang="en-US" dirty="0"/>
              <a:t>[1] 2 3 4 5 6 7</a:t>
            </a:r>
          </a:p>
          <a:p>
            <a:pPr marL="0" indent="0">
              <a:buNone/>
            </a:pPr>
            <a:r>
              <a:rPr lang="en-US" dirty="0"/>
              <a:t>&gt; x[c(2, -4)]</a:t>
            </a:r>
          </a:p>
          <a:p>
            <a:pPr marL="0" indent="0">
              <a:buNone/>
            </a:pPr>
            <a:r>
              <a:rPr lang="en-US" dirty="0"/>
              <a:t>Error in x[c(2, -4)] : only 0's may be mixed with negative subscripts</a:t>
            </a:r>
          </a:p>
          <a:p>
            <a:pPr marL="0" indent="0">
              <a:buNone/>
            </a:pPr>
            <a:r>
              <a:rPr lang="en-US" dirty="0"/>
              <a:t>&gt; x[c(2.4, 3.54)]        </a:t>
            </a:r>
            <a:r>
              <a:rPr lang="en-US" dirty="0">
                <a:solidFill>
                  <a:srgbClr val="FF0000"/>
                </a:solidFill>
              </a:rPr>
              <a:t>real converted to integers</a:t>
            </a:r>
          </a:p>
          <a:p>
            <a:pPr marL="0" indent="0">
              <a:buNone/>
            </a:pPr>
            <a:r>
              <a:rPr lang="en-US" dirty="0"/>
              <a:t>[1] 2 3</a:t>
            </a:r>
            <a:endParaRPr lang="en-IN" dirty="0"/>
          </a:p>
        </p:txBody>
      </p:sp>
    </p:spTree>
    <p:extLst>
      <p:ext uri="{BB962C8B-B14F-4D97-AF65-F5344CB8AC3E}">
        <p14:creationId xmlns:p14="http://schemas.microsoft.com/office/powerpoint/2010/main" val="34270589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A53C23-611E-4CB4-91AF-A274FB355574}"/>
              </a:ext>
            </a:extLst>
          </p:cNvPr>
          <p:cNvSpPr>
            <a:spLocks noGrp="1"/>
          </p:cNvSpPr>
          <p:nvPr>
            <p:ph idx="1"/>
          </p:nvPr>
        </p:nvSpPr>
        <p:spPr>
          <a:xfrm>
            <a:off x="838200" y="107576"/>
            <a:ext cx="10515600" cy="6069387"/>
          </a:xfrm>
        </p:spPr>
        <p:txBody>
          <a:bodyPr/>
          <a:lstStyle/>
          <a:p>
            <a:pPr marL="0" indent="0">
              <a:buNone/>
            </a:pPr>
            <a:r>
              <a:rPr lang="en-US" b="1" dirty="0"/>
              <a:t>Using logical vector as index</a:t>
            </a:r>
          </a:p>
          <a:p>
            <a:pPr marL="0" indent="0">
              <a:buNone/>
            </a:pPr>
            <a:r>
              <a:rPr lang="en-US" dirty="0"/>
              <a:t>When we use a logical vector for indexing, the position where the logical vector is TRUE is returned.</a:t>
            </a:r>
          </a:p>
          <a:p>
            <a:pPr marL="0" indent="0">
              <a:buNone/>
            </a:pPr>
            <a:r>
              <a:rPr lang="en-US" dirty="0"/>
              <a:t>y&lt;-c(1,2,3)</a:t>
            </a:r>
          </a:p>
          <a:p>
            <a:pPr marL="0" indent="0">
              <a:buNone/>
            </a:pPr>
            <a:r>
              <a:rPr lang="es-ES" dirty="0"/>
              <a:t>&gt; y[c(TRUE,FALSE,FALSE)]</a:t>
            </a:r>
          </a:p>
          <a:p>
            <a:pPr marL="0" indent="0">
              <a:buNone/>
            </a:pPr>
            <a:r>
              <a:rPr lang="es-ES" dirty="0"/>
              <a:t>[1] 1</a:t>
            </a:r>
          </a:p>
          <a:p>
            <a:pPr marL="0" indent="0">
              <a:buNone/>
            </a:pPr>
            <a:r>
              <a:rPr lang="es-ES" dirty="0"/>
              <a:t>&gt; y</a:t>
            </a:r>
          </a:p>
          <a:p>
            <a:pPr marL="0" indent="0">
              <a:buNone/>
            </a:pPr>
            <a:r>
              <a:rPr lang="es-ES" dirty="0"/>
              <a:t>[1] 1 2 3</a:t>
            </a:r>
          </a:p>
          <a:p>
            <a:pPr marL="0" indent="0">
              <a:buNone/>
            </a:pPr>
            <a:endParaRPr lang="es-ES" dirty="0"/>
          </a:p>
          <a:p>
            <a:pPr marL="0" indent="0">
              <a:buNone/>
            </a:pPr>
            <a:r>
              <a:rPr lang="en-US" b="1" dirty="0"/>
              <a:t>Using character vector as index</a:t>
            </a:r>
          </a:p>
          <a:p>
            <a:pPr marL="0" indent="0">
              <a:buNone/>
            </a:pPr>
            <a:r>
              <a:rPr lang="en-US" dirty="0"/>
              <a:t>This type of indexing is useful when dealing with named vectors. We can name each elements of a vector.</a:t>
            </a:r>
          </a:p>
          <a:p>
            <a:pPr marL="0" indent="0">
              <a:buNone/>
            </a:pPr>
            <a:endParaRPr lang="en-IN" dirty="0"/>
          </a:p>
        </p:txBody>
      </p:sp>
    </p:spTree>
    <p:extLst>
      <p:ext uri="{BB962C8B-B14F-4D97-AF65-F5344CB8AC3E}">
        <p14:creationId xmlns:p14="http://schemas.microsoft.com/office/powerpoint/2010/main" val="409635357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CE9701-D124-40FF-9D80-8E0E3DED14F9}"/>
              </a:ext>
            </a:extLst>
          </p:cNvPr>
          <p:cNvSpPr>
            <a:spLocks noGrp="1"/>
          </p:cNvSpPr>
          <p:nvPr>
            <p:ph idx="1"/>
          </p:nvPr>
        </p:nvSpPr>
        <p:spPr>
          <a:xfrm>
            <a:off x="838200" y="188259"/>
            <a:ext cx="10515600" cy="5988704"/>
          </a:xfrm>
        </p:spPr>
        <p:txBody>
          <a:bodyPr/>
          <a:lstStyle/>
          <a:p>
            <a:pPr marL="0" indent="0">
              <a:buNone/>
            </a:pPr>
            <a:r>
              <a:rPr lang="en-US" dirty="0"/>
              <a:t>&gt; x &lt;- c("first"=3, "second"=0, "third"=9)</a:t>
            </a:r>
          </a:p>
          <a:p>
            <a:pPr marL="0" indent="0">
              <a:buNone/>
            </a:pPr>
            <a:r>
              <a:rPr lang="en-US" dirty="0"/>
              <a:t>&gt; x</a:t>
            </a:r>
          </a:p>
          <a:p>
            <a:pPr marL="0" indent="0">
              <a:buNone/>
            </a:pPr>
            <a:r>
              <a:rPr lang="en-US" dirty="0"/>
              <a:t> first second  third </a:t>
            </a:r>
          </a:p>
          <a:p>
            <a:pPr marL="0" indent="0">
              <a:buNone/>
            </a:pPr>
            <a:r>
              <a:rPr lang="en-US" dirty="0"/>
              <a:t>     3      0      9 </a:t>
            </a:r>
          </a:p>
          <a:p>
            <a:pPr marL="0" indent="0">
              <a:buNone/>
            </a:pPr>
            <a:r>
              <a:rPr lang="en-US" dirty="0"/>
              <a:t>&gt; x["second"]</a:t>
            </a:r>
          </a:p>
          <a:p>
            <a:pPr marL="0" indent="0">
              <a:buNone/>
            </a:pPr>
            <a:r>
              <a:rPr lang="en-US" dirty="0"/>
              <a:t>second </a:t>
            </a:r>
          </a:p>
          <a:p>
            <a:pPr marL="0" indent="0">
              <a:buNone/>
            </a:pPr>
            <a:r>
              <a:rPr lang="en-US" dirty="0"/>
              <a:t>     0 </a:t>
            </a:r>
          </a:p>
          <a:p>
            <a:pPr marL="0" indent="0">
              <a:buNone/>
            </a:pPr>
            <a:r>
              <a:rPr lang="en-US" dirty="0"/>
              <a:t>&gt; x[c("first", "third")]</a:t>
            </a:r>
          </a:p>
          <a:p>
            <a:pPr marL="0" indent="0">
              <a:buNone/>
            </a:pPr>
            <a:r>
              <a:rPr lang="en-US" dirty="0"/>
              <a:t>first third </a:t>
            </a:r>
          </a:p>
          <a:p>
            <a:pPr marL="0" indent="0">
              <a:buNone/>
            </a:pPr>
            <a:r>
              <a:rPr lang="en-US" dirty="0"/>
              <a:t>    3     9 </a:t>
            </a:r>
            <a:endParaRPr lang="en-IN" dirty="0"/>
          </a:p>
        </p:txBody>
      </p:sp>
    </p:spTree>
    <p:extLst>
      <p:ext uri="{BB962C8B-B14F-4D97-AF65-F5344CB8AC3E}">
        <p14:creationId xmlns:p14="http://schemas.microsoft.com/office/powerpoint/2010/main" val="18443108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715ED-1A01-47C5-A591-4BCE06F19C17}"/>
              </a:ext>
            </a:extLst>
          </p:cNvPr>
          <p:cNvSpPr>
            <a:spLocks noGrp="1"/>
          </p:cNvSpPr>
          <p:nvPr>
            <p:ph type="title"/>
          </p:nvPr>
        </p:nvSpPr>
        <p:spPr/>
        <p:txBody>
          <a:bodyPr/>
          <a:lstStyle/>
          <a:p>
            <a:r>
              <a:rPr lang="en-US" b="1" dirty="0"/>
              <a:t>How to modify a vector in R?</a:t>
            </a:r>
            <a:br>
              <a:rPr lang="en-US" b="1" dirty="0"/>
            </a:br>
            <a:endParaRPr lang="en-IN" dirty="0"/>
          </a:p>
        </p:txBody>
      </p:sp>
      <p:sp>
        <p:nvSpPr>
          <p:cNvPr id="3" name="Content Placeholder 2">
            <a:extLst>
              <a:ext uri="{FF2B5EF4-FFF2-40B4-BE49-F238E27FC236}">
                <a16:creationId xmlns:a16="http://schemas.microsoft.com/office/drawing/2014/main" id="{5734069A-568D-4648-965C-8BD82F9CBE7F}"/>
              </a:ext>
            </a:extLst>
          </p:cNvPr>
          <p:cNvSpPr>
            <a:spLocks noGrp="1"/>
          </p:cNvSpPr>
          <p:nvPr>
            <p:ph idx="1"/>
          </p:nvPr>
        </p:nvSpPr>
        <p:spPr/>
        <p:txBody>
          <a:bodyPr/>
          <a:lstStyle/>
          <a:p>
            <a:r>
              <a:rPr lang="en-US" dirty="0"/>
              <a:t>We can modify a vector using the assignment operator.</a:t>
            </a:r>
          </a:p>
          <a:p>
            <a:r>
              <a:rPr lang="en-US" dirty="0"/>
              <a:t>We can use the techniques discussed above to access specific elements and modify them.</a:t>
            </a:r>
          </a:p>
          <a:p>
            <a:r>
              <a:rPr lang="en-US" dirty="0"/>
              <a:t>If we want to truncate the elements, we can use reassignments.</a:t>
            </a:r>
          </a:p>
          <a:p>
            <a:pPr marL="0" indent="0">
              <a:buNone/>
            </a:pPr>
            <a:endParaRPr lang="en-IN" dirty="0"/>
          </a:p>
        </p:txBody>
      </p:sp>
    </p:spTree>
    <p:extLst>
      <p:ext uri="{BB962C8B-B14F-4D97-AF65-F5344CB8AC3E}">
        <p14:creationId xmlns:p14="http://schemas.microsoft.com/office/powerpoint/2010/main" val="10402078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C68F8F-F5B5-4115-9919-EBD8D61C14C6}"/>
              </a:ext>
            </a:extLst>
          </p:cNvPr>
          <p:cNvSpPr>
            <a:spLocks noGrp="1"/>
          </p:cNvSpPr>
          <p:nvPr>
            <p:ph idx="1"/>
          </p:nvPr>
        </p:nvSpPr>
        <p:spPr>
          <a:xfrm>
            <a:off x="838200" y="62753"/>
            <a:ext cx="10515600" cy="6114210"/>
          </a:xfrm>
        </p:spPr>
        <p:txBody>
          <a:bodyPr/>
          <a:lstStyle/>
          <a:p>
            <a:pPr marL="0" indent="0">
              <a:buNone/>
            </a:pPr>
            <a:r>
              <a:rPr lang="en-IN" dirty="0"/>
              <a:t>&gt; x=c(1,2,3,4,5,6)</a:t>
            </a:r>
          </a:p>
          <a:p>
            <a:pPr marL="0" indent="0">
              <a:buNone/>
            </a:pPr>
            <a:r>
              <a:rPr lang="en-IN" dirty="0"/>
              <a:t>&gt; x</a:t>
            </a:r>
          </a:p>
          <a:p>
            <a:pPr marL="0" indent="0">
              <a:buNone/>
            </a:pPr>
            <a:r>
              <a:rPr lang="en-IN" dirty="0"/>
              <a:t>[1] 1 2 3 4 5 6</a:t>
            </a:r>
          </a:p>
          <a:p>
            <a:pPr marL="0" indent="0">
              <a:buNone/>
            </a:pPr>
            <a:r>
              <a:rPr lang="en-IN" dirty="0"/>
              <a:t>&gt; x[2] &lt;- 0; x</a:t>
            </a:r>
          </a:p>
          <a:p>
            <a:pPr marL="0" indent="0">
              <a:buNone/>
            </a:pPr>
            <a:r>
              <a:rPr lang="en-IN" dirty="0"/>
              <a:t>[1] 1 0 3 4 5 6</a:t>
            </a:r>
          </a:p>
          <a:p>
            <a:pPr marL="0" indent="0">
              <a:buNone/>
            </a:pPr>
            <a:r>
              <a:rPr lang="en-IN" dirty="0"/>
              <a:t>&gt; x[x&lt;0] &lt;- 5; x</a:t>
            </a:r>
          </a:p>
          <a:p>
            <a:pPr marL="0" indent="0">
              <a:buNone/>
            </a:pPr>
            <a:r>
              <a:rPr lang="en-IN" dirty="0"/>
              <a:t>[1] 1 0 3 4 5 6</a:t>
            </a:r>
          </a:p>
          <a:p>
            <a:pPr marL="0" indent="0">
              <a:buNone/>
            </a:pPr>
            <a:r>
              <a:rPr lang="en-IN" dirty="0"/>
              <a:t>&gt; x[x&lt;4] &lt;- 5; x</a:t>
            </a:r>
          </a:p>
          <a:p>
            <a:pPr marL="0" indent="0">
              <a:buNone/>
            </a:pPr>
            <a:r>
              <a:rPr lang="en-IN" dirty="0"/>
              <a:t>[1] 5 5 5 4 5 6</a:t>
            </a:r>
          </a:p>
          <a:p>
            <a:pPr marL="0" indent="0">
              <a:buNone/>
            </a:pPr>
            <a:r>
              <a:rPr lang="en-IN" dirty="0"/>
              <a:t>&gt; x &lt;- x[1:4]; x      // truncate x to first 4 elements </a:t>
            </a:r>
          </a:p>
          <a:p>
            <a:pPr marL="0" indent="0">
              <a:buNone/>
            </a:pPr>
            <a:r>
              <a:rPr lang="en-IN" dirty="0"/>
              <a:t>[1] 5 5 5 4</a:t>
            </a:r>
          </a:p>
        </p:txBody>
      </p:sp>
    </p:spTree>
    <p:extLst>
      <p:ext uri="{BB962C8B-B14F-4D97-AF65-F5344CB8AC3E}">
        <p14:creationId xmlns:p14="http://schemas.microsoft.com/office/powerpoint/2010/main" val="45070823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8F3D9-DC59-4AE1-AB3A-6DE4C636B671}"/>
              </a:ext>
            </a:extLst>
          </p:cNvPr>
          <p:cNvSpPr>
            <a:spLocks noGrp="1"/>
          </p:cNvSpPr>
          <p:nvPr>
            <p:ph type="title"/>
          </p:nvPr>
        </p:nvSpPr>
        <p:spPr>
          <a:xfrm>
            <a:off x="574158" y="106326"/>
            <a:ext cx="10779642" cy="1010094"/>
          </a:xfrm>
        </p:spPr>
        <p:txBody>
          <a:bodyPr>
            <a:normAutofit fontScale="90000"/>
          </a:bodyPr>
          <a:lstStyle/>
          <a:p>
            <a:br>
              <a:rPr lang="en-US" b="1" dirty="0"/>
            </a:br>
            <a:r>
              <a:rPr lang="en-US" b="1" dirty="0"/>
              <a:t>How to delete a Vector?</a:t>
            </a:r>
            <a:br>
              <a:rPr lang="en-US" b="1" dirty="0"/>
            </a:br>
            <a:endParaRPr lang="en-IN" dirty="0"/>
          </a:p>
        </p:txBody>
      </p:sp>
      <p:sp>
        <p:nvSpPr>
          <p:cNvPr id="3" name="Content Placeholder 2">
            <a:extLst>
              <a:ext uri="{FF2B5EF4-FFF2-40B4-BE49-F238E27FC236}">
                <a16:creationId xmlns:a16="http://schemas.microsoft.com/office/drawing/2014/main" id="{0DBF1FA0-C3CD-4DCC-B02B-B959D828E6CD}"/>
              </a:ext>
            </a:extLst>
          </p:cNvPr>
          <p:cNvSpPr>
            <a:spLocks noGrp="1"/>
          </p:cNvSpPr>
          <p:nvPr>
            <p:ph idx="1"/>
          </p:nvPr>
        </p:nvSpPr>
        <p:spPr>
          <a:xfrm>
            <a:off x="489098" y="1244009"/>
            <a:ext cx="10864702" cy="5337544"/>
          </a:xfrm>
        </p:spPr>
        <p:txBody>
          <a:bodyPr>
            <a:normAutofit fontScale="92500" lnSpcReduction="10000"/>
          </a:bodyPr>
          <a:lstStyle/>
          <a:p>
            <a:pPr marL="0" indent="0">
              <a:buNone/>
            </a:pPr>
            <a:r>
              <a:rPr lang="en-US" dirty="0"/>
              <a:t>We can delete a vector by simply assigning a NULL to it.</a:t>
            </a:r>
          </a:p>
          <a:p>
            <a:pPr marL="0" indent="0">
              <a:buNone/>
            </a:pPr>
            <a:r>
              <a:rPr lang="it-IT" dirty="0"/>
              <a:t>[1] 5 5 5 4</a:t>
            </a:r>
          </a:p>
          <a:p>
            <a:pPr marL="0" indent="0">
              <a:buNone/>
            </a:pPr>
            <a:r>
              <a:rPr lang="it-IT" dirty="0"/>
              <a:t>&gt; x</a:t>
            </a:r>
          </a:p>
          <a:p>
            <a:pPr marL="0" indent="0">
              <a:buNone/>
            </a:pPr>
            <a:r>
              <a:rPr lang="it-IT" dirty="0"/>
              <a:t>[1] 5 5 5 4</a:t>
            </a:r>
          </a:p>
          <a:p>
            <a:pPr marL="0" indent="0">
              <a:buNone/>
            </a:pPr>
            <a:r>
              <a:rPr lang="it-IT" dirty="0"/>
              <a:t>&gt; x &lt;- NULL</a:t>
            </a:r>
          </a:p>
          <a:p>
            <a:pPr marL="0" indent="0">
              <a:buNone/>
            </a:pPr>
            <a:r>
              <a:rPr lang="it-IT" dirty="0"/>
              <a:t>&gt; x[4]</a:t>
            </a:r>
          </a:p>
          <a:p>
            <a:pPr marL="0" indent="0">
              <a:buNone/>
            </a:pPr>
            <a:r>
              <a:rPr lang="it-IT" dirty="0"/>
              <a:t>NULL</a:t>
            </a:r>
          </a:p>
          <a:p>
            <a:pPr marL="0" indent="0">
              <a:buNone/>
            </a:pPr>
            <a:r>
              <a:rPr lang="it-IT" b="1" dirty="0"/>
              <a:t>Individual elements </a:t>
            </a:r>
          </a:p>
          <a:p>
            <a:pPr marL="0" indent="0">
              <a:buNone/>
            </a:pPr>
            <a:r>
              <a:rPr lang="en-IN" dirty="0"/>
              <a:t>x &lt;- c(10, 20, 30, 40, 50)</a:t>
            </a:r>
          </a:p>
          <a:p>
            <a:pPr marL="0" indent="0">
              <a:buNone/>
            </a:pPr>
            <a:r>
              <a:rPr lang="en-IN" dirty="0"/>
              <a:t>indices &lt;- c(4)</a:t>
            </a:r>
          </a:p>
          <a:p>
            <a:pPr marL="0" indent="0">
              <a:buNone/>
            </a:pPr>
            <a:r>
              <a:rPr lang="en-IN" dirty="0"/>
              <a:t>result &lt;- x[-indices]</a:t>
            </a:r>
          </a:p>
          <a:p>
            <a:pPr marL="0" indent="0">
              <a:buNone/>
            </a:pPr>
            <a:r>
              <a:rPr lang="en-IN" dirty="0"/>
              <a:t>print(result)</a:t>
            </a:r>
          </a:p>
        </p:txBody>
      </p:sp>
    </p:spTree>
    <p:extLst>
      <p:ext uri="{BB962C8B-B14F-4D97-AF65-F5344CB8AC3E}">
        <p14:creationId xmlns:p14="http://schemas.microsoft.com/office/powerpoint/2010/main" val="371129052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FE171-1448-458A-AEAD-CE33D93F867A}"/>
              </a:ext>
            </a:extLst>
          </p:cNvPr>
          <p:cNvSpPr>
            <a:spLocks noGrp="1"/>
          </p:cNvSpPr>
          <p:nvPr>
            <p:ph type="title"/>
          </p:nvPr>
        </p:nvSpPr>
        <p:spPr>
          <a:xfrm>
            <a:off x="276447" y="0"/>
            <a:ext cx="11077353" cy="623703"/>
          </a:xfrm>
        </p:spPr>
        <p:txBody>
          <a:bodyPr>
            <a:normAutofit fontScale="90000"/>
          </a:bodyPr>
          <a:lstStyle/>
          <a:p>
            <a:r>
              <a:rPr lang="en-US" b="1" dirty="0"/>
              <a:t>How to find the index of the vector</a:t>
            </a:r>
            <a:endParaRPr lang="en-IN" b="1" dirty="0"/>
          </a:p>
        </p:txBody>
      </p:sp>
      <p:sp>
        <p:nvSpPr>
          <p:cNvPr id="3" name="Content Placeholder 2">
            <a:extLst>
              <a:ext uri="{FF2B5EF4-FFF2-40B4-BE49-F238E27FC236}">
                <a16:creationId xmlns:a16="http://schemas.microsoft.com/office/drawing/2014/main" id="{C2F74CDA-2623-4C44-BA7E-8A9D72592FC0}"/>
              </a:ext>
            </a:extLst>
          </p:cNvPr>
          <p:cNvSpPr>
            <a:spLocks noGrp="1"/>
          </p:cNvSpPr>
          <p:nvPr>
            <p:ph idx="1"/>
          </p:nvPr>
        </p:nvSpPr>
        <p:spPr>
          <a:xfrm>
            <a:off x="276447" y="925032"/>
            <a:ext cx="11717079" cy="5752215"/>
          </a:xfrm>
        </p:spPr>
        <p:txBody>
          <a:bodyPr>
            <a:normAutofit fontScale="92500" lnSpcReduction="10000"/>
          </a:bodyPr>
          <a:lstStyle/>
          <a:p>
            <a:pPr marL="0" indent="0">
              <a:buNone/>
            </a:pPr>
            <a:r>
              <a:rPr lang="en-US" dirty="0"/>
              <a:t>Every element in the vector has a particular position or index. It is possible to know the index of any element using built-in functions in R like </a:t>
            </a:r>
            <a:r>
              <a:rPr lang="en-US" b="1" dirty="0"/>
              <a:t>which(), </a:t>
            </a:r>
            <a:r>
              <a:rPr lang="en-US" dirty="0"/>
              <a:t>and </a:t>
            </a:r>
            <a:r>
              <a:rPr lang="en-US" b="1" dirty="0"/>
              <a:t>match().</a:t>
            </a:r>
          </a:p>
          <a:p>
            <a:pPr marL="0" indent="0">
              <a:buNone/>
            </a:pPr>
            <a:r>
              <a:rPr lang="en-US" dirty="0"/>
              <a:t>The </a:t>
            </a:r>
            <a:r>
              <a:rPr lang="en-US" b="1" dirty="0"/>
              <a:t>which() </a:t>
            </a:r>
            <a:r>
              <a:rPr lang="en-US" dirty="0"/>
              <a:t>function returns a vector with the index (or indexes) of the element which matches the logical vector (in this case ==).</a:t>
            </a:r>
          </a:p>
          <a:p>
            <a:pPr marL="0" indent="0">
              <a:buNone/>
            </a:pPr>
            <a:r>
              <a:rPr lang="en-US" dirty="0"/>
              <a:t>&gt; x&lt;-c(2,3,5,3,5,6,5,8)</a:t>
            </a:r>
          </a:p>
          <a:p>
            <a:pPr marL="0" indent="0">
              <a:buNone/>
            </a:pPr>
            <a:r>
              <a:rPr lang="en-US" dirty="0"/>
              <a:t>&gt; which(x==5)</a:t>
            </a:r>
          </a:p>
          <a:p>
            <a:pPr marL="0" indent="0">
              <a:buNone/>
            </a:pPr>
            <a:r>
              <a:rPr lang="en-US" dirty="0"/>
              <a:t>[1] 3 5 7</a:t>
            </a:r>
          </a:p>
          <a:p>
            <a:pPr marL="0" indent="0">
              <a:buNone/>
            </a:pPr>
            <a:r>
              <a:rPr lang="en-US" dirty="0"/>
              <a:t>The match() function is very similar to the which() function. It returns a vector with the first index (if the element is at more than one position as in our case) of the element and is considered faster than the which() function.</a:t>
            </a:r>
          </a:p>
          <a:p>
            <a:pPr marL="0" indent="0">
              <a:buNone/>
            </a:pPr>
            <a:r>
              <a:rPr lang="en-US" dirty="0"/>
              <a:t>&gt; match(5,x)</a:t>
            </a:r>
          </a:p>
          <a:p>
            <a:pPr marL="0" indent="0">
              <a:buNone/>
            </a:pPr>
            <a:r>
              <a:rPr lang="en-US" dirty="0"/>
              <a:t>[1] 3</a:t>
            </a:r>
          </a:p>
          <a:p>
            <a:pPr marL="0" indent="0">
              <a:buNone/>
            </a:pPr>
            <a:r>
              <a:rPr lang="en-US" dirty="0"/>
              <a:t>&gt; match(c(3,5),x)</a:t>
            </a:r>
          </a:p>
          <a:p>
            <a:pPr marL="0" indent="0">
              <a:buNone/>
            </a:pPr>
            <a:r>
              <a:rPr lang="en-US" dirty="0"/>
              <a:t>[1] 2 3</a:t>
            </a:r>
            <a:endParaRPr lang="en-IN" dirty="0"/>
          </a:p>
        </p:txBody>
      </p:sp>
    </p:spTree>
    <p:extLst>
      <p:ext uri="{BB962C8B-B14F-4D97-AF65-F5344CB8AC3E}">
        <p14:creationId xmlns:p14="http://schemas.microsoft.com/office/powerpoint/2010/main" val="1346758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EFB23-ECED-468E-BCE8-B14A039277BA}"/>
              </a:ext>
            </a:extLst>
          </p:cNvPr>
          <p:cNvSpPr>
            <a:spLocks noGrp="1"/>
          </p:cNvSpPr>
          <p:nvPr>
            <p:ph type="title"/>
          </p:nvPr>
        </p:nvSpPr>
        <p:spPr/>
        <p:txBody>
          <a:bodyPr/>
          <a:lstStyle/>
          <a:p>
            <a:r>
              <a:rPr lang="en-US" dirty="0"/>
              <a:t>Downloading and installing R</a:t>
            </a:r>
            <a:endParaRPr lang="en-IN" dirty="0"/>
          </a:p>
        </p:txBody>
      </p:sp>
      <p:sp>
        <p:nvSpPr>
          <p:cNvPr id="3" name="Content Placeholder 2">
            <a:extLst>
              <a:ext uri="{FF2B5EF4-FFF2-40B4-BE49-F238E27FC236}">
                <a16:creationId xmlns:a16="http://schemas.microsoft.com/office/drawing/2014/main" id="{8474E61D-E632-44CC-AF11-7623F17A28EA}"/>
              </a:ext>
            </a:extLst>
          </p:cNvPr>
          <p:cNvSpPr>
            <a:spLocks noGrp="1"/>
          </p:cNvSpPr>
          <p:nvPr>
            <p:ph idx="1"/>
          </p:nvPr>
        </p:nvSpPr>
        <p:spPr/>
        <p:txBody>
          <a:bodyPr>
            <a:normAutofit fontScale="92500" lnSpcReduction="20000"/>
          </a:bodyPr>
          <a:lstStyle/>
          <a:p>
            <a:pPr marL="0" indent="0" algn="just">
              <a:buNone/>
            </a:pPr>
            <a:r>
              <a:rPr lang="en-IN" b="1" dirty="0"/>
              <a:t>To Install R:</a:t>
            </a:r>
          </a:p>
          <a:p>
            <a:pPr algn="just"/>
            <a:r>
              <a:rPr lang="en-US" dirty="0"/>
              <a:t>Open an internet browser and go to </a:t>
            </a:r>
            <a:r>
              <a:rPr lang="en-US" dirty="0">
                <a:hlinkClick r:id="rId2"/>
              </a:rPr>
              <a:t>www.r-project.org</a:t>
            </a:r>
            <a:r>
              <a:rPr lang="en-US" dirty="0"/>
              <a:t>.</a:t>
            </a:r>
          </a:p>
          <a:p>
            <a:pPr algn="just"/>
            <a:r>
              <a:rPr lang="en-US" dirty="0"/>
              <a:t>Click the "download R" link in the middle of the page under "Getting Started."</a:t>
            </a:r>
          </a:p>
          <a:p>
            <a:pPr algn="just"/>
            <a:r>
              <a:rPr lang="en-US" dirty="0"/>
              <a:t>Select a CRAN Comprehensive R Archive Network  location (a mirror site) and click the corresponding link.  </a:t>
            </a:r>
          </a:p>
          <a:p>
            <a:pPr algn="just"/>
            <a:r>
              <a:rPr lang="en-US" dirty="0"/>
              <a:t>Click on the "Download R for Windows" link at the top of the page.  </a:t>
            </a:r>
          </a:p>
          <a:p>
            <a:pPr algn="just"/>
            <a:r>
              <a:rPr lang="en-US" dirty="0"/>
              <a:t>Click on the "install R for the first time" link at the top of the page.</a:t>
            </a:r>
          </a:p>
          <a:p>
            <a:pPr algn="just"/>
            <a:r>
              <a:rPr lang="en-US" dirty="0"/>
              <a:t>Click "Download R for Windows" and save the executable file somewhere on your computer.  Run the .exe file and follow the installation instructions.  </a:t>
            </a:r>
          </a:p>
          <a:p>
            <a:pPr algn="just"/>
            <a:r>
              <a:rPr lang="en-US" dirty="0"/>
              <a:t>Now that R is installed, you need to download and install RStudio. </a:t>
            </a:r>
          </a:p>
          <a:p>
            <a:pPr marL="0" indent="0" algn="just">
              <a:buNone/>
            </a:pPr>
            <a:endParaRPr lang="en-IN" dirty="0"/>
          </a:p>
        </p:txBody>
      </p:sp>
    </p:spTree>
    <p:extLst>
      <p:ext uri="{BB962C8B-B14F-4D97-AF65-F5344CB8AC3E}">
        <p14:creationId xmlns:p14="http://schemas.microsoft.com/office/powerpoint/2010/main" val="185345739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95E198-99D1-4B71-ABE0-922869076C72}"/>
              </a:ext>
            </a:extLst>
          </p:cNvPr>
          <p:cNvSpPr>
            <a:spLocks noGrp="1"/>
          </p:cNvSpPr>
          <p:nvPr>
            <p:ph idx="1"/>
          </p:nvPr>
        </p:nvSpPr>
        <p:spPr>
          <a:xfrm>
            <a:off x="265813" y="202019"/>
            <a:ext cx="11717079" cy="6400800"/>
          </a:xfrm>
        </p:spPr>
        <p:txBody>
          <a:bodyPr/>
          <a:lstStyle/>
          <a:p>
            <a:pPr marL="0" indent="0">
              <a:buNone/>
            </a:pPr>
            <a:r>
              <a:rPr lang="en-US" dirty="0"/>
              <a:t>Notice that since 5 is present thrice in the vector, all of its positions are returned. If we want the first index of 5</a:t>
            </a:r>
          </a:p>
          <a:p>
            <a:pPr marL="0" indent="0">
              <a:buNone/>
            </a:pPr>
            <a:r>
              <a:rPr lang="en-US" dirty="0"/>
              <a:t>&gt; which(x==5)[1]</a:t>
            </a:r>
          </a:p>
          <a:p>
            <a:pPr marL="0" indent="0">
              <a:buNone/>
            </a:pPr>
            <a:r>
              <a:rPr lang="en-US" dirty="0"/>
              <a:t>[1] 3</a:t>
            </a:r>
          </a:p>
          <a:p>
            <a:pPr marL="0" indent="0">
              <a:buNone/>
            </a:pPr>
            <a:r>
              <a:rPr lang="en-US" dirty="0"/>
              <a:t>&gt; which(x==5)[2]</a:t>
            </a:r>
          </a:p>
          <a:p>
            <a:pPr marL="0" indent="0">
              <a:buNone/>
            </a:pPr>
            <a:r>
              <a:rPr lang="en-US" dirty="0"/>
              <a:t>[1] 5</a:t>
            </a:r>
          </a:p>
          <a:p>
            <a:pPr marL="0" indent="0">
              <a:buNone/>
            </a:pPr>
            <a:r>
              <a:rPr lang="en-US" dirty="0"/>
              <a:t>&gt; which(x==5)[3]</a:t>
            </a:r>
          </a:p>
          <a:p>
            <a:pPr marL="0" indent="0">
              <a:buNone/>
            </a:pPr>
            <a:r>
              <a:rPr lang="en-US" dirty="0"/>
              <a:t>[1] 7</a:t>
            </a:r>
          </a:p>
          <a:p>
            <a:pPr marL="0" indent="0">
              <a:buNone/>
            </a:pPr>
            <a:r>
              <a:rPr lang="en-US" dirty="0"/>
              <a:t>We can also use the which() function to find the indexes of multiple elements using the %in% parameter, which returns a vector with a True value for every element that matches.</a:t>
            </a:r>
          </a:p>
          <a:p>
            <a:pPr marL="0" indent="0">
              <a:buNone/>
            </a:pPr>
            <a:r>
              <a:rPr lang="en-US" dirty="0"/>
              <a:t>&gt; which(x %in% c(3,5))</a:t>
            </a:r>
          </a:p>
          <a:p>
            <a:pPr marL="0" indent="0">
              <a:buNone/>
            </a:pPr>
            <a:r>
              <a:rPr lang="en-US" dirty="0"/>
              <a:t>[1] 2 3 4 5 7</a:t>
            </a:r>
            <a:endParaRPr lang="en-IN" dirty="0"/>
          </a:p>
        </p:txBody>
      </p:sp>
    </p:spTree>
    <p:extLst>
      <p:ext uri="{BB962C8B-B14F-4D97-AF65-F5344CB8AC3E}">
        <p14:creationId xmlns:p14="http://schemas.microsoft.com/office/powerpoint/2010/main" val="84864109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6D31A-201C-4087-8958-A2A65AC3DF0B}"/>
              </a:ext>
            </a:extLst>
          </p:cNvPr>
          <p:cNvSpPr>
            <a:spLocks noGrp="1"/>
          </p:cNvSpPr>
          <p:nvPr>
            <p:ph type="title"/>
          </p:nvPr>
        </p:nvSpPr>
        <p:spPr/>
        <p:txBody>
          <a:bodyPr/>
          <a:lstStyle/>
          <a:p>
            <a:r>
              <a:rPr lang="en-US" dirty="0"/>
              <a:t>Creating Sample series</a:t>
            </a:r>
            <a:endParaRPr lang="en-IN" dirty="0"/>
          </a:p>
        </p:txBody>
      </p:sp>
      <p:sp>
        <p:nvSpPr>
          <p:cNvPr id="3" name="Content Placeholder 2">
            <a:extLst>
              <a:ext uri="{FF2B5EF4-FFF2-40B4-BE49-F238E27FC236}">
                <a16:creationId xmlns:a16="http://schemas.microsoft.com/office/drawing/2014/main" id="{28B1990D-3B6D-4BC5-B6D1-ECD440BAE00B}"/>
              </a:ext>
            </a:extLst>
          </p:cNvPr>
          <p:cNvSpPr>
            <a:spLocks noGrp="1"/>
          </p:cNvSpPr>
          <p:nvPr>
            <p:ph idx="1"/>
          </p:nvPr>
        </p:nvSpPr>
        <p:spPr/>
        <p:txBody>
          <a:bodyPr/>
          <a:lstStyle/>
          <a:p>
            <a:pPr marL="0" indent="0">
              <a:buNone/>
            </a:pPr>
            <a:r>
              <a:rPr lang="en-IN" dirty="0"/>
              <a:t>&gt; sample(1:10)</a:t>
            </a:r>
          </a:p>
          <a:p>
            <a:pPr marL="0" indent="0">
              <a:buNone/>
            </a:pPr>
            <a:r>
              <a:rPr lang="en-IN" dirty="0"/>
              <a:t> [1]  5  8  6  2  3  7  9 10  4  1</a:t>
            </a:r>
          </a:p>
          <a:p>
            <a:pPr marL="0" indent="0">
              <a:buNone/>
            </a:pPr>
            <a:endParaRPr lang="en-IN" dirty="0"/>
          </a:p>
          <a:p>
            <a:pPr marL="0" indent="0">
              <a:buNone/>
            </a:pPr>
            <a:r>
              <a:rPr lang="en-IN" dirty="0"/>
              <a:t>&gt; x &lt;- sample(1:4,10,replace=TRUE)</a:t>
            </a:r>
          </a:p>
          <a:p>
            <a:pPr marL="0" indent="0">
              <a:buNone/>
            </a:pPr>
            <a:r>
              <a:rPr lang="en-IN" dirty="0"/>
              <a:t>&gt; x</a:t>
            </a:r>
          </a:p>
          <a:p>
            <a:pPr marL="0" indent="0">
              <a:buNone/>
            </a:pPr>
            <a:r>
              <a:rPr lang="en-IN" dirty="0"/>
              <a:t> [1] 2 2 1 2 4 1 4 2 4 4</a:t>
            </a:r>
          </a:p>
        </p:txBody>
      </p:sp>
    </p:spTree>
    <p:extLst>
      <p:ext uri="{BB962C8B-B14F-4D97-AF65-F5344CB8AC3E}">
        <p14:creationId xmlns:p14="http://schemas.microsoft.com/office/powerpoint/2010/main" val="369707312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687FB-C491-44F7-8A7C-21B68FFBDA3C}"/>
              </a:ext>
            </a:extLst>
          </p:cNvPr>
          <p:cNvSpPr>
            <a:spLocks noGrp="1"/>
          </p:cNvSpPr>
          <p:nvPr>
            <p:ph type="title"/>
          </p:nvPr>
        </p:nvSpPr>
        <p:spPr/>
        <p:txBody>
          <a:bodyPr/>
          <a:lstStyle/>
          <a:p>
            <a:r>
              <a:rPr lang="en-IN" b="1" dirty="0">
                <a:solidFill>
                  <a:srgbClr val="FF0000"/>
                </a:solidFill>
              </a:rPr>
              <a:t>R Lists</a:t>
            </a:r>
            <a:br>
              <a:rPr lang="en-IN" b="1" dirty="0"/>
            </a:br>
            <a:endParaRPr lang="en-IN" dirty="0"/>
          </a:p>
        </p:txBody>
      </p:sp>
      <p:sp>
        <p:nvSpPr>
          <p:cNvPr id="3" name="Content Placeholder 2">
            <a:extLst>
              <a:ext uri="{FF2B5EF4-FFF2-40B4-BE49-F238E27FC236}">
                <a16:creationId xmlns:a16="http://schemas.microsoft.com/office/drawing/2014/main" id="{CAAFC9CA-EEA2-48A0-9CE1-A438EFA1329D}"/>
              </a:ext>
            </a:extLst>
          </p:cNvPr>
          <p:cNvSpPr>
            <a:spLocks noGrp="1"/>
          </p:cNvSpPr>
          <p:nvPr>
            <p:ph idx="1"/>
          </p:nvPr>
        </p:nvSpPr>
        <p:spPr>
          <a:xfrm>
            <a:off x="838200" y="1127760"/>
            <a:ext cx="10515600" cy="5049203"/>
          </a:xfrm>
        </p:spPr>
        <p:txBody>
          <a:bodyPr>
            <a:normAutofit fontScale="62500" lnSpcReduction="20000"/>
          </a:bodyPr>
          <a:lstStyle/>
          <a:p>
            <a:r>
              <a:rPr lang="en-US" dirty="0"/>
              <a:t>List is a data structure having components of mixed data types.</a:t>
            </a:r>
          </a:p>
          <a:p>
            <a:r>
              <a:rPr lang="en-US" dirty="0"/>
              <a:t>A vector having all elements of the same type is called atomic vector but a vector having elements of different type is called list.</a:t>
            </a:r>
          </a:p>
          <a:p>
            <a:r>
              <a:rPr lang="en-US" dirty="0"/>
              <a:t>We can check if it’s a list with </a:t>
            </a:r>
            <a:r>
              <a:rPr lang="en-US" dirty="0" err="1"/>
              <a:t>typeof</a:t>
            </a:r>
            <a:r>
              <a:rPr lang="en-US" dirty="0"/>
              <a:t>() function and find its length using length(). Here is an example of a list having three components each of different data type.</a:t>
            </a:r>
          </a:p>
          <a:p>
            <a:pPr marL="0" indent="0">
              <a:buNone/>
            </a:pPr>
            <a:r>
              <a:rPr lang="en-US" dirty="0"/>
              <a:t>&gt; x</a:t>
            </a:r>
          </a:p>
          <a:p>
            <a:pPr marL="0" indent="0">
              <a:buNone/>
            </a:pPr>
            <a:r>
              <a:rPr lang="en-US" dirty="0"/>
              <a:t>$a</a:t>
            </a:r>
          </a:p>
          <a:p>
            <a:pPr marL="0" indent="0">
              <a:buNone/>
            </a:pPr>
            <a:r>
              <a:rPr lang="en-US" dirty="0"/>
              <a:t>[1] 2.5</a:t>
            </a:r>
          </a:p>
          <a:p>
            <a:pPr marL="0" indent="0">
              <a:buNone/>
            </a:pPr>
            <a:r>
              <a:rPr lang="en-US" dirty="0"/>
              <a:t>$b</a:t>
            </a:r>
          </a:p>
          <a:p>
            <a:pPr marL="0" indent="0">
              <a:buNone/>
            </a:pPr>
            <a:r>
              <a:rPr lang="en-US" dirty="0"/>
              <a:t>[1] TRUE</a:t>
            </a:r>
          </a:p>
          <a:p>
            <a:pPr marL="0" indent="0">
              <a:buNone/>
            </a:pPr>
            <a:r>
              <a:rPr lang="en-US" dirty="0"/>
              <a:t>$c</a:t>
            </a:r>
          </a:p>
          <a:p>
            <a:pPr marL="0" indent="0">
              <a:buNone/>
            </a:pPr>
            <a:r>
              <a:rPr lang="en-US" dirty="0"/>
              <a:t>[1] 1 2 3</a:t>
            </a:r>
          </a:p>
          <a:p>
            <a:pPr marL="0" indent="0">
              <a:buNone/>
            </a:pPr>
            <a:r>
              <a:rPr lang="en-US" dirty="0"/>
              <a:t>&gt; </a:t>
            </a:r>
            <a:r>
              <a:rPr lang="en-US" dirty="0" err="1"/>
              <a:t>typeof</a:t>
            </a:r>
            <a:r>
              <a:rPr lang="en-US" dirty="0"/>
              <a:t>(x)</a:t>
            </a:r>
          </a:p>
          <a:p>
            <a:pPr marL="0" indent="0">
              <a:buNone/>
            </a:pPr>
            <a:r>
              <a:rPr lang="en-US" dirty="0"/>
              <a:t>[1] "list"</a:t>
            </a:r>
          </a:p>
          <a:p>
            <a:pPr marL="0" indent="0">
              <a:buNone/>
            </a:pPr>
            <a:r>
              <a:rPr lang="en-US" dirty="0"/>
              <a:t>&gt; length(x)</a:t>
            </a:r>
          </a:p>
          <a:p>
            <a:pPr marL="0" indent="0">
              <a:buNone/>
            </a:pPr>
            <a:r>
              <a:rPr lang="en-US" dirty="0"/>
              <a:t>[1] 3</a:t>
            </a:r>
            <a:endParaRPr lang="en-IN" dirty="0"/>
          </a:p>
        </p:txBody>
      </p:sp>
    </p:spTree>
    <p:extLst>
      <p:ext uri="{BB962C8B-B14F-4D97-AF65-F5344CB8AC3E}">
        <p14:creationId xmlns:p14="http://schemas.microsoft.com/office/powerpoint/2010/main" val="36908439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26590-4178-47DE-8017-E8A9D8E5BB8B}"/>
              </a:ext>
            </a:extLst>
          </p:cNvPr>
          <p:cNvSpPr>
            <a:spLocks noGrp="1"/>
          </p:cNvSpPr>
          <p:nvPr>
            <p:ph type="title"/>
          </p:nvPr>
        </p:nvSpPr>
        <p:spPr>
          <a:xfrm>
            <a:off x="838200" y="254000"/>
            <a:ext cx="10515600" cy="485480"/>
          </a:xfrm>
        </p:spPr>
        <p:txBody>
          <a:bodyPr>
            <a:normAutofit fontScale="90000"/>
          </a:bodyPr>
          <a:lstStyle/>
          <a:p>
            <a:r>
              <a:rPr lang="en-US" b="1" dirty="0"/>
              <a:t>How to create a list in R programming?</a:t>
            </a:r>
            <a:br>
              <a:rPr lang="en-US" b="1" dirty="0"/>
            </a:br>
            <a:endParaRPr lang="en-IN" dirty="0"/>
          </a:p>
        </p:txBody>
      </p:sp>
      <p:sp>
        <p:nvSpPr>
          <p:cNvPr id="3" name="Content Placeholder 2">
            <a:extLst>
              <a:ext uri="{FF2B5EF4-FFF2-40B4-BE49-F238E27FC236}">
                <a16:creationId xmlns:a16="http://schemas.microsoft.com/office/drawing/2014/main" id="{B3C6AC1C-0438-4F5B-BFC5-F7B15847C872}"/>
              </a:ext>
            </a:extLst>
          </p:cNvPr>
          <p:cNvSpPr>
            <a:spLocks noGrp="1"/>
          </p:cNvSpPr>
          <p:nvPr>
            <p:ph idx="1"/>
          </p:nvPr>
        </p:nvSpPr>
        <p:spPr>
          <a:xfrm>
            <a:off x="733647" y="861237"/>
            <a:ext cx="10620153" cy="5742763"/>
          </a:xfrm>
        </p:spPr>
        <p:txBody>
          <a:bodyPr>
            <a:normAutofit fontScale="70000" lnSpcReduction="20000"/>
          </a:bodyPr>
          <a:lstStyle/>
          <a:p>
            <a:pPr marL="0" indent="0">
              <a:buNone/>
            </a:pPr>
            <a:r>
              <a:rPr lang="en-US" dirty="0"/>
              <a:t>List can be created using the list() function.</a:t>
            </a:r>
          </a:p>
          <a:p>
            <a:pPr marL="0" indent="0">
              <a:buNone/>
            </a:pPr>
            <a:r>
              <a:rPr lang="en-US" dirty="0"/>
              <a:t>&gt; x &lt;- list("a" = 2.5, "b" = TRUE, "c" = 1:3)</a:t>
            </a:r>
          </a:p>
          <a:p>
            <a:pPr marL="0" indent="0">
              <a:buNone/>
            </a:pPr>
            <a:r>
              <a:rPr lang="en-US" dirty="0"/>
              <a:t>Here, we create a list x, of three components with data types double, logical and integer vector respectively.</a:t>
            </a:r>
          </a:p>
          <a:p>
            <a:pPr marL="0" indent="0">
              <a:buNone/>
            </a:pPr>
            <a:r>
              <a:rPr lang="en-US" dirty="0"/>
              <a:t>&gt; x</a:t>
            </a:r>
          </a:p>
          <a:p>
            <a:pPr marL="0" indent="0">
              <a:buNone/>
            </a:pPr>
            <a:r>
              <a:rPr lang="en-US" dirty="0"/>
              <a:t>$a</a:t>
            </a:r>
          </a:p>
          <a:p>
            <a:pPr marL="0" indent="0">
              <a:buNone/>
            </a:pPr>
            <a:r>
              <a:rPr lang="en-US" dirty="0"/>
              <a:t>[1] 2.5</a:t>
            </a:r>
          </a:p>
          <a:p>
            <a:pPr marL="0" indent="0">
              <a:buNone/>
            </a:pPr>
            <a:r>
              <a:rPr lang="en-US" dirty="0"/>
              <a:t>$b</a:t>
            </a:r>
          </a:p>
          <a:p>
            <a:pPr marL="0" indent="0">
              <a:buNone/>
            </a:pPr>
            <a:r>
              <a:rPr lang="en-US" dirty="0"/>
              <a:t>[1] TRUE</a:t>
            </a:r>
          </a:p>
          <a:p>
            <a:pPr marL="0" indent="0">
              <a:buNone/>
            </a:pPr>
            <a:r>
              <a:rPr lang="en-US" dirty="0"/>
              <a:t>$c</a:t>
            </a:r>
          </a:p>
          <a:p>
            <a:pPr marL="0" indent="0">
              <a:buNone/>
            </a:pPr>
            <a:r>
              <a:rPr lang="en-US" dirty="0"/>
              <a:t>[1] 1 2 3</a:t>
            </a:r>
          </a:p>
          <a:p>
            <a:pPr marL="0" indent="0">
              <a:buNone/>
            </a:pPr>
            <a:r>
              <a:rPr lang="en-US" dirty="0"/>
              <a:t>Its structure can be examined with the str() function.</a:t>
            </a:r>
          </a:p>
          <a:p>
            <a:pPr marL="0" indent="0">
              <a:buNone/>
            </a:pPr>
            <a:r>
              <a:rPr lang="en-US" dirty="0"/>
              <a:t>&gt; str(x)</a:t>
            </a:r>
          </a:p>
          <a:p>
            <a:pPr marL="0" indent="0">
              <a:buNone/>
            </a:pPr>
            <a:r>
              <a:rPr lang="en-US" dirty="0"/>
              <a:t>List of 3</a:t>
            </a:r>
          </a:p>
          <a:p>
            <a:pPr marL="0" indent="0">
              <a:buNone/>
            </a:pPr>
            <a:r>
              <a:rPr lang="en-US" dirty="0"/>
              <a:t> $ a: num 2.5</a:t>
            </a:r>
          </a:p>
          <a:p>
            <a:pPr marL="0" indent="0">
              <a:buNone/>
            </a:pPr>
            <a:r>
              <a:rPr lang="en-US" dirty="0"/>
              <a:t> $ b: </a:t>
            </a:r>
            <a:r>
              <a:rPr lang="en-US" dirty="0" err="1"/>
              <a:t>logi</a:t>
            </a:r>
            <a:r>
              <a:rPr lang="en-US" dirty="0"/>
              <a:t> TRUE</a:t>
            </a:r>
          </a:p>
          <a:p>
            <a:pPr marL="0" indent="0">
              <a:buNone/>
            </a:pPr>
            <a:r>
              <a:rPr lang="en-US" dirty="0"/>
              <a:t> $ c: int [1:3] 1 2 3</a:t>
            </a:r>
            <a:endParaRPr lang="en-IN" dirty="0"/>
          </a:p>
        </p:txBody>
      </p:sp>
    </p:spTree>
    <p:extLst>
      <p:ext uri="{BB962C8B-B14F-4D97-AF65-F5344CB8AC3E}">
        <p14:creationId xmlns:p14="http://schemas.microsoft.com/office/powerpoint/2010/main" val="405561950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7D2A82-CF4F-40BC-9944-2C63658F7211}"/>
              </a:ext>
            </a:extLst>
          </p:cNvPr>
          <p:cNvSpPr>
            <a:spLocks noGrp="1"/>
          </p:cNvSpPr>
          <p:nvPr>
            <p:ph idx="1"/>
          </p:nvPr>
        </p:nvSpPr>
        <p:spPr>
          <a:xfrm>
            <a:off x="838200" y="91440"/>
            <a:ext cx="10515600" cy="6383788"/>
          </a:xfrm>
        </p:spPr>
        <p:txBody>
          <a:bodyPr>
            <a:normAutofit/>
          </a:bodyPr>
          <a:lstStyle/>
          <a:p>
            <a:pPr marL="0" indent="0">
              <a:buNone/>
            </a:pPr>
            <a:endParaRPr lang="en-US" dirty="0"/>
          </a:p>
          <a:p>
            <a:pPr marL="0" indent="0">
              <a:buNone/>
            </a:pPr>
            <a:r>
              <a:rPr lang="en-US" dirty="0"/>
              <a:t>In this example, a, b and c are called tags which makes it easier to reference the components of the list.</a:t>
            </a:r>
          </a:p>
          <a:p>
            <a:pPr marL="0" indent="0">
              <a:buNone/>
            </a:pPr>
            <a:r>
              <a:rPr lang="en-US" dirty="0"/>
              <a:t>However, tags are optional. We can create the same list without the tags as follows. In such scenario, numeric indices are used by default.</a:t>
            </a:r>
          </a:p>
          <a:p>
            <a:pPr marL="0" indent="0">
              <a:buNone/>
            </a:pPr>
            <a:r>
              <a:rPr lang="en-IN" dirty="0"/>
              <a:t>&gt; x &lt;- list(2.5,TRUE,1:3)</a:t>
            </a:r>
          </a:p>
          <a:p>
            <a:pPr marL="0" indent="0">
              <a:buNone/>
            </a:pPr>
            <a:r>
              <a:rPr lang="en-IN" dirty="0"/>
              <a:t>&gt; x</a:t>
            </a:r>
          </a:p>
          <a:p>
            <a:pPr marL="0" indent="0">
              <a:buNone/>
            </a:pPr>
            <a:r>
              <a:rPr lang="en-IN" dirty="0"/>
              <a:t>[[1]]</a:t>
            </a:r>
          </a:p>
          <a:p>
            <a:pPr marL="0" indent="0">
              <a:buNone/>
            </a:pPr>
            <a:r>
              <a:rPr lang="en-IN" dirty="0"/>
              <a:t>[1] 2.5</a:t>
            </a:r>
          </a:p>
          <a:p>
            <a:pPr marL="0" indent="0">
              <a:buNone/>
            </a:pPr>
            <a:r>
              <a:rPr lang="en-IN" dirty="0"/>
              <a:t>[[2]]</a:t>
            </a:r>
          </a:p>
          <a:p>
            <a:pPr marL="0" indent="0">
              <a:buNone/>
            </a:pPr>
            <a:r>
              <a:rPr lang="en-IN" dirty="0"/>
              <a:t>[1] TRUE</a:t>
            </a:r>
          </a:p>
          <a:p>
            <a:pPr marL="0" indent="0">
              <a:buNone/>
            </a:pPr>
            <a:r>
              <a:rPr lang="en-IN" dirty="0"/>
              <a:t>[[3]]</a:t>
            </a:r>
          </a:p>
          <a:p>
            <a:pPr marL="0" indent="0">
              <a:buNone/>
            </a:pPr>
            <a:r>
              <a:rPr lang="en-IN" dirty="0"/>
              <a:t>[1] 1 2 3</a:t>
            </a:r>
          </a:p>
        </p:txBody>
      </p:sp>
    </p:spTree>
    <p:extLst>
      <p:ext uri="{BB962C8B-B14F-4D97-AF65-F5344CB8AC3E}">
        <p14:creationId xmlns:p14="http://schemas.microsoft.com/office/powerpoint/2010/main" val="310576712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CCD18-763C-41F1-BC98-56563D8DC451}"/>
              </a:ext>
            </a:extLst>
          </p:cNvPr>
          <p:cNvSpPr>
            <a:spLocks noGrp="1"/>
          </p:cNvSpPr>
          <p:nvPr>
            <p:ph type="title"/>
          </p:nvPr>
        </p:nvSpPr>
        <p:spPr>
          <a:xfrm>
            <a:off x="520995" y="314326"/>
            <a:ext cx="10832805" cy="461852"/>
          </a:xfrm>
        </p:spPr>
        <p:txBody>
          <a:bodyPr>
            <a:normAutofit fontScale="90000"/>
          </a:bodyPr>
          <a:lstStyle/>
          <a:p>
            <a:r>
              <a:rPr lang="en-US" b="1" dirty="0"/>
              <a:t>How to access components of a list?</a:t>
            </a:r>
            <a:br>
              <a:rPr lang="en-US" b="1" dirty="0"/>
            </a:br>
            <a:endParaRPr lang="en-IN" dirty="0"/>
          </a:p>
        </p:txBody>
      </p:sp>
      <p:sp>
        <p:nvSpPr>
          <p:cNvPr id="3" name="Content Placeholder 2">
            <a:extLst>
              <a:ext uri="{FF2B5EF4-FFF2-40B4-BE49-F238E27FC236}">
                <a16:creationId xmlns:a16="http://schemas.microsoft.com/office/drawing/2014/main" id="{38C7F123-E36B-4CAB-AC5F-BAF33EFCF78C}"/>
              </a:ext>
            </a:extLst>
          </p:cNvPr>
          <p:cNvSpPr>
            <a:spLocks noGrp="1"/>
          </p:cNvSpPr>
          <p:nvPr>
            <p:ph idx="1"/>
          </p:nvPr>
        </p:nvSpPr>
        <p:spPr>
          <a:xfrm>
            <a:off x="425303" y="893136"/>
            <a:ext cx="10928498" cy="5650540"/>
          </a:xfrm>
        </p:spPr>
        <p:txBody>
          <a:bodyPr>
            <a:normAutofit fontScale="85000" lnSpcReduction="20000"/>
          </a:bodyPr>
          <a:lstStyle/>
          <a:p>
            <a:pPr marL="0" indent="0">
              <a:buNone/>
            </a:pPr>
            <a:r>
              <a:rPr lang="en-US" dirty="0"/>
              <a:t>Lists can be accessed in similar fashion to vectors. Integer, logical or character vectors can be used for indexing.</a:t>
            </a:r>
          </a:p>
          <a:p>
            <a:pPr marL="0" indent="0">
              <a:buNone/>
            </a:pPr>
            <a:r>
              <a:rPr lang="en-IN" dirty="0"/>
              <a:t>&gt; x[c(1:2)] 			# index using integer vector</a:t>
            </a:r>
          </a:p>
          <a:p>
            <a:pPr marL="0" indent="0">
              <a:buNone/>
            </a:pPr>
            <a:r>
              <a:rPr lang="en-IN" dirty="0"/>
              <a:t>[[1]]</a:t>
            </a:r>
          </a:p>
          <a:p>
            <a:pPr marL="0" indent="0">
              <a:buNone/>
            </a:pPr>
            <a:r>
              <a:rPr lang="en-IN" dirty="0"/>
              <a:t>[1] 2.5</a:t>
            </a:r>
          </a:p>
          <a:p>
            <a:pPr marL="0" indent="0">
              <a:buNone/>
            </a:pPr>
            <a:r>
              <a:rPr lang="en-IN" dirty="0"/>
              <a:t>[[2]]</a:t>
            </a:r>
          </a:p>
          <a:p>
            <a:pPr marL="0" indent="0">
              <a:buNone/>
            </a:pPr>
            <a:r>
              <a:rPr lang="en-IN" dirty="0"/>
              <a:t>[1] TRUE</a:t>
            </a:r>
          </a:p>
          <a:p>
            <a:pPr marL="0" indent="0">
              <a:buNone/>
            </a:pPr>
            <a:r>
              <a:rPr lang="en-IN" dirty="0"/>
              <a:t>&gt; x[-2]				# exclude second component</a:t>
            </a:r>
          </a:p>
          <a:p>
            <a:pPr marL="0" indent="0">
              <a:buNone/>
            </a:pPr>
            <a:r>
              <a:rPr lang="en-IN" dirty="0"/>
              <a:t>[[1]]</a:t>
            </a:r>
          </a:p>
          <a:p>
            <a:pPr marL="0" indent="0">
              <a:buNone/>
            </a:pPr>
            <a:r>
              <a:rPr lang="en-IN" dirty="0"/>
              <a:t>[1] 2.5</a:t>
            </a:r>
          </a:p>
          <a:p>
            <a:pPr marL="0" indent="0">
              <a:buNone/>
            </a:pPr>
            <a:r>
              <a:rPr lang="en-IN" dirty="0"/>
              <a:t>[[2]]</a:t>
            </a:r>
          </a:p>
          <a:p>
            <a:pPr marL="0" indent="0">
              <a:buNone/>
            </a:pPr>
            <a:r>
              <a:rPr lang="en-IN" dirty="0"/>
              <a:t>[1] 1 2 3</a:t>
            </a:r>
          </a:p>
          <a:p>
            <a:pPr marL="0" indent="0">
              <a:buNone/>
            </a:pPr>
            <a:r>
              <a:rPr lang="en-IN" dirty="0"/>
              <a:t>&gt; x[c(T,F,F)]			#using logical operator</a:t>
            </a:r>
          </a:p>
          <a:p>
            <a:pPr marL="0" indent="0">
              <a:buNone/>
            </a:pPr>
            <a:r>
              <a:rPr lang="en-IN" dirty="0"/>
              <a:t>[[1]]</a:t>
            </a:r>
          </a:p>
          <a:p>
            <a:pPr marL="0" indent="0">
              <a:buNone/>
            </a:pPr>
            <a:r>
              <a:rPr lang="en-IN" dirty="0"/>
              <a:t>[1] 2.5</a:t>
            </a:r>
          </a:p>
        </p:txBody>
      </p:sp>
    </p:spTree>
    <p:extLst>
      <p:ext uri="{BB962C8B-B14F-4D97-AF65-F5344CB8AC3E}">
        <p14:creationId xmlns:p14="http://schemas.microsoft.com/office/powerpoint/2010/main" val="159470630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B37D35-EB44-4C96-BD70-13AE9BE65AB0}"/>
              </a:ext>
            </a:extLst>
          </p:cNvPr>
          <p:cNvSpPr>
            <a:spLocks noGrp="1"/>
          </p:cNvSpPr>
          <p:nvPr>
            <p:ph idx="1"/>
          </p:nvPr>
        </p:nvSpPr>
        <p:spPr>
          <a:xfrm>
            <a:off x="838200" y="182880"/>
            <a:ext cx="10515600" cy="6441440"/>
          </a:xfrm>
        </p:spPr>
        <p:txBody>
          <a:bodyPr>
            <a:normAutofit fontScale="85000" lnSpcReduction="20000"/>
          </a:bodyPr>
          <a:lstStyle/>
          <a:p>
            <a:pPr marL="0" indent="0">
              <a:buNone/>
            </a:pPr>
            <a:r>
              <a:rPr lang="en-US" dirty="0"/>
              <a:t>&gt; x &lt;- list("a" = 2.5, "b" = TRUE, "c" = 1:3)</a:t>
            </a:r>
          </a:p>
          <a:p>
            <a:pPr marL="0" indent="0">
              <a:buNone/>
            </a:pPr>
            <a:r>
              <a:rPr lang="en-US" dirty="0"/>
              <a:t>&gt; x[c("</a:t>
            </a:r>
            <a:r>
              <a:rPr lang="en-US" dirty="0" err="1"/>
              <a:t>a","b</a:t>
            </a:r>
            <a:r>
              <a:rPr lang="en-US" dirty="0"/>
              <a:t>")]</a:t>
            </a:r>
          </a:p>
          <a:p>
            <a:pPr marL="0" indent="0">
              <a:buNone/>
            </a:pPr>
            <a:r>
              <a:rPr lang="en-US" dirty="0"/>
              <a:t>$a</a:t>
            </a:r>
          </a:p>
          <a:p>
            <a:pPr marL="0" indent="0">
              <a:buNone/>
            </a:pPr>
            <a:r>
              <a:rPr lang="en-US" dirty="0"/>
              <a:t>[1] 2.5</a:t>
            </a:r>
          </a:p>
          <a:p>
            <a:pPr marL="0" indent="0">
              <a:buNone/>
            </a:pPr>
            <a:r>
              <a:rPr lang="en-US" dirty="0"/>
              <a:t>$b</a:t>
            </a:r>
          </a:p>
          <a:p>
            <a:pPr marL="0" indent="0">
              <a:buNone/>
            </a:pPr>
            <a:r>
              <a:rPr lang="en-US" dirty="0"/>
              <a:t>[1] TRUE</a:t>
            </a:r>
          </a:p>
          <a:p>
            <a:pPr marL="0" indent="0">
              <a:buNone/>
            </a:pPr>
            <a:endParaRPr lang="en-US" dirty="0"/>
          </a:p>
          <a:p>
            <a:pPr marL="0" indent="0">
              <a:buNone/>
            </a:pPr>
            <a:r>
              <a:rPr lang="en-US" dirty="0"/>
              <a:t>&gt; x["a"]</a:t>
            </a:r>
          </a:p>
          <a:p>
            <a:pPr marL="0" indent="0">
              <a:buNone/>
            </a:pPr>
            <a:r>
              <a:rPr lang="en-US" dirty="0"/>
              <a:t>$a</a:t>
            </a:r>
          </a:p>
          <a:p>
            <a:pPr marL="0" indent="0">
              <a:buNone/>
            </a:pPr>
            <a:r>
              <a:rPr lang="en-US" dirty="0"/>
              <a:t>[1] 2.5</a:t>
            </a:r>
          </a:p>
          <a:p>
            <a:pPr marL="0" indent="0">
              <a:buNone/>
            </a:pPr>
            <a:r>
              <a:rPr lang="en-US" dirty="0"/>
              <a:t>&gt; </a:t>
            </a:r>
            <a:r>
              <a:rPr lang="en-US" dirty="0" err="1"/>
              <a:t>typeof</a:t>
            </a:r>
            <a:r>
              <a:rPr lang="en-US" dirty="0"/>
              <a:t>(x["a"])</a:t>
            </a:r>
          </a:p>
          <a:p>
            <a:pPr marL="0" indent="0">
              <a:buNone/>
            </a:pPr>
            <a:r>
              <a:rPr lang="en-US" dirty="0"/>
              <a:t>[1] "list"</a:t>
            </a:r>
          </a:p>
          <a:p>
            <a:pPr marL="0" indent="0">
              <a:buNone/>
            </a:pPr>
            <a:r>
              <a:rPr lang="en-US" dirty="0"/>
              <a:t>&gt; x[["a"]]</a:t>
            </a:r>
          </a:p>
          <a:p>
            <a:pPr marL="0" indent="0">
              <a:buNone/>
            </a:pPr>
            <a:r>
              <a:rPr lang="en-US" dirty="0"/>
              <a:t>[1] 2.5</a:t>
            </a:r>
          </a:p>
          <a:p>
            <a:pPr marL="0" indent="0">
              <a:buNone/>
            </a:pPr>
            <a:r>
              <a:rPr lang="en-US" dirty="0"/>
              <a:t>&gt; </a:t>
            </a:r>
            <a:r>
              <a:rPr lang="en-US" dirty="0" err="1"/>
              <a:t>typeof</a:t>
            </a:r>
            <a:r>
              <a:rPr lang="en-US" dirty="0"/>
              <a:t>(x[["a"]])</a:t>
            </a:r>
          </a:p>
          <a:p>
            <a:pPr marL="0" indent="0">
              <a:buNone/>
            </a:pPr>
            <a:r>
              <a:rPr lang="en-US" dirty="0"/>
              <a:t>[1] "double"</a:t>
            </a:r>
            <a:endParaRPr lang="en-IN" dirty="0"/>
          </a:p>
        </p:txBody>
      </p:sp>
    </p:spTree>
    <p:extLst>
      <p:ext uri="{BB962C8B-B14F-4D97-AF65-F5344CB8AC3E}">
        <p14:creationId xmlns:p14="http://schemas.microsoft.com/office/powerpoint/2010/main" val="321138266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D8220-188B-498E-8826-D03B81DD218B}"/>
              </a:ext>
            </a:extLst>
          </p:cNvPr>
          <p:cNvSpPr>
            <a:spLocks noGrp="1"/>
          </p:cNvSpPr>
          <p:nvPr>
            <p:ph type="title"/>
          </p:nvPr>
        </p:nvSpPr>
        <p:spPr>
          <a:xfrm>
            <a:off x="520995" y="365125"/>
            <a:ext cx="10832805" cy="1325563"/>
          </a:xfrm>
        </p:spPr>
        <p:txBody>
          <a:bodyPr/>
          <a:lstStyle/>
          <a:p>
            <a:r>
              <a:rPr lang="en-US" b="1" dirty="0"/>
              <a:t>How to modify a list in R?</a:t>
            </a:r>
            <a:br>
              <a:rPr lang="en-US" b="1" dirty="0"/>
            </a:br>
            <a:endParaRPr lang="en-IN" dirty="0"/>
          </a:p>
        </p:txBody>
      </p:sp>
      <p:sp>
        <p:nvSpPr>
          <p:cNvPr id="3" name="Content Placeholder 2">
            <a:extLst>
              <a:ext uri="{FF2B5EF4-FFF2-40B4-BE49-F238E27FC236}">
                <a16:creationId xmlns:a16="http://schemas.microsoft.com/office/drawing/2014/main" id="{59ACE43D-4261-4F16-A303-3F4478EE0F77}"/>
              </a:ext>
            </a:extLst>
          </p:cNvPr>
          <p:cNvSpPr>
            <a:spLocks noGrp="1"/>
          </p:cNvSpPr>
          <p:nvPr>
            <p:ph idx="1"/>
          </p:nvPr>
        </p:nvSpPr>
        <p:spPr>
          <a:xfrm>
            <a:off x="520995" y="1360967"/>
            <a:ext cx="11291777" cy="5131908"/>
          </a:xfrm>
        </p:spPr>
        <p:txBody>
          <a:bodyPr>
            <a:normAutofit fontScale="92500" lnSpcReduction="20000"/>
          </a:bodyPr>
          <a:lstStyle/>
          <a:p>
            <a:r>
              <a:rPr lang="en-US" dirty="0"/>
              <a:t>We can change components of a list through reassignment. We can choose any of the component accessing techniques discussed above to modify it.</a:t>
            </a:r>
          </a:p>
          <a:p>
            <a:pPr marL="0" indent="0">
              <a:buNone/>
            </a:pPr>
            <a:r>
              <a:rPr lang="en-US" dirty="0"/>
              <a:t>&gt; x&lt;-list("name" = "Aditya", "age" = 35, "speaks" =c("</a:t>
            </a:r>
            <a:r>
              <a:rPr lang="en-US" dirty="0" err="1"/>
              <a:t>english</a:t>
            </a:r>
            <a:r>
              <a:rPr lang="en-US" dirty="0"/>
              <a:t>", "</a:t>
            </a:r>
            <a:r>
              <a:rPr lang="en-US" dirty="0" err="1"/>
              <a:t>french</a:t>
            </a:r>
            <a:r>
              <a:rPr lang="en-US" dirty="0"/>
              <a:t>"))</a:t>
            </a:r>
          </a:p>
          <a:p>
            <a:pPr marL="0" indent="0">
              <a:buNone/>
            </a:pPr>
            <a:r>
              <a:rPr lang="en-US" dirty="0"/>
              <a:t>&gt; x</a:t>
            </a:r>
          </a:p>
          <a:p>
            <a:pPr marL="0" indent="0">
              <a:buNone/>
            </a:pPr>
            <a:r>
              <a:rPr lang="en-US" dirty="0"/>
              <a:t>$name</a:t>
            </a:r>
          </a:p>
          <a:p>
            <a:pPr marL="0" indent="0">
              <a:buNone/>
            </a:pPr>
            <a:r>
              <a:rPr lang="en-US" dirty="0"/>
              <a:t>[1] "Aditya"</a:t>
            </a:r>
          </a:p>
          <a:p>
            <a:pPr marL="0" indent="0">
              <a:buNone/>
            </a:pPr>
            <a:endParaRPr lang="en-US" dirty="0"/>
          </a:p>
          <a:p>
            <a:pPr marL="0" indent="0">
              <a:buNone/>
            </a:pPr>
            <a:r>
              <a:rPr lang="en-US" dirty="0"/>
              <a:t>$age</a:t>
            </a:r>
          </a:p>
          <a:p>
            <a:pPr marL="0" indent="0">
              <a:buNone/>
            </a:pPr>
            <a:r>
              <a:rPr lang="en-US" dirty="0"/>
              <a:t>[1] 35</a:t>
            </a:r>
          </a:p>
          <a:p>
            <a:pPr marL="0" indent="0">
              <a:buNone/>
            </a:pPr>
            <a:endParaRPr lang="en-US" dirty="0"/>
          </a:p>
          <a:p>
            <a:pPr marL="0" indent="0">
              <a:buNone/>
            </a:pPr>
            <a:r>
              <a:rPr lang="en-US" dirty="0"/>
              <a:t>$speaks</a:t>
            </a:r>
          </a:p>
          <a:p>
            <a:pPr marL="0" indent="0">
              <a:buNone/>
            </a:pPr>
            <a:r>
              <a:rPr lang="en-US" dirty="0"/>
              <a:t>[1] "</a:t>
            </a:r>
            <a:r>
              <a:rPr lang="en-US" dirty="0" err="1"/>
              <a:t>english</a:t>
            </a:r>
            <a:r>
              <a:rPr lang="en-US" dirty="0"/>
              <a:t>" "</a:t>
            </a:r>
            <a:r>
              <a:rPr lang="en-US" dirty="0" err="1"/>
              <a:t>french</a:t>
            </a:r>
            <a:r>
              <a:rPr lang="en-US" dirty="0"/>
              <a:t>" </a:t>
            </a:r>
            <a:endParaRPr lang="en-IN" dirty="0"/>
          </a:p>
        </p:txBody>
      </p:sp>
    </p:spTree>
    <p:extLst>
      <p:ext uri="{BB962C8B-B14F-4D97-AF65-F5344CB8AC3E}">
        <p14:creationId xmlns:p14="http://schemas.microsoft.com/office/powerpoint/2010/main" val="189117784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E8D6EA-8EFD-4AEB-A22D-E43870AC34EF}"/>
              </a:ext>
            </a:extLst>
          </p:cNvPr>
          <p:cNvSpPr>
            <a:spLocks noGrp="1"/>
          </p:cNvSpPr>
          <p:nvPr>
            <p:ph idx="1"/>
          </p:nvPr>
        </p:nvSpPr>
        <p:spPr>
          <a:xfrm>
            <a:off x="838200" y="71120"/>
            <a:ext cx="10515600" cy="6105843"/>
          </a:xfrm>
        </p:spPr>
        <p:txBody>
          <a:bodyPr/>
          <a:lstStyle/>
          <a:p>
            <a:pPr marL="0" indent="0">
              <a:buNone/>
            </a:pPr>
            <a:r>
              <a:rPr lang="en-US" dirty="0"/>
              <a:t>&gt; x[["name"]] &lt;- "ABC"; x</a:t>
            </a:r>
          </a:p>
          <a:p>
            <a:pPr marL="0" indent="0">
              <a:buNone/>
            </a:pPr>
            <a:r>
              <a:rPr lang="en-US" dirty="0"/>
              <a:t>$name</a:t>
            </a:r>
          </a:p>
          <a:p>
            <a:pPr marL="0" indent="0">
              <a:buNone/>
            </a:pPr>
            <a:r>
              <a:rPr lang="en-US" dirty="0"/>
              <a:t>[1] "ABC"</a:t>
            </a:r>
          </a:p>
          <a:p>
            <a:pPr marL="0" indent="0">
              <a:buNone/>
            </a:pPr>
            <a:endParaRPr lang="en-US" dirty="0"/>
          </a:p>
          <a:p>
            <a:pPr marL="0" indent="0">
              <a:buNone/>
            </a:pPr>
            <a:r>
              <a:rPr lang="en-US" dirty="0"/>
              <a:t>$age</a:t>
            </a:r>
          </a:p>
          <a:p>
            <a:pPr marL="0" indent="0">
              <a:buNone/>
            </a:pPr>
            <a:r>
              <a:rPr lang="en-US" dirty="0"/>
              <a:t>[1] 35</a:t>
            </a:r>
          </a:p>
          <a:p>
            <a:pPr marL="0" indent="0">
              <a:buNone/>
            </a:pPr>
            <a:endParaRPr lang="en-US" dirty="0"/>
          </a:p>
          <a:p>
            <a:pPr marL="0" indent="0">
              <a:buNone/>
            </a:pPr>
            <a:r>
              <a:rPr lang="en-US" dirty="0"/>
              <a:t>$speaks</a:t>
            </a:r>
          </a:p>
          <a:p>
            <a:pPr marL="0" indent="0">
              <a:buNone/>
            </a:pPr>
            <a:r>
              <a:rPr lang="en-US" dirty="0"/>
              <a:t>[1] "</a:t>
            </a:r>
            <a:r>
              <a:rPr lang="en-US" dirty="0" err="1"/>
              <a:t>english</a:t>
            </a:r>
            <a:r>
              <a:rPr lang="en-US" dirty="0"/>
              <a:t>" "</a:t>
            </a:r>
            <a:r>
              <a:rPr lang="en-US" dirty="0" err="1"/>
              <a:t>french</a:t>
            </a:r>
            <a:r>
              <a:rPr lang="en-US" dirty="0"/>
              <a:t>" </a:t>
            </a:r>
            <a:endParaRPr lang="en-IN" dirty="0"/>
          </a:p>
        </p:txBody>
      </p:sp>
    </p:spTree>
    <p:extLst>
      <p:ext uri="{BB962C8B-B14F-4D97-AF65-F5344CB8AC3E}">
        <p14:creationId xmlns:p14="http://schemas.microsoft.com/office/powerpoint/2010/main" val="176885944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648B7-DCB5-4D74-9629-DA29E99AF73C}"/>
              </a:ext>
            </a:extLst>
          </p:cNvPr>
          <p:cNvSpPr>
            <a:spLocks noGrp="1"/>
          </p:cNvSpPr>
          <p:nvPr>
            <p:ph type="title"/>
          </p:nvPr>
        </p:nvSpPr>
        <p:spPr/>
        <p:txBody>
          <a:bodyPr/>
          <a:lstStyle/>
          <a:p>
            <a:r>
              <a:rPr lang="en-US" b="1" dirty="0"/>
              <a:t>How to add components to a list?</a:t>
            </a:r>
            <a:br>
              <a:rPr lang="en-US" b="1" dirty="0"/>
            </a:br>
            <a:endParaRPr lang="en-IN" dirty="0"/>
          </a:p>
        </p:txBody>
      </p:sp>
      <p:sp>
        <p:nvSpPr>
          <p:cNvPr id="3" name="Content Placeholder 2">
            <a:extLst>
              <a:ext uri="{FF2B5EF4-FFF2-40B4-BE49-F238E27FC236}">
                <a16:creationId xmlns:a16="http://schemas.microsoft.com/office/drawing/2014/main" id="{A32F4B6D-3226-4270-9854-0BD463EA0737}"/>
              </a:ext>
            </a:extLst>
          </p:cNvPr>
          <p:cNvSpPr>
            <a:spLocks noGrp="1"/>
          </p:cNvSpPr>
          <p:nvPr>
            <p:ph idx="1"/>
          </p:nvPr>
        </p:nvSpPr>
        <p:spPr>
          <a:xfrm>
            <a:off x="838200" y="1351280"/>
            <a:ext cx="10515600" cy="5019039"/>
          </a:xfrm>
        </p:spPr>
        <p:txBody>
          <a:bodyPr>
            <a:normAutofit fontScale="70000" lnSpcReduction="20000"/>
          </a:bodyPr>
          <a:lstStyle/>
          <a:p>
            <a:pPr marL="0" indent="0">
              <a:buNone/>
            </a:pPr>
            <a:r>
              <a:rPr lang="en-US" dirty="0"/>
              <a:t>Adding new components is easy. We simply assign values using new tags and it will pop into action.</a:t>
            </a:r>
          </a:p>
          <a:p>
            <a:pPr marL="0" indent="0">
              <a:buNone/>
            </a:pPr>
            <a:r>
              <a:rPr lang="en-IN" dirty="0"/>
              <a:t>&gt; x[["married"]] &lt;- TRUE</a:t>
            </a:r>
          </a:p>
          <a:p>
            <a:pPr marL="0" indent="0">
              <a:buNone/>
            </a:pPr>
            <a:r>
              <a:rPr lang="en-US" dirty="0"/>
              <a:t>&gt; x</a:t>
            </a:r>
          </a:p>
          <a:p>
            <a:pPr marL="0" indent="0">
              <a:buNone/>
            </a:pPr>
            <a:r>
              <a:rPr lang="en-US" dirty="0"/>
              <a:t>$name</a:t>
            </a:r>
          </a:p>
          <a:p>
            <a:pPr marL="0" indent="0">
              <a:buNone/>
            </a:pPr>
            <a:r>
              <a:rPr lang="en-US" dirty="0"/>
              <a:t>[1] "ABC"</a:t>
            </a:r>
          </a:p>
          <a:p>
            <a:pPr marL="0" indent="0">
              <a:buNone/>
            </a:pPr>
            <a:endParaRPr lang="en-US" dirty="0"/>
          </a:p>
          <a:p>
            <a:pPr marL="0" indent="0">
              <a:buNone/>
            </a:pPr>
            <a:r>
              <a:rPr lang="en-US" dirty="0"/>
              <a:t>$age</a:t>
            </a:r>
          </a:p>
          <a:p>
            <a:pPr marL="0" indent="0">
              <a:buNone/>
            </a:pPr>
            <a:r>
              <a:rPr lang="en-US" dirty="0"/>
              <a:t>[1] 35</a:t>
            </a:r>
          </a:p>
          <a:p>
            <a:pPr marL="0" indent="0">
              <a:buNone/>
            </a:pPr>
            <a:endParaRPr lang="en-US" dirty="0"/>
          </a:p>
          <a:p>
            <a:pPr marL="0" indent="0">
              <a:buNone/>
            </a:pPr>
            <a:r>
              <a:rPr lang="en-US" dirty="0"/>
              <a:t>$speaks</a:t>
            </a:r>
          </a:p>
          <a:p>
            <a:pPr marL="0" indent="0">
              <a:buNone/>
            </a:pPr>
            <a:r>
              <a:rPr lang="en-US" dirty="0"/>
              <a:t>[1] "</a:t>
            </a:r>
            <a:r>
              <a:rPr lang="en-US" dirty="0" err="1"/>
              <a:t>english</a:t>
            </a:r>
            <a:r>
              <a:rPr lang="en-US" dirty="0"/>
              <a:t>" "</a:t>
            </a:r>
            <a:r>
              <a:rPr lang="en-US" dirty="0" err="1"/>
              <a:t>french</a:t>
            </a:r>
            <a:r>
              <a:rPr lang="en-US" dirty="0"/>
              <a:t>" </a:t>
            </a:r>
          </a:p>
          <a:p>
            <a:pPr marL="0" indent="0">
              <a:buNone/>
            </a:pPr>
            <a:endParaRPr lang="en-US" dirty="0"/>
          </a:p>
          <a:p>
            <a:pPr marL="0" indent="0">
              <a:buNone/>
            </a:pPr>
            <a:r>
              <a:rPr lang="en-US" dirty="0"/>
              <a:t>$married</a:t>
            </a:r>
          </a:p>
          <a:p>
            <a:pPr marL="0" indent="0">
              <a:buNone/>
            </a:pPr>
            <a:r>
              <a:rPr lang="en-US" dirty="0"/>
              <a:t>[1] TRUE</a:t>
            </a:r>
            <a:endParaRPr lang="en-IN" dirty="0"/>
          </a:p>
        </p:txBody>
      </p:sp>
    </p:spTree>
    <p:extLst>
      <p:ext uri="{BB962C8B-B14F-4D97-AF65-F5344CB8AC3E}">
        <p14:creationId xmlns:p14="http://schemas.microsoft.com/office/powerpoint/2010/main" val="3225068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DA6A8E-6CC0-4989-9DC4-AD5587BA92F1}"/>
              </a:ext>
            </a:extLst>
          </p:cNvPr>
          <p:cNvSpPr>
            <a:spLocks noGrp="1"/>
          </p:cNvSpPr>
          <p:nvPr>
            <p:ph idx="1"/>
          </p:nvPr>
        </p:nvSpPr>
        <p:spPr>
          <a:xfrm>
            <a:off x="1451579" y="2126750"/>
            <a:ext cx="9603275" cy="3339595"/>
          </a:xfrm>
        </p:spPr>
        <p:txBody>
          <a:bodyPr>
            <a:normAutofit lnSpcReduction="10000"/>
          </a:bodyPr>
          <a:lstStyle/>
          <a:p>
            <a:pPr marL="0" indent="0" algn="just">
              <a:buNone/>
            </a:pPr>
            <a:r>
              <a:rPr lang="en-IN" b="1" dirty="0"/>
              <a:t>To Install RStudio</a:t>
            </a:r>
          </a:p>
          <a:p>
            <a:pPr algn="just"/>
            <a:r>
              <a:rPr lang="en-US" dirty="0"/>
              <a:t>Go to </a:t>
            </a:r>
            <a:r>
              <a:rPr lang="en-US" dirty="0">
                <a:hlinkClick r:id="rId2"/>
              </a:rPr>
              <a:t>www.rstudio.com</a:t>
            </a:r>
            <a:r>
              <a:rPr lang="en-US" dirty="0"/>
              <a:t> </a:t>
            </a:r>
            <a:r>
              <a:rPr lang="en-US"/>
              <a:t>now </a:t>
            </a:r>
            <a:r>
              <a:rPr lang="en-US">
                <a:hlinkClick r:id="rId3"/>
              </a:rPr>
              <a:t>https://posit.co/download/rstudio-desktop/</a:t>
            </a:r>
            <a:r>
              <a:rPr lang="en-US"/>
              <a:t> and </a:t>
            </a:r>
            <a:r>
              <a:rPr lang="en-US" dirty="0"/>
              <a:t>click on the "Download RStudio" button.</a:t>
            </a:r>
          </a:p>
          <a:p>
            <a:pPr algn="just"/>
            <a:r>
              <a:rPr lang="en-US" dirty="0"/>
              <a:t>Click on "Download RStudio Desktop."</a:t>
            </a:r>
          </a:p>
          <a:p>
            <a:pPr algn="just"/>
            <a:r>
              <a:rPr lang="en-US" dirty="0"/>
              <a:t>Click on the version recommended for your system, or the latest Windows version, and save the executable file.  Run the .exe file and follow the installation instructions.     </a:t>
            </a:r>
          </a:p>
          <a:p>
            <a:pPr marL="0" indent="0" algn="just">
              <a:buNone/>
            </a:pPr>
            <a:endParaRPr lang="en-IN" dirty="0"/>
          </a:p>
        </p:txBody>
      </p:sp>
    </p:spTree>
    <p:extLst>
      <p:ext uri="{BB962C8B-B14F-4D97-AF65-F5344CB8AC3E}">
        <p14:creationId xmlns:p14="http://schemas.microsoft.com/office/powerpoint/2010/main" val="421341782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1C905-1880-4468-A12D-3ED869FD0BDB}"/>
              </a:ext>
            </a:extLst>
          </p:cNvPr>
          <p:cNvSpPr>
            <a:spLocks noGrp="1"/>
          </p:cNvSpPr>
          <p:nvPr>
            <p:ph type="title"/>
          </p:nvPr>
        </p:nvSpPr>
        <p:spPr>
          <a:xfrm>
            <a:off x="838200" y="365126"/>
            <a:ext cx="10515600" cy="644968"/>
          </a:xfrm>
        </p:spPr>
        <p:txBody>
          <a:bodyPr>
            <a:normAutofit fontScale="90000"/>
          </a:bodyPr>
          <a:lstStyle/>
          <a:p>
            <a:r>
              <a:rPr lang="en-US" b="1" dirty="0"/>
              <a:t>How to delete components from a list?</a:t>
            </a:r>
            <a:br>
              <a:rPr lang="en-US" b="1" dirty="0"/>
            </a:br>
            <a:endParaRPr lang="en-IN" dirty="0"/>
          </a:p>
        </p:txBody>
      </p:sp>
      <p:sp>
        <p:nvSpPr>
          <p:cNvPr id="3" name="Content Placeholder 2">
            <a:extLst>
              <a:ext uri="{FF2B5EF4-FFF2-40B4-BE49-F238E27FC236}">
                <a16:creationId xmlns:a16="http://schemas.microsoft.com/office/drawing/2014/main" id="{A4890EDC-83D6-4D92-A016-D62C06DDCC06}"/>
              </a:ext>
            </a:extLst>
          </p:cNvPr>
          <p:cNvSpPr>
            <a:spLocks noGrp="1"/>
          </p:cNvSpPr>
          <p:nvPr>
            <p:ph idx="1"/>
          </p:nvPr>
        </p:nvSpPr>
        <p:spPr>
          <a:xfrm>
            <a:off x="838200" y="1117600"/>
            <a:ext cx="10515600" cy="5375275"/>
          </a:xfrm>
        </p:spPr>
        <p:txBody>
          <a:bodyPr>
            <a:normAutofit fontScale="92500" lnSpcReduction="10000"/>
          </a:bodyPr>
          <a:lstStyle/>
          <a:p>
            <a:pPr marL="0" indent="0">
              <a:buNone/>
            </a:pPr>
            <a:r>
              <a:rPr lang="en-US" dirty="0"/>
              <a:t>We can delete a component by assigning NULL to it.</a:t>
            </a:r>
          </a:p>
          <a:p>
            <a:pPr marL="0" indent="0">
              <a:buNone/>
            </a:pPr>
            <a:r>
              <a:rPr lang="en-US" dirty="0"/>
              <a:t>&gt;  x[["age"]] &lt;- NULL</a:t>
            </a:r>
          </a:p>
          <a:p>
            <a:pPr marL="0" indent="0">
              <a:buNone/>
            </a:pPr>
            <a:r>
              <a:rPr lang="en-US" dirty="0"/>
              <a:t>&gt; str(x)</a:t>
            </a:r>
          </a:p>
          <a:p>
            <a:pPr marL="0" indent="0">
              <a:buNone/>
            </a:pPr>
            <a:r>
              <a:rPr lang="en-US" dirty="0"/>
              <a:t>List of 3</a:t>
            </a:r>
          </a:p>
          <a:p>
            <a:pPr marL="0" indent="0">
              <a:buNone/>
            </a:pPr>
            <a:r>
              <a:rPr lang="en-US" dirty="0"/>
              <a:t> $ name   : </a:t>
            </a:r>
            <a:r>
              <a:rPr lang="en-US" dirty="0" err="1"/>
              <a:t>chr</a:t>
            </a:r>
            <a:r>
              <a:rPr lang="en-US" dirty="0"/>
              <a:t> "ABC"</a:t>
            </a:r>
          </a:p>
          <a:p>
            <a:pPr marL="0" indent="0">
              <a:buNone/>
            </a:pPr>
            <a:r>
              <a:rPr lang="en-US" dirty="0"/>
              <a:t> $ speaks : </a:t>
            </a:r>
            <a:r>
              <a:rPr lang="en-US" dirty="0" err="1"/>
              <a:t>chr</a:t>
            </a:r>
            <a:r>
              <a:rPr lang="en-US" dirty="0"/>
              <a:t> [1:2] "</a:t>
            </a:r>
            <a:r>
              <a:rPr lang="en-US" dirty="0" err="1"/>
              <a:t>english</a:t>
            </a:r>
            <a:r>
              <a:rPr lang="en-US" dirty="0"/>
              <a:t>" "</a:t>
            </a:r>
            <a:r>
              <a:rPr lang="en-US" dirty="0" err="1"/>
              <a:t>french</a:t>
            </a:r>
            <a:r>
              <a:rPr lang="en-US" dirty="0"/>
              <a:t>"</a:t>
            </a:r>
          </a:p>
          <a:p>
            <a:pPr marL="0" indent="0">
              <a:buNone/>
            </a:pPr>
            <a:r>
              <a:rPr lang="en-US" dirty="0"/>
              <a:t> $ married: </a:t>
            </a:r>
            <a:r>
              <a:rPr lang="en-US" dirty="0" err="1"/>
              <a:t>logi</a:t>
            </a:r>
            <a:r>
              <a:rPr lang="en-US" dirty="0"/>
              <a:t> TRUE</a:t>
            </a:r>
          </a:p>
          <a:p>
            <a:pPr marL="0" indent="0">
              <a:buNone/>
            </a:pPr>
            <a:r>
              <a:rPr lang="en-US" dirty="0"/>
              <a:t>&gt; </a:t>
            </a:r>
            <a:r>
              <a:rPr lang="en-US" dirty="0" err="1"/>
              <a:t>x$married</a:t>
            </a:r>
            <a:r>
              <a:rPr lang="en-US" dirty="0"/>
              <a:t>&lt;-NULL</a:t>
            </a:r>
          </a:p>
          <a:p>
            <a:pPr marL="0" indent="0">
              <a:buNone/>
            </a:pPr>
            <a:r>
              <a:rPr lang="en-US" dirty="0"/>
              <a:t>&gt; str(x)</a:t>
            </a:r>
          </a:p>
          <a:p>
            <a:pPr marL="0" indent="0">
              <a:buNone/>
            </a:pPr>
            <a:r>
              <a:rPr lang="en-US" dirty="0"/>
              <a:t>List of 2</a:t>
            </a:r>
          </a:p>
          <a:p>
            <a:pPr marL="0" indent="0">
              <a:buNone/>
            </a:pPr>
            <a:r>
              <a:rPr lang="en-US" dirty="0"/>
              <a:t> $ name  : </a:t>
            </a:r>
            <a:r>
              <a:rPr lang="en-US" dirty="0" err="1"/>
              <a:t>chr</a:t>
            </a:r>
            <a:r>
              <a:rPr lang="en-US" dirty="0"/>
              <a:t> "ABC"</a:t>
            </a:r>
          </a:p>
          <a:p>
            <a:pPr marL="0" indent="0">
              <a:buNone/>
            </a:pPr>
            <a:r>
              <a:rPr lang="en-US" dirty="0"/>
              <a:t> $ speaks: </a:t>
            </a:r>
            <a:r>
              <a:rPr lang="en-US" dirty="0" err="1"/>
              <a:t>chr</a:t>
            </a:r>
            <a:r>
              <a:rPr lang="en-US" dirty="0"/>
              <a:t> [1:2] "</a:t>
            </a:r>
            <a:r>
              <a:rPr lang="en-US" dirty="0" err="1"/>
              <a:t>english</a:t>
            </a:r>
            <a:r>
              <a:rPr lang="en-US" dirty="0"/>
              <a:t>" "</a:t>
            </a:r>
            <a:r>
              <a:rPr lang="en-US" dirty="0" err="1"/>
              <a:t>french</a:t>
            </a:r>
            <a:r>
              <a:rPr lang="en-US" dirty="0"/>
              <a:t>"</a:t>
            </a:r>
            <a:endParaRPr lang="en-IN" dirty="0"/>
          </a:p>
        </p:txBody>
      </p:sp>
    </p:spTree>
    <p:extLst>
      <p:ext uri="{BB962C8B-B14F-4D97-AF65-F5344CB8AC3E}">
        <p14:creationId xmlns:p14="http://schemas.microsoft.com/office/powerpoint/2010/main" val="360113819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07C92-AF5B-4803-9F81-7C50583C4741}"/>
              </a:ext>
            </a:extLst>
          </p:cNvPr>
          <p:cNvSpPr>
            <a:spLocks noGrp="1"/>
          </p:cNvSpPr>
          <p:nvPr>
            <p:ph type="title"/>
          </p:nvPr>
        </p:nvSpPr>
        <p:spPr>
          <a:xfrm>
            <a:off x="584791" y="111760"/>
            <a:ext cx="10769009" cy="751294"/>
          </a:xfrm>
        </p:spPr>
        <p:txBody>
          <a:bodyPr/>
          <a:lstStyle/>
          <a:p>
            <a:r>
              <a:rPr lang="en-US" b="1" dirty="0">
                <a:solidFill>
                  <a:srgbClr val="FF0000"/>
                </a:solidFill>
              </a:rPr>
              <a:t>Data Frames</a:t>
            </a:r>
            <a:endParaRPr lang="en-IN" b="1" dirty="0">
              <a:solidFill>
                <a:srgbClr val="FF0000"/>
              </a:solidFill>
            </a:endParaRPr>
          </a:p>
        </p:txBody>
      </p:sp>
      <p:sp>
        <p:nvSpPr>
          <p:cNvPr id="3" name="Content Placeholder 2">
            <a:extLst>
              <a:ext uri="{FF2B5EF4-FFF2-40B4-BE49-F238E27FC236}">
                <a16:creationId xmlns:a16="http://schemas.microsoft.com/office/drawing/2014/main" id="{5C6CCC4F-2001-4C4B-AA25-8D33DDE70050}"/>
              </a:ext>
            </a:extLst>
          </p:cNvPr>
          <p:cNvSpPr>
            <a:spLocks noGrp="1"/>
          </p:cNvSpPr>
          <p:nvPr>
            <p:ph idx="1"/>
          </p:nvPr>
        </p:nvSpPr>
        <p:spPr>
          <a:xfrm>
            <a:off x="489098" y="967563"/>
            <a:ext cx="10864702" cy="5778677"/>
          </a:xfrm>
        </p:spPr>
        <p:txBody>
          <a:bodyPr>
            <a:normAutofit lnSpcReduction="10000"/>
          </a:bodyPr>
          <a:lstStyle/>
          <a:p>
            <a:r>
              <a:rPr lang="en-US" dirty="0"/>
              <a:t>Data frame is a two dimensional data structure in R. It is a special case of a list which has each component of equal length.</a:t>
            </a:r>
          </a:p>
          <a:p>
            <a:r>
              <a:rPr lang="en-US" dirty="0"/>
              <a:t>Each component form the column and contents of the component form the rows.</a:t>
            </a:r>
          </a:p>
          <a:p>
            <a:pPr marL="0" indent="0">
              <a:buNone/>
            </a:pPr>
            <a:r>
              <a:rPr lang="it-IT" b="1" dirty="0"/>
              <a:t>Create a Data Frame in R</a:t>
            </a:r>
          </a:p>
          <a:p>
            <a:pPr marL="0" indent="0">
              <a:buNone/>
            </a:pPr>
            <a:r>
              <a:rPr lang="en-US" dirty="0"/>
              <a:t>We can create a data frame using the </a:t>
            </a:r>
            <a:r>
              <a:rPr lang="en-US" dirty="0" err="1"/>
              <a:t>data.frame</a:t>
            </a:r>
            <a:r>
              <a:rPr lang="en-US" dirty="0"/>
              <a:t>() function.</a:t>
            </a:r>
          </a:p>
          <a:p>
            <a:pPr marL="0" indent="0">
              <a:buNone/>
            </a:pPr>
            <a:r>
              <a:rPr lang="en-US" dirty="0"/>
              <a:t>&gt; x &lt;- </a:t>
            </a:r>
            <a:r>
              <a:rPr lang="en-US" dirty="0" err="1"/>
              <a:t>data.frame</a:t>
            </a:r>
            <a:r>
              <a:rPr lang="en-US" dirty="0"/>
              <a:t>("SN" = 1:2, "Age" = c(21,15), "Name" = c("</a:t>
            </a:r>
            <a:r>
              <a:rPr lang="en-US" dirty="0" err="1"/>
              <a:t>Sunil","Santosh</a:t>
            </a:r>
            <a:r>
              <a:rPr lang="en-US" dirty="0"/>
              <a:t>"))</a:t>
            </a:r>
          </a:p>
          <a:p>
            <a:pPr marL="0" indent="0">
              <a:buNone/>
            </a:pPr>
            <a:r>
              <a:rPr lang="en-US" dirty="0"/>
              <a:t>&gt; str(x)</a:t>
            </a:r>
          </a:p>
          <a:p>
            <a:pPr marL="0" indent="0">
              <a:buNone/>
            </a:pPr>
            <a:r>
              <a:rPr lang="en-US" dirty="0"/>
              <a:t>'</a:t>
            </a:r>
            <a:r>
              <a:rPr lang="en-US" dirty="0" err="1"/>
              <a:t>data.frame</a:t>
            </a:r>
            <a:r>
              <a:rPr lang="en-US" dirty="0"/>
              <a:t>':	2 obs. of  3 variables:</a:t>
            </a:r>
          </a:p>
          <a:p>
            <a:pPr marL="0" indent="0">
              <a:buNone/>
            </a:pPr>
            <a:r>
              <a:rPr lang="en-US" dirty="0"/>
              <a:t> $ SN  : int  1 2</a:t>
            </a:r>
          </a:p>
          <a:p>
            <a:pPr marL="0" indent="0">
              <a:buNone/>
            </a:pPr>
            <a:r>
              <a:rPr lang="en-US" dirty="0"/>
              <a:t> $ Age : num  21 15</a:t>
            </a:r>
          </a:p>
          <a:p>
            <a:pPr marL="0" indent="0">
              <a:buNone/>
            </a:pPr>
            <a:r>
              <a:rPr lang="en-US" dirty="0"/>
              <a:t> $ Name: </a:t>
            </a:r>
            <a:r>
              <a:rPr lang="en-US" dirty="0" err="1"/>
              <a:t>chr</a:t>
            </a:r>
            <a:r>
              <a:rPr lang="en-US" dirty="0"/>
              <a:t> "</a:t>
            </a:r>
            <a:r>
              <a:rPr lang="en-US" dirty="0" err="1"/>
              <a:t>Santosh","Sunil</a:t>
            </a:r>
            <a:r>
              <a:rPr lang="en-US" dirty="0"/>
              <a:t>"</a:t>
            </a:r>
          </a:p>
          <a:p>
            <a:pPr marL="0" indent="0">
              <a:buNone/>
            </a:pPr>
            <a:endParaRPr lang="en-IN" dirty="0"/>
          </a:p>
        </p:txBody>
      </p:sp>
    </p:spTree>
    <p:extLst>
      <p:ext uri="{BB962C8B-B14F-4D97-AF65-F5344CB8AC3E}">
        <p14:creationId xmlns:p14="http://schemas.microsoft.com/office/powerpoint/2010/main" val="118086616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C4543A-3185-474C-89AC-42CAAAE3EA72}"/>
              </a:ext>
            </a:extLst>
          </p:cNvPr>
          <p:cNvSpPr>
            <a:spLocks noGrp="1"/>
          </p:cNvSpPr>
          <p:nvPr>
            <p:ph idx="1"/>
          </p:nvPr>
        </p:nvSpPr>
        <p:spPr>
          <a:xfrm>
            <a:off x="838200" y="162560"/>
            <a:ext cx="10515600" cy="6014403"/>
          </a:xfrm>
        </p:spPr>
        <p:txBody>
          <a:bodyPr/>
          <a:lstStyle/>
          <a:p>
            <a:pPr marL="0" indent="0">
              <a:buNone/>
            </a:pPr>
            <a:r>
              <a:rPr lang="en-US" dirty="0" err="1"/>
              <a:t>stringsAsFactors</a:t>
            </a:r>
            <a:r>
              <a:rPr lang="en-US" dirty="0"/>
              <a:t>=TRUE.</a:t>
            </a:r>
          </a:p>
          <a:p>
            <a:pPr marL="0" indent="0">
              <a:buNone/>
            </a:pPr>
            <a:endParaRPr lang="en-US" dirty="0"/>
          </a:p>
          <a:p>
            <a:pPr marL="0" indent="0">
              <a:buNone/>
            </a:pPr>
            <a:r>
              <a:rPr lang="en-IN" dirty="0"/>
              <a:t>&gt; x &lt;- </a:t>
            </a:r>
            <a:r>
              <a:rPr lang="en-IN" dirty="0" err="1"/>
              <a:t>data.frame</a:t>
            </a:r>
            <a:r>
              <a:rPr lang="en-IN" dirty="0"/>
              <a:t>("SN" = 1:2, "Age" = c(21,15), "Name" = c("Anand", "Harshit"),</a:t>
            </a:r>
            <a:r>
              <a:rPr lang="en-IN" dirty="0" err="1"/>
              <a:t>stringsAsFactors</a:t>
            </a:r>
            <a:r>
              <a:rPr lang="en-IN" dirty="0"/>
              <a:t> = TRUE)</a:t>
            </a:r>
          </a:p>
          <a:p>
            <a:pPr marL="0" indent="0">
              <a:buNone/>
            </a:pPr>
            <a:r>
              <a:rPr lang="en-IN" dirty="0"/>
              <a:t>&gt; str(x)</a:t>
            </a:r>
          </a:p>
          <a:p>
            <a:pPr marL="0" indent="0">
              <a:buNone/>
            </a:pPr>
            <a:r>
              <a:rPr lang="en-US" dirty="0"/>
              <a:t>'</a:t>
            </a:r>
            <a:r>
              <a:rPr lang="en-US" dirty="0" err="1"/>
              <a:t>data.frame</a:t>
            </a:r>
            <a:r>
              <a:rPr lang="en-US" dirty="0"/>
              <a:t>':	2 obs. of  3 variables:</a:t>
            </a:r>
          </a:p>
          <a:p>
            <a:pPr marL="0" indent="0">
              <a:buNone/>
            </a:pPr>
            <a:r>
              <a:rPr lang="en-US" dirty="0"/>
              <a:t> $ SN  : int  1 2</a:t>
            </a:r>
          </a:p>
          <a:p>
            <a:pPr marL="0" indent="0">
              <a:buNone/>
            </a:pPr>
            <a:r>
              <a:rPr lang="en-US" dirty="0"/>
              <a:t> $ Age : num  21 15</a:t>
            </a:r>
          </a:p>
          <a:p>
            <a:pPr marL="0" indent="0">
              <a:buNone/>
            </a:pPr>
            <a:r>
              <a:rPr lang="en-US" dirty="0"/>
              <a:t> $ Name: Factor w/ 2 levels "</a:t>
            </a:r>
            <a:r>
              <a:rPr lang="en-US" dirty="0" err="1"/>
              <a:t>Anand","Harshit</a:t>
            </a:r>
            <a:r>
              <a:rPr lang="en-US" dirty="0"/>
              <a:t>": 1 2</a:t>
            </a:r>
            <a:endParaRPr lang="en-IN" dirty="0"/>
          </a:p>
        </p:txBody>
      </p:sp>
    </p:spTree>
    <p:extLst>
      <p:ext uri="{BB962C8B-B14F-4D97-AF65-F5344CB8AC3E}">
        <p14:creationId xmlns:p14="http://schemas.microsoft.com/office/powerpoint/2010/main" val="323867613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9390C1-3822-4B50-A7DC-10DA9C6D21BC}"/>
              </a:ext>
            </a:extLst>
          </p:cNvPr>
          <p:cNvSpPr>
            <a:spLocks noGrp="1"/>
          </p:cNvSpPr>
          <p:nvPr>
            <p:ph idx="1"/>
          </p:nvPr>
        </p:nvSpPr>
        <p:spPr>
          <a:xfrm>
            <a:off x="838200" y="142240"/>
            <a:ext cx="10515600" cy="6715760"/>
          </a:xfrm>
        </p:spPr>
        <p:txBody>
          <a:bodyPr>
            <a:normAutofit fontScale="85000" lnSpcReduction="20000"/>
          </a:bodyPr>
          <a:lstStyle/>
          <a:p>
            <a:pPr marL="0" indent="0">
              <a:buNone/>
            </a:pPr>
            <a:r>
              <a:rPr lang="en-US" dirty="0"/>
              <a:t>&gt; x</a:t>
            </a:r>
          </a:p>
          <a:p>
            <a:pPr marL="0" indent="0">
              <a:buNone/>
            </a:pPr>
            <a:r>
              <a:rPr lang="en-US" dirty="0"/>
              <a:t>  SN Age    Name</a:t>
            </a:r>
          </a:p>
          <a:p>
            <a:pPr marL="0" indent="0">
              <a:buNone/>
            </a:pPr>
            <a:r>
              <a:rPr lang="en-US" dirty="0"/>
              <a:t>1  1  21   Anand</a:t>
            </a:r>
          </a:p>
          <a:p>
            <a:pPr marL="0" indent="0">
              <a:buNone/>
            </a:pPr>
            <a:r>
              <a:rPr lang="en-US" dirty="0"/>
              <a:t>2  2  15 Harshit</a:t>
            </a:r>
          </a:p>
          <a:p>
            <a:pPr marL="0" indent="0">
              <a:buNone/>
            </a:pPr>
            <a:r>
              <a:rPr lang="en-US" dirty="0"/>
              <a:t>&gt; </a:t>
            </a:r>
            <a:r>
              <a:rPr lang="en-US" dirty="0" err="1"/>
              <a:t>typeof</a:t>
            </a:r>
            <a:r>
              <a:rPr lang="en-US" dirty="0"/>
              <a:t>(x)</a:t>
            </a:r>
          </a:p>
          <a:p>
            <a:pPr marL="0" indent="0">
              <a:buNone/>
            </a:pPr>
            <a:r>
              <a:rPr lang="en-US" dirty="0"/>
              <a:t>[1] "list"</a:t>
            </a:r>
          </a:p>
          <a:p>
            <a:pPr marL="0" indent="0">
              <a:buNone/>
            </a:pPr>
            <a:r>
              <a:rPr lang="en-US" dirty="0"/>
              <a:t>&gt; class(x)</a:t>
            </a:r>
          </a:p>
          <a:p>
            <a:pPr marL="0" indent="0">
              <a:buNone/>
            </a:pPr>
            <a:r>
              <a:rPr lang="en-US" dirty="0"/>
              <a:t>[1] "</a:t>
            </a:r>
            <a:r>
              <a:rPr lang="en-US" dirty="0" err="1"/>
              <a:t>data.frame</a:t>
            </a:r>
            <a:r>
              <a:rPr lang="en-US" dirty="0"/>
              <a:t>“</a:t>
            </a:r>
          </a:p>
          <a:p>
            <a:pPr marL="0" indent="0">
              <a:buNone/>
            </a:pPr>
            <a:r>
              <a:rPr lang="en-IN" b="1" dirty="0"/>
              <a:t>Functions of data frame</a:t>
            </a:r>
          </a:p>
          <a:p>
            <a:pPr marL="0" indent="0">
              <a:buNone/>
            </a:pPr>
            <a:r>
              <a:rPr lang="en-US" dirty="0"/>
              <a:t>&gt; names(x)</a:t>
            </a:r>
          </a:p>
          <a:p>
            <a:pPr marL="0" indent="0">
              <a:buNone/>
            </a:pPr>
            <a:r>
              <a:rPr lang="en-US" dirty="0"/>
              <a:t>[1] "SN"   "Age"  "Name"</a:t>
            </a:r>
            <a:endParaRPr lang="en-IN" dirty="0"/>
          </a:p>
          <a:p>
            <a:pPr marL="0" indent="0">
              <a:buNone/>
            </a:pPr>
            <a:r>
              <a:rPr lang="en-US" dirty="0"/>
              <a:t>&gt; </a:t>
            </a:r>
            <a:r>
              <a:rPr lang="en-US" dirty="0" err="1"/>
              <a:t>ncol</a:t>
            </a:r>
            <a:r>
              <a:rPr lang="en-US" dirty="0"/>
              <a:t>(x)</a:t>
            </a:r>
          </a:p>
          <a:p>
            <a:pPr marL="0" indent="0">
              <a:buNone/>
            </a:pPr>
            <a:r>
              <a:rPr lang="en-US" dirty="0"/>
              <a:t>[1] 3</a:t>
            </a:r>
          </a:p>
          <a:p>
            <a:pPr marL="0" indent="0">
              <a:buNone/>
            </a:pPr>
            <a:r>
              <a:rPr lang="en-US" dirty="0"/>
              <a:t>&gt; </a:t>
            </a:r>
            <a:r>
              <a:rPr lang="en-US" dirty="0" err="1"/>
              <a:t>nrow</a:t>
            </a:r>
            <a:r>
              <a:rPr lang="en-US" dirty="0"/>
              <a:t>(x)</a:t>
            </a:r>
          </a:p>
          <a:p>
            <a:pPr marL="0" indent="0">
              <a:buNone/>
            </a:pPr>
            <a:r>
              <a:rPr lang="en-US" dirty="0"/>
              <a:t>[1] 2</a:t>
            </a:r>
          </a:p>
          <a:p>
            <a:pPr marL="0" indent="0">
              <a:buNone/>
            </a:pPr>
            <a:r>
              <a:rPr lang="en-US" dirty="0"/>
              <a:t>&gt; length(x) 	# returns length of the list, same as </a:t>
            </a:r>
            <a:r>
              <a:rPr lang="en-US" dirty="0" err="1"/>
              <a:t>ncol</a:t>
            </a:r>
            <a:r>
              <a:rPr lang="en-US" dirty="0"/>
              <a:t>()	</a:t>
            </a:r>
          </a:p>
          <a:p>
            <a:pPr marL="0" indent="0">
              <a:buNone/>
            </a:pPr>
            <a:r>
              <a:rPr lang="en-US" dirty="0"/>
              <a:t>[1] 3</a:t>
            </a:r>
            <a:endParaRPr lang="en-IN" dirty="0"/>
          </a:p>
        </p:txBody>
      </p:sp>
    </p:spTree>
    <p:extLst>
      <p:ext uri="{BB962C8B-B14F-4D97-AF65-F5344CB8AC3E}">
        <p14:creationId xmlns:p14="http://schemas.microsoft.com/office/powerpoint/2010/main" val="132059693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F9E738-88AF-4D1B-9330-DD2A67071375}"/>
              </a:ext>
            </a:extLst>
          </p:cNvPr>
          <p:cNvSpPr>
            <a:spLocks noGrp="1"/>
          </p:cNvSpPr>
          <p:nvPr>
            <p:ph idx="1"/>
          </p:nvPr>
        </p:nvSpPr>
        <p:spPr>
          <a:xfrm>
            <a:off x="838200" y="101600"/>
            <a:ext cx="10515600" cy="6644640"/>
          </a:xfrm>
        </p:spPr>
        <p:txBody>
          <a:bodyPr>
            <a:normAutofit fontScale="70000" lnSpcReduction="20000"/>
          </a:bodyPr>
          <a:lstStyle/>
          <a:p>
            <a:pPr marL="0" indent="0">
              <a:buNone/>
            </a:pPr>
            <a:r>
              <a:rPr lang="en-US" dirty="0"/>
              <a:t>Many data input functions of R like, </a:t>
            </a:r>
            <a:r>
              <a:rPr lang="en-US" dirty="0" err="1"/>
              <a:t>read.table</a:t>
            </a:r>
            <a:r>
              <a:rPr lang="en-US" dirty="0"/>
              <a:t>(), read.csv(), </a:t>
            </a:r>
            <a:r>
              <a:rPr lang="en-US" dirty="0" err="1"/>
              <a:t>read.delim</a:t>
            </a:r>
            <a:r>
              <a:rPr lang="en-US" dirty="0"/>
              <a:t>(), </a:t>
            </a:r>
            <a:r>
              <a:rPr lang="en-US" dirty="0" err="1"/>
              <a:t>read.fwf</a:t>
            </a:r>
            <a:r>
              <a:rPr lang="en-US" dirty="0"/>
              <a:t>() also read data into a data frame.</a:t>
            </a:r>
          </a:p>
          <a:p>
            <a:pPr marL="0" indent="0">
              <a:buNone/>
            </a:pPr>
            <a:r>
              <a:rPr lang="en-US" sz="3200" b="1" dirty="0"/>
              <a:t>How to access Components of a Data Frame?</a:t>
            </a:r>
          </a:p>
          <a:p>
            <a:pPr marL="0" indent="0">
              <a:buNone/>
            </a:pPr>
            <a:r>
              <a:rPr lang="en-US" dirty="0"/>
              <a:t>Components of data frame can be accessed like a list or like a matrix.</a:t>
            </a:r>
          </a:p>
          <a:p>
            <a:pPr marL="0" indent="0">
              <a:buNone/>
            </a:pPr>
            <a:r>
              <a:rPr lang="en-US" sz="3200" b="1" dirty="0"/>
              <a:t>Accessing like a list</a:t>
            </a:r>
          </a:p>
          <a:p>
            <a:pPr marL="0" indent="0">
              <a:buNone/>
            </a:pPr>
            <a:r>
              <a:rPr lang="en-US" sz="3200" dirty="0"/>
              <a:t>We can use either [, [[ or $ operator to access columns of data frame.</a:t>
            </a:r>
          </a:p>
          <a:p>
            <a:pPr marL="0" indent="0">
              <a:buNone/>
            </a:pPr>
            <a:r>
              <a:rPr lang="en-US" sz="3200" dirty="0"/>
              <a:t>Accessing with [[ or $ is similar. However, it differs for [ in that, indexing with [ will return us a data frame but the other two will reduce it into a vector.</a:t>
            </a:r>
          </a:p>
          <a:p>
            <a:pPr marL="0" indent="0">
              <a:buNone/>
            </a:pPr>
            <a:r>
              <a:rPr lang="en-US" sz="3200" dirty="0"/>
              <a:t>&gt; x["Name"]</a:t>
            </a:r>
          </a:p>
          <a:p>
            <a:pPr marL="0" indent="0">
              <a:buNone/>
            </a:pPr>
            <a:r>
              <a:rPr lang="en-US" sz="3200" dirty="0"/>
              <a:t>     Name</a:t>
            </a:r>
          </a:p>
          <a:p>
            <a:pPr marL="0" indent="0">
              <a:buNone/>
            </a:pPr>
            <a:r>
              <a:rPr lang="en-US" sz="3200" dirty="0"/>
              <a:t>1   Anand</a:t>
            </a:r>
          </a:p>
          <a:p>
            <a:pPr marL="0" indent="0">
              <a:buNone/>
            </a:pPr>
            <a:r>
              <a:rPr lang="en-US" sz="3200" dirty="0"/>
              <a:t>2 Harshit</a:t>
            </a:r>
          </a:p>
          <a:p>
            <a:pPr marL="0" indent="0">
              <a:buNone/>
            </a:pPr>
            <a:r>
              <a:rPr lang="en-US" sz="3200" dirty="0"/>
              <a:t>&gt; </a:t>
            </a:r>
            <a:r>
              <a:rPr lang="en-US" sz="3200" dirty="0" err="1"/>
              <a:t>x$Name</a:t>
            </a:r>
            <a:endParaRPr lang="en-US" sz="3200" dirty="0"/>
          </a:p>
          <a:p>
            <a:pPr marL="0" indent="0">
              <a:buNone/>
            </a:pPr>
            <a:r>
              <a:rPr lang="en-US" sz="3200" dirty="0"/>
              <a:t>[1] "Anand"   "Harshit“</a:t>
            </a:r>
          </a:p>
          <a:p>
            <a:pPr marL="0" indent="0">
              <a:buNone/>
            </a:pPr>
            <a:r>
              <a:rPr lang="en-IN" sz="3200" dirty="0"/>
              <a:t>&gt; x[["Name"]]</a:t>
            </a:r>
          </a:p>
          <a:p>
            <a:pPr marL="0" indent="0">
              <a:buNone/>
            </a:pPr>
            <a:r>
              <a:rPr lang="en-IN" sz="3200" dirty="0"/>
              <a:t>[1] "Anand"   "Harshit"</a:t>
            </a:r>
          </a:p>
          <a:p>
            <a:pPr marL="0" indent="0">
              <a:buNone/>
            </a:pPr>
            <a:r>
              <a:rPr lang="en-IN" sz="3200" dirty="0"/>
              <a:t>&gt; x[[3]]</a:t>
            </a:r>
          </a:p>
          <a:p>
            <a:pPr marL="0" indent="0">
              <a:buNone/>
            </a:pPr>
            <a:r>
              <a:rPr lang="en-IN" sz="3200" dirty="0"/>
              <a:t>[1] "Anand"   "Harshit"</a:t>
            </a:r>
          </a:p>
        </p:txBody>
      </p:sp>
    </p:spTree>
    <p:extLst>
      <p:ext uri="{BB962C8B-B14F-4D97-AF65-F5344CB8AC3E}">
        <p14:creationId xmlns:p14="http://schemas.microsoft.com/office/powerpoint/2010/main" val="113601622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FBF202-FD52-48D5-9538-56B2E736B538}"/>
              </a:ext>
            </a:extLst>
          </p:cNvPr>
          <p:cNvSpPr>
            <a:spLocks noGrp="1"/>
          </p:cNvSpPr>
          <p:nvPr>
            <p:ph idx="1"/>
          </p:nvPr>
        </p:nvSpPr>
        <p:spPr>
          <a:xfrm>
            <a:off x="584791" y="111760"/>
            <a:ext cx="11057860" cy="6543040"/>
          </a:xfrm>
        </p:spPr>
        <p:txBody>
          <a:bodyPr>
            <a:normAutofit fontScale="70000" lnSpcReduction="20000"/>
          </a:bodyPr>
          <a:lstStyle/>
          <a:p>
            <a:pPr marL="0" indent="0">
              <a:buNone/>
            </a:pPr>
            <a:r>
              <a:rPr lang="en-IN" b="1" dirty="0"/>
              <a:t>Accessing like a matrix</a:t>
            </a:r>
          </a:p>
          <a:p>
            <a:pPr marL="0" indent="0">
              <a:buNone/>
            </a:pPr>
            <a:r>
              <a:rPr lang="en-US" dirty="0"/>
              <a:t>Data frames can be accessed like a matrix by providing index for row and column. To illustrate this, we use datasets already available in R. Datasets that are available can be listed with the command library(help = "datasets"). We will use the trees dataset which contains Girth, Height and Volume for Black Cherry Trees.</a:t>
            </a:r>
          </a:p>
          <a:p>
            <a:pPr marL="0" indent="0">
              <a:buNone/>
            </a:pPr>
            <a:r>
              <a:rPr lang="en-US" dirty="0"/>
              <a:t>&gt; str(trees)</a:t>
            </a:r>
          </a:p>
          <a:p>
            <a:pPr marL="0" indent="0">
              <a:buNone/>
            </a:pPr>
            <a:r>
              <a:rPr lang="en-US" dirty="0"/>
              <a:t>'</a:t>
            </a:r>
            <a:r>
              <a:rPr lang="en-US" dirty="0" err="1"/>
              <a:t>data.frame</a:t>
            </a:r>
            <a:r>
              <a:rPr lang="en-US" dirty="0"/>
              <a:t>':	31 obs. of  3 variables:</a:t>
            </a:r>
          </a:p>
          <a:p>
            <a:pPr marL="0" indent="0">
              <a:buNone/>
            </a:pPr>
            <a:r>
              <a:rPr lang="en-US" dirty="0"/>
              <a:t> $ Girth : num  8.3 8.6 8.8 10.5 10.7 10.8 11 11 11.1 11.2 ...</a:t>
            </a:r>
          </a:p>
          <a:p>
            <a:pPr marL="0" indent="0">
              <a:buNone/>
            </a:pPr>
            <a:r>
              <a:rPr lang="en-US" dirty="0"/>
              <a:t> $ Height: num  70 65 63 72 81 83 66 75 80 75 ...</a:t>
            </a:r>
          </a:p>
          <a:p>
            <a:pPr marL="0" indent="0">
              <a:buNone/>
            </a:pPr>
            <a:r>
              <a:rPr lang="en-US" dirty="0"/>
              <a:t> $ Volume: num  10.3 10.3 10.2 16.4 18.8 19.7 15.6 18.2 22.6 19.9 ...</a:t>
            </a:r>
          </a:p>
          <a:p>
            <a:pPr marL="0" indent="0">
              <a:buNone/>
            </a:pPr>
            <a:r>
              <a:rPr lang="en-US" dirty="0"/>
              <a:t>&gt; head(</a:t>
            </a:r>
            <a:r>
              <a:rPr lang="en-US" dirty="0" err="1"/>
              <a:t>trees,n</a:t>
            </a:r>
            <a:r>
              <a:rPr lang="en-US" dirty="0"/>
              <a:t>=3)</a:t>
            </a:r>
          </a:p>
          <a:p>
            <a:pPr marL="0" indent="0">
              <a:buNone/>
            </a:pPr>
            <a:r>
              <a:rPr lang="en-US" dirty="0"/>
              <a:t>  Girth Height Volume</a:t>
            </a:r>
          </a:p>
          <a:p>
            <a:pPr marL="0" indent="0">
              <a:buNone/>
            </a:pPr>
            <a:r>
              <a:rPr lang="en-US" dirty="0"/>
              <a:t>1   8.3     70   10.3</a:t>
            </a:r>
          </a:p>
          <a:p>
            <a:pPr marL="0" indent="0">
              <a:buNone/>
            </a:pPr>
            <a:r>
              <a:rPr lang="en-US" dirty="0"/>
              <a:t>2   8.6     65   10.3</a:t>
            </a:r>
          </a:p>
          <a:p>
            <a:pPr marL="0" indent="0">
              <a:buNone/>
            </a:pPr>
            <a:r>
              <a:rPr lang="en-US" dirty="0"/>
              <a:t>3   8.8     63   10.2</a:t>
            </a:r>
          </a:p>
          <a:p>
            <a:pPr marL="0" indent="0">
              <a:buNone/>
            </a:pPr>
            <a:r>
              <a:rPr lang="en-US" dirty="0"/>
              <a:t>&gt; tail(</a:t>
            </a:r>
            <a:r>
              <a:rPr lang="en-US" dirty="0" err="1"/>
              <a:t>trees,n</a:t>
            </a:r>
            <a:r>
              <a:rPr lang="en-US" dirty="0"/>
              <a:t>=3)</a:t>
            </a:r>
          </a:p>
          <a:p>
            <a:pPr marL="0" indent="0">
              <a:buNone/>
            </a:pPr>
            <a:r>
              <a:rPr lang="en-US" dirty="0"/>
              <a:t>   Girth Height Volume</a:t>
            </a:r>
          </a:p>
          <a:p>
            <a:pPr marL="0" indent="0">
              <a:buNone/>
            </a:pPr>
            <a:r>
              <a:rPr lang="en-US" dirty="0"/>
              <a:t>29  18.0     80   51.5</a:t>
            </a:r>
          </a:p>
          <a:p>
            <a:pPr marL="0" indent="0">
              <a:buNone/>
            </a:pPr>
            <a:r>
              <a:rPr lang="en-US" dirty="0"/>
              <a:t>30  18.0     80   51.0</a:t>
            </a:r>
          </a:p>
          <a:p>
            <a:pPr marL="0" indent="0">
              <a:buNone/>
            </a:pPr>
            <a:r>
              <a:rPr lang="en-US" dirty="0"/>
              <a:t>31  20.6     87   77.0</a:t>
            </a:r>
            <a:endParaRPr lang="en-IN" dirty="0"/>
          </a:p>
        </p:txBody>
      </p:sp>
    </p:spTree>
    <p:extLst>
      <p:ext uri="{BB962C8B-B14F-4D97-AF65-F5344CB8AC3E}">
        <p14:creationId xmlns:p14="http://schemas.microsoft.com/office/powerpoint/2010/main" val="300665850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4C6FC0-DFED-4D2D-B858-514B40C296F6}"/>
              </a:ext>
            </a:extLst>
          </p:cNvPr>
          <p:cNvSpPr>
            <a:spLocks noGrp="1"/>
          </p:cNvSpPr>
          <p:nvPr>
            <p:ph idx="1"/>
          </p:nvPr>
        </p:nvSpPr>
        <p:spPr>
          <a:xfrm>
            <a:off x="838200" y="142240"/>
            <a:ext cx="10515600" cy="6583680"/>
          </a:xfrm>
        </p:spPr>
        <p:txBody>
          <a:bodyPr>
            <a:normAutofit fontScale="62500" lnSpcReduction="20000"/>
          </a:bodyPr>
          <a:lstStyle/>
          <a:p>
            <a:pPr marL="0" indent="0">
              <a:buNone/>
            </a:pPr>
            <a:r>
              <a:rPr lang="en-US" dirty="0"/>
              <a:t>We can see that trees is a data frame with 31 rows and 3 columns. We also display the first 3 rows of the data frame.</a:t>
            </a:r>
          </a:p>
          <a:p>
            <a:pPr marL="0" indent="0">
              <a:buNone/>
            </a:pPr>
            <a:r>
              <a:rPr lang="en-US" dirty="0"/>
              <a:t>&gt; trees[2:3,]         			#Selects Second and third row with all data</a:t>
            </a:r>
          </a:p>
          <a:p>
            <a:pPr marL="0" indent="0">
              <a:buNone/>
            </a:pPr>
            <a:r>
              <a:rPr lang="en-US" dirty="0"/>
              <a:t>  Girth Height Volume</a:t>
            </a:r>
          </a:p>
          <a:p>
            <a:pPr marL="0" indent="0">
              <a:buNone/>
            </a:pPr>
            <a:r>
              <a:rPr lang="en-US" dirty="0"/>
              <a:t>2   8.6     65   10.3</a:t>
            </a:r>
          </a:p>
          <a:p>
            <a:pPr marL="0" indent="0">
              <a:buNone/>
            </a:pPr>
            <a:r>
              <a:rPr lang="en-US" dirty="0"/>
              <a:t>3   8.8     63   10.2</a:t>
            </a:r>
          </a:p>
          <a:p>
            <a:pPr marL="0" indent="0">
              <a:buNone/>
            </a:pPr>
            <a:r>
              <a:rPr lang="en-US" dirty="0"/>
              <a:t>&gt; trees[</a:t>
            </a:r>
            <a:r>
              <a:rPr lang="en-US" dirty="0" err="1"/>
              <a:t>trees$Height</a:t>
            </a:r>
            <a:r>
              <a:rPr lang="en-US" dirty="0"/>
              <a:t> &gt; 82,]		# selects rows with Height greater than 82 all data</a:t>
            </a:r>
          </a:p>
          <a:p>
            <a:pPr marL="0" indent="0">
              <a:buNone/>
            </a:pPr>
            <a:r>
              <a:rPr lang="en-US" dirty="0"/>
              <a:t>   Girth Height Volume</a:t>
            </a:r>
          </a:p>
          <a:p>
            <a:pPr marL="0" indent="0">
              <a:buNone/>
            </a:pPr>
            <a:r>
              <a:rPr lang="en-US" dirty="0"/>
              <a:t>6   10.8     83   19.7</a:t>
            </a:r>
          </a:p>
          <a:p>
            <a:pPr marL="0" indent="0">
              <a:buNone/>
            </a:pPr>
            <a:r>
              <a:rPr lang="en-US" dirty="0"/>
              <a:t>17  12.9     85   33.8</a:t>
            </a:r>
          </a:p>
          <a:p>
            <a:pPr marL="0" indent="0">
              <a:buNone/>
            </a:pPr>
            <a:r>
              <a:rPr lang="en-US" dirty="0"/>
              <a:t>18  13.3     86   27.4</a:t>
            </a:r>
          </a:p>
          <a:p>
            <a:pPr marL="0" indent="0">
              <a:buNone/>
            </a:pPr>
            <a:r>
              <a:rPr lang="en-US" dirty="0"/>
              <a:t>31  20.6     87   77.0</a:t>
            </a:r>
          </a:p>
          <a:p>
            <a:pPr marL="0" indent="0">
              <a:buNone/>
            </a:pPr>
            <a:r>
              <a:rPr lang="en-US" dirty="0"/>
              <a:t>&gt; trees[10:12,2] # only Height will be retrieved</a:t>
            </a:r>
          </a:p>
          <a:p>
            <a:pPr marL="0" indent="0">
              <a:buNone/>
            </a:pPr>
            <a:r>
              <a:rPr lang="en-US" dirty="0"/>
              <a:t>[1] 75 79 76</a:t>
            </a:r>
          </a:p>
          <a:p>
            <a:pPr marL="0" indent="0">
              <a:buNone/>
            </a:pPr>
            <a:r>
              <a:rPr lang="en-US" dirty="0"/>
              <a:t>We can see in the last case that the returned type is a vector since we extracted data from a single column.</a:t>
            </a:r>
          </a:p>
          <a:p>
            <a:pPr marL="0" indent="0">
              <a:buNone/>
            </a:pPr>
            <a:r>
              <a:rPr lang="en-US" dirty="0"/>
              <a:t>This behavior can be avoided by passing the argument drop=FALSE as follows.</a:t>
            </a:r>
          </a:p>
          <a:p>
            <a:pPr marL="0" indent="0">
              <a:buNone/>
            </a:pPr>
            <a:r>
              <a:rPr lang="en-US" dirty="0"/>
              <a:t>&gt; trees[10:12,2, drop = FALSE]</a:t>
            </a:r>
          </a:p>
          <a:p>
            <a:pPr marL="0" indent="0">
              <a:buNone/>
            </a:pPr>
            <a:r>
              <a:rPr lang="en-US" dirty="0"/>
              <a:t>   Height</a:t>
            </a:r>
          </a:p>
          <a:p>
            <a:pPr marL="0" indent="0">
              <a:buNone/>
            </a:pPr>
            <a:r>
              <a:rPr lang="en-US" dirty="0"/>
              <a:t>10     75</a:t>
            </a:r>
          </a:p>
          <a:p>
            <a:pPr marL="0" indent="0">
              <a:buNone/>
            </a:pPr>
            <a:r>
              <a:rPr lang="en-US" dirty="0"/>
              <a:t>11     79</a:t>
            </a:r>
          </a:p>
          <a:p>
            <a:pPr marL="0" indent="0">
              <a:buNone/>
            </a:pPr>
            <a:r>
              <a:rPr lang="en-US" dirty="0"/>
              <a:t>12     76</a:t>
            </a:r>
            <a:endParaRPr lang="en-IN" dirty="0"/>
          </a:p>
        </p:txBody>
      </p:sp>
    </p:spTree>
    <p:extLst>
      <p:ext uri="{BB962C8B-B14F-4D97-AF65-F5344CB8AC3E}">
        <p14:creationId xmlns:p14="http://schemas.microsoft.com/office/powerpoint/2010/main" val="253479551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E6AC6D-F425-4807-BE99-9AC552B84990}"/>
              </a:ext>
            </a:extLst>
          </p:cNvPr>
          <p:cNvSpPr>
            <a:spLocks noGrp="1"/>
          </p:cNvSpPr>
          <p:nvPr>
            <p:ph idx="1"/>
          </p:nvPr>
        </p:nvSpPr>
        <p:spPr>
          <a:xfrm>
            <a:off x="838200" y="162560"/>
            <a:ext cx="10515600" cy="6014403"/>
          </a:xfrm>
        </p:spPr>
        <p:txBody>
          <a:bodyPr/>
          <a:lstStyle/>
          <a:p>
            <a:pPr marL="0" indent="0">
              <a:buNone/>
            </a:pPr>
            <a:r>
              <a:rPr lang="en-US" b="1" dirty="0"/>
              <a:t>How to modify a Data Frame in R?</a:t>
            </a:r>
          </a:p>
          <a:p>
            <a:pPr marL="0" indent="0">
              <a:buNone/>
            </a:pPr>
            <a:r>
              <a:rPr lang="en-US" dirty="0"/>
              <a:t>Data frames can be modified like we modified matrices through reassignment.</a:t>
            </a:r>
          </a:p>
          <a:p>
            <a:pPr marL="0" indent="0">
              <a:buNone/>
            </a:pPr>
            <a:r>
              <a:rPr lang="en-US" dirty="0"/>
              <a:t>&gt; x</a:t>
            </a:r>
          </a:p>
          <a:p>
            <a:pPr marL="0" indent="0">
              <a:buNone/>
            </a:pPr>
            <a:r>
              <a:rPr lang="en-US" dirty="0"/>
              <a:t>  SN Age    Name</a:t>
            </a:r>
          </a:p>
          <a:p>
            <a:pPr marL="0" indent="0">
              <a:buNone/>
            </a:pPr>
            <a:r>
              <a:rPr lang="en-US" dirty="0"/>
              <a:t>1  1  21   Anand</a:t>
            </a:r>
          </a:p>
          <a:p>
            <a:pPr marL="0" indent="0">
              <a:buNone/>
            </a:pPr>
            <a:r>
              <a:rPr lang="en-US" dirty="0"/>
              <a:t>2  2  15 Harshit</a:t>
            </a:r>
          </a:p>
          <a:p>
            <a:pPr marL="0" indent="0">
              <a:buNone/>
            </a:pPr>
            <a:r>
              <a:rPr lang="en-US" dirty="0"/>
              <a:t>&gt; x[1,"Age"] &lt;- 20; x</a:t>
            </a:r>
          </a:p>
          <a:p>
            <a:pPr marL="0" indent="0">
              <a:buNone/>
            </a:pPr>
            <a:r>
              <a:rPr lang="en-US" dirty="0"/>
              <a:t>  SN Age    Name</a:t>
            </a:r>
          </a:p>
          <a:p>
            <a:pPr marL="0" indent="0">
              <a:buNone/>
            </a:pPr>
            <a:r>
              <a:rPr lang="en-US" dirty="0"/>
              <a:t>1  1  20   Anand</a:t>
            </a:r>
          </a:p>
          <a:p>
            <a:pPr marL="0" indent="0">
              <a:buNone/>
            </a:pPr>
            <a:r>
              <a:rPr lang="en-US" dirty="0"/>
              <a:t>2  2  15 Harshit</a:t>
            </a:r>
            <a:endParaRPr lang="en-IN" dirty="0"/>
          </a:p>
        </p:txBody>
      </p:sp>
    </p:spTree>
    <p:extLst>
      <p:ext uri="{BB962C8B-B14F-4D97-AF65-F5344CB8AC3E}">
        <p14:creationId xmlns:p14="http://schemas.microsoft.com/office/powerpoint/2010/main" val="12171266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44285E-ED85-4E0A-9735-2134B5471360}"/>
              </a:ext>
            </a:extLst>
          </p:cNvPr>
          <p:cNvSpPr>
            <a:spLocks noGrp="1"/>
          </p:cNvSpPr>
          <p:nvPr>
            <p:ph idx="1"/>
          </p:nvPr>
        </p:nvSpPr>
        <p:spPr>
          <a:xfrm>
            <a:off x="838200" y="132080"/>
            <a:ext cx="10515600" cy="6410960"/>
          </a:xfrm>
        </p:spPr>
        <p:txBody>
          <a:bodyPr>
            <a:normAutofit fontScale="77500" lnSpcReduction="20000"/>
          </a:bodyPr>
          <a:lstStyle/>
          <a:p>
            <a:pPr marL="0" indent="0">
              <a:buNone/>
            </a:pPr>
            <a:r>
              <a:rPr lang="en-US" b="1" dirty="0"/>
              <a:t>Adding Components</a:t>
            </a:r>
          </a:p>
          <a:p>
            <a:pPr marL="0" indent="0">
              <a:buNone/>
            </a:pPr>
            <a:r>
              <a:rPr lang="en-US" dirty="0"/>
              <a:t>Rows can be added to a data frame using the </a:t>
            </a:r>
            <a:r>
              <a:rPr lang="en-US" dirty="0" err="1"/>
              <a:t>rbind</a:t>
            </a:r>
            <a:r>
              <a:rPr lang="en-US" dirty="0"/>
              <a:t>() function.</a:t>
            </a:r>
          </a:p>
          <a:p>
            <a:pPr marL="0" indent="0">
              <a:buNone/>
            </a:pPr>
            <a:r>
              <a:rPr lang="en-US" dirty="0"/>
              <a:t>&gt;  </a:t>
            </a:r>
            <a:r>
              <a:rPr lang="en-US" dirty="0" err="1"/>
              <a:t>rbind</a:t>
            </a:r>
            <a:r>
              <a:rPr lang="en-US" dirty="0"/>
              <a:t>(</a:t>
            </a:r>
            <a:r>
              <a:rPr lang="en-US" dirty="0" err="1"/>
              <a:t>x,list</a:t>
            </a:r>
            <a:r>
              <a:rPr lang="en-US" dirty="0"/>
              <a:t>(1,16,"Riya"))</a:t>
            </a:r>
          </a:p>
          <a:p>
            <a:pPr marL="0" indent="0">
              <a:buNone/>
            </a:pPr>
            <a:r>
              <a:rPr lang="en-US" dirty="0"/>
              <a:t>  SN Age    Name</a:t>
            </a:r>
          </a:p>
          <a:p>
            <a:pPr marL="0" indent="0">
              <a:buNone/>
            </a:pPr>
            <a:r>
              <a:rPr lang="en-US" dirty="0"/>
              <a:t>1  1  20   Anand</a:t>
            </a:r>
          </a:p>
          <a:p>
            <a:pPr marL="0" indent="0">
              <a:buNone/>
            </a:pPr>
            <a:r>
              <a:rPr lang="en-US" dirty="0"/>
              <a:t>2  2  15 Harshit</a:t>
            </a:r>
          </a:p>
          <a:p>
            <a:pPr marL="0" indent="0">
              <a:buNone/>
            </a:pPr>
            <a:r>
              <a:rPr lang="en-US" dirty="0"/>
              <a:t>3  1  16    Riya</a:t>
            </a:r>
          </a:p>
          <a:p>
            <a:pPr marL="0" indent="0">
              <a:buNone/>
            </a:pPr>
            <a:r>
              <a:rPr lang="en-US" dirty="0"/>
              <a:t>Similarly, we can add columns using </a:t>
            </a:r>
            <a:r>
              <a:rPr lang="en-US" dirty="0" err="1"/>
              <a:t>cbind</a:t>
            </a:r>
            <a:r>
              <a:rPr lang="en-US" dirty="0"/>
              <a:t>().</a:t>
            </a:r>
          </a:p>
          <a:p>
            <a:pPr marL="0" indent="0">
              <a:buNone/>
            </a:pPr>
            <a:r>
              <a:rPr lang="en-US" dirty="0"/>
              <a:t>&gt; </a:t>
            </a:r>
            <a:r>
              <a:rPr lang="en-US" dirty="0" err="1"/>
              <a:t>cbind</a:t>
            </a:r>
            <a:r>
              <a:rPr lang="en-US" dirty="0"/>
              <a:t>(</a:t>
            </a:r>
            <a:r>
              <a:rPr lang="en-US" dirty="0" err="1"/>
              <a:t>x,City</a:t>
            </a:r>
            <a:r>
              <a:rPr lang="en-US" dirty="0"/>
              <a:t>=c("</a:t>
            </a:r>
            <a:r>
              <a:rPr lang="en-US" dirty="0" err="1"/>
              <a:t>Dehradun","New</a:t>
            </a:r>
            <a:r>
              <a:rPr lang="en-US" dirty="0"/>
              <a:t> Delhi"))</a:t>
            </a:r>
          </a:p>
          <a:p>
            <a:pPr marL="0" indent="0">
              <a:buNone/>
            </a:pPr>
            <a:r>
              <a:rPr lang="en-US" dirty="0"/>
              <a:t>  SN Age    Name      City</a:t>
            </a:r>
          </a:p>
          <a:p>
            <a:pPr marL="0" indent="0">
              <a:buNone/>
            </a:pPr>
            <a:r>
              <a:rPr lang="en-US" dirty="0"/>
              <a:t>1  1  20   Anand  Dehradun</a:t>
            </a:r>
          </a:p>
          <a:p>
            <a:pPr marL="0" indent="0">
              <a:buNone/>
            </a:pPr>
            <a:r>
              <a:rPr lang="en-US" dirty="0"/>
              <a:t>2  2  15 Harshit New Delhi</a:t>
            </a:r>
          </a:p>
          <a:p>
            <a:pPr marL="0" indent="0">
              <a:buNone/>
            </a:pPr>
            <a:r>
              <a:rPr lang="en-US" dirty="0"/>
              <a:t>Since data frames are implemented as list, we can also add new columns through simple list-like assignments.</a:t>
            </a:r>
          </a:p>
          <a:p>
            <a:pPr marL="0" indent="0">
              <a:buNone/>
            </a:pPr>
            <a:r>
              <a:rPr lang="en-US" dirty="0"/>
              <a:t>&gt; </a:t>
            </a:r>
            <a:r>
              <a:rPr lang="en-US" dirty="0" err="1"/>
              <a:t>x$City</a:t>
            </a:r>
            <a:r>
              <a:rPr lang="en-US" dirty="0"/>
              <a:t> &lt;- c("New </a:t>
            </a:r>
            <a:r>
              <a:rPr lang="en-US" dirty="0" err="1"/>
              <a:t>Delhi","Dehradun</a:t>
            </a:r>
            <a:r>
              <a:rPr lang="en-US" dirty="0"/>
              <a:t>"); x</a:t>
            </a:r>
          </a:p>
          <a:p>
            <a:pPr marL="0" indent="0">
              <a:buNone/>
            </a:pPr>
            <a:r>
              <a:rPr lang="en-US" dirty="0"/>
              <a:t>  SN Age    Name      City</a:t>
            </a:r>
          </a:p>
          <a:p>
            <a:pPr marL="0" indent="0">
              <a:buNone/>
            </a:pPr>
            <a:r>
              <a:rPr lang="en-US" dirty="0"/>
              <a:t>1  1  20   Anand New Delhi</a:t>
            </a:r>
          </a:p>
          <a:p>
            <a:pPr marL="0" indent="0">
              <a:buNone/>
            </a:pPr>
            <a:r>
              <a:rPr lang="en-US" dirty="0"/>
              <a:t>2  2  15 Harshit  Dehradun</a:t>
            </a:r>
            <a:endParaRPr lang="en-IN" dirty="0"/>
          </a:p>
        </p:txBody>
      </p:sp>
    </p:spTree>
    <p:extLst>
      <p:ext uri="{BB962C8B-B14F-4D97-AF65-F5344CB8AC3E}">
        <p14:creationId xmlns:p14="http://schemas.microsoft.com/office/powerpoint/2010/main" val="355687642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969C4E-B44D-4986-8310-CF663DFD1CF6}"/>
              </a:ext>
            </a:extLst>
          </p:cNvPr>
          <p:cNvSpPr>
            <a:spLocks noGrp="1"/>
          </p:cNvSpPr>
          <p:nvPr>
            <p:ph idx="1"/>
          </p:nvPr>
        </p:nvSpPr>
        <p:spPr>
          <a:xfrm>
            <a:off x="838200" y="193040"/>
            <a:ext cx="10515600" cy="6583680"/>
          </a:xfrm>
        </p:spPr>
        <p:txBody>
          <a:bodyPr>
            <a:normAutofit/>
          </a:bodyPr>
          <a:lstStyle/>
          <a:p>
            <a:pPr marL="0" indent="0">
              <a:buNone/>
            </a:pPr>
            <a:r>
              <a:rPr lang="en-IN" b="1" dirty="0"/>
              <a:t>Deleting Component</a:t>
            </a:r>
          </a:p>
          <a:p>
            <a:pPr marL="0" indent="0">
              <a:buNone/>
            </a:pPr>
            <a:r>
              <a:rPr lang="en-US" dirty="0"/>
              <a:t>Data frame columns can be deleted by assigning NULL to it.</a:t>
            </a:r>
          </a:p>
          <a:p>
            <a:pPr marL="0" indent="0">
              <a:buNone/>
            </a:pPr>
            <a:r>
              <a:rPr lang="en-US" dirty="0"/>
              <a:t>&gt; </a:t>
            </a:r>
            <a:r>
              <a:rPr lang="en-US" dirty="0" err="1"/>
              <a:t>x$City</a:t>
            </a:r>
            <a:r>
              <a:rPr lang="en-US" dirty="0"/>
              <a:t> &lt;- NULL</a:t>
            </a:r>
          </a:p>
          <a:p>
            <a:pPr marL="0" indent="0">
              <a:buNone/>
            </a:pPr>
            <a:r>
              <a:rPr lang="en-US" dirty="0"/>
              <a:t>&gt; x</a:t>
            </a:r>
          </a:p>
          <a:p>
            <a:pPr marL="0" indent="0">
              <a:buNone/>
            </a:pPr>
            <a:r>
              <a:rPr lang="en-US" dirty="0"/>
              <a:t>  SN Age    Name</a:t>
            </a:r>
          </a:p>
          <a:p>
            <a:pPr marL="0" indent="0">
              <a:buNone/>
            </a:pPr>
            <a:r>
              <a:rPr lang="en-US" dirty="0"/>
              <a:t>1  1  20   Anand</a:t>
            </a:r>
          </a:p>
          <a:p>
            <a:pPr marL="0" indent="0">
              <a:buNone/>
            </a:pPr>
            <a:r>
              <a:rPr lang="en-US" dirty="0"/>
              <a:t>2  2  15 Harshit</a:t>
            </a:r>
          </a:p>
          <a:p>
            <a:pPr marL="0" indent="0">
              <a:buNone/>
            </a:pPr>
            <a:r>
              <a:rPr lang="en-US" dirty="0"/>
              <a:t>Similarly, rows can be deleted through reassignments.</a:t>
            </a:r>
          </a:p>
          <a:p>
            <a:pPr marL="0" indent="0">
              <a:buNone/>
            </a:pPr>
            <a:r>
              <a:rPr lang="en-US" dirty="0"/>
              <a:t>&gt; x &lt;- x[-1,]</a:t>
            </a:r>
          </a:p>
          <a:p>
            <a:pPr marL="0" indent="0">
              <a:buNone/>
            </a:pPr>
            <a:r>
              <a:rPr lang="en-US" dirty="0"/>
              <a:t>&gt; x</a:t>
            </a:r>
          </a:p>
          <a:p>
            <a:pPr marL="0" indent="0">
              <a:buNone/>
            </a:pPr>
            <a:r>
              <a:rPr lang="en-US" dirty="0"/>
              <a:t>  SN Age    Name</a:t>
            </a:r>
          </a:p>
          <a:p>
            <a:pPr marL="0" indent="0">
              <a:buNone/>
            </a:pPr>
            <a:r>
              <a:rPr lang="en-US" dirty="0"/>
              <a:t>2  2  15 Harshit</a:t>
            </a:r>
            <a:endParaRPr lang="en-IN" dirty="0"/>
          </a:p>
        </p:txBody>
      </p:sp>
    </p:spTree>
    <p:extLst>
      <p:ext uri="{BB962C8B-B14F-4D97-AF65-F5344CB8AC3E}">
        <p14:creationId xmlns:p14="http://schemas.microsoft.com/office/powerpoint/2010/main" val="2724862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D4F8C-D18D-4B93-B5F4-F843DD0C1C8F}"/>
              </a:ext>
            </a:extLst>
          </p:cNvPr>
          <p:cNvSpPr>
            <a:spLocks noGrp="1"/>
          </p:cNvSpPr>
          <p:nvPr>
            <p:ph type="title"/>
          </p:nvPr>
        </p:nvSpPr>
        <p:spPr/>
        <p:txBody>
          <a:bodyPr>
            <a:normAutofit fontScale="90000"/>
          </a:bodyPr>
          <a:lstStyle/>
          <a:p>
            <a:r>
              <a:rPr lang="en-US" dirty="0"/>
              <a:t>RStudio: An Integrated Development Environment (IDE) for R</a:t>
            </a:r>
            <a:br>
              <a:rPr lang="en-US" dirty="0"/>
            </a:br>
            <a:endParaRPr lang="en-IN" dirty="0"/>
          </a:p>
        </p:txBody>
      </p:sp>
      <p:sp>
        <p:nvSpPr>
          <p:cNvPr id="3" name="Content Placeholder 2">
            <a:extLst>
              <a:ext uri="{FF2B5EF4-FFF2-40B4-BE49-F238E27FC236}">
                <a16:creationId xmlns:a16="http://schemas.microsoft.com/office/drawing/2014/main" id="{322987DD-E92C-4CE2-B6CE-7E8E860C7256}"/>
              </a:ext>
            </a:extLst>
          </p:cNvPr>
          <p:cNvSpPr>
            <a:spLocks noGrp="1"/>
          </p:cNvSpPr>
          <p:nvPr>
            <p:ph idx="1"/>
          </p:nvPr>
        </p:nvSpPr>
        <p:spPr/>
        <p:txBody>
          <a:bodyPr/>
          <a:lstStyle/>
          <a:p>
            <a:r>
              <a:rPr lang="en-US" dirty="0"/>
              <a:t>RStudio is an integrated development environment (IDE) that allows you to interact with R more readily. RStudio is similar to the standard </a:t>
            </a:r>
            <a:r>
              <a:rPr lang="en-US" dirty="0" err="1"/>
              <a:t>RGui</a:t>
            </a:r>
            <a:r>
              <a:rPr lang="en-US" dirty="0"/>
              <a:t>, but is considerably more user friendly. It has more drop-down menus, windows with multiple tabs, and many customization options. The first time you open RStudio, you will see three windows. A forth window is hidden by default, but can be opened by clicking the </a:t>
            </a:r>
            <a:r>
              <a:rPr lang="en-US" b="1" dirty="0"/>
              <a:t>File</a:t>
            </a:r>
            <a:r>
              <a:rPr lang="en-US" dirty="0"/>
              <a:t> drop-down menu, then </a:t>
            </a:r>
            <a:r>
              <a:rPr lang="en-US" b="1" dirty="0"/>
              <a:t>New File,</a:t>
            </a:r>
            <a:r>
              <a:rPr lang="en-US" dirty="0"/>
              <a:t> and then </a:t>
            </a:r>
            <a:r>
              <a:rPr lang="en-US" b="1" dirty="0"/>
              <a:t>R Script.</a:t>
            </a:r>
            <a:endParaRPr lang="en-IN" dirty="0"/>
          </a:p>
        </p:txBody>
      </p:sp>
    </p:spTree>
    <p:extLst>
      <p:ext uri="{BB962C8B-B14F-4D97-AF65-F5344CB8AC3E}">
        <p14:creationId xmlns:p14="http://schemas.microsoft.com/office/powerpoint/2010/main" val="403120780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E1BDE-00A1-4F89-A96B-2FB657A12189}"/>
              </a:ext>
            </a:extLst>
          </p:cNvPr>
          <p:cNvSpPr>
            <a:spLocks noGrp="1"/>
          </p:cNvSpPr>
          <p:nvPr>
            <p:ph type="title"/>
          </p:nvPr>
        </p:nvSpPr>
        <p:spPr/>
        <p:txBody>
          <a:bodyPr/>
          <a:lstStyle/>
          <a:p>
            <a:r>
              <a:rPr lang="en-IN" b="1" dirty="0">
                <a:solidFill>
                  <a:srgbClr val="FF0000"/>
                </a:solidFill>
              </a:rPr>
              <a:t>R Factors</a:t>
            </a:r>
            <a:br>
              <a:rPr lang="en-IN" b="1" dirty="0"/>
            </a:br>
            <a:endParaRPr lang="en-IN" dirty="0"/>
          </a:p>
        </p:txBody>
      </p:sp>
      <p:sp>
        <p:nvSpPr>
          <p:cNvPr id="3" name="Content Placeholder 2">
            <a:extLst>
              <a:ext uri="{FF2B5EF4-FFF2-40B4-BE49-F238E27FC236}">
                <a16:creationId xmlns:a16="http://schemas.microsoft.com/office/drawing/2014/main" id="{E87DCB78-CD4D-44AA-9A17-E631A2CC524E}"/>
              </a:ext>
            </a:extLst>
          </p:cNvPr>
          <p:cNvSpPr>
            <a:spLocks noGrp="1"/>
          </p:cNvSpPr>
          <p:nvPr>
            <p:ph idx="1"/>
          </p:nvPr>
        </p:nvSpPr>
        <p:spPr>
          <a:xfrm>
            <a:off x="838200" y="1361440"/>
            <a:ext cx="10515600" cy="4815523"/>
          </a:xfrm>
        </p:spPr>
        <p:txBody>
          <a:bodyPr/>
          <a:lstStyle/>
          <a:p>
            <a:r>
              <a:rPr lang="en-US" dirty="0"/>
              <a:t>Factor is a data structure used for fields that takes only predefined, finite number of values (categorical data). For example: a data field such as marital status may contain only values from single, married, separated, divorced, or widowed.</a:t>
            </a:r>
          </a:p>
          <a:p>
            <a:endParaRPr lang="en-US" dirty="0"/>
          </a:p>
          <a:p>
            <a:r>
              <a:rPr lang="en-US" dirty="0"/>
              <a:t>In such case, we know the possible values beforehand and these predefined, distinct values are called levels.</a:t>
            </a:r>
            <a:endParaRPr lang="en-IN" dirty="0"/>
          </a:p>
        </p:txBody>
      </p:sp>
    </p:spTree>
    <p:extLst>
      <p:ext uri="{BB962C8B-B14F-4D97-AF65-F5344CB8AC3E}">
        <p14:creationId xmlns:p14="http://schemas.microsoft.com/office/powerpoint/2010/main" val="179064951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B78A7-D540-45E7-84B4-F2AA87418609}"/>
              </a:ext>
            </a:extLst>
          </p:cNvPr>
          <p:cNvSpPr>
            <a:spLocks noGrp="1"/>
          </p:cNvSpPr>
          <p:nvPr>
            <p:ph type="title"/>
          </p:nvPr>
        </p:nvSpPr>
        <p:spPr/>
        <p:txBody>
          <a:bodyPr/>
          <a:lstStyle/>
          <a:p>
            <a:r>
              <a:rPr lang="en-US" b="1" dirty="0"/>
              <a:t>How to create a factor in R?</a:t>
            </a:r>
            <a:br>
              <a:rPr lang="en-US" b="1" dirty="0"/>
            </a:br>
            <a:endParaRPr lang="en-IN" dirty="0"/>
          </a:p>
        </p:txBody>
      </p:sp>
      <p:sp>
        <p:nvSpPr>
          <p:cNvPr id="3" name="Content Placeholder 2">
            <a:extLst>
              <a:ext uri="{FF2B5EF4-FFF2-40B4-BE49-F238E27FC236}">
                <a16:creationId xmlns:a16="http://schemas.microsoft.com/office/drawing/2014/main" id="{BFF1E44C-14A8-4356-B426-22715D63041F}"/>
              </a:ext>
            </a:extLst>
          </p:cNvPr>
          <p:cNvSpPr>
            <a:spLocks noGrp="1"/>
          </p:cNvSpPr>
          <p:nvPr>
            <p:ph idx="1"/>
          </p:nvPr>
        </p:nvSpPr>
        <p:spPr>
          <a:xfrm>
            <a:off x="838200" y="1219200"/>
            <a:ext cx="10515600" cy="5415280"/>
          </a:xfrm>
        </p:spPr>
        <p:txBody>
          <a:bodyPr>
            <a:normAutofit fontScale="92500" lnSpcReduction="10000"/>
          </a:bodyPr>
          <a:lstStyle/>
          <a:p>
            <a:pPr marL="0" indent="0">
              <a:buNone/>
            </a:pPr>
            <a:r>
              <a:rPr lang="en-US" dirty="0"/>
              <a:t>We can create a factor using the function factor(). Levels of a factor are inferred from the data if not provided.</a:t>
            </a:r>
          </a:p>
          <a:p>
            <a:pPr marL="0" indent="0">
              <a:buNone/>
            </a:pPr>
            <a:r>
              <a:rPr lang="en-US" dirty="0"/>
              <a:t>&gt; x &lt;- factor(c("single", "married", "married", "single"));</a:t>
            </a:r>
          </a:p>
          <a:p>
            <a:pPr marL="0" indent="0">
              <a:buNone/>
            </a:pPr>
            <a:r>
              <a:rPr lang="en-US" dirty="0"/>
              <a:t>&gt; x</a:t>
            </a:r>
          </a:p>
          <a:p>
            <a:pPr marL="0" indent="0">
              <a:buNone/>
            </a:pPr>
            <a:r>
              <a:rPr lang="en-US" dirty="0"/>
              <a:t>[1] single  married </a:t>
            </a:r>
            <a:r>
              <a:rPr lang="en-US" dirty="0" err="1"/>
              <a:t>married</a:t>
            </a:r>
            <a:r>
              <a:rPr lang="en-US" dirty="0"/>
              <a:t> single </a:t>
            </a:r>
          </a:p>
          <a:p>
            <a:pPr marL="0" indent="0">
              <a:buNone/>
            </a:pPr>
            <a:r>
              <a:rPr lang="en-US" dirty="0"/>
              <a:t>Levels: married single</a:t>
            </a:r>
          </a:p>
          <a:p>
            <a:pPr marL="0" indent="0">
              <a:buNone/>
            </a:pPr>
            <a:r>
              <a:rPr lang="en-US" dirty="0"/>
              <a:t>&gt; x &lt;- factor(c("single", "married", "married", "single"), levels = c("single", "married", "divorced"));</a:t>
            </a:r>
          </a:p>
          <a:p>
            <a:pPr marL="0" indent="0">
              <a:buNone/>
            </a:pPr>
            <a:r>
              <a:rPr lang="en-US" dirty="0"/>
              <a:t>&gt; x</a:t>
            </a:r>
          </a:p>
          <a:p>
            <a:pPr marL="0" indent="0">
              <a:buNone/>
            </a:pPr>
            <a:r>
              <a:rPr lang="en-US" dirty="0"/>
              <a:t>[1] single  married </a:t>
            </a:r>
            <a:r>
              <a:rPr lang="en-US" dirty="0" err="1"/>
              <a:t>married</a:t>
            </a:r>
            <a:r>
              <a:rPr lang="en-US" dirty="0"/>
              <a:t> single </a:t>
            </a:r>
          </a:p>
          <a:p>
            <a:pPr marL="0" indent="0">
              <a:buNone/>
            </a:pPr>
            <a:r>
              <a:rPr lang="en-US" dirty="0"/>
              <a:t>Levels: single married divorced</a:t>
            </a:r>
          </a:p>
          <a:p>
            <a:pPr marL="0" indent="0">
              <a:buNone/>
            </a:pPr>
            <a:r>
              <a:rPr lang="en-US" dirty="0"/>
              <a:t>levels may be predefined even if not used.</a:t>
            </a:r>
            <a:endParaRPr lang="en-IN" dirty="0"/>
          </a:p>
        </p:txBody>
      </p:sp>
    </p:spTree>
    <p:extLst>
      <p:ext uri="{BB962C8B-B14F-4D97-AF65-F5344CB8AC3E}">
        <p14:creationId xmlns:p14="http://schemas.microsoft.com/office/powerpoint/2010/main" val="365860163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D6ED06-999E-4468-8C0A-AA51E4C0D5ED}"/>
              </a:ext>
            </a:extLst>
          </p:cNvPr>
          <p:cNvSpPr>
            <a:spLocks noGrp="1"/>
          </p:cNvSpPr>
          <p:nvPr>
            <p:ph idx="1"/>
          </p:nvPr>
        </p:nvSpPr>
        <p:spPr>
          <a:xfrm>
            <a:off x="838200" y="121920"/>
            <a:ext cx="10515600" cy="6451600"/>
          </a:xfrm>
        </p:spPr>
        <p:txBody>
          <a:bodyPr>
            <a:normAutofit fontScale="77500" lnSpcReduction="20000"/>
          </a:bodyPr>
          <a:lstStyle/>
          <a:p>
            <a:pPr marL="0" indent="0">
              <a:buNone/>
            </a:pPr>
            <a:r>
              <a:rPr lang="en-US" dirty="0"/>
              <a:t>factors are stored as integer vectors.it is seen by checking from its structure</a:t>
            </a:r>
          </a:p>
          <a:p>
            <a:pPr marL="0" indent="0">
              <a:buNone/>
            </a:pPr>
            <a:r>
              <a:rPr lang="en-US" dirty="0"/>
              <a:t>&gt; x &lt;- factor(c("</a:t>
            </a:r>
            <a:r>
              <a:rPr lang="en-US" dirty="0" err="1"/>
              <a:t>single","married","married","single</a:t>
            </a:r>
            <a:r>
              <a:rPr lang="en-US" dirty="0"/>
              <a:t>"))</a:t>
            </a:r>
          </a:p>
          <a:p>
            <a:pPr marL="0" indent="0">
              <a:buNone/>
            </a:pPr>
            <a:r>
              <a:rPr lang="en-US" dirty="0"/>
              <a:t>&gt; str(x)</a:t>
            </a:r>
          </a:p>
          <a:p>
            <a:pPr marL="0" indent="0">
              <a:buNone/>
            </a:pPr>
            <a:r>
              <a:rPr lang="en-US" dirty="0"/>
              <a:t> Factor w/ 2 levels "</a:t>
            </a:r>
            <a:r>
              <a:rPr lang="en-US" dirty="0" err="1"/>
              <a:t>married","single</a:t>
            </a:r>
            <a:r>
              <a:rPr lang="en-US" dirty="0"/>
              <a:t>": 2 1 1 2</a:t>
            </a:r>
          </a:p>
          <a:p>
            <a:pPr marL="0" indent="0">
              <a:buNone/>
            </a:pPr>
            <a:r>
              <a:rPr lang="en-US" sz="3200" b="1" dirty="0"/>
              <a:t>How to access components of a factor?</a:t>
            </a:r>
          </a:p>
          <a:p>
            <a:pPr marL="0" indent="0">
              <a:buNone/>
            </a:pPr>
            <a:r>
              <a:rPr lang="en-IN" dirty="0"/>
              <a:t>&gt; x[3]			#Third Element</a:t>
            </a:r>
          </a:p>
          <a:p>
            <a:pPr marL="0" indent="0">
              <a:buNone/>
            </a:pPr>
            <a:r>
              <a:rPr lang="en-IN" dirty="0"/>
              <a:t>[1] married</a:t>
            </a:r>
          </a:p>
          <a:p>
            <a:pPr marL="0" indent="0">
              <a:buNone/>
            </a:pPr>
            <a:r>
              <a:rPr lang="en-IN" dirty="0"/>
              <a:t>Levels: married single</a:t>
            </a:r>
          </a:p>
          <a:p>
            <a:pPr marL="0" indent="0">
              <a:buNone/>
            </a:pPr>
            <a:r>
              <a:rPr lang="en-IN" dirty="0"/>
              <a:t>&gt; x[c(2, 4)]		#second and fourth Element</a:t>
            </a:r>
          </a:p>
          <a:p>
            <a:pPr marL="0" indent="0">
              <a:buNone/>
            </a:pPr>
            <a:r>
              <a:rPr lang="en-IN" dirty="0"/>
              <a:t>[1] married single </a:t>
            </a:r>
          </a:p>
          <a:p>
            <a:pPr marL="0" indent="0">
              <a:buNone/>
            </a:pPr>
            <a:r>
              <a:rPr lang="en-IN" dirty="0"/>
              <a:t>Levels: married single</a:t>
            </a:r>
          </a:p>
          <a:p>
            <a:pPr marL="0" indent="0">
              <a:buNone/>
            </a:pPr>
            <a:r>
              <a:rPr lang="en-IN" dirty="0"/>
              <a:t>&gt; x[-1]			#all element except 1</a:t>
            </a:r>
          </a:p>
          <a:p>
            <a:pPr marL="0" indent="0">
              <a:buNone/>
            </a:pPr>
            <a:r>
              <a:rPr lang="en-IN" dirty="0"/>
              <a:t>[1] married </a:t>
            </a:r>
            <a:r>
              <a:rPr lang="en-IN" dirty="0" err="1"/>
              <a:t>married</a:t>
            </a:r>
            <a:r>
              <a:rPr lang="en-IN" dirty="0"/>
              <a:t> single </a:t>
            </a:r>
          </a:p>
          <a:p>
            <a:pPr marL="0" indent="0">
              <a:buNone/>
            </a:pPr>
            <a:r>
              <a:rPr lang="en-IN" dirty="0"/>
              <a:t>Levels: married single</a:t>
            </a:r>
          </a:p>
          <a:p>
            <a:pPr marL="0" indent="0">
              <a:buNone/>
            </a:pPr>
            <a:r>
              <a:rPr lang="en-IN" dirty="0"/>
              <a:t>&gt; x[c(TRUE, FALSE, FALSE, TRUE)] 		#using logical vector</a:t>
            </a:r>
          </a:p>
          <a:p>
            <a:pPr marL="0" indent="0">
              <a:buNone/>
            </a:pPr>
            <a:r>
              <a:rPr lang="en-IN" dirty="0"/>
              <a:t>[1] single </a:t>
            </a:r>
            <a:r>
              <a:rPr lang="en-IN" dirty="0" err="1"/>
              <a:t>single</a:t>
            </a:r>
            <a:endParaRPr lang="en-IN" dirty="0"/>
          </a:p>
          <a:p>
            <a:pPr marL="0" indent="0">
              <a:buNone/>
            </a:pPr>
            <a:r>
              <a:rPr lang="en-IN" dirty="0"/>
              <a:t>Levels: married single</a:t>
            </a:r>
          </a:p>
        </p:txBody>
      </p:sp>
    </p:spTree>
    <p:extLst>
      <p:ext uri="{BB962C8B-B14F-4D97-AF65-F5344CB8AC3E}">
        <p14:creationId xmlns:p14="http://schemas.microsoft.com/office/powerpoint/2010/main" val="242683031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BBEC34-7EB1-43B8-AF39-57508579EE4A}"/>
              </a:ext>
            </a:extLst>
          </p:cNvPr>
          <p:cNvSpPr>
            <a:spLocks noGrp="1"/>
          </p:cNvSpPr>
          <p:nvPr>
            <p:ph idx="1"/>
          </p:nvPr>
        </p:nvSpPr>
        <p:spPr>
          <a:xfrm>
            <a:off x="838200" y="152400"/>
            <a:ext cx="10515600" cy="6563360"/>
          </a:xfrm>
        </p:spPr>
        <p:txBody>
          <a:bodyPr>
            <a:normAutofit fontScale="92500" lnSpcReduction="10000"/>
          </a:bodyPr>
          <a:lstStyle/>
          <a:p>
            <a:pPr marL="0" indent="0">
              <a:buNone/>
            </a:pPr>
            <a:r>
              <a:rPr lang="en-US" b="1" dirty="0"/>
              <a:t>How to modify a factor?</a:t>
            </a:r>
          </a:p>
          <a:p>
            <a:pPr marL="0" indent="0">
              <a:buNone/>
            </a:pPr>
            <a:r>
              <a:rPr lang="en-US" dirty="0"/>
              <a:t>Components of a factor can be modified using simple assignments. However, we cannot choose values outside of its predefined levels.</a:t>
            </a:r>
          </a:p>
          <a:p>
            <a:pPr marL="0" indent="0">
              <a:buNone/>
            </a:pPr>
            <a:r>
              <a:rPr lang="en-US" dirty="0"/>
              <a:t>&gt; x</a:t>
            </a:r>
          </a:p>
          <a:p>
            <a:pPr marL="0" indent="0">
              <a:buNone/>
            </a:pPr>
            <a:r>
              <a:rPr lang="en-US" dirty="0"/>
              <a:t>[1] single  married </a:t>
            </a:r>
            <a:r>
              <a:rPr lang="en-US" dirty="0" err="1"/>
              <a:t>married</a:t>
            </a:r>
            <a:r>
              <a:rPr lang="en-US" dirty="0"/>
              <a:t> single </a:t>
            </a:r>
          </a:p>
          <a:p>
            <a:pPr marL="0" indent="0">
              <a:buNone/>
            </a:pPr>
            <a:r>
              <a:rPr lang="en-US" dirty="0"/>
              <a:t>Levels: single married divorced</a:t>
            </a:r>
          </a:p>
          <a:p>
            <a:pPr marL="0" indent="0">
              <a:buNone/>
            </a:pPr>
            <a:r>
              <a:rPr lang="en-US" dirty="0"/>
              <a:t>&gt; x[2] &lt;- "divorced“      		#Modify Second Element</a:t>
            </a:r>
          </a:p>
          <a:p>
            <a:pPr marL="0" indent="0">
              <a:buNone/>
            </a:pPr>
            <a:r>
              <a:rPr lang="en-US" dirty="0"/>
              <a:t>&gt; x</a:t>
            </a:r>
          </a:p>
          <a:p>
            <a:pPr marL="0" indent="0">
              <a:buNone/>
            </a:pPr>
            <a:r>
              <a:rPr lang="en-US" dirty="0"/>
              <a:t>[1] single   divorced married  single  </a:t>
            </a:r>
          </a:p>
          <a:p>
            <a:pPr marL="0" indent="0">
              <a:buNone/>
            </a:pPr>
            <a:r>
              <a:rPr lang="en-US" dirty="0"/>
              <a:t>Levels: single married divorced</a:t>
            </a:r>
          </a:p>
          <a:p>
            <a:pPr marL="0" indent="0">
              <a:buNone/>
            </a:pPr>
            <a:r>
              <a:rPr lang="en-US" dirty="0"/>
              <a:t>&gt; x[3] &lt;- "widowed“			#Cannot Assign Values outside levels</a:t>
            </a:r>
          </a:p>
          <a:p>
            <a:pPr marL="0" indent="0">
              <a:buNone/>
            </a:pPr>
            <a:r>
              <a:rPr lang="en-US" dirty="0"/>
              <a:t>Warning message:</a:t>
            </a:r>
          </a:p>
          <a:p>
            <a:pPr marL="0" indent="0">
              <a:buNone/>
            </a:pPr>
            <a:r>
              <a:rPr lang="en-US" dirty="0"/>
              <a:t>In `[&lt;-.factor`(`*</a:t>
            </a:r>
            <a:r>
              <a:rPr lang="en-US" dirty="0" err="1"/>
              <a:t>tmp</a:t>
            </a:r>
            <a:r>
              <a:rPr lang="en-US" dirty="0"/>
              <a:t>*`, 3, value = "widowed") :</a:t>
            </a:r>
          </a:p>
          <a:p>
            <a:pPr marL="0" indent="0">
              <a:buNone/>
            </a:pPr>
            <a:r>
              <a:rPr lang="en-US" dirty="0"/>
              <a:t>  invalid factor level, NA generated</a:t>
            </a:r>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IN" dirty="0"/>
          </a:p>
        </p:txBody>
      </p:sp>
    </p:spTree>
    <p:extLst>
      <p:ext uri="{BB962C8B-B14F-4D97-AF65-F5344CB8AC3E}">
        <p14:creationId xmlns:p14="http://schemas.microsoft.com/office/powerpoint/2010/main" val="391159226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A4CFF3-3E8F-42C5-851A-CB57F0C46AA3}"/>
              </a:ext>
            </a:extLst>
          </p:cNvPr>
          <p:cNvSpPr>
            <a:spLocks noGrp="1"/>
          </p:cNvSpPr>
          <p:nvPr>
            <p:ph idx="1"/>
          </p:nvPr>
        </p:nvSpPr>
        <p:spPr>
          <a:xfrm>
            <a:off x="838200" y="91440"/>
            <a:ext cx="10515600" cy="6085523"/>
          </a:xfrm>
        </p:spPr>
        <p:txBody>
          <a:bodyPr/>
          <a:lstStyle/>
          <a:p>
            <a:pPr marL="0" indent="0">
              <a:buNone/>
            </a:pPr>
            <a:r>
              <a:rPr lang="en-US" b="1" dirty="0"/>
              <a:t>Adding value to levels first</a:t>
            </a:r>
          </a:p>
          <a:p>
            <a:pPr marL="0" indent="0">
              <a:buNone/>
            </a:pPr>
            <a:endParaRPr lang="en-US" dirty="0"/>
          </a:p>
          <a:p>
            <a:pPr marL="0" indent="0">
              <a:buNone/>
            </a:pPr>
            <a:r>
              <a:rPr lang="en-US" dirty="0"/>
              <a:t>&gt; levels(x) &lt;- c(levels(x), "widowed")</a:t>
            </a:r>
          </a:p>
          <a:p>
            <a:pPr marL="0" indent="0">
              <a:buNone/>
            </a:pPr>
            <a:r>
              <a:rPr lang="en-US" dirty="0"/>
              <a:t>&gt; x</a:t>
            </a:r>
          </a:p>
          <a:p>
            <a:pPr marL="0" indent="0">
              <a:buNone/>
            </a:pPr>
            <a:r>
              <a:rPr lang="en-US" dirty="0"/>
              <a:t>[1] single   divorced &lt;NA&gt;     single  </a:t>
            </a:r>
          </a:p>
          <a:p>
            <a:pPr marL="0" indent="0">
              <a:buNone/>
            </a:pPr>
            <a:r>
              <a:rPr lang="en-US" dirty="0"/>
              <a:t>Levels: single married divorced widowed</a:t>
            </a:r>
          </a:p>
          <a:p>
            <a:pPr marL="0" indent="0">
              <a:buNone/>
            </a:pPr>
            <a:r>
              <a:rPr lang="en-US" dirty="0"/>
              <a:t>&gt; x[3] &lt;- "widowed"</a:t>
            </a:r>
          </a:p>
          <a:p>
            <a:pPr marL="0" indent="0">
              <a:buNone/>
            </a:pPr>
            <a:r>
              <a:rPr lang="en-US" dirty="0"/>
              <a:t>&gt; x</a:t>
            </a:r>
          </a:p>
          <a:p>
            <a:pPr marL="0" indent="0">
              <a:buNone/>
            </a:pPr>
            <a:r>
              <a:rPr lang="en-US" dirty="0"/>
              <a:t>[1] single   divorced widowed  single  </a:t>
            </a:r>
          </a:p>
          <a:p>
            <a:pPr marL="0" indent="0">
              <a:buNone/>
            </a:pPr>
            <a:r>
              <a:rPr lang="en-US" dirty="0"/>
              <a:t>Levels: single married divorced widowed</a:t>
            </a:r>
            <a:endParaRPr lang="en-IN" dirty="0"/>
          </a:p>
        </p:txBody>
      </p:sp>
    </p:spTree>
    <p:extLst>
      <p:ext uri="{BB962C8B-B14F-4D97-AF65-F5344CB8AC3E}">
        <p14:creationId xmlns:p14="http://schemas.microsoft.com/office/powerpoint/2010/main" val="356203098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3B1F8-486A-4A49-896C-92E9457CD469}"/>
              </a:ext>
            </a:extLst>
          </p:cNvPr>
          <p:cNvSpPr>
            <a:spLocks noGrp="1"/>
          </p:cNvSpPr>
          <p:nvPr>
            <p:ph type="title"/>
          </p:nvPr>
        </p:nvSpPr>
        <p:spPr/>
        <p:txBody>
          <a:bodyPr/>
          <a:lstStyle/>
          <a:p>
            <a:r>
              <a:rPr lang="en-IN" b="1" dirty="0">
                <a:solidFill>
                  <a:srgbClr val="FF0000"/>
                </a:solidFill>
              </a:rPr>
              <a:t>R Matrix</a:t>
            </a:r>
            <a:br>
              <a:rPr lang="en-IN" b="1" dirty="0"/>
            </a:br>
            <a:endParaRPr lang="en-IN" dirty="0"/>
          </a:p>
        </p:txBody>
      </p:sp>
      <p:sp>
        <p:nvSpPr>
          <p:cNvPr id="3" name="Content Placeholder 2">
            <a:extLst>
              <a:ext uri="{FF2B5EF4-FFF2-40B4-BE49-F238E27FC236}">
                <a16:creationId xmlns:a16="http://schemas.microsoft.com/office/drawing/2014/main" id="{10DBD77E-B9AB-4F4B-A9F4-8CD2DED64896}"/>
              </a:ext>
            </a:extLst>
          </p:cNvPr>
          <p:cNvSpPr>
            <a:spLocks noGrp="1"/>
          </p:cNvSpPr>
          <p:nvPr>
            <p:ph idx="1"/>
          </p:nvPr>
        </p:nvSpPr>
        <p:spPr/>
        <p:txBody>
          <a:bodyPr/>
          <a:lstStyle/>
          <a:p>
            <a:r>
              <a:rPr lang="en-US" dirty="0"/>
              <a:t>Matrix is a two dimensional data structure in R programming.</a:t>
            </a:r>
          </a:p>
          <a:p>
            <a:endParaRPr lang="en-US" dirty="0"/>
          </a:p>
          <a:p>
            <a:r>
              <a:rPr lang="en-US" dirty="0"/>
              <a:t>Matrix is similar to vector but additionally contains the dimension attribute. All attributes of an object can be checked with the attributes() function (dimension can be checked directly with the dim() function).</a:t>
            </a:r>
          </a:p>
          <a:p>
            <a:endParaRPr lang="en-US" dirty="0"/>
          </a:p>
          <a:p>
            <a:r>
              <a:rPr lang="en-US" dirty="0"/>
              <a:t>We can check if a variable is a matrix or not with the class() function.</a:t>
            </a:r>
            <a:endParaRPr lang="en-IN" dirty="0"/>
          </a:p>
        </p:txBody>
      </p:sp>
    </p:spTree>
    <p:extLst>
      <p:ext uri="{BB962C8B-B14F-4D97-AF65-F5344CB8AC3E}">
        <p14:creationId xmlns:p14="http://schemas.microsoft.com/office/powerpoint/2010/main" val="277283482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85AFD-FE48-4913-9242-967827390A61}"/>
              </a:ext>
            </a:extLst>
          </p:cNvPr>
          <p:cNvSpPr>
            <a:spLocks noGrp="1"/>
          </p:cNvSpPr>
          <p:nvPr>
            <p:ph type="title"/>
          </p:nvPr>
        </p:nvSpPr>
        <p:spPr/>
        <p:txBody>
          <a:bodyPr/>
          <a:lstStyle/>
          <a:p>
            <a:r>
              <a:rPr lang="en-US" b="1" dirty="0"/>
              <a:t>How to create a matrix in R programming?</a:t>
            </a:r>
            <a:br>
              <a:rPr lang="en-US" b="1" dirty="0"/>
            </a:br>
            <a:endParaRPr lang="en-IN" dirty="0"/>
          </a:p>
        </p:txBody>
      </p:sp>
      <p:sp>
        <p:nvSpPr>
          <p:cNvPr id="3" name="Content Placeholder 2">
            <a:extLst>
              <a:ext uri="{FF2B5EF4-FFF2-40B4-BE49-F238E27FC236}">
                <a16:creationId xmlns:a16="http://schemas.microsoft.com/office/drawing/2014/main" id="{5664A7C3-5FF0-44C5-8AE5-D8D7F2C79003}"/>
              </a:ext>
            </a:extLst>
          </p:cNvPr>
          <p:cNvSpPr>
            <a:spLocks noGrp="1"/>
          </p:cNvSpPr>
          <p:nvPr>
            <p:ph idx="1"/>
          </p:nvPr>
        </p:nvSpPr>
        <p:spPr/>
        <p:txBody>
          <a:bodyPr/>
          <a:lstStyle/>
          <a:p>
            <a:r>
              <a:rPr lang="en-US" dirty="0"/>
              <a:t>Matrix can be created using the matrix() function.</a:t>
            </a:r>
          </a:p>
          <a:p>
            <a:endParaRPr lang="en-US" dirty="0"/>
          </a:p>
          <a:p>
            <a:r>
              <a:rPr lang="en-US" dirty="0"/>
              <a:t>Dimension of the matrix can be defined by passing appropriate value for arguments </a:t>
            </a:r>
            <a:r>
              <a:rPr lang="en-US" dirty="0" err="1"/>
              <a:t>nrow</a:t>
            </a:r>
            <a:r>
              <a:rPr lang="en-US" dirty="0"/>
              <a:t> and </a:t>
            </a:r>
            <a:r>
              <a:rPr lang="en-US" dirty="0" err="1"/>
              <a:t>ncol</a:t>
            </a:r>
            <a:r>
              <a:rPr lang="en-US" dirty="0"/>
              <a:t>.</a:t>
            </a:r>
          </a:p>
          <a:p>
            <a:r>
              <a:rPr lang="en-US" dirty="0"/>
              <a:t>Providing value for both dimension is not necessary. If one of the dimension is provided, the other is inferred from length of the data.</a:t>
            </a:r>
            <a:endParaRPr lang="en-IN" dirty="0"/>
          </a:p>
        </p:txBody>
      </p:sp>
    </p:spTree>
    <p:extLst>
      <p:ext uri="{BB962C8B-B14F-4D97-AF65-F5344CB8AC3E}">
        <p14:creationId xmlns:p14="http://schemas.microsoft.com/office/powerpoint/2010/main" val="46327159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8EDA58-490D-43A8-A5FA-A873C49817F2}"/>
              </a:ext>
            </a:extLst>
          </p:cNvPr>
          <p:cNvSpPr>
            <a:spLocks noGrp="1"/>
          </p:cNvSpPr>
          <p:nvPr>
            <p:ph idx="1"/>
          </p:nvPr>
        </p:nvSpPr>
        <p:spPr>
          <a:xfrm>
            <a:off x="838200" y="193040"/>
            <a:ext cx="10515600" cy="6431280"/>
          </a:xfrm>
        </p:spPr>
        <p:txBody>
          <a:bodyPr>
            <a:normAutofit fontScale="85000" lnSpcReduction="20000"/>
          </a:bodyPr>
          <a:lstStyle/>
          <a:p>
            <a:pPr marL="0" indent="0">
              <a:buNone/>
            </a:pPr>
            <a:r>
              <a:rPr lang="en-IN" b="1" dirty="0"/>
              <a:t>&gt; matrix(1:9,nrow=3,ncol=3)</a:t>
            </a:r>
          </a:p>
          <a:p>
            <a:pPr marL="0" indent="0">
              <a:buNone/>
            </a:pPr>
            <a:r>
              <a:rPr lang="en-IN" dirty="0"/>
              <a:t>     [,1] [,2] [,3]</a:t>
            </a:r>
          </a:p>
          <a:p>
            <a:pPr marL="0" indent="0">
              <a:buNone/>
            </a:pPr>
            <a:r>
              <a:rPr lang="en-IN" dirty="0"/>
              <a:t>[1,]    1    4    7</a:t>
            </a:r>
          </a:p>
          <a:p>
            <a:pPr marL="0" indent="0">
              <a:buNone/>
            </a:pPr>
            <a:r>
              <a:rPr lang="en-IN" dirty="0"/>
              <a:t>[2,]    2    5    8</a:t>
            </a:r>
          </a:p>
          <a:p>
            <a:pPr marL="0" indent="0">
              <a:buNone/>
            </a:pPr>
            <a:r>
              <a:rPr lang="en-IN" dirty="0"/>
              <a:t>[3,]    3    6    9</a:t>
            </a:r>
          </a:p>
          <a:p>
            <a:pPr marL="0" indent="0">
              <a:buNone/>
            </a:pPr>
            <a:endParaRPr lang="en-IN" dirty="0"/>
          </a:p>
          <a:p>
            <a:pPr marL="0" indent="0">
              <a:buNone/>
            </a:pPr>
            <a:r>
              <a:rPr lang="fr-FR" b="1" dirty="0"/>
              <a:t>&gt; matrix(1:9,nrow=3)</a:t>
            </a:r>
          </a:p>
          <a:p>
            <a:pPr marL="0" indent="0">
              <a:buNone/>
            </a:pPr>
            <a:r>
              <a:rPr lang="fr-FR" dirty="0"/>
              <a:t>     [,1] [,2] [,3]</a:t>
            </a:r>
          </a:p>
          <a:p>
            <a:pPr marL="0" indent="0">
              <a:buNone/>
            </a:pPr>
            <a:r>
              <a:rPr lang="fr-FR" dirty="0"/>
              <a:t>[1,]    1    4    7</a:t>
            </a:r>
          </a:p>
          <a:p>
            <a:pPr marL="0" indent="0">
              <a:buNone/>
            </a:pPr>
            <a:r>
              <a:rPr lang="fr-FR" dirty="0"/>
              <a:t>[2,]    2    5    8</a:t>
            </a:r>
          </a:p>
          <a:p>
            <a:pPr marL="0" indent="0">
              <a:buNone/>
            </a:pPr>
            <a:r>
              <a:rPr lang="fr-FR" dirty="0"/>
              <a:t>[3,]    3    6    9</a:t>
            </a:r>
          </a:p>
          <a:p>
            <a:pPr marL="0" indent="0">
              <a:buNone/>
            </a:pPr>
            <a:r>
              <a:rPr lang="en-IN" b="1" dirty="0"/>
              <a:t>&gt; matrix(c(3,4,5,4,2,3,4,5,7),</a:t>
            </a:r>
            <a:r>
              <a:rPr lang="en-IN" b="1" dirty="0" err="1"/>
              <a:t>nrow</a:t>
            </a:r>
            <a:r>
              <a:rPr lang="en-IN" b="1" dirty="0"/>
              <a:t>=3,ncol=3)</a:t>
            </a:r>
          </a:p>
          <a:p>
            <a:pPr marL="0" indent="0">
              <a:buNone/>
            </a:pPr>
            <a:r>
              <a:rPr lang="en-IN" dirty="0"/>
              <a:t>     [,1] [,2] [,3]</a:t>
            </a:r>
          </a:p>
          <a:p>
            <a:pPr marL="0" indent="0">
              <a:buNone/>
            </a:pPr>
            <a:r>
              <a:rPr lang="en-IN" dirty="0"/>
              <a:t>[1,]    3    4    4</a:t>
            </a:r>
          </a:p>
          <a:p>
            <a:pPr marL="0" indent="0">
              <a:buNone/>
            </a:pPr>
            <a:r>
              <a:rPr lang="en-IN" dirty="0"/>
              <a:t>[2,]    4    2    5</a:t>
            </a:r>
          </a:p>
          <a:p>
            <a:pPr marL="0" indent="0">
              <a:buNone/>
            </a:pPr>
            <a:r>
              <a:rPr lang="en-IN" dirty="0"/>
              <a:t>[3,]    5    3    7</a:t>
            </a:r>
          </a:p>
        </p:txBody>
      </p:sp>
    </p:spTree>
    <p:extLst>
      <p:ext uri="{BB962C8B-B14F-4D97-AF65-F5344CB8AC3E}">
        <p14:creationId xmlns:p14="http://schemas.microsoft.com/office/powerpoint/2010/main" val="182284825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F1F18F-32CF-40B9-AD9E-75C84B8FA972}"/>
              </a:ext>
            </a:extLst>
          </p:cNvPr>
          <p:cNvSpPr>
            <a:spLocks noGrp="1"/>
          </p:cNvSpPr>
          <p:nvPr>
            <p:ph idx="1"/>
          </p:nvPr>
        </p:nvSpPr>
        <p:spPr>
          <a:xfrm>
            <a:off x="838200" y="71120"/>
            <a:ext cx="10515600" cy="6105843"/>
          </a:xfrm>
        </p:spPr>
        <p:txBody>
          <a:bodyPr>
            <a:normAutofit fontScale="92500" lnSpcReduction="10000"/>
          </a:bodyPr>
          <a:lstStyle/>
          <a:p>
            <a:pPr marL="0" indent="0">
              <a:buNone/>
            </a:pPr>
            <a:r>
              <a:rPr lang="en-US" dirty="0"/>
              <a:t>We can see that the matrix is filled column-wise. This can be reversed to row-wise filling by passing TRUE to the argument </a:t>
            </a:r>
            <a:r>
              <a:rPr lang="en-US" dirty="0" err="1"/>
              <a:t>byrow</a:t>
            </a:r>
            <a:r>
              <a:rPr lang="en-US" dirty="0"/>
              <a:t>.</a:t>
            </a:r>
          </a:p>
          <a:p>
            <a:pPr marL="0" indent="0">
              <a:buNone/>
            </a:pPr>
            <a:r>
              <a:rPr lang="en-US" b="1" dirty="0"/>
              <a:t>&gt; matrix(1:9,nrow=3,byrow=TRUE) </a:t>
            </a:r>
            <a:r>
              <a:rPr lang="en-US" dirty="0"/>
              <a:t>		# fill matrix row-wise</a:t>
            </a:r>
          </a:p>
          <a:p>
            <a:pPr marL="0" indent="0">
              <a:buNone/>
            </a:pPr>
            <a:r>
              <a:rPr lang="en-US" dirty="0"/>
              <a:t>     [,1] [,2] [,3]</a:t>
            </a:r>
          </a:p>
          <a:p>
            <a:pPr marL="0" indent="0">
              <a:buNone/>
            </a:pPr>
            <a:r>
              <a:rPr lang="en-US" dirty="0"/>
              <a:t>[1,]    1    2    3</a:t>
            </a:r>
          </a:p>
          <a:p>
            <a:pPr marL="0" indent="0">
              <a:buNone/>
            </a:pPr>
            <a:r>
              <a:rPr lang="en-US" dirty="0"/>
              <a:t>[2,]    4    5    6</a:t>
            </a:r>
          </a:p>
          <a:p>
            <a:pPr marL="0" indent="0">
              <a:buNone/>
            </a:pPr>
            <a:r>
              <a:rPr lang="en-US" dirty="0"/>
              <a:t>[3,]    7    8    9</a:t>
            </a:r>
          </a:p>
          <a:p>
            <a:pPr marL="0" indent="0">
              <a:buNone/>
            </a:pPr>
            <a:r>
              <a:rPr lang="en-US" dirty="0"/>
              <a:t>It is possible to name the rows and columns of matrix during creation by passing a 2 element list to the argument </a:t>
            </a:r>
            <a:r>
              <a:rPr lang="en-US" dirty="0" err="1"/>
              <a:t>dimnames</a:t>
            </a:r>
            <a:r>
              <a:rPr lang="en-US" dirty="0"/>
              <a:t>.</a:t>
            </a:r>
          </a:p>
          <a:p>
            <a:pPr marL="0" indent="0">
              <a:buNone/>
            </a:pPr>
            <a:r>
              <a:rPr lang="es-ES" dirty="0"/>
              <a:t>&gt; </a:t>
            </a:r>
            <a:r>
              <a:rPr lang="es-ES" b="1" dirty="0" err="1"/>
              <a:t>matrix</a:t>
            </a:r>
            <a:r>
              <a:rPr lang="es-ES" b="1" dirty="0"/>
              <a:t>(1:9,nrow=3,dimnames=</a:t>
            </a:r>
            <a:r>
              <a:rPr lang="es-ES" b="1" dirty="0" err="1"/>
              <a:t>list</a:t>
            </a:r>
            <a:r>
              <a:rPr lang="es-ES" b="1" dirty="0"/>
              <a:t>(c("X","Y","Z"),c("A","B","C")))</a:t>
            </a:r>
          </a:p>
          <a:p>
            <a:pPr marL="0" indent="0">
              <a:buNone/>
            </a:pPr>
            <a:r>
              <a:rPr lang="es-ES" dirty="0"/>
              <a:t>  A B C</a:t>
            </a:r>
          </a:p>
          <a:p>
            <a:pPr marL="0" indent="0">
              <a:buNone/>
            </a:pPr>
            <a:r>
              <a:rPr lang="es-ES" dirty="0"/>
              <a:t>X 1 4 7</a:t>
            </a:r>
          </a:p>
          <a:p>
            <a:pPr marL="0" indent="0">
              <a:buNone/>
            </a:pPr>
            <a:r>
              <a:rPr lang="es-ES" dirty="0"/>
              <a:t>Y 2 5 8</a:t>
            </a:r>
          </a:p>
          <a:p>
            <a:pPr marL="0" indent="0">
              <a:buNone/>
            </a:pPr>
            <a:r>
              <a:rPr lang="es-ES" dirty="0"/>
              <a:t>Z 3 6 9</a:t>
            </a:r>
            <a:endParaRPr lang="en-US" dirty="0"/>
          </a:p>
          <a:p>
            <a:pPr marL="0" indent="0">
              <a:buNone/>
            </a:pPr>
            <a:endParaRPr lang="en-IN" dirty="0"/>
          </a:p>
        </p:txBody>
      </p:sp>
    </p:spTree>
    <p:extLst>
      <p:ext uri="{BB962C8B-B14F-4D97-AF65-F5344CB8AC3E}">
        <p14:creationId xmlns:p14="http://schemas.microsoft.com/office/powerpoint/2010/main" val="386940486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2E8F85-615D-4FAE-BFEC-C8D4F030EC0A}"/>
              </a:ext>
            </a:extLst>
          </p:cNvPr>
          <p:cNvSpPr>
            <a:spLocks noGrp="1"/>
          </p:cNvSpPr>
          <p:nvPr>
            <p:ph idx="1"/>
          </p:nvPr>
        </p:nvSpPr>
        <p:spPr>
          <a:xfrm>
            <a:off x="838200" y="172720"/>
            <a:ext cx="10515600" cy="6482080"/>
          </a:xfrm>
        </p:spPr>
        <p:txBody>
          <a:bodyPr>
            <a:normAutofit fontScale="92500" lnSpcReduction="10000"/>
          </a:bodyPr>
          <a:lstStyle/>
          <a:p>
            <a:pPr marL="0" indent="0">
              <a:buNone/>
            </a:pPr>
            <a:r>
              <a:rPr lang="en-US" dirty="0"/>
              <a:t>These names can be accessed or changed with two helpful functions </a:t>
            </a:r>
            <a:r>
              <a:rPr lang="en-US" dirty="0" err="1"/>
              <a:t>colnames</a:t>
            </a:r>
            <a:r>
              <a:rPr lang="en-US" dirty="0"/>
              <a:t>() and </a:t>
            </a:r>
            <a:r>
              <a:rPr lang="en-US" dirty="0" err="1"/>
              <a:t>rownames</a:t>
            </a:r>
            <a:r>
              <a:rPr lang="en-US" dirty="0"/>
              <a:t>().</a:t>
            </a:r>
          </a:p>
          <a:p>
            <a:pPr marL="0" indent="0">
              <a:buNone/>
            </a:pPr>
            <a:r>
              <a:rPr lang="en-IN" dirty="0"/>
              <a:t>&gt; X&lt;-matrix(1:9,nrow=3,dimnames=list(c("X","Y","Z"),c("A","B","C")))</a:t>
            </a:r>
          </a:p>
          <a:p>
            <a:pPr marL="0" indent="0">
              <a:buNone/>
            </a:pPr>
            <a:r>
              <a:rPr lang="pt-BR" dirty="0"/>
              <a:t>&gt; colnames(X)</a:t>
            </a:r>
          </a:p>
          <a:p>
            <a:pPr marL="0" indent="0">
              <a:buNone/>
            </a:pPr>
            <a:r>
              <a:rPr lang="pt-BR" dirty="0"/>
              <a:t>[1] "A" "B" "C“</a:t>
            </a:r>
          </a:p>
          <a:p>
            <a:pPr marL="0" indent="0">
              <a:buNone/>
            </a:pPr>
            <a:r>
              <a:rPr lang="en-IN" dirty="0"/>
              <a:t>&gt; </a:t>
            </a:r>
            <a:r>
              <a:rPr lang="en-IN" dirty="0" err="1"/>
              <a:t>rownames</a:t>
            </a:r>
            <a:r>
              <a:rPr lang="en-IN" dirty="0"/>
              <a:t>(X)</a:t>
            </a:r>
          </a:p>
          <a:p>
            <a:pPr marL="0" indent="0">
              <a:buNone/>
            </a:pPr>
            <a:r>
              <a:rPr lang="en-IN" dirty="0"/>
              <a:t>[1] "X" "Y" "Z“</a:t>
            </a:r>
          </a:p>
          <a:p>
            <a:pPr marL="0" indent="0">
              <a:buNone/>
            </a:pPr>
            <a:r>
              <a:rPr lang="pt-BR" dirty="0"/>
              <a:t>&gt; colnames(X)&lt;-c("C1","C2","C3")</a:t>
            </a:r>
          </a:p>
          <a:p>
            <a:pPr marL="0" indent="0">
              <a:buNone/>
            </a:pPr>
            <a:r>
              <a:rPr lang="pt-BR" dirty="0"/>
              <a:t>&gt; rownames(X)&lt;-c("R1","R2","R3")</a:t>
            </a:r>
          </a:p>
          <a:p>
            <a:pPr marL="0" indent="0">
              <a:buNone/>
            </a:pPr>
            <a:r>
              <a:rPr lang="pt-BR" dirty="0"/>
              <a:t>&gt; X</a:t>
            </a:r>
          </a:p>
          <a:p>
            <a:pPr marL="0" indent="0">
              <a:buNone/>
            </a:pPr>
            <a:r>
              <a:rPr lang="pt-BR" dirty="0"/>
              <a:t>   C1 C2 C3</a:t>
            </a:r>
          </a:p>
          <a:p>
            <a:pPr marL="0" indent="0">
              <a:buNone/>
            </a:pPr>
            <a:r>
              <a:rPr lang="pt-BR" dirty="0"/>
              <a:t>R1  1  4  7</a:t>
            </a:r>
          </a:p>
          <a:p>
            <a:pPr marL="0" indent="0">
              <a:buNone/>
            </a:pPr>
            <a:r>
              <a:rPr lang="pt-BR" dirty="0"/>
              <a:t>R2  2  5  8</a:t>
            </a:r>
          </a:p>
          <a:p>
            <a:pPr marL="0" indent="0">
              <a:buNone/>
            </a:pPr>
            <a:r>
              <a:rPr lang="pt-BR" dirty="0"/>
              <a:t>R3  3  6  9</a:t>
            </a:r>
            <a:endParaRPr lang="en-IN" dirty="0"/>
          </a:p>
        </p:txBody>
      </p:sp>
    </p:spTree>
    <p:extLst>
      <p:ext uri="{BB962C8B-B14F-4D97-AF65-F5344CB8AC3E}">
        <p14:creationId xmlns:p14="http://schemas.microsoft.com/office/powerpoint/2010/main" val="34108898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3049</TotalTime>
  <Words>9977</Words>
  <Application>Microsoft Office PowerPoint</Application>
  <PresentationFormat>Widescreen</PresentationFormat>
  <Paragraphs>1159</Paragraphs>
  <Slides>112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112</vt:i4>
      </vt:variant>
    </vt:vector>
  </HeadingPairs>
  <TitlesOfParts>
    <vt:vector size="118" baseType="lpstr">
      <vt:lpstr>Arial</vt:lpstr>
      <vt:lpstr>Calibri</vt:lpstr>
      <vt:lpstr>Calibri Light</vt:lpstr>
      <vt:lpstr>Courier New</vt:lpstr>
      <vt:lpstr>Wingdings</vt:lpstr>
      <vt:lpstr>Office Theme</vt:lpstr>
      <vt:lpstr> Data Analytics with R  Introduction and Data Structures in R</vt:lpstr>
      <vt:lpstr>Introduction to R</vt:lpstr>
      <vt:lpstr>R is a </vt:lpstr>
      <vt:lpstr>PowerPoint Presentation</vt:lpstr>
      <vt:lpstr>Features of R Programming Language </vt:lpstr>
      <vt:lpstr>PowerPoint Presentation</vt:lpstr>
      <vt:lpstr>Downloading and installing R</vt:lpstr>
      <vt:lpstr>PowerPoint Presentation</vt:lpstr>
      <vt:lpstr>RStudio: An Integrated Development Environment (IDE) for R </vt:lpstr>
      <vt:lpstr>PowerPoint Presentation</vt:lpstr>
      <vt:lpstr>R Programming IDE and editors </vt:lpstr>
      <vt:lpstr>Alternatives to R programming</vt:lpstr>
      <vt:lpstr>Getting Help with R </vt:lpstr>
      <vt:lpstr>R Help</vt:lpstr>
      <vt:lpstr>PowerPoint Presentation</vt:lpstr>
      <vt:lpstr>Command Packages     (over 10000 packages in CRAN)</vt:lpstr>
      <vt:lpstr>Check Available R Packages </vt:lpstr>
      <vt:lpstr>Install a New Package </vt:lpstr>
      <vt:lpstr>PowerPoint Presentation</vt:lpstr>
      <vt:lpstr>Loading Package</vt:lpstr>
      <vt:lpstr>Removing and unloading packages</vt:lpstr>
      <vt:lpstr>Use R Like Calc</vt:lpstr>
      <vt:lpstr>Some of the mathematical operations Available in R</vt:lpstr>
      <vt:lpstr>Storing results for calculations</vt:lpstr>
      <vt:lpstr>Reading and Getting data into R</vt:lpstr>
      <vt:lpstr>Entering Numerical items as data</vt:lpstr>
      <vt:lpstr>PowerPoint Presentation</vt:lpstr>
      <vt:lpstr>Entering text items as data</vt:lpstr>
      <vt:lpstr>Using Scan Command for Making Data</vt:lpstr>
      <vt:lpstr>Entering Text as data</vt:lpstr>
      <vt:lpstr>Using the clipboard to make data</vt:lpstr>
      <vt:lpstr>PowerPoint Presentation</vt:lpstr>
      <vt:lpstr>Reading a file of data from a disk</vt:lpstr>
      <vt:lpstr>If your file is in another location</vt:lpstr>
      <vt:lpstr>Setting working directory</vt:lpstr>
      <vt:lpstr>Looking the contents of directory</vt:lpstr>
      <vt:lpstr>PowerPoint Presentation</vt:lpstr>
      <vt:lpstr>PowerPoint Presentation</vt:lpstr>
      <vt:lpstr>PowerPoint Presentation</vt:lpstr>
      <vt:lpstr>For invisible files </vt:lpstr>
      <vt:lpstr>Selects the file from browser type or from popup window</vt:lpstr>
      <vt:lpstr>Reading Bigger Files </vt:lpstr>
      <vt:lpstr>PowerPoint Presentation</vt:lpstr>
      <vt:lpstr>PowerPoint Presentation</vt:lpstr>
      <vt:lpstr>PowerPoint Presentation</vt:lpstr>
      <vt:lpstr>PowerPoint Presentation</vt:lpstr>
      <vt:lpstr>Alternative command for Reading Data in R</vt:lpstr>
      <vt:lpstr>PowerPoint Presentation</vt:lpstr>
      <vt:lpstr>Missing Values in data files</vt:lpstr>
      <vt:lpstr>Viewing named object</vt:lpstr>
      <vt:lpstr>Viewing previously loaded named object</vt:lpstr>
      <vt:lpstr>Removing object from R</vt:lpstr>
      <vt:lpstr>Types of data Items</vt:lpstr>
      <vt:lpstr>PowerPoint Presentation</vt:lpstr>
      <vt:lpstr>Converting between number and Text Data</vt:lpstr>
      <vt:lpstr>PowerPoint Presentation</vt:lpstr>
      <vt:lpstr>The Structure of Data Items</vt:lpstr>
      <vt:lpstr>Vector</vt:lpstr>
      <vt:lpstr>How to Create Vector</vt:lpstr>
      <vt:lpstr>Creating a vector using : operator </vt:lpstr>
      <vt:lpstr>Creating a vector using seq() function </vt:lpstr>
      <vt:lpstr>How to access Elements of a Vector? </vt:lpstr>
      <vt:lpstr>PowerPoint Presentation</vt:lpstr>
      <vt:lpstr>PowerPoint Presentation</vt:lpstr>
      <vt:lpstr>PowerPoint Presentation</vt:lpstr>
      <vt:lpstr>How to modify a vector in R? </vt:lpstr>
      <vt:lpstr>PowerPoint Presentation</vt:lpstr>
      <vt:lpstr> How to delete a Vector? </vt:lpstr>
      <vt:lpstr>How to find the index of the vector</vt:lpstr>
      <vt:lpstr>PowerPoint Presentation</vt:lpstr>
      <vt:lpstr>Creating Sample series</vt:lpstr>
      <vt:lpstr>R Lists </vt:lpstr>
      <vt:lpstr>How to create a list in R programming? </vt:lpstr>
      <vt:lpstr>PowerPoint Presentation</vt:lpstr>
      <vt:lpstr>How to access components of a list? </vt:lpstr>
      <vt:lpstr>PowerPoint Presentation</vt:lpstr>
      <vt:lpstr>How to modify a list in R? </vt:lpstr>
      <vt:lpstr>PowerPoint Presentation</vt:lpstr>
      <vt:lpstr>How to add components to a list? </vt:lpstr>
      <vt:lpstr>How to delete components from a list? </vt:lpstr>
      <vt:lpstr>Data Frames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 Factors </vt:lpstr>
      <vt:lpstr>How to create a factor in R? </vt:lpstr>
      <vt:lpstr>PowerPoint Presentation</vt:lpstr>
      <vt:lpstr>PowerPoint Presentation</vt:lpstr>
      <vt:lpstr>PowerPoint Presentation</vt:lpstr>
      <vt:lpstr>R Matrix </vt:lpstr>
      <vt:lpstr>How to create a matrix in R programming? </vt:lpstr>
      <vt:lpstr>PowerPoint Presentation</vt:lpstr>
      <vt:lpstr>PowerPoint Presentation</vt:lpstr>
      <vt:lpstr>PowerPoint Presentation</vt:lpstr>
      <vt:lpstr>PowerPoint Presentation</vt:lpstr>
      <vt:lpstr>PowerPoint Presentation</vt:lpstr>
      <vt:lpstr>How to access Elements of a matrix? </vt:lpstr>
      <vt:lpstr>PowerPoint Presentation</vt:lpstr>
      <vt:lpstr>PowerPoint Presentation</vt:lpstr>
      <vt:lpstr>PowerPoint Presentation</vt:lpstr>
      <vt:lpstr>Using logical vector as index</vt:lpstr>
      <vt:lpstr>PowerPoint Presentation</vt:lpstr>
      <vt:lpstr>Using character vector as index</vt:lpstr>
      <vt:lpstr>How to modify a matrix in R?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dc:title>
  <dc:creator>Aditya Joshi</dc:creator>
  <cp:lastModifiedBy>Khem Raj Joshi</cp:lastModifiedBy>
  <cp:revision>204</cp:revision>
  <dcterms:created xsi:type="dcterms:W3CDTF">2020-01-28T00:35:32Z</dcterms:created>
  <dcterms:modified xsi:type="dcterms:W3CDTF">2025-03-26T19:12:56Z</dcterms:modified>
</cp:coreProperties>
</file>