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6" r:id="rId34"/>
    <p:sldId id="288" r:id="rId35"/>
    <p:sldId id="289" r:id="rId36"/>
    <p:sldId id="290" r:id="rId37"/>
    <p:sldId id="292" r:id="rId38"/>
    <p:sldId id="291" r:id="rId39"/>
    <p:sldId id="293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0760-7A93-4DB6-9E0B-5F9AE42216EA}" v="2227" dt="2021-05-15T17:09:01.918"/>
    <p1510:client id="{171B0B4C-CCE1-4FC8-A2EF-6E76676672CD}" v="44" dt="2021-05-12T16:39:20.455"/>
    <p1510:client id="{56270874-8425-4AD7-B85C-9ABFF56ED9A4}" v="1793" dt="2021-05-18T17:45:39.531"/>
    <p1510:client id="{5BC34787-05C8-4C71-83A5-44C02A34FDA0}" v="1082" dt="2021-05-20T11:37:22.010"/>
    <p1510:client id="{5E345E6B-AAE1-44B3-BB71-BAA30445B1E7}" v="5106" dt="2021-05-16T18:25:47.947"/>
    <p1510:client id="{63804793-66ED-4D80-836A-F87759116FE9}" v="1908" dt="2021-05-13T17:45:39.096"/>
    <p1510:client id="{63C019FF-E5C7-4934-939C-83B2C689F411}" v="18" dt="2021-06-06T06:32:37.827"/>
    <p1510:client id="{7785CAE7-FE00-4E61-87EF-37FE3D58832B}" v="2011" dt="2021-05-10T18:29:28.512"/>
    <p1510:client id="{B539352E-26E4-489B-A132-B6FFF3FE5DBF}" v="876" dt="2021-05-17T13:13:54.529"/>
    <p1510:client id="{C1C8D4F1-C3B0-4A79-B5A1-F5524017F49E}" v="1865" dt="2021-05-19T17:32:37.060"/>
    <p1510:client id="{D0C6DCD1-5215-4E46-B030-7EB493D57483}" v="846" dt="2021-05-19T07:12:19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0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6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8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0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6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ncurrent/CountDownLatch.html#countDown()" TargetMode="External"/><Relationship Id="rId2" Type="http://schemas.openxmlformats.org/officeDocument/2006/relationships/hyperlink" Target="https://docs.oracle.com/javase/7/docs/api/java/util/concurrent/CountDownLatch.html#await(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Credit : Java defog.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9AB-3740-41BC-A446-68FF55B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</a:t>
            </a:r>
            <a:r>
              <a:rPr lang="en-US"/>
              <a:t>methods of Executor</a:t>
            </a:r>
            <a:br>
              <a:rPr lang="en-US" dirty="0"/>
            </a:br>
            <a:r>
              <a:rPr lang="en-US"/>
              <a:t>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DE34-C7DD-4AC7-8775-16E8F259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.shutdown : will initiate shutdown</a:t>
            </a:r>
          </a:p>
          <a:p>
            <a:r>
              <a:rPr lang="en-US"/>
              <a:t>2)isShutdown : will return true if service is shutdown.</a:t>
            </a:r>
          </a:p>
          <a:p>
            <a:r>
              <a:rPr lang="en-US"/>
              <a:t>3)isTerminated : will return true if all tasks are completed.</a:t>
            </a:r>
          </a:p>
          <a:p>
            <a:r>
              <a:rPr lang="en-US"/>
              <a:t>4)shotdownnow : will inititate shutdown and return queued task but will complete running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2460-9FF6-4E5A-82E3-ABDFD9A9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Callable&lt;&gt;</a:t>
            </a:r>
            <a:br>
              <a:rPr lang="en-US" dirty="0"/>
            </a:br>
            <a:r>
              <a:rPr lang="en-US"/>
              <a:t>and </a:t>
            </a:r>
            <a:br>
              <a:rPr lang="en-US" dirty="0"/>
            </a:br>
            <a:r>
              <a:rPr lang="en-US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F8B9-FDF2-46C5-8E35-48548AC7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Callable :</a:t>
            </a:r>
          </a:p>
          <a:p>
            <a:r>
              <a:rPr lang="en-US"/>
              <a:t>1)  callable interface introduced int java 1.</a:t>
            </a:r>
            <a:r>
              <a:rPr lang="en-US" dirty="0"/>
              <a:t>5.</a:t>
            </a:r>
          </a:p>
          <a:p>
            <a:r>
              <a:rPr lang="en-US"/>
              <a:t>2) unlike runnable where you can't return any value , here you can return any value you want.</a:t>
            </a:r>
            <a:endParaRPr lang="en-US" dirty="0"/>
          </a:p>
          <a:p>
            <a:r>
              <a:rPr lang="en-US"/>
              <a:t>3) callable interface has one method call();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0D23-B1D7-4CA1-94F7-E04CD644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Future&lt;V&gt;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B6E6-4449-4E1E-8F34-40C92928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1)Future interface is a place holder for some value which will arrive or will return after some time(once you call method executed</a:t>
            </a:r>
            <a:r>
              <a:rPr lang="en-US" dirty="0"/>
              <a:t>).</a:t>
            </a:r>
          </a:p>
          <a:p>
            <a:r>
              <a:rPr lang="en-US"/>
              <a:t>2) syntax :</a:t>
            </a:r>
            <a:r>
              <a:rPr lang="en-US">
                <a:ea typeface="+mn-lt"/>
                <a:cs typeface="+mn-lt"/>
              </a:rPr>
              <a:t>Future&lt;Integer&gt; future = service.submit(new Task());</a:t>
            </a:r>
            <a:endParaRPr lang="en-US"/>
          </a:p>
          <a:p>
            <a:r>
              <a:rPr lang="en-US"/>
              <a:t>3)  future.get() :  to get the result value, it is a blocking operation.</a:t>
            </a:r>
            <a:endParaRPr lang="en-US" dirty="0"/>
          </a:p>
          <a:p>
            <a:r>
              <a:rPr lang="en-US"/>
              <a:t>4) you can't determine the</a:t>
            </a:r>
            <a:r>
              <a:rPr lang="en-US" dirty="0"/>
              <a:t> </a:t>
            </a:r>
            <a:r>
              <a:rPr lang="en-US"/>
              <a:t>time to get result , it depends on call method , how long it takes to complete task.</a:t>
            </a:r>
            <a:endParaRPr lang="en-US" dirty="0"/>
          </a:p>
          <a:p>
            <a:r>
              <a:rPr lang="en-US"/>
              <a:t>5) Note :  </a:t>
            </a:r>
            <a:endParaRPr lang="en-US" dirty="0"/>
          </a:p>
          <a:p>
            <a:pPr lvl="1"/>
            <a:r>
              <a:rPr lang="en-US"/>
              <a:t>You can use ExecutorService.submit() method to submit callable task, unlike runnable interface where we used .execute() method to submit task .</a:t>
            </a:r>
          </a:p>
          <a:p>
            <a:pPr lvl="1"/>
            <a:r>
              <a:rPr lang="en-US"/>
              <a:t>You can use .submit() method to submit</a:t>
            </a:r>
            <a:r>
              <a:rPr lang="en-US" dirty="0"/>
              <a:t> </a:t>
            </a:r>
            <a:r>
              <a:rPr lang="en-US"/>
              <a:t>runnable and callable tasks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5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83C6-6ADC-4B62-9633-437D8C0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FE08-6578-466C-98E9-34ECB446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6) future.get(1, TimeUnit.SECONDS); // can be used when you want result within time frame else you wanna move 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0027-BDAF-424D-B8C3-0535A968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 </a:t>
            </a:r>
            <a:br>
              <a:rPr lang="en-US" dirty="0"/>
            </a:br>
            <a:r>
              <a:rPr lang="en-US"/>
              <a:t>java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3522-44C9-474A-9940-976A7273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uses non-blocking mechanism.</a:t>
            </a:r>
            <a:endParaRPr lang="en-US" dirty="0"/>
          </a:p>
          <a:p>
            <a:r>
              <a:rPr lang="en-US"/>
              <a:t>2) comapletableFuture : </a:t>
            </a:r>
            <a:endParaRPr lang="en-US" dirty="0"/>
          </a:p>
          <a:p>
            <a:r>
              <a:rPr lang="en-US"/>
              <a:t>3) uses callback methods</a:t>
            </a:r>
            <a:r>
              <a:rPr lang="en-US" dirty="0"/>
              <a:t> </a:t>
            </a:r>
            <a:r>
              <a:rPr lang="en-US"/>
              <a:t>to return promises</a:t>
            </a:r>
            <a:endParaRPr lang="en-US" dirty="0"/>
          </a:p>
          <a:p>
            <a:r>
              <a:rPr lang="en-US"/>
              <a:t>4) main thread will not block after calling any task like I/O task.</a:t>
            </a:r>
            <a:endParaRPr lang="en-US" dirty="0"/>
          </a:p>
          <a:p>
            <a:r>
              <a:rPr lang="en-US"/>
              <a:t>5) once I/O operation called main thread</a:t>
            </a:r>
            <a:r>
              <a:rPr lang="en-US" dirty="0"/>
              <a:t> </a:t>
            </a:r>
            <a:r>
              <a:rPr lang="en-US"/>
              <a:t>will move on and start performaing other operations.</a:t>
            </a:r>
            <a:endParaRPr lang="en-US" dirty="0"/>
          </a:p>
          <a:p>
            <a:r>
              <a:rPr lang="en-US"/>
              <a:t>6)</a:t>
            </a:r>
            <a:r>
              <a:rPr lang="en-US" dirty="0"/>
              <a:t> </a:t>
            </a:r>
            <a:r>
              <a:rPr lang="en-US"/>
              <a:t>once operation is</a:t>
            </a:r>
            <a:r>
              <a:rPr lang="en-US" dirty="0"/>
              <a:t> </a:t>
            </a:r>
            <a:r>
              <a:rPr lang="en-US"/>
              <a:t>complete promise object will fill with return value by callback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0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FD78-3303-4870-8BA5-8A79B6C0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1D1B-534E-4EC4-A9E1-CDC8F182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is similar to wait-notify methods concept.</a:t>
            </a:r>
          </a:p>
          <a:p>
            <a:r>
              <a:rPr lang="en-US" dirty="0" err="1"/>
              <a:t>Condition.await</a:t>
            </a:r>
            <a:r>
              <a:rPr lang="en-US" dirty="0"/>
              <a:t>() , act as wait() , will put the condition on wait </a:t>
            </a:r>
            <a:r>
              <a:rPr lang="en-US"/>
              <a:t>state.</a:t>
            </a:r>
          </a:p>
          <a:p>
            <a:r>
              <a:rPr lang="en-US" dirty="0" err="1"/>
              <a:t>Condition.single</a:t>
            </a:r>
            <a:r>
              <a:rPr lang="en-US"/>
              <a:t>(): act as notify() , will single that condition is met </a:t>
            </a:r>
            <a:r>
              <a:rPr lang="en-US" dirty="0"/>
              <a:t>and schedular resume the thread from where it is suspended.</a:t>
            </a:r>
          </a:p>
          <a:p>
            <a:r>
              <a:rPr lang="en-US" dirty="0"/>
              <a:t>.</a:t>
            </a:r>
            <a:r>
              <a:rPr lang="en-US" dirty="0" err="1"/>
              <a:t>signalAll</a:t>
            </a:r>
            <a:r>
              <a:rPr lang="en-US" dirty="0"/>
              <a:t>() : act as notify </a:t>
            </a:r>
            <a:r>
              <a:rPr lang="en-US"/>
              <a:t>all.</a:t>
            </a:r>
            <a:endParaRPr lang="en-US" dirty="0"/>
          </a:p>
          <a:p>
            <a:r>
              <a:rPr lang="en-US" dirty="0"/>
              <a:t>Note : wait() , notify() and </a:t>
            </a:r>
            <a:r>
              <a:rPr lang="en-US" dirty="0" err="1"/>
              <a:t>notifyall</a:t>
            </a:r>
            <a:r>
              <a:rPr lang="en-US" dirty="0"/>
              <a:t>() are </a:t>
            </a:r>
            <a:r>
              <a:rPr lang="en-US" dirty="0" err="1"/>
              <a:t>mthods</a:t>
            </a:r>
            <a:r>
              <a:rPr lang="en-US" dirty="0"/>
              <a:t> from object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3F4-ABFA-4A12-8C28-40E2E261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Completable</a:t>
            </a:r>
            <a:br>
              <a:rPr lang="en-US" dirty="0"/>
            </a:br>
            <a:r>
              <a:rPr lang="en-US"/>
              <a:t>Future &lt;T&gt;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D4D8-D957-4B87-96DB-CCBDF6AE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Completable future is used to perform possible asynchonous (no-blocking) computations and trigger its dependent computations which could also be asynchonous.</a:t>
            </a:r>
          </a:p>
          <a:p>
            <a:r>
              <a:rPr lang="en-US"/>
              <a:t>Problem with runnable/callable : </a:t>
            </a:r>
            <a:endParaRPr lang="en-US" dirty="0"/>
          </a:p>
          <a:p>
            <a:r>
              <a:rPr lang="en-US"/>
              <a:t>1 ) when you do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Future&lt;Integer&gt; future = service.submit(new Task());</a:t>
            </a:r>
          </a:p>
          <a:p>
            <a:r>
              <a:rPr lang="en-US">
                <a:ea typeface="+mn-lt"/>
                <a:cs typeface="+mn-lt"/>
              </a:rPr>
              <a:t>Here immediately you will get placeholder for for future object despite your task is completed or not.</a:t>
            </a:r>
          </a:p>
          <a:p>
            <a:r>
              <a:rPr lang="en-US">
                <a:ea typeface="+mn-lt"/>
                <a:cs typeface="+mn-lt"/>
              </a:rPr>
              <a:t>2) and the you main thread can continue to perform other operations.</a:t>
            </a:r>
          </a:p>
          <a:p>
            <a:r>
              <a:rPr lang="en-US">
                <a:ea typeface="+mn-lt"/>
                <a:cs typeface="+mn-lt"/>
              </a:rPr>
              <a:t>But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3) when you when </a:t>
            </a:r>
          </a:p>
          <a:p>
            <a:r>
              <a:rPr lang="en-US">
                <a:ea typeface="+mn-lt"/>
                <a:cs typeface="+mn-lt"/>
              </a:rPr>
              <a:t>Future.get()[blocking -operation] :  then you main thread is </a:t>
            </a:r>
            <a:r>
              <a:rPr lang="en-US" dirty="0">
                <a:ea typeface="+mn-lt"/>
                <a:cs typeface="+mn-lt"/>
              </a:rPr>
              <a:t>blocked</a:t>
            </a:r>
            <a:r>
              <a:rPr lang="en-US">
                <a:ea typeface="+mn-lt"/>
                <a:cs typeface="+mn-lt"/>
              </a:rPr>
              <a:t> and will wait till your task return value to future object.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57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9E02-ED6F-4A6E-9A56-773B6807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880F-5A8F-4156-BE6E-15495E52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comapletable future is designed to provide scalability.</a:t>
            </a:r>
          </a:p>
          <a:p>
            <a:r>
              <a:rPr lang="en-US"/>
              <a:t>2)</a:t>
            </a:r>
            <a:r>
              <a:rPr lang="en-US" dirty="0"/>
              <a:t> </a:t>
            </a:r>
            <a:r>
              <a:rPr lang="en-US"/>
              <a:t>if n task are sumbmitted and 1 task consist of multiple methods to complete which are dependent on prev task.</a:t>
            </a:r>
          </a:p>
          <a:p>
            <a:r>
              <a:rPr lang="en-US"/>
              <a:t>3) then completable future will perform operations without blocking the main thread unlike what we have seen in future.get  concept.</a:t>
            </a:r>
          </a:p>
          <a:p>
            <a:r>
              <a:rPr lang="en-US"/>
              <a:t>CF internally uses its own common pool which is of type ForkJoinPool.</a:t>
            </a:r>
          </a:p>
          <a:p>
            <a:r>
              <a:rPr lang="en-US"/>
              <a:t>You can also use your pool if you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9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A00C-2118-460C-BE69-CC351C36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/>
              <a:t>ReentrantLock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5515-FE57-4A42-B049-470B6533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Lock : Lock allow you to restrict the acess of shared resource such that only 1 thread can access that resource.</a:t>
            </a:r>
          </a:p>
          <a:p>
            <a:r>
              <a:rPr lang="en-US"/>
              <a:t>Ex. Application to book a seat in multiplex.</a:t>
            </a:r>
          </a:p>
          <a:p>
            <a:endParaRPr lang="en-US"/>
          </a:p>
          <a:p>
            <a:r>
              <a:rPr lang="en-US"/>
              <a:t>2) </a:t>
            </a:r>
            <a:r>
              <a:rPr lang="en-US" dirty="0">
                <a:ea typeface="+mn-lt"/>
                <a:cs typeface="+mn-lt"/>
              </a:rPr>
              <a:t>   </a:t>
            </a:r>
            <a:r>
              <a:rPr lang="en-US">
                <a:ea typeface="+mn-lt"/>
                <a:cs typeface="+mn-lt"/>
              </a:rPr>
              <a:t>synchronized (this) { // open brackets equals lock.lock(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            // access the resource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     } // closed brackets eqauls lock.unlock()</a:t>
            </a:r>
          </a:p>
          <a:p>
            <a:endParaRPr lang="en-US" dirty="0"/>
          </a:p>
          <a:p>
            <a:r>
              <a:rPr lang="en-US"/>
              <a:t>Note : synchronized is implicit locking whereas lock is explicit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3531-8A82-41CC-AF12-526630D5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6531-7809-4925-9519-0A62C212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3)  it is advisable to keep lock.unlock() in finally </a:t>
            </a:r>
            <a:r>
              <a:rPr lang="en-US" dirty="0"/>
              <a:t>block.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try {   </a:t>
            </a:r>
            <a:endParaRPr lang="en-US" dirty="0">
              <a:ea typeface="+mn-lt"/>
              <a:cs typeface="+mn-lt"/>
            </a:endParaRPr>
          </a:p>
          <a:p>
            <a:pPr lvl="1"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// access the resource</a:t>
            </a:r>
          </a:p>
          <a:p>
            <a:r>
              <a:rPr lang="en-US">
                <a:ea typeface="+mn-lt"/>
                <a:cs typeface="+mn-lt"/>
              </a:rPr>
              <a:t>        } finally {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>
                <a:ea typeface="+mn-lt"/>
                <a:cs typeface="+mn-lt"/>
              </a:rPr>
              <a:t>lock.unlock();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Because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if any exception occurs after aquaring lock then unlock method will never be called and all the remaining thread will remian in waiting state. 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16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CB4-85FB-4499-A45B-B5C84291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Volatile vs atomic integer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8924-5A72-4752-ABA8-4EBFF9D5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Arial"/>
              </a:rPr>
              <a:t>1. if you have visibility issue use volatile variable.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Arial"/>
            </a:endParaRPr>
          </a:p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Arial"/>
              </a:rPr>
              <a:t>Scenario : two thead are using same boolean flag.</a:t>
            </a:r>
          </a:p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Arial"/>
              </a:rPr>
              <a:t>2. if you have compound statement like ++, -- , operations better to go for atomic integer.</a:t>
            </a:r>
          </a:p>
          <a:p>
            <a:pPr marL="0" indent="0"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Arial"/>
              </a:rPr>
              <a:t>AtomicInteger and AtomicReference class provide methods to do it in better way.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Arial"/>
            </a:endParaRPr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Arial"/>
            </a:endParaRPr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95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E1B0-6587-4350-AF1D-C07EC92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Reentrant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68C3-2685-42BE-82A9-DABEED93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4) Reentrant lock allows you to call lock method multiple times on the same object, also you have to call unlock method for each lock.</a:t>
            </a:r>
          </a:p>
          <a:p>
            <a:r>
              <a:rPr lang="en-US">
                <a:ea typeface="+mn-lt"/>
                <a:cs typeface="+mn-lt"/>
              </a:rPr>
              <a:t>5)</a:t>
            </a:r>
            <a:r>
              <a:rPr lang="en-US" b="1" i="1">
                <a:ea typeface="+mn-lt"/>
                <a:cs typeface="+mn-lt"/>
              </a:rPr>
              <a:t> why it is called reentrant ?</a:t>
            </a:r>
          </a:p>
          <a:p>
            <a:r>
              <a:rPr lang="en-US">
                <a:ea typeface="+mn-lt"/>
                <a:cs typeface="+mn-lt"/>
              </a:rPr>
              <a:t>Scenario: suppose thread1 call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accessResource() and aquire the lock , but on someCondition it has to recursively call same method again.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Now thread1 will again try to call lock method but  thread1 already has the lock , which means it is trying  to reenter the block which it already has acess to and that is why it called reentrent lock.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Ex : </a:t>
            </a:r>
            <a:r>
              <a:rPr lang="en-US" b="1" i="1">
                <a:ea typeface="+mn-lt"/>
                <a:cs typeface="+mn-lt"/>
              </a:rPr>
              <a:t>private static void accessResource() </a:t>
            </a:r>
            <a:r>
              <a:rPr lang="en-US" b="1" i="1" dirty="0">
                <a:ea typeface="+mn-lt"/>
                <a:cs typeface="+mn-lt"/>
              </a:rPr>
              <a:t>{</a:t>
            </a:r>
          </a:p>
          <a:p>
            <a:pPr lvl="1"/>
            <a:r>
              <a:rPr lang="en-US" b="1" i="1" dirty="0">
                <a:ea typeface="+mn-lt"/>
                <a:cs typeface="+mn-lt"/>
              </a:rPr>
              <a:t>        </a:t>
            </a:r>
            <a:r>
              <a:rPr lang="en-US" b="1" i="1">
                <a:ea typeface="+mn-lt"/>
                <a:cs typeface="+mn-lt"/>
              </a:rPr>
              <a:t>lock.lock();</a:t>
            </a:r>
            <a:endParaRPr lang="en-US" b="1" i="1" dirty="0">
              <a:ea typeface="+mn-lt"/>
              <a:cs typeface="+mn-lt"/>
            </a:endParaRPr>
          </a:p>
          <a:p>
            <a:pPr lvl="1"/>
            <a:r>
              <a:rPr lang="en-US" b="1" i="1" dirty="0">
                <a:ea typeface="+mn-lt"/>
                <a:cs typeface="+mn-lt"/>
              </a:rPr>
              <a:t>        </a:t>
            </a:r>
            <a:r>
              <a:rPr lang="en-US" b="1" i="1">
                <a:ea typeface="+mn-lt"/>
                <a:cs typeface="+mn-lt"/>
              </a:rPr>
              <a:t>if(someCondition) {</a:t>
            </a:r>
            <a:endParaRPr lang="en-US" b="1" i="1"/>
          </a:p>
          <a:p>
            <a:pPr lvl="1"/>
            <a:r>
              <a:rPr lang="en-US" b="1" i="1">
                <a:ea typeface="+mn-lt"/>
                <a:cs typeface="+mn-lt"/>
              </a:rPr>
              <a:t>            accessResource();</a:t>
            </a:r>
            <a:endParaRPr lang="en-US" b="1" i="1"/>
          </a:p>
          <a:p>
            <a:pPr lvl="1"/>
            <a:r>
              <a:rPr lang="en-US" b="1" i="1" dirty="0">
                <a:ea typeface="+mn-lt"/>
                <a:cs typeface="+mn-lt"/>
              </a:rPr>
              <a:t>        </a:t>
            </a:r>
            <a:r>
              <a:rPr lang="en-US" b="1" i="1">
                <a:ea typeface="+mn-lt"/>
                <a:cs typeface="+mn-lt"/>
              </a:rPr>
              <a:t>}</a:t>
            </a:r>
            <a:endParaRPr lang="en-US" b="1" i="1"/>
          </a:p>
          <a:p>
            <a:pPr lvl="1"/>
            <a:r>
              <a:rPr lang="en-US" b="1" i="1" dirty="0">
                <a:ea typeface="+mn-lt"/>
                <a:cs typeface="+mn-lt"/>
              </a:rPr>
              <a:t>        </a:t>
            </a:r>
            <a:r>
              <a:rPr lang="en-US" b="1" i="1">
                <a:ea typeface="+mn-lt"/>
                <a:cs typeface="+mn-lt"/>
              </a:rPr>
              <a:t>lock.unlock();</a:t>
            </a:r>
            <a:endParaRPr lang="en-US" b="1" i="1" dirty="0">
              <a:ea typeface="+mn-lt"/>
              <a:cs typeface="+mn-lt"/>
            </a:endParaRPr>
          </a:p>
          <a:p>
            <a:pPr lvl="1"/>
            <a:r>
              <a:rPr lang="en-US" b="1" i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248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1007-6D6A-4C06-91E3-6B2C3D82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BCD4-FDD5-478F-9542-E9C2A2B5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Lock Fairness : - </a:t>
            </a:r>
            <a:endParaRPr lang="en-US" dirty="0"/>
          </a:p>
          <a:p>
            <a:r>
              <a:rPr lang="en-US"/>
              <a:t>1) you can pass</a:t>
            </a:r>
            <a:endParaRPr lang="en-US" dirty="0"/>
          </a:p>
          <a:p>
            <a:r>
              <a:rPr lang="en-US"/>
              <a:t>Lock =  new ReentrantLock(true)</a:t>
            </a:r>
            <a:endParaRPr lang="en-US" dirty="0"/>
          </a:p>
          <a:p>
            <a:r>
              <a:rPr lang="en-US" dirty="0"/>
              <a:t> </a:t>
            </a:r>
            <a:r>
              <a:rPr lang="en-US"/>
              <a:t>to act lock as fainess .</a:t>
            </a:r>
          </a:p>
          <a:p>
            <a:r>
              <a:rPr lang="en-US"/>
              <a:t>2) which means if 4 threads are trying to aquire lock and thread1 aquired the lock.</a:t>
            </a:r>
            <a:endParaRPr lang="en-US" dirty="0"/>
          </a:p>
          <a:p>
            <a:r>
              <a:rPr lang="en-US"/>
              <a:t>3) other threads will go into queue and once thread1 release the lock , thread from queue will get chance on FIFO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7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A8EE-883E-44FA-94C0-80165CC2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Unfair – </a:t>
            </a:r>
            <a:br>
              <a:rPr lang="en-US" dirty="0"/>
            </a:br>
            <a:r>
              <a:rPr lang="en-US"/>
              <a:t>Barge-in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C30D-BFDD-4372-A31C-4A788DCA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Lock =  new ReentrantLock(false)</a:t>
            </a:r>
          </a:p>
          <a:p>
            <a:r>
              <a:rPr lang="en-US"/>
              <a:t>1) if you pass false then</a:t>
            </a:r>
            <a:endParaRPr lang="en-US" dirty="0"/>
          </a:p>
          <a:p>
            <a:r>
              <a:rPr lang="en-US"/>
              <a:t>Instead of giving chance to threads which are waiting in queue if any other thread let say thread5 trying to aquire lock at same time when thread1 releasing it , high chance thread5 can get it.</a:t>
            </a:r>
            <a:endParaRPr lang="en-US" dirty="0"/>
          </a:p>
          <a:p>
            <a:r>
              <a:rPr lang="en-US"/>
              <a:t>Which is unfair But it faster way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9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D323-B22C-44C7-8592-48C2B19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87BA4-217D-4882-9680-003F11775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ReentrantLock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89241-D3B5-425E-A967-0BDFC0D6E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1) will allow only 1 thread at a time to aquire a lock.</a:t>
            </a:r>
          </a:p>
          <a:p>
            <a:r>
              <a:rPr lang="en-US"/>
              <a:t>2) providing only 1 functionality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B5AB2-E38A-4A65-BBBD-33464F6A4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ReadWriteThread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BAD8-BCEF-4716-BE7D-6A15ACC368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1) multiple reader thread can aquire lock at the same time , because the state of resource will not change.</a:t>
            </a:r>
          </a:p>
          <a:p>
            <a:r>
              <a:rPr lang="en-US"/>
              <a:t>2) providing 2 functionality</a:t>
            </a:r>
          </a:p>
          <a:p>
            <a:r>
              <a:rPr lang="en-US"/>
              <a:t>3) but only one read or write lock operation allowed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5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D4C4-606D-4E4D-B95A-B9B98D07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B54B-CA91-4C7A-AD61-5636EEF1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1)Interrupts are co-operating mechanism for indicating stop signal to a thread.</a:t>
            </a:r>
          </a:p>
          <a:p>
            <a:r>
              <a:rPr lang="en-US"/>
              <a:t>2) you can use isInterrupted() to ask thread top stop if you don’t want it to complete the task.</a:t>
            </a:r>
            <a:endParaRPr lang="en-US" dirty="0"/>
          </a:p>
          <a:p>
            <a:pPr lvl="2"/>
            <a:r>
              <a:rPr lang="en-US" i="1">
                <a:ea typeface="+mn-lt"/>
                <a:cs typeface="+mn-lt"/>
              </a:rPr>
              <a:t>for (int i = 0; i &lt; 10000; i++) {</a:t>
            </a:r>
            <a:endParaRPr lang="en-US" i="1"/>
          </a:p>
          <a:p>
            <a:pPr lvl="2"/>
            <a:r>
              <a:rPr lang="en-US" i="1">
                <a:ea typeface="+mn-lt"/>
                <a:cs typeface="+mn-lt"/>
              </a:rPr>
              <a:t>            System.out.println("Thread name : "+Thread.currentThread().getName() +"\t index : "+i);</a:t>
            </a:r>
            <a:endParaRPr lang="en-US" i="1"/>
          </a:p>
          <a:p>
            <a:pPr lvl="2"/>
            <a:r>
              <a:rPr lang="en-US" i="1">
                <a:ea typeface="+mn-lt"/>
                <a:cs typeface="+mn-lt"/>
              </a:rPr>
              <a:t>            if(Thread.currentThread().isInterrupted()) {</a:t>
            </a:r>
            <a:endParaRPr lang="en-US" i="1"/>
          </a:p>
          <a:p>
            <a:pPr lvl="2"/>
            <a:r>
              <a:rPr lang="en-US" i="1">
                <a:ea typeface="+mn-lt"/>
                <a:cs typeface="+mn-lt"/>
              </a:rPr>
              <a:t>                //igonre all operations because user dosn't want it to execute anymore</a:t>
            </a:r>
            <a:endParaRPr lang="en-US" i="1"/>
          </a:p>
          <a:p>
            <a:pPr lvl="2"/>
            <a:r>
              <a:rPr lang="en-US" i="1" dirty="0">
                <a:ea typeface="+mn-lt"/>
                <a:cs typeface="+mn-lt"/>
              </a:rPr>
              <a:t>                </a:t>
            </a:r>
            <a:r>
              <a:rPr lang="en-US" i="1">
                <a:ea typeface="+mn-lt"/>
                <a:cs typeface="+mn-lt"/>
              </a:rPr>
              <a:t>return;</a:t>
            </a:r>
            <a:endParaRPr lang="en-US" i="1"/>
          </a:p>
          <a:p>
            <a:pPr lvl="2"/>
            <a:r>
              <a:rPr lang="en-US" i="1" dirty="0">
                <a:ea typeface="+mn-lt"/>
                <a:cs typeface="+mn-lt"/>
              </a:rPr>
              <a:t>            </a:t>
            </a:r>
            <a:r>
              <a:rPr lang="en-US" i="1">
                <a:ea typeface="+mn-lt"/>
                <a:cs typeface="+mn-lt"/>
              </a:rPr>
              <a:t>}</a:t>
            </a:r>
            <a:endParaRPr lang="en-US" i="1"/>
          </a:p>
          <a:p>
            <a:pPr lvl="2"/>
            <a:r>
              <a:rPr lang="en-US" i="1" dirty="0">
                <a:ea typeface="+mn-lt"/>
                <a:cs typeface="+mn-lt"/>
              </a:rPr>
              <a:t>        </a:t>
            </a:r>
            <a:r>
              <a:rPr lang="en-US" i="1">
                <a:ea typeface="+mn-lt"/>
                <a:cs typeface="+mn-lt"/>
              </a:rPr>
              <a:t>}</a:t>
            </a:r>
            <a:endParaRPr lang="en-US" i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1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5DF-397F-4D47-A65F-452A4D33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87EF-B96E-41BA-8388-8E80A959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1) A semaphore controls access to a shared resource through the use of a counter(permits)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Ex: semaphore = new Semaphore(3);</a:t>
            </a:r>
            <a:endParaRPr lang="en-US" dirty="0">
              <a:ea typeface="+mn-lt"/>
              <a:cs typeface="+mn-lt"/>
            </a:endParaRPr>
          </a:p>
          <a:p>
            <a:r>
              <a:rPr lang="en-US"/>
              <a:t>2) </a:t>
            </a:r>
            <a:r>
              <a:rPr lang="en-US">
                <a:ea typeface="+mn-lt"/>
                <a:cs typeface="+mn-lt"/>
              </a:rPr>
              <a:t>to use a semaphore, the thread that wants access to the shared resource tries to acquire a permit.</a:t>
            </a:r>
          </a:p>
          <a:p>
            <a:pPr lvl="2"/>
            <a:r>
              <a:rPr lang="en-US">
                <a:ea typeface="+mn-lt"/>
                <a:cs typeface="+mn-lt"/>
              </a:rPr>
              <a:t>semaphore.acquire(); // must aquire to access shared resource</a:t>
            </a:r>
          </a:p>
          <a:p>
            <a:pPr lvl="2"/>
            <a:r>
              <a:rPr lang="en-US">
                <a:ea typeface="+mn-lt"/>
                <a:cs typeface="+mn-lt"/>
              </a:rPr>
              <a:t> // IO call to slow service           </a:t>
            </a:r>
          </a:p>
          <a:p>
            <a:pPr lvl="2"/>
            <a:r>
              <a:rPr lang="en-US">
                <a:ea typeface="+mn-lt"/>
                <a:cs typeface="+mn-lt"/>
              </a:rPr>
              <a:t> semaphore.release(); // release when job done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3) if all permits are given and another thread try to get it then,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thread will be blocked until a permit can be acquired.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1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634B-1F89-49B9-9CAA-0A3144F4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you can stop a thread.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9580-04EA-4F00-AC1E-0F900187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interrupt();</a:t>
            </a:r>
          </a:p>
          <a:p>
            <a:r>
              <a:rPr lang="en-US"/>
              <a:t>2.volatile variable </a:t>
            </a:r>
          </a:p>
          <a:p>
            <a:r>
              <a:rPr lang="en-US"/>
              <a:t>3. AtomicBoolean</a:t>
            </a:r>
          </a:p>
          <a:p>
            <a:r>
              <a:rPr lang="en-US"/>
              <a:t>Note : Volatile and AtomicBoolean almost same so you can for for any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D6AA-5904-4D7F-BF48-5A71FBC8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Down</a:t>
            </a:r>
            <a:br>
              <a:rPr lang="en-US" dirty="0"/>
            </a:br>
            <a:r>
              <a:rPr lang="en-US"/>
              <a:t>Latch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D8C9-E338-48B9-A4D6-497C76F6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 </a:t>
            </a:r>
            <a:r>
              <a:rPr lang="en-US">
                <a:latin typeface="Consolas"/>
              </a:rPr>
              <a:t>CountDownLatch</a:t>
            </a:r>
            <a:r>
              <a:rPr lang="en-US">
                <a:ea typeface="+mn-lt"/>
                <a:cs typeface="+mn-lt"/>
              </a:rPr>
              <a:t> is a versatile synchronization tool and can be used for a number of purposes.</a:t>
            </a:r>
          </a:p>
          <a:p>
            <a:r>
              <a:rPr lang="en-US">
                <a:ea typeface="+mn-lt"/>
                <a:cs typeface="+mn-lt"/>
              </a:rPr>
              <a:t>A synchronization aid that allows one or more threads to wait until a set of operations being performed in other threads completes. </a:t>
            </a:r>
          </a:p>
          <a:p>
            <a:r>
              <a:rPr lang="en-US">
                <a:ea typeface="+mn-lt"/>
                <a:cs typeface="+mn-lt"/>
              </a:rPr>
              <a:t>A </a:t>
            </a:r>
            <a:r>
              <a:rPr lang="en-US">
                <a:latin typeface="Consolas"/>
              </a:rPr>
              <a:t>CountDownLatch</a:t>
            </a:r>
            <a:r>
              <a:rPr lang="en-US">
                <a:ea typeface="+mn-lt"/>
                <a:cs typeface="+mn-lt"/>
              </a:rPr>
              <a:t> is initialized with a given </a:t>
            </a:r>
            <a:r>
              <a:rPr lang="en-US" i="1">
                <a:ea typeface="+mn-lt"/>
                <a:cs typeface="+mn-lt"/>
              </a:rPr>
              <a:t>count</a:t>
            </a:r>
            <a:r>
              <a:rPr lang="en-US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</a:t>
            </a:r>
            <a:r>
              <a:rPr lang="en-US" dirty="0">
                <a:latin typeface="Consolas"/>
                <a:hlinkClick r:id="rId2"/>
              </a:rPr>
              <a:t>await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methods block until the current count reaches zero due to invocations of the </a:t>
            </a:r>
            <a:r>
              <a:rPr lang="en-US" dirty="0">
                <a:latin typeface="Consolas"/>
                <a:hlinkClick r:id="rId3"/>
              </a:rPr>
              <a:t>countDown()</a:t>
            </a:r>
            <a:r>
              <a:rPr lang="en-US">
                <a:ea typeface="+mn-lt"/>
                <a:cs typeface="+mn-lt"/>
              </a:rPr>
              <a:t> method, after which all waiting threads are released and any subsequent invocations of </a:t>
            </a:r>
            <a:r>
              <a:rPr lang="en-US" dirty="0">
                <a:latin typeface="Consolas"/>
                <a:hlinkClick r:id="rId2"/>
              </a:rPr>
              <a:t>await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return immediately.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37DE-E2AD-4926-8B1E-A8877A18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96F4-9F57-42FE-97DA-9AD343D7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Will work for three threads.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CountDownLatch countDownLatch = new CountDownLatch(3);</a:t>
            </a:r>
          </a:p>
          <a:p>
            <a:r>
              <a:rPr lang="en-US">
                <a:ea typeface="+mn-lt"/>
                <a:cs typeface="+mn-lt"/>
              </a:rPr>
              <a:t>Will wait for three seconds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max for all 3 thread to complete task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then will return the value.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countDownLatch.await(3, TimeUnit.SECONDS);</a:t>
            </a:r>
          </a:p>
          <a:p>
            <a:r>
              <a:rPr lang="en-US">
                <a:ea typeface="+mn-lt"/>
                <a:cs typeface="+mn-lt"/>
              </a:rPr>
              <a:t>Each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time this method called latch count is decreased, will keep on till it become zeo. 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latch.countDown();;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4157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C233-CD35-475F-A22B-5718A17E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ForkJoinPool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AC6-C93E-4A91-B46E-BBA63A2C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/>
              <a:t>ForkJoinTask is a class  buil internally to help with create a kind of task which will create subtask.</a:t>
            </a:r>
          </a:p>
          <a:p>
            <a:r>
              <a:rPr lang="en-US"/>
              <a:t>It is similar to executor service.</a:t>
            </a:r>
            <a:endParaRPr lang="en-US" dirty="0"/>
          </a:p>
          <a:p>
            <a:r>
              <a:rPr lang="en-US"/>
              <a:t>1) it fork(split) its task (lets assume a big task into 4 subtas</a:t>
            </a:r>
            <a:r>
              <a:rPr lang="en-US" dirty="0"/>
              <a:t>k) </a:t>
            </a:r>
          </a:p>
          <a:p>
            <a:r>
              <a:rPr lang="en-US"/>
              <a:t>2) each subtask again</a:t>
            </a:r>
            <a:r>
              <a:rPr lang="en-US" dirty="0"/>
              <a:t> </a:t>
            </a:r>
            <a:r>
              <a:rPr lang="en-US"/>
              <a:t>creates its subtask and save</a:t>
            </a:r>
            <a:r>
              <a:rPr lang="en-US" dirty="0"/>
              <a:t> </a:t>
            </a:r>
            <a:r>
              <a:rPr lang="en-US"/>
              <a:t>each task in its own deque(double ended queue) - for every thread</a:t>
            </a:r>
            <a:endParaRPr lang="en-US" dirty="0"/>
          </a:p>
          <a:p>
            <a:r>
              <a:rPr lang="en-US"/>
              <a:t>3) why deque ? </a:t>
            </a:r>
            <a:endParaRPr lang="en-US" dirty="0"/>
          </a:p>
          <a:p>
            <a:pPr lvl="2"/>
            <a:r>
              <a:rPr lang="en-US"/>
              <a:t>Suppose 2 threads</a:t>
            </a:r>
            <a:r>
              <a:rPr lang="en-US" dirty="0"/>
              <a:t> </a:t>
            </a:r>
            <a:r>
              <a:rPr lang="en-US"/>
              <a:t>creates their subtask and thread-0</a:t>
            </a:r>
            <a:r>
              <a:rPr lang="en-US" dirty="0"/>
              <a:t> </a:t>
            </a:r>
            <a:r>
              <a:rPr lang="en-US"/>
              <a:t>completes its task and there is not task availabe in</a:t>
            </a:r>
            <a:r>
              <a:rPr lang="en-US" dirty="0"/>
              <a:t> </a:t>
            </a:r>
            <a:r>
              <a:rPr lang="en-US"/>
              <a:t>common queue as well.</a:t>
            </a:r>
            <a:endParaRPr lang="en-US" dirty="0"/>
          </a:p>
          <a:p>
            <a:pPr lvl="2"/>
            <a:r>
              <a:rPr lang="en-US"/>
              <a:t>But thread-1 has more task to complete then thread-0 streal or help thread-1 to finish its task.</a:t>
            </a:r>
            <a:endParaRPr lang="en-US" dirty="0"/>
          </a:p>
          <a:p>
            <a:pPr lvl="2"/>
            <a:r>
              <a:rPr lang="en-US"/>
              <a:t>So here, thread-1 picks their task from front and thread-0 will pick front back.</a:t>
            </a:r>
            <a:endParaRPr lang="en-US" dirty="0"/>
          </a:p>
          <a:p>
            <a:r>
              <a:rPr lang="en-US"/>
              <a:t>And once all subtask are complete then it combine all result and returns it.</a:t>
            </a:r>
          </a:p>
          <a:p>
            <a:r>
              <a:rPr lang="en-US"/>
              <a:t>Ex :  fibbonacci series.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1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889F-8927-4D80-9435-0350DA9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 panose="020B0604020202020204"/>
              </a:rPr>
              <a:t>Thread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AEFE-CBEE-41B0-94A3-EB205BBB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ea typeface="+mn-lt"/>
                <a:cs typeface="+mn-lt"/>
              </a:rPr>
              <a:t>Java ThreadLocal class provides thread-local variables. </a:t>
            </a:r>
            <a:endParaRPr lang="en-US" dirty="0">
              <a:ea typeface="+mn-lt"/>
              <a:cs typeface="Arial"/>
            </a:endParaRPr>
          </a:p>
          <a:p>
            <a:pPr marL="344170" indent="-344170"/>
            <a:r>
              <a:rPr lang="en-US">
                <a:ea typeface="+mn-lt"/>
                <a:cs typeface="+mn-lt"/>
              </a:rPr>
              <a:t>It enables you to create variables that can only be read and write by the same thread.</a:t>
            </a:r>
            <a:endParaRPr lang="en-US">
              <a:ea typeface="+mn-lt"/>
              <a:cs typeface="Arial"/>
            </a:endParaRPr>
          </a:p>
          <a:p>
            <a:pPr marL="344170" indent="-344170"/>
            <a:r>
              <a:rPr lang="en-US">
                <a:ea typeface="+mn-lt"/>
                <a:cs typeface="+mn-lt"/>
              </a:rPr>
              <a:t> If two threads are executing the same code and that code has a reference to a ThreadLocal variable then the two threads can't see the local variable of each other</a:t>
            </a:r>
            <a:endParaRPr lang="en-US">
              <a:ea typeface="+mn-lt"/>
              <a:cs typeface="Arial"/>
            </a:endParaRPr>
          </a:p>
          <a:p>
            <a:pPr marL="344170" indent="-344170"/>
            <a:r>
              <a:rPr lang="en-US">
                <a:ea typeface="+mn-lt"/>
                <a:cs typeface="Arial"/>
              </a:rPr>
              <a:t>Use cases </a:t>
            </a:r>
            <a:endParaRPr lang="en-US">
              <a:ea typeface="+mn-lt"/>
              <a:cs typeface="+mn-lt"/>
            </a:endParaRPr>
          </a:p>
          <a:p>
            <a:pPr marL="344170" indent="-344170"/>
            <a:r>
              <a:rPr lang="en-US">
                <a:ea typeface="+mn-lt"/>
                <a:cs typeface="Arial"/>
              </a:rPr>
              <a:t>1) to create per theard instances for memory efficiency and thread safety.</a:t>
            </a:r>
            <a:endParaRPr lang="en-US"/>
          </a:p>
          <a:p>
            <a:pPr marL="344170" indent="-344170"/>
            <a:r>
              <a:rPr lang="en-US">
                <a:ea typeface="+mn-lt"/>
                <a:cs typeface="Arial"/>
              </a:rPr>
              <a:t> Ex. 5 Date instace for 5 threads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45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FAB7-DC88-406C-8D22-64E2F925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CyclicBarrier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3602-0D57-4B53-BB2F-30BF9555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1) A </a:t>
            </a:r>
            <a:r>
              <a:rPr lang="en-US" i="1">
                <a:ea typeface="+mn-lt"/>
                <a:cs typeface="+mn-lt"/>
              </a:rPr>
              <a:t>CyclicBarrier</a:t>
            </a:r>
            <a:r>
              <a:rPr lang="en-US">
                <a:ea typeface="+mn-lt"/>
                <a:cs typeface="+mn-lt"/>
              </a:rPr>
              <a:t> is a synchronizer that allows a set of threads to wait for each other to reach a common execution point, also called a </a:t>
            </a:r>
            <a:r>
              <a:rPr lang="en-US" i="1">
                <a:ea typeface="+mn-lt"/>
                <a:cs typeface="+mn-lt"/>
              </a:rPr>
              <a:t>barrier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2)CyclicBarrier(int parties); 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parties the number of threads that must invoke {@link #await} before the barrier is tripped</a:t>
            </a:r>
            <a:endParaRPr lang="en-US"/>
          </a:p>
          <a:p>
            <a:r>
              <a:rPr lang="en-US"/>
              <a:t>Ex: sending mesaage to 3 players at once to avoid descrimination.</a:t>
            </a:r>
            <a:endParaRPr lang="en-US" dirty="0"/>
          </a:p>
          <a:p>
            <a:pPr lvl="2"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while (true) {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>
                <a:ea typeface="+mn-lt"/>
                <a:cs typeface="+mn-lt"/>
              </a:rPr>
              <a:t>try {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                barrier.await(); // all threads will wait here until last thread arrive , then all the thread will proceed to perform common action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            } catch (InterruptedException | BrokenBarrierException e) {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                // TODO Auto-generated catch block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                e.printStackTrace();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            // send message to all three players now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>
                <a:ea typeface="+mn-lt"/>
                <a:cs typeface="+mn-lt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2D56-ACA9-422F-A544-0177CC94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C64D-F7BE-4DA2-8059-AF11D59F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Phaser is a class which can act as a countDownLatch can also act as CyclicBarrier  also  and much more flexibility than both of them combined</a:t>
            </a:r>
          </a:p>
        </p:txBody>
      </p:sp>
    </p:spTree>
    <p:extLst>
      <p:ext uri="{BB962C8B-B14F-4D97-AF65-F5344CB8AC3E}">
        <p14:creationId xmlns:p14="http://schemas.microsoft.com/office/powerpoint/2010/main" val="2438925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078F-91F5-42F5-BE8A-A2CEAF36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Queue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Synchronous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5095-E5B4-4E6F-ACFB-EEDB5077B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Blocking 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18C6-9911-4A58-95B0-EE2D9800F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1)thread safe data structure , array of elements</a:t>
            </a:r>
          </a:p>
          <a:p>
            <a:r>
              <a:rPr lang="en-US" dirty="0"/>
              <a:t>2)when producer/consumer thread try to put/take element from queue , if queue is full/empty then thread will go into blocking state.</a:t>
            </a:r>
          </a:p>
          <a:p>
            <a:r>
              <a:rPr lang="en-US" dirty="0"/>
              <a:t>3) will wait till any item added/removed into queue then it will proceed further.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B04CE-42A4-4F49-BE64-7B02F662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Synchronous Queue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E8C12-7262-4CB0-B388-66A18B4DBE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1) Synchronous queue is almost </a:t>
            </a:r>
            <a:r>
              <a:rPr lang="en-US" dirty="0"/>
              <a:t>same as blocking queue conceptually with few changes</a:t>
            </a:r>
          </a:p>
          <a:p>
            <a:r>
              <a:rPr lang="en-US" dirty="0"/>
              <a:t>2) SQ has no size to store </a:t>
            </a:r>
            <a:r>
              <a:rPr lang="en-US"/>
              <a:t>element.</a:t>
            </a:r>
            <a:endParaRPr lang="en-US" dirty="0"/>
          </a:p>
          <a:p>
            <a:r>
              <a:rPr lang="en-US" dirty="0"/>
              <a:t>3)There is a direct handoff b/w producer and consumer thread.</a:t>
            </a:r>
          </a:p>
          <a:p>
            <a:r>
              <a:rPr lang="en-US" dirty="0"/>
              <a:t>If you</a:t>
            </a:r>
            <a:r>
              <a:rPr lang="en-US"/>
              <a:t> need come and 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4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DABF-640B-4B7E-8612-8FC97651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7741-CA33-452E-B459-53041CA0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exchnager is just like synchronous queue where 2 threads required for give and take.</a:t>
            </a:r>
            <a:endParaRPr lang="en-US" dirty="0"/>
          </a:p>
          <a:p>
            <a:r>
              <a:rPr lang="en-US"/>
              <a:t>2) but in SQ  threads are called producer/consumer,</a:t>
            </a:r>
            <a:endParaRPr lang="en-US" dirty="0"/>
          </a:p>
          <a:p>
            <a:r>
              <a:rPr lang="en-US"/>
              <a:t>Here we call them exchangers.</a:t>
            </a:r>
            <a:endParaRPr lang="en-US" dirty="0"/>
          </a:p>
          <a:p>
            <a:r>
              <a:rPr lang="en-US"/>
              <a:t>3) so  if thread-1 try to exchange some data there has to be another thread thread-2 ready to exchange data.</a:t>
            </a:r>
            <a:endParaRPr lang="en-US" dirty="0"/>
          </a:p>
          <a:p>
            <a:r>
              <a:rPr lang="en-US"/>
              <a:t>4) if</a:t>
            </a:r>
            <a:r>
              <a:rPr lang="en-US" dirty="0"/>
              <a:t> </a:t>
            </a:r>
            <a:r>
              <a:rPr lang="en-US"/>
              <a:t>t1 try to</a:t>
            </a:r>
            <a:r>
              <a:rPr lang="en-US" dirty="0"/>
              <a:t> </a:t>
            </a:r>
            <a:r>
              <a:rPr lang="en-US"/>
              <a:t>exchange but t2 not ready then t1 will be blocked until t2 is ready as vice-versa.</a:t>
            </a:r>
            <a:endParaRPr lang="en-US" dirty="0"/>
          </a:p>
          <a:p>
            <a:r>
              <a:rPr lang="en-US"/>
              <a:t>5)usage : let assume t1 and t2 has buffer of data where t1 fill it to read and t2 tead it and empty it.</a:t>
            </a:r>
            <a:endParaRPr lang="en-US" dirty="0"/>
          </a:p>
          <a:p>
            <a:r>
              <a:rPr lang="en-US"/>
              <a:t>Then excahnger concept can be used.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8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4C9E-9B24-4BF9-8774-921E2AFF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Adder/Accumulator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2688F-C8AE-4337-8DEB-9CE4A4432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LongAdder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D87C-BFDE-446A-8602-C2E63263FB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1) </a:t>
            </a:r>
            <a:r>
              <a:rPr lang="en-US" i="1" dirty="0" err="1"/>
              <a:t>LongAdder</a:t>
            </a:r>
            <a:r>
              <a:rPr lang="en-US" i="1" dirty="0"/>
              <a:t> </a:t>
            </a:r>
            <a:r>
              <a:rPr lang="en-US" dirty="0"/>
              <a:t>is a very efficient way to increment a counter from multiple threads.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2)</a:t>
            </a:r>
            <a:r>
              <a:rPr lang="en-US" i="1" dirty="0"/>
              <a:t>increment() </a:t>
            </a:r>
            <a:r>
              <a:rPr lang="en-US" dirty="0"/>
              <a:t>method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3)s</a:t>
            </a:r>
            <a:r>
              <a:rPr lang="en-US" i="1" dirty="0"/>
              <a:t>um() </a:t>
            </a:r>
            <a:r>
              <a:rPr lang="en-US" dirty="0"/>
              <a:t>method at last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4) each thread has its own local variable to perform action.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5) so flush() action is not required to </a:t>
            </a:r>
            <a:r>
              <a:rPr lang="en-US" dirty="0" err="1"/>
              <a:t>synchronise</a:t>
            </a:r>
            <a:r>
              <a:rPr lang="en-US" dirty="0"/>
              <a:t> values like </a:t>
            </a:r>
            <a:r>
              <a:rPr lang="en-US" dirty="0" err="1"/>
              <a:t>AtomicIntegers</a:t>
            </a:r>
            <a:r>
              <a:rPr lang="en-US" dirty="0"/>
              <a:t>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EFB5A-A363-460C-A723-A566B5A61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LongAccumulator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DBDFE-9D8A-4060-A1AB-79ABFDD21B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like adder but instead of just </a:t>
            </a:r>
            <a:r>
              <a:rPr lang="en-US" err="1"/>
              <a:t>inc</a:t>
            </a:r>
            <a:r>
              <a:rPr lang="en-US"/>
              <a:t>/dec operation.</a:t>
            </a:r>
          </a:p>
          <a:p>
            <a:r>
              <a:rPr lang="en-US" dirty="0"/>
              <a:t>2) it can have </a:t>
            </a:r>
            <a:r>
              <a:rPr lang="en-US" err="1"/>
              <a:t>cutom</a:t>
            </a:r>
            <a:r>
              <a:rPr lang="en-US" dirty="0"/>
              <a:t> methods for</a:t>
            </a:r>
            <a:r>
              <a:rPr lang="en-US"/>
              <a:t> 2 variables.</a:t>
            </a:r>
          </a:p>
          <a:p>
            <a:r>
              <a:rPr lang="en-US" dirty="0"/>
              <a:t>3) add/mul</a:t>
            </a:r>
            <a:r>
              <a:rPr lang="en-US"/>
              <a:t>/divide/minimize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19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6589-BA86-4DDB-B8C8-0F790267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StripedLock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D87D-7E7E-4330-8572-D4519098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Striped lock is a concept where you have 1 lockn for a group of items.</a:t>
            </a:r>
          </a:p>
          <a:p>
            <a:r>
              <a:rPr lang="en-US"/>
              <a:t>10 locks for 1000 bag</a:t>
            </a:r>
            <a:endParaRPr lang="en-US" dirty="0"/>
          </a:p>
          <a:p>
            <a:r>
              <a:rPr lang="en-US"/>
              <a:t>1 lock = 100</a:t>
            </a:r>
            <a:r>
              <a:rPr lang="en-US" dirty="0"/>
              <a:t>bag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Eg: calculate like hashmap</a:t>
            </a:r>
          </a:p>
          <a:p>
            <a:pPr marL="0" indent="0">
              <a:buNone/>
            </a:pPr>
            <a:r>
              <a:rPr lang="en-US"/>
              <a:t>Lock = (hashcode of object) 2432% (total lock)10 = 2 number lock to be uised.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854E-F248-4097-A38D-85C170E3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76B1-E2F8-491C-AE6E-379B714B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1)circular dependency create deadlock situation.</a:t>
            </a:r>
            <a:endParaRPr lang="en-US" dirty="0"/>
          </a:p>
          <a:p>
            <a:r>
              <a:rPr lang="en-US"/>
              <a:t>2)where therad-1 waiting</a:t>
            </a:r>
            <a:r>
              <a:rPr lang="en-US" dirty="0"/>
              <a:t> </a:t>
            </a:r>
            <a:r>
              <a:rPr lang="en-US"/>
              <a:t>for source held by thread-2</a:t>
            </a:r>
            <a:endParaRPr lang="en-US" dirty="0"/>
          </a:p>
          <a:p>
            <a:r>
              <a:rPr lang="en-US"/>
              <a:t>And vice-versa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AA87-8E48-4DA7-8364-3D21B54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248C-B3D9-4FB5-B4CB-72C2A2323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Race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1B9A6-E9DB-44C9-91CB-9FB06AFAB4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1)multiple variable access shared variable with synchronization.</a:t>
            </a:r>
            <a:br>
              <a:rPr lang="en-US" dirty="0"/>
            </a:br>
            <a:endParaRPr lang="en-US" dirty="0"/>
          </a:p>
          <a:p>
            <a:r>
              <a:rPr lang="en-US"/>
              <a:t>2)At least one thread writing to vacriable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E0286-CB07-4120-B71A-03E81C673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7AE8A-6FA8-4DB3-8821-1695B5AC08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1)multiple variable access shared variable 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2)value of variable depend on execution order of thread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4DC-B6A3-4AE6-90FA-40C73005791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63830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7CB8-E2A4-4581-A239-6B3A766A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5BD6-6316-4A5C-8CBE-DF3A167E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 A situation where multiple threads try to update same variable or same memory area called data race</a:t>
            </a:r>
          </a:p>
          <a:p>
            <a:r>
              <a:rPr lang="en-US"/>
              <a:t>. Solution : </a:t>
            </a:r>
            <a:endParaRPr lang="en-US" dirty="0"/>
          </a:p>
          <a:p>
            <a:r>
              <a:rPr lang="en-US"/>
              <a:t>We can use lock to avoid race conditions so that only one thread get lock and executiona al instruction.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48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705E-224F-4586-860B-56D4AA33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SpinLock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5C1D-7566-45B1-AC6A-D18FA8CC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Spinlock concept : keep trying to aquire the lock without going into the wait.</a:t>
            </a:r>
            <a:endParaRPr lang="en-US" dirty="0"/>
          </a:p>
          <a:p>
            <a:r>
              <a:rPr lang="en-US"/>
              <a:t>This concept is also known</a:t>
            </a:r>
            <a:r>
              <a:rPr lang="en-US" dirty="0"/>
              <a:t> </a:t>
            </a:r>
            <a:r>
              <a:rPr lang="en-US"/>
              <a:t>as: </a:t>
            </a:r>
            <a:endParaRPr lang="en-US" dirty="0"/>
          </a:p>
          <a:p>
            <a:r>
              <a:rPr lang="en-US"/>
              <a:t>1) busy-loop    2)busy-wait    3)spinning</a:t>
            </a:r>
            <a:endParaRPr lang="en-US" dirty="0"/>
          </a:p>
          <a:p>
            <a:r>
              <a:rPr lang="en-US"/>
              <a:t>Generally if thread-1 get the lock then other</a:t>
            </a:r>
            <a:r>
              <a:rPr lang="en-US" dirty="0"/>
              <a:t> </a:t>
            </a:r>
            <a:r>
              <a:rPr lang="en-US"/>
              <a:t>thread will go into the wait state until thread-1 releases the lock.</a:t>
            </a:r>
            <a:endParaRPr lang="en-US" dirty="0"/>
          </a:p>
          <a:p>
            <a:r>
              <a:rPr lang="en-US"/>
              <a:t>Assumptions : most lock are used onlu for short period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8A98-FF94-43D6-AED8-9A2404A1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</a:t>
            </a:r>
            <a:br>
              <a:rPr lang="en-US" dirty="0"/>
            </a:br>
            <a:r>
              <a:rPr lang="en-US"/>
              <a:t>and</a:t>
            </a:r>
            <a:br>
              <a:rPr lang="en-US" dirty="0"/>
            </a:br>
            <a:r>
              <a:rPr lang="en-US"/>
              <a:t>concurrency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68B7-DE25-4505-A575-CCF5D20F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Parallelism is doing multiple things at once.</a:t>
            </a:r>
          </a:p>
          <a:p>
            <a:r>
              <a:rPr lang="en-US"/>
              <a:t>Tools to enable parallelism</a:t>
            </a:r>
            <a:endParaRPr lang="en-US" dirty="0"/>
          </a:p>
          <a:p>
            <a:r>
              <a:rPr lang="en-US"/>
              <a:t>- ThreadPool</a:t>
            </a:r>
          </a:p>
          <a:p>
            <a:pPr lvl="1"/>
            <a:r>
              <a:rPr lang="en-US"/>
              <a:t>- ExecutorService</a:t>
            </a:r>
          </a:p>
          <a:p>
            <a:pPr lvl="1"/>
            <a:r>
              <a:rPr lang="en-US"/>
              <a:t>- ForkJoinPool</a:t>
            </a:r>
          </a:p>
          <a:p>
            <a:pPr lvl="1"/>
            <a:r>
              <a:rPr lang="en-US"/>
              <a:t>- custom ThreadPool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21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C49F-953E-4C73-AE6D-0833E5F9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486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85AE-07A5-4348-A609-63C5AC02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FAE4-3267-4EF5-B614-FA911902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Concurrency is dealing with multiple things at once.</a:t>
            </a:r>
          </a:p>
          <a:p>
            <a:r>
              <a:rPr lang="en-US">
                <a:ea typeface="+mn-lt"/>
                <a:cs typeface="+mn-lt"/>
              </a:rPr>
              <a:t>We can apply concurrency concepts where multiple threads are sharing the same resource.</a:t>
            </a:r>
          </a:p>
          <a:p>
            <a:r>
              <a:rPr lang="en-US"/>
              <a:t>Tools to achieve concurrency.</a:t>
            </a:r>
            <a:endParaRPr lang="en-US" dirty="0"/>
          </a:p>
          <a:p>
            <a:pPr lvl="1"/>
            <a:r>
              <a:rPr lang="en-US"/>
              <a:t>- Locks.synachronised</a:t>
            </a:r>
            <a:endParaRPr lang="en-US" dirty="0"/>
          </a:p>
          <a:p>
            <a:pPr lvl="1"/>
            <a:r>
              <a:rPr lang="en-US"/>
              <a:t>-</a:t>
            </a:r>
            <a:r>
              <a:rPr lang="en-US" dirty="0"/>
              <a:t> </a:t>
            </a:r>
            <a:r>
              <a:rPr lang="en-US"/>
              <a:t>Atomic classes</a:t>
            </a:r>
            <a:endParaRPr lang="en-US" dirty="0"/>
          </a:p>
          <a:p>
            <a:pPr lvl="1"/>
            <a:r>
              <a:rPr lang="en-US"/>
              <a:t>-Concurrent data structure(eg. ConcurrentHashMap,Blocking queue</a:t>
            </a:r>
            <a:r>
              <a:rPr lang="en-US" dirty="0"/>
              <a:t>)</a:t>
            </a:r>
          </a:p>
          <a:p>
            <a:pPr lvl="1"/>
            <a:r>
              <a:rPr lang="en-US"/>
              <a:t>- CompletableFuture (introduced in java 8</a:t>
            </a:r>
            <a:r>
              <a:rPr lang="en-US" dirty="0"/>
              <a:t>)</a:t>
            </a:r>
          </a:p>
          <a:p>
            <a:pPr lvl="1"/>
            <a:r>
              <a:rPr lang="en-US"/>
              <a:t>- CountdownLatch/cyclicBarrier/semaphor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A7B4-F398-4845-A076-F731D0DA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Executor</a:t>
            </a:r>
            <a:br>
              <a:rPr lang="en-US" dirty="0"/>
            </a:br>
            <a:r>
              <a:rPr lang="en-US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2BEE-5EDB-4160-80A0-17D59064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ExecutorService</a:t>
            </a:r>
            <a:r>
              <a:rPr lang="en-US" dirty="0">
                <a:ea typeface="+mn-lt"/>
                <a:cs typeface="+mn-lt"/>
              </a:rPr>
              <a:t> is the interface which allows us to execute tasks on threads asynchronously.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present in the </a:t>
            </a:r>
            <a:r>
              <a:rPr lang="en-US" dirty="0" err="1">
                <a:ea typeface="+mn-lt"/>
                <a:cs typeface="+mn-lt"/>
              </a:rPr>
              <a:t>java.util.concurrent</a:t>
            </a:r>
            <a:r>
              <a:rPr lang="en-US" dirty="0">
                <a:ea typeface="+mn-lt"/>
                <a:cs typeface="+mn-lt"/>
              </a:rPr>
              <a:t> package.</a:t>
            </a:r>
          </a:p>
          <a:p>
            <a:r>
              <a:rPr lang="en-US" dirty="0">
                <a:ea typeface="+mn-lt"/>
                <a:cs typeface="+mn-lt"/>
              </a:rPr>
              <a:t>it helps in maintaining a pool of threads and assigns them tasks .</a:t>
            </a:r>
          </a:p>
          <a:p>
            <a:r>
              <a:rPr lang="en-US" dirty="0">
                <a:ea typeface="+mn-lt"/>
                <a:cs typeface="+mn-lt"/>
              </a:rPr>
              <a:t>Maintain blocking queue coz it is thread safe.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C7D7-48A7-4347-AFFC-90707E97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  Thread 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EC2D-62E6-4C21-B7EC-18C9E473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 4 types of pools.</a:t>
            </a:r>
          </a:p>
          <a:p>
            <a:r>
              <a:rPr lang="en-US" dirty="0"/>
              <a:t>1)</a:t>
            </a:r>
            <a:r>
              <a:rPr lang="en-US" dirty="0" err="1"/>
              <a:t>FixedThreadPool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Have fixed size , and have blocking queue to hold task to submit.</a:t>
            </a:r>
          </a:p>
          <a:p>
            <a:r>
              <a:rPr lang="en-US" dirty="0"/>
              <a:t>2)</a:t>
            </a:r>
            <a:r>
              <a:rPr lang="en-US" dirty="0" err="1"/>
              <a:t>CachedThreadPool</a:t>
            </a:r>
            <a:r>
              <a:rPr lang="en-US" dirty="0"/>
              <a:t> :</a:t>
            </a:r>
          </a:p>
          <a:p>
            <a:pPr lvl="1">
              <a:spcAft>
                <a:spcPts val="0"/>
              </a:spcAft>
            </a:pPr>
            <a:r>
              <a:rPr lang="en-US" dirty="0"/>
              <a:t>Not fixed size, used synchronous  queue which can hold only one task at a time .</a:t>
            </a:r>
          </a:p>
          <a:p>
            <a:pPr lvl="1">
              <a:spcAft>
                <a:spcPts val="0"/>
              </a:spcAft>
            </a:pPr>
            <a:r>
              <a:rPr lang="en-US" dirty="0"/>
              <a:t>Once a task is submitted , it wills search for a thread in pool, if not free then create new one and place it into the pool.</a:t>
            </a:r>
          </a:p>
          <a:p>
            <a:pPr lvl="1">
              <a:spcAft>
                <a:spcPts val="0"/>
              </a:spcAft>
            </a:pPr>
            <a:r>
              <a:rPr lang="en-US" dirty="0"/>
              <a:t>If any thread is idle(no task to execute )then will kill that thread.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A52A-C9C2-417A-A0DA-9DECE932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</a:t>
            </a:r>
            <a:br>
              <a:rPr lang="en-US" dirty="0"/>
            </a:br>
            <a:r>
              <a:rPr lang="en-US" dirty="0" err="1"/>
              <a:t>ThreadPool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7152-A1BC-4E03-A3F0-9D042F53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3)</a:t>
            </a:r>
            <a:r>
              <a:rPr lang="en-US" dirty="0" err="1">
                <a:ea typeface="+mn-lt"/>
                <a:cs typeface="+mn-lt"/>
              </a:rPr>
              <a:t>ScheduledThreadPool</a:t>
            </a:r>
            <a:r>
              <a:rPr lang="en-US" dirty="0">
                <a:ea typeface="+mn-lt"/>
                <a:cs typeface="+mn-lt"/>
              </a:rPr>
              <a:t> : used for a kind of task which you want to schedule after a certain </a:t>
            </a:r>
            <a:r>
              <a:rPr lang="en-US" dirty="0" err="1">
                <a:ea typeface="+mn-lt"/>
                <a:cs typeface="+mn-lt"/>
              </a:rPr>
              <a:t>dealy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 It has 3 methods.</a:t>
            </a:r>
          </a:p>
          <a:p>
            <a:pPr lvl="1"/>
            <a:r>
              <a:rPr lang="en-US" dirty="0"/>
              <a:t>task to run after 1- second </a:t>
            </a:r>
            <a:r>
              <a:rPr lang="en-US" dirty="0" err="1"/>
              <a:t>dealy</a:t>
            </a:r>
            <a:r>
              <a:rPr lang="en-US" dirty="0"/>
              <a:t> only once.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        1)</a:t>
            </a:r>
            <a:r>
              <a:rPr lang="en-US" dirty="0" err="1"/>
              <a:t>service.schedule</a:t>
            </a:r>
            <a:r>
              <a:rPr lang="en-US" dirty="0"/>
              <a:t>(new </a:t>
            </a:r>
            <a:r>
              <a:rPr lang="en-US" dirty="0" err="1"/>
              <a:t>CPUIntensiveTask</a:t>
            </a:r>
            <a:r>
              <a:rPr lang="en-US" dirty="0"/>
              <a:t>(), 5, </a:t>
            </a:r>
            <a:r>
              <a:rPr lang="en-US" dirty="0" err="1"/>
              <a:t>TimeUnit.SECONDS</a:t>
            </a:r>
            <a:r>
              <a:rPr lang="en-US" dirty="0"/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       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        task to run after every 2 seconds repeatedly, initially will wait for 5 sec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        2)</a:t>
            </a:r>
            <a:r>
              <a:rPr lang="en-US" dirty="0" err="1"/>
              <a:t>service.scheduleAtFixedRate</a:t>
            </a:r>
            <a:r>
              <a:rPr lang="en-US" dirty="0"/>
              <a:t>(new </a:t>
            </a:r>
            <a:r>
              <a:rPr lang="en-US" dirty="0" err="1"/>
              <a:t>CPUIntensiveTask</a:t>
            </a:r>
            <a:r>
              <a:rPr lang="en-US" dirty="0"/>
              <a:t>(), 5, 2, </a:t>
            </a:r>
            <a:r>
              <a:rPr lang="en-US" dirty="0" err="1"/>
              <a:t>TimeUnit.SECONDS</a:t>
            </a:r>
            <a:r>
              <a:rPr lang="en-US" dirty="0"/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       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        task to run repeatedly 10 second after </a:t>
            </a:r>
            <a:r>
              <a:rPr lang="en-US" dirty="0" err="1"/>
              <a:t>previuos</a:t>
            </a:r>
            <a:r>
              <a:rPr lang="en-US" dirty="0"/>
              <a:t> task complete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        3) </a:t>
            </a:r>
            <a:r>
              <a:rPr lang="en-US" dirty="0" err="1"/>
              <a:t>service.scheduleWithFixedDelay</a:t>
            </a:r>
            <a:r>
              <a:rPr lang="en-US" dirty="0"/>
              <a:t>(new </a:t>
            </a:r>
            <a:r>
              <a:rPr lang="en-US" dirty="0" err="1"/>
              <a:t>CPUIntensiveTask</a:t>
            </a:r>
            <a:r>
              <a:rPr lang="en-US" dirty="0"/>
              <a:t>(), 3, 2, </a:t>
            </a:r>
            <a:r>
              <a:rPr lang="en-US" dirty="0" err="1"/>
              <a:t>TimeUnit.SECONDS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226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79F-72EB-46D4-8D3E-E15ECDE9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</a:t>
            </a:r>
            <a:br>
              <a:rPr lang="en-US" dirty="0"/>
            </a:br>
            <a:r>
              <a:rPr lang="en-US" dirty="0"/>
              <a:t>Threaded</a:t>
            </a:r>
            <a:br>
              <a:rPr lang="en-US" dirty="0"/>
            </a:br>
            <a:r>
              <a:rPr lang="en-US" dirty="0"/>
              <a:t>Executor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8880-FD64-400D-AF1E-E72290A1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4) SingleThreadedExecutor</a:t>
            </a:r>
            <a:r>
              <a:rPr lang="en-US" dirty="0">
                <a:ea typeface="+mn-lt"/>
                <a:cs typeface="+mn-lt"/>
              </a:rPr>
              <a:t> :</a:t>
            </a:r>
            <a:endParaRPr lang="en-US"/>
          </a:p>
          <a:p>
            <a:r>
              <a:rPr lang="en-US" dirty="0"/>
              <a:t>It is almost like fixed thread pool but only difference is it has only 1 thread in the pool.</a:t>
            </a:r>
            <a:endParaRPr lang="en-US"/>
          </a:p>
          <a:p>
            <a:r>
              <a:rPr lang="en-US" dirty="0"/>
              <a:t>It pick the task from blocking queue and execute it.</a:t>
            </a:r>
            <a:endParaRPr lang="en-US"/>
          </a:p>
          <a:p>
            <a:r>
              <a:rPr lang="en-US" dirty="0"/>
              <a:t>If thread kills </a:t>
            </a:r>
            <a:r>
              <a:rPr lang="en-US" dirty="0" err="1"/>
              <a:t>bcoz</a:t>
            </a:r>
            <a:r>
              <a:rPr lang="en-US" dirty="0"/>
              <a:t> of exception then thread </a:t>
            </a:r>
            <a:r>
              <a:rPr lang="en-US" dirty="0" err="1"/>
              <a:t>poolm</a:t>
            </a:r>
            <a:r>
              <a:rPr lang="en-US" dirty="0"/>
              <a:t> ensures to create new thread in pool.</a:t>
            </a:r>
            <a:endParaRPr lang="en-US"/>
          </a:p>
          <a:p>
            <a:r>
              <a:rPr lang="en-US" dirty="0"/>
              <a:t>Because it has only 1 thread so , task are picked sequentially , therefore if you need to execute your task sequentially then you can go for single threaded pool.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92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Frame</vt:lpstr>
      <vt:lpstr>Multithreading</vt:lpstr>
      <vt:lpstr>Volatile vs atomic integer</vt:lpstr>
      <vt:lpstr>Thread Local</vt:lpstr>
      <vt:lpstr>Parallelism and concurrency</vt:lpstr>
      <vt:lpstr>concurrency</vt:lpstr>
      <vt:lpstr>Executor Service</vt:lpstr>
      <vt:lpstr>Type of  Thread pool</vt:lpstr>
      <vt:lpstr>Scheduled ThreadPool </vt:lpstr>
      <vt:lpstr>Single Threaded Executor </vt:lpstr>
      <vt:lpstr>Life cycle methods of Executor Service</vt:lpstr>
      <vt:lpstr>Callable&lt;&gt; and  future</vt:lpstr>
      <vt:lpstr>Future&lt;V&gt; </vt:lpstr>
      <vt:lpstr>PowerPoint Presentation</vt:lpstr>
      <vt:lpstr>Asynchronous  java programming</vt:lpstr>
      <vt:lpstr>Condition class</vt:lpstr>
      <vt:lpstr>Class Completable Future &lt;T&gt;</vt:lpstr>
      <vt:lpstr>PowerPoint Presentation</vt:lpstr>
      <vt:lpstr>Java ReentrantLock</vt:lpstr>
      <vt:lpstr>3.</vt:lpstr>
      <vt:lpstr>Reentrant</vt:lpstr>
      <vt:lpstr>Lock fairness</vt:lpstr>
      <vt:lpstr>Unfair –  Barge-in</vt:lpstr>
      <vt:lpstr>PowerPoint Presentation</vt:lpstr>
      <vt:lpstr>Java Interrupts</vt:lpstr>
      <vt:lpstr>Semaphores</vt:lpstr>
      <vt:lpstr>How you can stop a thread.</vt:lpstr>
      <vt:lpstr>Count Down Latch </vt:lpstr>
      <vt:lpstr>PowerPoint Presentation</vt:lpstr>
      <vt:lpstr>ForkJoinPool</vt:lpstr>
      <vt:lpstr>CyclicBarrier</vt:lpstr>
      <vt:lpstr>Phaser</vt:lpstr>
      <vt:lpstr>Blocking Queue vs  Synchronous Queue</vt:lpstr>
      <vt:lpstr>Exchanger</vt:lpstr>
      <vt:lpstr>Adder/Accumulator</vt:lpstr>
      <vt:lpstr>StripedLock</vt:lpstr>
      <vt:lpstr>DeadLock</vt:lpstr>
      <vt:lpstr>PowerPoint Presentation</vt:lpstr>
      <vt:lpstr>Race condition</vt:lpstr>
      <vt:lpstr>SpinLock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1211</cp:revision>
  <dcterms:created xsi:type="dcterms:W3CDTF">2013-07-15T20:24:02Z</dcterms:created>
  <dcterms:modified xsi:type="dcterms:W3CDTF">2021-06-06T06:32:49Z</dcterms:modified>
</cp:coreProperties>
</file>