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8" r:id="rId11"/>
    <p:sldId id="263" r:id="rId12"/>
    <p:sldId id="269" r:id="rId13"/>
    <p:sldId id="264" r:id="rId14"/>
    <p:sldId id="265" r:id="rId15"/>
  </p:sldIdLst>
  <p:sldSz cx="14630400" cy="8229600"/>
  <p:notesSz cx="8229600" cy="14630400"/>
  <p:embeddedFontLst>
    <p:embeddedFont>
      <p:font typeface="Arimo" panose="020B0604020202020204" charset="0"/>
      <p:regular r:id="rId17"/>
    </p:embeddedFont>
    <p:embeddedFont>
      <p:font typeface="Outfit Extra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23:03:54.1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1106 24575,'-2'80'0,"-1"-48"0,3 0 0,0 0 0,2 1 0,2-1 0,7 34 0,-8-59 0,-1 0 0,1 0 0,1 0 0,-1-1 0,1 1 0,1-1 0,-1 0 0,1 0 0,0 0 0,0-1 0,1 1 0,-1-1 0,1-1 0,0 1 0,1-1 0,-1 0 0,1 0 0,0-1 0,0 0 0,0 0 0,0-1 0,0 0 0,14 3 0,15 0 0,1-1 0,-1-1 0,66-5 0,-49 1 0,421-5 0,678-2 0,-742-22 0,-81 2 0,460 24 0,-403 7 0,1689-3 0,-1804-10 0,380-63 0,-428 31 0,-130 22 0,1 4 0,170-7 0,993 27 0,-1239-4 0,-1 0 0,1-2 0,-1 0 0,0 0 0,0-2 0,0 0 0,0-1 0,-1 0 0,1-2 0,-2 0 0,1-1 0,-1 0 0,0-1 0,0-1 0,-1 0 0,-1-1 0,0-1 0,0 0 0,-1 0 0,-1-1 0,14-20 0,-14 15 0,0 0 0,-1-1 0,0 0 0,-2 0 0,0-1 0,-2 0 0,0-1 0,-1 1 0,4-38 0,-5-11 0,-6-114 0,0 112 0,-2 31 0,-2 1 0,-1 0 0,-1 1 0,-3 0 0,-29-70 0,-1-26-6,25 77-1353,-4-8-5467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23:03:56.0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421 0 24575,'0'10'0,"0"14"0,-10 24 0,-14 23 0,-23 11 0,-14 22 0,3 3 0,1-5 0,11-11 0,2-21 0,10-11 0,9-6 0,10-13-8191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23:03:57.1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24575,'0'-11'0,"11"-3"0,12 11 0,14 7 0,0 12 0,4 13 0,6 3 0,-6 6 0,2-5 0,2 4 0,-5 5 0,-1-5 0,5-8 0,-6 2 0,-9-5-8191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23:03:59.3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24575,'-1'92'0,"4"120"0,-2-199 0,0-1 0,1 0 0,0 0 0,1 0 0,1 0 0,0 0 0,1-1 0,0 0 0,0 0 0,1 0 0,1 0 0,0-1 0,8 10 0,-8-13 0,0 0 0,1 0 0,-1-1 0,1 0 0,0-1 0,1 0 0,-1 0 0,1 0 0,0-1 0,0-1 0,1 1 0,-1-1 0,1-1 0,-1 0 0,1 0 0,15 0 0,-20-2 0,0 0 0,0 0 0,1 0 0,-1-1 0,0 1 0,0-1 0,-1 0 0,1-1 0,0 1 0,0-1 0,0 0 0,-1 0 0,1-1 0,-1 1 0,0-1 0,0 0 0,0 0 0,0 0 0,0-1 0,-1 1 0,1-1 0,-1 0 0,0 0 0,0 0 0,-1-1 0,1 1 0,-1-1 0,0 1 0,0-1 0,2-9 0,2-10 0,-1 0 0,-1-1 0,-2 1 0,0-49 0,-2 72 0,-1-144 0,1 142 0,-1 1 0,1 0 0,0 0 0,0-1 0,1 1 0,-1 0 0,0-1 0,1 1 0,0 0 0,-1 0 0,1-1 0,0 1 0,0 0 0,0 0 0,0 0 0,0 0 0,1 0 0,-1 1 0,1-1 0,-1 0 0,1 0 0,0 1 0,-1-1 0,1 1 0,0 0 0,2-2 0,-2 3 0,0 0 0,0 0 0,0 1 0,0-1 0,0 0 0,0 1 0,0-1 0,0 1 0,0 0 0,0 0 0,0-1 0,-1 1 0,1 1 0,0-1 0,-1 0 0,1 0 0,-1 0 0,1 1 0,-1-1 0,1 1 0,-1-1 0,0 1 0,0 0 0,0-1 0,0 1 0,0 0 0,0 0 0,0 3 0,6 10 0,0 1 0,-1-1 0,-1 2 0,-1-1 0,0 0 0,2 31 0,-4 109 0,-1-32 0,8-35 0,26 112 0,-19-144-1365,2-14-5461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23:04:48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23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16ABF-ACD4-DCA8-8BC7-6F8A6EEF2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0C2653-06D8-AB98-12C7-680461513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F4ECFF-0260-F392-2F25-D3E9FD6C8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2EB9D-7582-5EBD-264B-7C116D8F7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312FA-43E6-8507-67AC-122142DB8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D78D1-C103-B357-C736-571860698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6E1E2-1FB2-EF5B-C1F9-ED50325F3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7E385-5120-4813-1538-C0DE62641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3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3C154-624A-8144-4DE0-E1E3A677E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2452D-380F-A7C3-63E2-ABB2A3771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FBE1F-314C-4A81-589D-353677812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AAF9-E565-E07A-20F0-E573603581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0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DBA5C-C61F-1287-8CF8-A5DF1FB5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944A0-9754-A5A8-B007-987DCDEFE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82B275-C28A-9260-6399-60A63421E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F05A1-D580-FD80-DB94-5A7A734BD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3286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Plant Disease Classification using AI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8634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presentation will delve into the world of AI-powered plant disease classification, outlining the key steps involved in building a robust and accurate model. From data collection and preparation to model training and evaluation, we'll explore the practical aspects of this cutting-edge technology.</a:t>
            </a:r>
            <a:endParaRPr lang="en-US" sz="1750" dirty="0"/>
          </a:p>
        </p:txBody>
      </p:sp>
      <p:pic>
        <p:nvPicPr>
          <p:cNvPr id="6" name="Picture 5" descr="A green leaves with black spots&#10;&#10;Description automatically generated with medium confidence">
            <a:extLst>
              <a:ext uri="{FF2B5EF4-FFF2-40B4-BE49-F238E27FC236}">
                <a16:creationId xmlns:a16="http://schemas.microsoft.com/office/drawing/2014/main" id="{B0094CC9-DD76-8EB2-9024-1B1758A0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730" y="1737360"/>
            <a:ext cx="4754880" cy="47548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B5196-93D8-47EA-FE2D-E9FE6D655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F76F1B9-2565-492A-08A7-8F4DAECEFAB5}"/>
              </a:ext>
            </a:extLst>
          </p:cNvPr>
          <p:cNvSpPr/>
          <p:nvPr/>
        </p:nvSpPr>
        <p:spPr>
          <a:xfrm>
            <a:off x="758071" y="595551"/>
            <a:ext cx="5414963" cy="676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Model Architecture</a:t>
            </a:r>
            <a:endParaRPr lang="en-US" sz="4250" dirty="0"/>
          </a:p>
        </p:txBody>
      </p:sp>
      <p:pic>
        <p:nvPicPr>
          <p:cNvPr id="6" name="Picture 5" descr="A diagram of a layer">
            <a:extLst>
              <a:ext uri="{FF2B5EF4-FFF2-40B4-BE49-F238E27FC236}">
                <a16:creationId xmlns:a16="http://schemas.microsoft.com/office/drawing/2014/main" id="{F6CC43DE-9C15-194B-8E1B-BDECBFA1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8" y="1679122"/>
            <a:ext cx="12901064" cy="4871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20CA92-5D8C-B4E0-564D-1391365E0CB1}"/>
              </a:ext>
            </a:extLst>
          </p:cNvPr>
          <p:cNvGrpSpPr/>
          <p:nvPr/>
        </p:nvGrpSpPr>
        <p:grpSpPr>
          <a:xfrm>
            <a:off x="5527903" y="5769703"/>
            <a:ext cx="3358440" cy="593280"/>
            <a:chOff x="5527903" y="5769703"/>
            <a:chExt cx="335844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4FBE4F-DFAF-CA16-9426-12C45525E153}"/>
                    </a:ext>
                  </a:extLst>
                </p14:cNvPr>
                <p14:cNvContentPartPr/>
                <p14:nvPr/>
              </p14:nvContentPartPr>
              <p14:xfrm>
                <a:off x="5527903" y="5806783"/>
                <a:ext cx="3358440" cy="556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4FBE4F-DFAF-CA16-9426-12C45525E1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1783" y="5800663"/>
                  <a:ext cx="33706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BF6A69-6EAE-5EB0-A8A0-CF1061D6E14E}"/>
                    </a:ext>
                  </a:extLst>
                </p14:cNvPr>
                <p14:cNvContentPartPr/>
                <p14:nvPr/>
              </p14:nvContentPartPr>
              <p14:xfrm>
                <a:off x="6662983" y="5791303"/>
                <a:ext cx="151920" cy="31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BF6A69-6EAE-5EB0-A8A0-CF1061D6E1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56863" y="5785183"/>
                  <a:ext cx="164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C6BFE3-A15D-40B0-EF6A-A5BEBF2A5EBC}"/>
                    </a:ext>
                  </a:extLst>
                </p14:cNvPr>
                <p14:cNvContentPartPr/>
                <p14:nvPr/>
              </p14:nvContentPartPr>
              <p14:xfrm>
                <a:off x="6662263" y="5868703"/>
                <a:ext cx="185400" cy="12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C6BFE3-A15D-40B0-EF6A-A5BEBF2A5E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56143" y="5862583"/>
                  <a:ext cx="197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602580-30D3-D2DD-F392-B1712D9FE633}"/>
                    </a:ext>
                  </a:extLst>
                </p14:cNvPr>
                <p14:cNvContentPartPr/>
                <p14:nvPr/>
              </p14:nvContentPartPr>
              <p14:xfrm>
                <a:off x="7053583" y="5769703"/>
                <a:ext cx="204480" cy="336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602580-30D3-D2DD-F392-B1712D9FE6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47463" y="5763583"/>
                  <a:ext cx="216720" cy="34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313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4020"/>
            <a:ext cx="89446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Initializing Model, Loss, Optimizer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896428"/>
            <a:ext cx="2173724" cy="1669852"/>
          </a:xfrm>
          <a:prstGeom prst="roundRect">
            <a:avLst>
              <a:gd name="adj" fmla="val 5705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28224" y="2504599"/>
            <a:ext cx="1106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1232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Model Initialization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613660"/>
            <a:ext cx="1041546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convolutional neural network will be initialized with appropriate parameters and weights, providing a starting point for the training process.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551039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93790" y="3679627"/>
            <a:ext cx="4347567" cy="1669852"/>
          </a:xfrm>
          <a:prstGeom prst="roundRect">
            <a:avLst>
              <a:gd name="adj" fmla="val 5705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28224" y="4287798"/>
            <a:ext cx="16323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Loss Function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396859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suitable loss function, such as categorical cross-entropy, will be chosen to measure the model's performance during training and guide its optimization.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93790" y="5462826"/>
            <a:ext cx="6521410" cy="2032754"/>
          </a:xfrm>
          <a:prstGeom prst="roundRect">
            <a:avLst>
              <a:gd name="adj" fmla="val 4687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28224" y="6252448"/>
            <a:ext cx="16133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Optimizer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60677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 optimizer, such as Adam or SGD, will be selected to update the model's weights during training, minimizing the loss function and improving its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85E3-CE17-714D-624D-6C088E35E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7195AE7-B56F-A1AA-9AFC-4BBAB69AD11B}"/>
              </a:ext>
            </a:extLst>
          </p:cNvPr>
          <p:cNvSpPr/>
          <p:nvPr/>
        </p:nvSpPr>
        <p:spPr>
          <a:xfrm>
            <a:off x="793790" y="734020"/>
            <a:ext cx="89446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Initializing Model, Loss, Optimizer</a:t>
            </a:r>
            <a:endParaRPr lang="en-US" sz="4450" dirty="0"/>
          </a:p>
        </p:txBody>
      </p:sp>
      <p:pic>
        <p:nvPicPr>
          <p:cNvPr id="4" name="Picture 3" descr="A diagram of a spiral&#10;&#10;Description automatically generated with medium confidence">
            <a:extLst>
              <a:ext uri="{FF2B5EF4-FFF2-40B4-BE49-F238E27FC236}">
                <a16:creationId xmlns:a16="http://schemas.microsoft.com/office/drawing/2014/main" id="{3C9C37F5-56E7-4924-9CA0-8E7EE0682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499" y="2088312"/>
            <a:ext cx="7807285" cy="54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458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Training the Model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08101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2551748" y="58398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Epochs with early stopping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330315"/>
            <a:ext cx="63512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model will be trained for a specified number of epochs, iterating through the training data multiple times to refine its parameters.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485221" y="4808101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A2742"/>
                </a:solidFill>
                <a:latin typeface="Outfit Extra Bold" pitchFamily="34" charset="0"/>
              </a:rPr>
              <a:t>32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9243298" y="58398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Batch Size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485221" y="6330315"/>
            <a:ext cx="63513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data will be processed in batches to optimize computational efficiency, enabling the model to learn from smaller chunks of data at a time.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B9AC39-A312-FEA0-6379-10F477F09F9D}"/>
                  </a:ext>
                </a:extLst>
              </p14:cNvPr>
              <p14:cNvContentPartPr/>
              <p14:nvPr/>
            </p14:nvContentPartPr>
            <p14:xfrm>
              <a:off x="5050543" y="498598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B9AC39-A312-FEA0-6379-10F477F09F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4423" y="4979863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624"/>
            <a:ext cx="5557480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Evaluating the Model</a:t>
            </a:r>
            <a:endParaRPr lang="en-US" sz="4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74" y="1894165"/>
            <a:ext cx="4234577" cy="266747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249" y="1894165"/>
            <a:ext cx="4234577" cy="2667476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74" y="4739402"/>
            <a:ext cx="13059251" cy="2667476"/>
          </a:xfrm>
          <a:prstGeom prst="rect">
            <a:avLst/>
          </a:prstGeo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D4D60775-65B9-0B9E-C498-3741820D0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276" y="1894165"/>
            <a:ext cx="3779848" cy="26674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9365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Introduction to Plant Diseases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Economic Impact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Plant diseases pose a significant threat to global food security, causing substantial crop losses and economic repercussions. Accurate disease identification and timely intervention are crucial for mitigating these impacts.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Types of Diseases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Plant diseases can be caused by various factors, including fungal, bacterial, viral, and parasitic infections. Each type of disease exhibits unique symptoms and requires specific management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84146" y="122717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Loading and Preprocessing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4684146" y="32400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4872860" y="3325058"/>
            <a:ext cx="1327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5421262" y="3240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Source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5421262" y="3730466"/>
            <a:ext cx="2927747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We'll leverage the power of Kaggle, a renowned platform for data science competitions and datasets, to access a comprehensive collection of plant disease images and labels.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575823" y="32400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8732985" y="3325058"/>
            <a:ext cx="19597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9312939" y="3240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Label Encoding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9312939" y="3730466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image labels will be encoded into numerical representations, allowing for efficient processing and training by the AI model.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03064"/>
            <a:ext cx="69551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Splitting for Training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752005"/>
            <a:ext cx="3664863" cy="3499604"/>
          </a:xfrm>
          <a:prstGeom prst="roundRect">
            <a:avLst>
              <a:gd name="adj" fmla="val 272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8224" y="19864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Training Set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2476857"/>
            <a:ext cx="3195995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significant portion of the data will be used for training the AI model, allowing it to learn the intricate patterns and relationships between images and their corresponding disease labels.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1752005"/>
            <a:ext cx="3664863" cy="3499604"/>
          </a:xfrm>
          <a:prstGeom prst="roundRect">
            <a:avLst>
              <a:gd name="adj" fmla="val 272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19901" y="19864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Validation Set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2476857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smaller subset of the data will be used for validating the model's performance during training, ensuring that it generalizes well to unseen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78423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28224" y="5712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Test Set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203275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final portion of the data will be reserved for evaluating the model's accuracy on completely unseen data, providing an objective measure of its real-world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DA2EB-6E4A-957A-C5EC-F317FD0D8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810" y="0"/>
            <a:ext cx="3897630" cy="4080511"/>
          </a:xfrm>
          <a:prstGeom prst="flowChartDocument">
            <a:avLst/>
          </a:prstGeom>
          <a:solidFill>
            <a:srgbClr val="4C8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5EC00873-F550-ECB2-42F1-59854C902BD6}"/>
              </a:ext>
            </a:extLst>
          </p:cNvPr>
          <p:cNvSpPr/>
          <p:nvPr/>
        </p:nvSpPr>
        <p:spPr>
          <a:xfrm>
            <a:off x="1005840" y="205394"/>
            <a:ext cx="3408218" cy="284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Classes Distribution</a:t>
            </a:r>
            <a:endParaRPr lang="en-US" sz="3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906B1-C21A-2F3D-EA37-F0D21DC1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683" y="768096"/>
            <a:ext cx="7276717" cy="66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6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8595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Visualizing the Data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90845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702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Exploration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192667"/>
            <a:ext cx="360807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Visualizing the data is essential for gaining insights into its characteristics, identifying potential biases, and understanding the distribution of different disease types.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21" y="290845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3702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Balancing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192667"/>
            <a:ext cx="360818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Visualizing the data can help identify any imbalances in the dataset, ensuring that the model is not biased towards specific disease types.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8BC4E2-99CB-D07D-FED8-4BAA5690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729" y="2213907"/>
            <a:ext cx="5418290" cy="37932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E6E68-1BC3-3878-E46B-ABEA0E2F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EBA9DBB-7D78-50DF-931C-D953D0205153}"/>
              </a:ext>
            </a:extLst>
          </p:cNvPr>
          <p:cNvSpPr/>
          <p:nvPr/>
        </p:nvSpPr>
        <p:spPr>
          <a:xfrm>
            <a:off x="4479905" y="18902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Visualizing the Data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6222B-1965-7821-7106-3ED47CFF8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09" y="3523359"/>
            <a:ext cx="13150582" cy="25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36989" y="7388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Augmentation and Transformations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861910" y="2496578"/>
            <a:ext cx="30480" cy="5018127"/>
          </a:xfrm>
          <a:prstGeom prst="roundRect">
            <a:avLst>
              <a:gd name="adj" fmla="val 312558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4101821" y="299164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3621999" y="27517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3810713" y="2836740"/>
            <a:ext cx="1327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5124687" y="27233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Image Augmentation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124687" y="3213811"/>
            <a:ext cx="596872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Techniques like random cropping, flipping, rotation, and color adjustments will be applied to the training data to artificially increase its size and improve the model's ability to generalize.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101821" y="561411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3621999" y="53742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3779162" y="5459210"/>
            <a:ext cx="19597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5124687" y="5345863"/>
            <a:ext cx="31120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Image Transformations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5124687" y="5836281"/>
            <a:ext cx="596872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Appropriate transformations, such as resizing and normalization, will be applied to ensure that the input images are in a format that the model can effectively process.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071" y="595551"/>
            <a:ext cx="5414963" cy="676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Model Architecture</a:t>
            </a:r>
            <a:endParaRPr lang="en-US" sz="4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55" y="1705570"/>
            <a:ext cx="2163842" cy="194083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3712" y="2717959"/>
            <a:ext cx="105608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35072" y="2095381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Convolutional Layers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5335072" y="2563654"/>
            <a:ext cx="8320683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These layers will extract features from the input images, identifying patterns and edges that are crucial for disease identification.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172551" y="3658195"/>
            <a:ext cx="8645723" cy="15240"/>
          </a:xfrm>
          <a:prstGeom prst="roundRect">
            <a:avLst>
              <a:gd name="adj" fmla="val 596928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734" y="3700463"/>
            <a:ext cx="4327684" cy="194083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8590" y="4454247"/>
            <a:ext cx="155972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6416993" y="3917037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Pooling Layers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6416993" y="4385310"/>
            <a:ext cx="7238762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Pooling layers will downsample the extracted features, reducing dimensionality and computational complexity while preserving important information.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6254472" y="5653088"/>
            <a:ext cx="7563803" cy="15240"/>
          </a:xfrm>
          <a:prstGeom prst="roundRect">
            <a:avLst>
              <a:gd name="adj" fmla="val 596928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13" y="5695355"/>
            <a:ext cx="6491526" cy="19408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9543" y="6449139"/>
            <a:ext cx="154067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7498913" y="6085165"/>
            <a:ext cx="2921198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Fully Connected Layers</a:t>
            </a:r>
            <a:endParaRPr lang="en-US" sz="2100" dirty="0"/>
          </a:p>
        </p:txBody>
      </p:sp>
      <p:sp>
        <p:nvSpPr>
          <p:cNvPr id="16" name="Text 11"/>
          <p:cNvSpPr/>
          <p:nvPr/>
        </p:nvSpPr>
        <p:spPr>
          <a:xfrm>
            <a:off x="7498913" y="6553438"/>
            <a:ext cx="6156841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These layers will combine the extracted features and make predictions about the disease category.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656</Words>
  <Application>Microsoft Office PowerPoint</Application>
  <PresentationFormat>Custom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Outfit Extra Bold</vt:lpstr>
      <vt:lpstr>Arimo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Sayed Gamal</cp:lastModifiedBy>
  <cp:revision>4</cp:revision>
  <dcterms:created xsi:type="dcterms:W3CDTF">2024-12-21T18:42:27Z</dcterms:created>
  <dcterms:modified xsi:type="dcterms:W3CDTF">2024-12-21T23:06:11Z</dcterms:modified>
</cp:coreProperties>
</file>