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1" r:id="rId6"/>
    <p:sldId id="258" r:id="rId7"/>
    <p:sldId id="259" r:id="rId8"/>
    <p:sldId id="263" r:id="rId9"/>
    <p:sldId id="260" r:id="rId10"/>
    <p:sldId id="264" r:id="rId11"/>
    <p:sldId id="268" r:id="rId12"/>
    <p:sldId id="267"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48" autoAdjust="0"/>
  </p:normalViewPr>
  <p:slideViewPr>
    <p:cSldViewPr snapToGrid="0">
      <p:cViewPr varScale="1">
        <p:scale>
          <a:sx n="85" d="100"/>
          <a:sy n="85" d="100"/>
        </p:scale>
        <p:origin x="324"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lvl="0" algn="l" defTabSz="1555750">
            <a:lnSpc>
              <a:spcPct val="100000"/>
            </a:lnSpc>
            <a:spcBef>
              <a:spcPct val="0"/>
            </a:spcBef>
            <a:spcAft>
              <a:spcPct val="35000"/>
            </a:spcAft>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6/6/2020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298062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116361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4961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3746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364883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55575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dama.org/content/body-knowled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smtClean="0">
                <a:solidFill>
                  <a:schemeClr val="bg1"/>
                </a:solidFill>
              </a:rPr>
              <a:t>Why Data quality is important</a:t>
            </a:r>
            <a:endParaRPr lang="en-US" sz="48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Data is only useful if it’s of high quality</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2" name="Picture 1"/>
          <p:cNvPicPr>
            <a:picLocks noChangeAspect="1"/>
          </p:cNvPicPr>
          <p:nvPr/>
        </p:nvPicPr>
        <p:blipFill>
          <a:blip r:embed="rId4"/>
          <a:stretch>
            <a:fillRect/>
          </a:stretch>
        </p:blipFill>
        <p:spPr>
          <a:xfrm>
            <a:off x="776287" y="936448"/>
            <a:ext cx="10639425" cy="4962525"/>
          </a:xfrm>
          <a:prstGeom prst="rect">
            <a:avLst/>
          </a:prstGeom>
        </p:spPr>
      </p:pic>
    </p:spTree>
    <p:extLst>
      <p:ext uri="{BB962C8B-B14F-4D97-AF65-F5344CB8AC3E}">
        <p14:creationId xmlns:p14="http://schemas.microsoft.com/office/powerpoint/2010/main" val="270793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2" name="Picture 1"/>
          <p:cNvPicPr>
            <a:picLocks noChangeAspect="1"/>
          </p:cNvPicPr>
          <p:nvPr/>
        </p:nvPicPr>
        <p:blipFill>
          <a:blip r:embed="rId4"/>
          <a:stretch>
            <a:fillRect/>
          </a:stretch>
        </p:blipFill>
        <p:spPr>
          <a:xfrm>
            <a:off x="664240" y="1005839"/>
            <a:ext cx="10858500" cy="4876800"/>
          </a:xfrm>
          <a:prstGeom prst="rect">
            <a:avLst/>
          </a:prstGeom>
        </p:spPr>
      </p:pic>
    </p:spTree>
    <p:extLst>
      <p:ext uri="{BB962C8B-B14F-4D97-AF65-F5344CB8AC3E}">
        <p14:creationId xmlns:p14="http://schemas.microsoft.com/office/powerpoint/2010/main" val="845351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1338838" y="858910"/>
            <a:ext cx="11029616" cy="578004"/>
          </a:xfrm>
        </p:spPr>
        <p:txBody>
          <a:bodyPr>
            <a:normAutofit/>
          </a:bodyPr>
          <a:lstStyle/>
          <a:p>
            <a:r>
              <a:rPr lang="en-US" dirty="0" smtClean="0">
                <a:solidFill>
                  <a:srgbClr val="FFFEFF"/>
                </a:solidFill>
              </a:rPr>
              <a:t>WHAT IS DATA QUALITY AND WHY IT’S IMPORTANT</a:t>
            </a:r>
            <a:endParaRPr lang="en-US" dirty="0">
              <a:solidFill>
                <a:srgbClr val="FFFEFF"/>
              </a:solidFill>
            </a:endParaRPr>
          </a:p>
        </p:txBody>
      </p:sp>
      <p:sp>
        <p:nvSpPr>
          <p:cNvPr id="5" name="TextBox 4"/>
          <p:cNvSpPr txBox="1"/>
          <p:nvPr/>
        </p:nvSpPr>
        <p:spPr>
          <a:xfrm>
            <a:off x="581191" y="1985554"/>
            <a:ext cx="11175379" cy="3416320"/>
          </a:xfrm>
          <a:prstGeom prst="rect">
            <a:avLst/>
          </a:prstGeom>
          <a:noFill/>
        </p:spPr>
        <p:txBody>
          <a:bodyPr wrap="square" rtlCol="0">
            <a:spAutoFit/>
          </a:bodyPr>
          <a:lstStyle/>
          <a:p>
            <a:r>
              <a:rPr lang="en-US" dirty="0"/>
              <a:t>The </a:t>
            </a:r>
            <a:r>
              <a:rPr lang="en-US" dirty="0">
                <a:hlinkClick r:id="rId3"/>
              </a:rPr>
              <a:t>Data Management Body of Knowledge (DMBOK)</a:t>
            </a:r>
            <a:r>
              <a:rPr lang="en-US" dirty="0"/>
              <a:t> defines Data Quality (DQ) as “the planning, implementation, and control of activities that apply quality management techniques to data, in order to assure it is fit for consumption and meet the needs of data consumers</a:t>
            </a:r>
            <a:r>
              <a:rPr lang="en-US" dirty="0" smtClean="0"/>
              <a:t>.”</a:t>
            </a:r>
          </a:p>
          <a:p>
            <a:endParaRPr lang="en-US" dirty="0"/>
          </a:p>
          <a:p>
            <a:r>
              <a:rPr lang="en-US" dirty="0"/>
              <a:t>Improved </a:t>
            </a:r>
            <a:r>
              <a:rPr lang="en-US" b="1" dirty="0"/>
              <a:t>data quality</a:t>
            </a:r>
            <a:r>
              <a:rPr lang="en-US" dirty="0"/>
              <a:t> leads to better decision-making across an organization. The more high-</a:t>
            </a:r>
            <a:r>
              <a:rPr lang="en-US" b="1" dirty="0"/>
              <a:t>quality data</a:t>
            </a:r>
            <a:r>
              <a:rPr lang="en-US" dirty="0"/>
              <a:t> you have, the more confidence you can have in your decisions. Good </a:t>
            </a:r>
            <a:r>
              <a:rPr lang="en-US" b="1" dirty="0"/>
              <a:t>data</a:t>
            </a:r>
            <a:r>
              <a:rPr lang="en-US" dirty="0"/>
              <a:t> decreases risk and can result in consistent improvements in results</a:t>
            </a:r>
            <a:r>
              <a:rPr lang="en-US" dirty="0" smtClean="0"/>
              <a:t>.</a:t>
            </a:r>
          </a:p>
          <a:p>
            <a:endParaRPr lang="en-US" dirty="0"/>
          </a:p>
          <a:p>
            <a:r>
              <a:rPr lang="en-US" dirty="0"/>
              <a:t>When data is of excellent quality, it can be easily processed and analyzed, leading to insights that help the organization make better decisions. High-quality data is essential to business intelligence efforts and other types of data analytics, as well as better operational </a:t>
            </a:r>
            <a:r>
              <a:rPr lang="en-US" dirty="0" smtClean="0"/>
              <a:t>efficiency.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smtClean="0"/>
              <a:t>POOR DATA QUALITY EXAMPLE</a:t>
            </a:r>
            <a:endParaRPr lang="en-US" dirty="0"/>
          </a:p>
        </p:txBody>
      </p:sp>
      <p:pic>
        <p:nvPicPr>
          <p:cNvPr id="7" name="Picture 6"/>
          <p:cNvPicPr>
            <a:picLocks noChangeAspect="1"/>
          </p:cNvPicPr>
          <p:nvPr/>
        </p:nvPicPr>
        <p:blipFill>
          <a:blip r:embed="rId3"/>
          <a:stretch>
            <a:fillRect/>
          </a:stretch>
        </p:blipFill>
        <p:spPr>
          <a:xfrm>
            <a:off x="1271225" y="2084143"/>
            <a:ext cx="8782050" cy="4448175"/>
          </a:xfrm>
          <a:prstGeom prst="rect">
            <a:avLst/>
          </a:prstGeom>
          <a:ln>
            <a:solidFill>
              <a:schemeClr val="accent1"/>
            </a:solidFill>
          </a:ln>
        </p:spPr>
      </p:pic>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p:cNvPicPr>
            <a:picLocks noChangeAspect="1"/>
          </p:cNvPicPr>
          <p:nvPr/>
        </p:nvPicPr>
        <p:blipFill>
          <a:blip r:embed="rId9"/>
          <a:stretch>
            <a:fillRect/>
          </a:stretch>
        </p:blipFill>
        <p:spPr>
          <a:xfrm>
            <a:off x="438067" y="1223069"/>
            <a:ext cx="8647318" cy="4857750"/>
          </a:xfrm>
          <a:prstGeom prst="rect">
            <a:avLst/>
          </a:prstGeom>
        </p:spPr>
      </p:pic>
      <p:sp>
        <p:nvSpPr>
          <p:cNvPr id="12" name="Title 1">
            <a:extLst>
              <a:ext uri="{FF2B5EF4-FFF2-40B4-BE49-F238E27FC236}">
                <a16:creationId xmlns:a16="http://schemas.microsoft.com/office/drawing/2014/main" id="{921633EB-7DCB-4DDC-80AF-C885A3EE1245}"/>
              </a:ext>
            </a:extLst>
          </p:cNvPr>
          <p:cNvSpPr txBox="1">
            <a:spLocks/>
          </p:cNvSpPr>
          <p:nvPr/>
        </p:nvSpPr>
        <p:spPr>
          <a:xfrm>
            <a:off x="1941070" y="629790"/>
            <a:ext cx="4870038" cy="55062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Data quality dimensions</a:t>
            </a:r>
            <a:endParaRPr lang="en-US" dirty="0"/>
          </a:p>
        </p:txBody>
      </p:sp>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9" name="Picture 8"/>
          <p:cNvPicPr>
            <a:picLocks noChangeAspect="1"/>
          </p:cNvPicPr>
          <p:nvPr/>
        </p:nvPicPr>
        <p:blipFill>
          <a:blip r:embed="rId4"/>
          <a:stretch>
            <a:fillRect/>
          </a:stretch>
        </p:blipFill>
        <p:spPr>
          <a:xfrm>
            <a:off x="753845" y="765716"/>
            <a:ext cx="10679289" cy="5583032"/>
          </a:xfrm>
          <a:prstGeom prst="rect">
            <a:avLst/>
          </a:prstGeom>
        </p:spPr>
      </p:pic>
    </p:spTree>
    <p:extLst>
      <p:ext uri="{BB962C8B-B14F-4D97-AF65-F5344CB8AC3E}">
        <p14:creationId xmlns:p14="http://schemas.microsoft.com/office/powerpoint/2010/main" val="3353039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22" name="Group 21"/>
          <p:cNvGrpSpPr/>
          <p:nvPr/>
        </p:nvGrpSpPr>
        <p:grpSpPr>
          <a:xfrm>
            <a:off x="696424" y="862613"/>
            <a:ext cx="10353675" cy="5397510"/>
            <a:chOff x="696424" y="862613"/>
            <a:chExt cx="10353675" cy="5397510"/>
          </a:xfrm>
        </p:grpSpPr>
        <p:pic>
          <p:nvPicPr>
            <p:cNvPr id="19" name="Picture 18"/>
            <p:cNvPicPr>
              <a:picLocks noChangeAspect="1"/>
            </p:cNvPicPr>
            <p:nvPr/>
          </p:nvPicPr>
          <p:blipFill>
            <a:blip r:embed="rId4"/>
            <a:stretch>
              <a:fillRect/>
            </a:stretch>
          </p:blipFill>
          <p:spPr>
            <a:xfrm>
              <a:off x="2612781" y="862613"/>
              <a:ext cx="4762500" cy="885825"/>
            </a:xfrm>
            <a:prstGeom prst="rect">
              <a:avLst/>
            </a:prstGeom>
          </p:spPr>
        </p:pic>
        <p:pic>
          <p:nvPicPr>
            <p:cNvPr id="20" name="Picture 19"/>
            <p:cNvPicPr>
              <a:picLocks noChangeAspect="1"/>
            </p:cNvPicPr>
            <p:nvPr/>
          </p:nvPicPr>
          <p:blipFill>
            <a:blip r:embed="rId5"/>
            <a:stretch>
              <a:fillRect/>
            </a:stretch>
          </p:blipFill>
          <p:spPr>
            <a:xfrm>
              <a:off x="696424" y="1887152"/>
              <a:ext cx="10353675" cy="1254633"/>
            </a:xfrm>
            <a:prstGeom prst="rect">
              <a:avLst/>
            </a:prstGeom>
          </p:spPr>
        </p:pic>
        <p:pic>
          <p:nvPicPr>
            <p:cNvPr id="21" name="Picture 20"/>
            <p:cNvPicPr>
              <a:picLocks noChangeAspect="1"/>
            </p:cNvPicPr>
            <p:nvPr/>
          </p:nvPicPr>
          <p:blipFill>
            <a:blip r:embed="rId6"/>
            <a:stretch>
              <a:fillRect/>
            </a:stretch>
          </p:blipFill>
          <p:spPr>
            <a:xfrm>
              <a:off x="1510811" y="3218832"/>
              <a:ext cx="8724900" cy="3041291"/>
            </a:xfrm>
            <a:prstGeom prst="rect">
              <a:avLst/>
            </a:prstGeom>
          </p:spPr>
        </p:pic>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2" name="Picture 1"/>
          <p:cNvPicPr>
            <a:picLocks noChangeAspect="1"/>
          </p:cNvPicPr>
          <p:nvPr/>
        </p:nvPicPr>
        <p:blipFill>
          <a:blip r:embed="rId4"/>
          <a:stretch>
            <a:fillRect/>
          </a:stretch>
        </p:blipFill>
        <p:spPr>
          <a:xfrm>
            <a:off x="1281112" y="1552575"/>
            <a:ext cx="9629775" cy="3945114"/>
          </a:xfrm>
          <a:prstGeom prst="rect">
            <a:avLst/>
          </a:prstGeom>
        </p:spPr>
      </p:pic>
    </p:spTree>
    <p:extLst>
      <p:ext uri="{BB962C8B-B14F-4D97-AF65-F5344CB8AC3E}">
        <p14:creationId xmlns:p14="http://schemas.microsoft.com/office/powerpoint/2010/main" val="231246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p:cNvPicPr>
            <a:picLocks noChangeAspect="1"/>
          </p:cNvPicPr>
          <p:nvPr/>
        </p:nvPicPr>
        <p:blipFill>
          <a:blip r:embed="rId4"/>
          <a:stretch>
            <a:fillRect/>
          </a:stretch>
        </p:blipFill>
        <p:spPr>
          <a:xfrm>
            <a:off x="642937" y="1476375"/>
            <a:ext cx="10906125" cy="3905250"/>
          </a:xfrm>
          <a:prstGeom prst="rect">
            <a:avLst/>
          </a:prstGeom>
        </p:spPr>
      </p:pic>
    </p:spTree>
    <p:extLst>
      <p:ext uri="{BB962C8B-B14F-4D97-AF65-F5344CB8AC3E}">
        <p14:creationId xmlns:p14="http://schemas.microsoft.com/office/powerpoint/2010/main" val="782417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4" name="Group 3"/>
          <p:cNvGrpSpPr/>
          <p:nvPr/>
        </p:nvGrpSpPr>
        <p:grpSpPr>
          <a:xfrm>
            <a:off x="829817" y="902758"/>
            <a:ext cx="10741294" cy="5392209"/>
            <a:chOff x="829817" y="902758"/>
            <a:chExt cx="10741294" cy="5392209"/>
          </a:xfrm>
        </p:grpSpPr>
        <p:pic>
          <p:nvPicPr>
            <p:cNvPr id="2" name="Picture 1"/>
            <p:cNvPicPr>
              <a:picLocks noChangeAspect="1"/>
            </p:cNvPicPr>
            <p:nvPr/>
          </p:nvPicPr>
          <p:blipFill>
            <a:blip r:embed="rId4"/>
            <a:stretch>
              <a:fillRect/>
            </a:stretch>
          </p:blipFill>
          <p:spPr>
            <a:xfrm>
              <a:off x="830927" y="902758"/>
              <a:ext cx="10525125" cy="1123950"/>
            </a:xfrm>
            <a:prstGeom prst="rect">
              <a:avLst/>
            </a:prstGeom>
          </p:spPr>
        </p:pic>
        <p:pic>
          <p:nvPicPr>
            <p:cNvPr id="3" name="Picture 2"/>
            <p:cNvPicPr>
              <a:picLocks noChangeAspect="1"/>
            </p:cNvPicPr>
            <p:nvPr/>
          </p:nvPicPr>
          <p:blipFill>
            <a:blip r:embed="rId5"/>
            <a:stretch>
              <a:fillRect/>
            </a:stretch>
          </p:blipFill>
          <p:spPr>
            <a:xfrm>
              <a:off x="829817" y="2589742"/>
              <a:ext cx="10741294" cy="3705225"/>
            </a:xfrm>
            <a:prstGeom prst="rect">
              <a:avLst/>
            </a:prstGeom>
          </p:spPr>
        </p:pic>
      </p:grpSp>
    </p:spTree>
    <p:extLst>
      <p:ext uri="{BB962C8B-B14F-4D97-AF65-F5344CB8AC3E}">
        <p14:creationId xmlns:p14="http://schemas.microsoft.com/office/powerpoint/2010/main" val="4030057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46</Words>
  <Application>Microsoft Office PowerPoint</Application>
  <PresentationFormat>Widescreen</PresentationFormat>
  <Paragraphs>25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Why Data quality is important</vt:lpstr>
      <vt:lpstr>WHAT IS DATA QUALITY AND WHY IT’S IMPORTANT</vt:lpstr>
      <vt:lpstr>POOR DATA QUALITY EXAMPLE</vt:lpstr>
      <vt:lpstr>Digital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2020-06-06T12:41:04Z</dcterms:created>
  <dcterms:modified xsi:type="dcterms:W3CDTF">2020-06-06T15:35:11Z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