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1"/>
  </p:notesMasterIdLst>
  <p:sldIdLst>
    <p:sldId id="256" r:id="rId3"/>
    <p:sldId id="265" r:id="rId4"/>
    <p:sldId id="266" r:id="rId5"/>
    <p:sldId id="269" r:id="rId6"/>
    <p:sldId id="268" r:id="rId7"/>
    <p:sldId id="271" r:id="rId8"/>
    <p:sldId id="272" r:id="rId9"/>
    <p:sldId id="273" r:id="rId10"/>
  </p:sldIdLst>
  <p:sldSz cx="9144000" cy="5143500" type="screen16x9"/>
  <p:notesSz cx="6858000" cy="9144000"/>
  <p:embeddedFontLs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Pacifico" panose="020B0604020202020204" charset="0"/>
      <p:regular r:id="rId18"/>
    </p:embeddedFont>
    <p:embeddedFont>
      <p:font typeface="Source Code Pro" panose="020B0604020202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4C9994-2077-4748-835B-60AEFDF4F949}">
  <a:tblStyle styleId="{F34C9994-2077-4748-835B-60AEFDF4F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ee701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faee701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8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8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1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1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15403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15403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7899600" y="4778100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6071725" y="4663325"/>
            <a:ext cx="1768200" cy="508500"/>
            <a:chOff x="6071725" y="4663325"/>
            <a:chExt cx="1768200" cy="508500"/>
          </a:xfrm>
        </p:grpSpPr>
        <p:sp>
          <p:nvSpPr>
            <p:cNvPr id="17" name="Google Shape;17;p2"/>
            <p:cNvSpPr txBox="1"/>
            <p:nvPr/>
          </p:nvSpPr>
          <p:spPr>
            <a:xfrm>
              <a:off x="6071725" y="4663325"/>
              <a:ext cx="17682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rPr>
                <a:t>Created with       by </a:t>
              </a:r>
              <a:endParaRPr sz="1200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26825" y="4815725"/>
              <a:ext cx="208250" cy="20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7014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2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7899600" y="4811075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6071725" y="4663325"/>
            <a:ext cx="1768200" cy="508500"/>
            <a:chOff x="6071725" y="4663325"/>
            <a:chExt cx="1768200" cy="508500"/>
          </a:xfrm>
        </p:grpSpPr>
        <p:sp>
          <p:nvSpPr>
            <p:cNvPr id="25" name="Google Shape;25;p3"/>
            <p:cNvSpPr txBox="1"/>
            <p:nvPr/>
          </p:nvSpPr>
          <p:spPr>
            <a:xfrm>
              <a:off x="6071725" y="4663325"/>
              <a:ext cx="17682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Created with       by </a:t>
              </a:r>
              <a:endParaRPr sz="12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26" name="Google Shape;26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26825" y="4815725"/>
              <a:ext cx="208250" cy="20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2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4294967295"/>
          </p:nvPr>
        </p:nvSpPr>
        <p:spPr>
          <a:xfrm>
            <a:off x="0" y="2753300"/>
            <a:ext cx="91440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PowerQuery</a:t>
            </a:r>
            <a:endParaRPr sz="40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1707575" y="3872575"/>
            <a:ext cx="35211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|</a:t>
            </a:r>
            <a:r>
              <a:rPr lang="en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Prateek Kumar</a:t>
            </a:r>
            <a:endParaRPr sz="24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Learning Topics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80998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Nunito"/>
              <a:buChar char="●"/>
            </a:pPr>
            <a:r>
              <a:rPr lang="en" sz="1500" b="1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Learning Advanced Excel Concepts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Pivoting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Lookups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Reading data from multiple sources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Power Query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Visualization with Excel</a:t>
            </a: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Learning Topics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80998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Nunito"/>
              <a:buChar char="●"/>
            </a:pPr>
            <a:r>
              <a:rPr lang="en" sz="1500" b="1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Learning Advanced Excel Concepts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Pivoting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Lookups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Reading data from multiple sources</a:t>
            </a:r>
          </a:p>
          <a:p>
            <a:pPr marL="82296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Power Query</a:t>
            </a:r>
          </a:p>
          <a:p>
            <a:pPr marL="822960" indent="-342900">
              <a:lnSpc>
                <a:spcPct val="150000"/>
              </a:lnSpc>
              <a:buClr>
                <a:schemeClr val="bg1">
                  <a:lumMod val="85000"/>
                </a:schemeClr>
              </a:buClr>
              <a:buSzPts val="1500"/>
              <a:buFont typeface="+mj-lt"/>
              <a:buAutoNum type="alphaLcPeriod"/>
            </a:pPr>
            <a:r>
              <a:rPr lang="en" sz="1300" dirty="0">
                <a:solidFill>
                  <a:schemeClr val="bg1">
                    <a:lumMod val="85000"/>
                  </a:schemeClr>
                </a:solidFill>
                <a:latin typeface="Nunito"/>
                <a:sym typeface="Nunito"/>
              </a:rPr>
              <a:t>Visualization with Excel</a:t>
            </a:r>
            <a:endParaRPr sz="1300" dirty="0">
              <a:solidFill>
                <a:schemeClr val="bg1">
                  <a:lumMod val="85000"/>
                </a:schemeClr>
              </a:solidFill>
              <a:latin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177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Introduction and why PowerQuery?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78712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</a:pPr>
            <a:r>
              <a:rPr lang="en" sz="1500" b="1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Pre-requisite: </a:t>
            </a: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Excel 2016 and later versions. You can use 2010 or 2013 versions by installing external add-in.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Get &amp; Transform section in Data tab using ‘New Query’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Used for ETL (Extract, Transform and Load) in data analysis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Multiple sources of data from web, database, files, etc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After we get data, transform the data. 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Remove additional columns, duplicate data, blank data, etc to create tables used for further analysis is done using PowerQuery.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After transformation, load the data.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‘Refresh’ is the most powerful feature of PowerQuery. This is important for recurring tasks.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3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950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Query Editor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78712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Where the transformation is done.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Opening blank Query for Query Editor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Close &amp; Load option to a file, connection, table, etc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Options to split columns, remove columns, use first row as headers, etc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Transform tab – Changing data type, transpose, etc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Add column tab – adding new columns including custom columns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View tab – Viewing query settings, formula bar, etc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Applied Steps is where tracking is done and acts as a recorder for all transformation steps.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Changing source and keeping other steps intact is how refresh can be done for new data (for recurring tasks)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3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7311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Import Data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78712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Importing data through web in the form of tables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Transform/Edit data in Query Editor – Applied steps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Remove unwanted columns, first row as headers, and check data types for all columns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Remove wrong steps in Applied Steps section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Close and Load to get into Excel worksheet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Refresh the report by connecting with the link</a:t>
            </a:r>
          </a:p>
          <a:p>
            <a:pPr marL="419100" lvl="0" indent="-285750">
              <a:lnSpc>
                <a:spcPct val="150000"/>
              </a:lnSpc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Importing data through files – CSV, Excel workbook</a:t>
            </a:r>
          </a:p>
          <a:p>
            <a:pPr marL="419100" lvl="0" indent="-285750">
              <a:lnSpc>
                <a:spcPct val="150000"/>
              </a:lnSpc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Change source and refresh to update data</a:t>
            </a:r>
          </a:p>
          <a:p>
            <a:pPr marL="419100" lvl="0" indent="-285750">
              <a:lnSpc>
                <a:spcPct val="150000"/>
              </a:lnSpc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Shows objects in Excel workbook including tables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3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3933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27950" y="23300"/>
            <a:ext cx="8317800" cy="61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Merge &amp; Append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11600" y="787125"/>
            <a:ext cx="8889600" cy="4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Create Connections for append and merge instead of load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Append – Adding more data/horizontal rows of same structure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Merge – Adding new columns to the existing data using joins (Left outer)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While merging - selecting the columns that we need, prefix from original column option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Helps in creation of pivot tables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Append </a:t>
            </a:r>
            <a:r>
              <a:rPr lang="en" sz="1500" dirty="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using different </a:t>
            </a:r>
            <a:r>
              <a:rPr lang="en" sz="1500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Excel Workbooks, split/merge columns, etc can be done</a:t>
            </a: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3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00"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2687583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430</Words>
  <Application>Microsoft Office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Nunito</vt:lpstr>
      <vt:lpstr>Source Code Pro</vt:lpstr>
      <vt:lpstr>Pacifico</vt:lpstr>
      <vt:lpstr>Oswald</vt:lpstr>
      <vt:lpstr>Arial</vt:lpstr>
      <vt:lpstr>Modern Writer</vt:lpstr>
      <vt:lpstr>Modern Writer</vt:lpstr>
      <vt:lpstr>Mentorskool</vt:lpstr>
      <vt:lpstr>Mentorskool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Mentorskool</dc:title>
  <dc:creator>Laptop-PC</dc:creator>
  <cp:lastModifiedBy>Prateek Kumat</cp:lastModifiedBy>
  <cp:revision>58</cp:revision>
  <dcterms:modified xsi:type="dcterms:W3CDTF">2021-05-03T11:01:01Z</dcterms:modified>
</cp:coreProperties>
</file>