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2" r:id="rId4"/>
    <p:sldId id="263" r:id="rId5"/>
    <p:sldId id="257" r:id="rId6"/>
    <p:sldId id="260" r:id="rId7"/>
    <p:sldId id="258" r:id="rId8"/>
    <p:sldId id="259" r:id="rId9"/>
    <p:sldId id="261" r:id="rId10"/>
    <p:sldId id="264" r:id="rId11"/>
    <p:sldId id="265" r:id="rId12"/>
    <p:sldId id="266" r:id="rId13"/>
    <p:sldId id="267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emraj_sawant@outlook.com" initials="k" lastIdx="2" clrIdx="0">
    <p:extLst>
      <p:ext uri="{19B8F6BF-5375-455C-9EA6-DF929625EA0E}">
        <p15:presenceInfo xmlns:p15="http://schemas.microsoft.com/office/powerpoint/2012/main" userId="8332f209a53bcd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464" autoAdjust="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12F2-C871-4C1D-93C7-0527B46E71DD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400A2-E284-416C-9AC4-59117304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8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7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3FA-A68C-4966-BE5B-EC6F124C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EAC8C-5800-4169-96A8-1676C971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739-8064-4560-9B69-09B95CA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772-FD0B-4FDE-8DA7-E9F3A97A3768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4E9-D927-4993-B199-B131AEF5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87EE-5E59-4138-B20E-7899229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2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DAB7-3582-4B92-B8EB-054B31CC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367AF-093C-4DA0-A7FC-862DA13B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7AE-3985-4E88-9B36-7E784C1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9B69-D834-4456-B6F8-8B7F98C1138C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4044-0E0D-4486-A816-546C9098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920C-1880-4E49-92A0-6D6B00F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2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2814D-FA55-4D2F-ADA6-358F82E29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3743-D143-4CE6-B145-9F5525DC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97B0-81A0-45A4-8E77-38F448F7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FA74-BFF1-44B6-9CB5-EDE8F545D0CA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9623-8BD3-4546-9FF3-4EF3851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A98B-BC07-443B-8629-CD452F2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EA53-C752-4900-9AD5-97FA7731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46D8-50E8-4BDB-A78F-AF30FABD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6219-E934-4E23-8163-07487EFA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1250-E2B5-4298-A89E-521B7C926E78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0B06-2BCA-477B-8060-88E23902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4F1E-AC63-41DF-B247-E9B8955B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3208-25A6-4B5C-ADA4-97EDE185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EB6-9725-428A-855E-D4281B6D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8FED-4235-4109-A44C-E94293A3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1684-AFB3-4C91-B64C-02114D8DFE26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CCEF-BDE4-4973-9C67-0C99B089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101A-BD36-47FC-9B23-190FD7D2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CA3-F999-4C6E-B460-36842B7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E67B-DCAF-4DF1-8FFD-D00EC83F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31498-483E-496B-A66B-64CEEEBC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4638-A0DA-443F-B92F-9706D7D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574E-B122-4727-A293-F4957DF88A63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E1DA-5F6D-4C40-8D19-7702467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D36B-96B8-4A0A-97F9-782F4FB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B59-2584-442D-881B-49568861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006B-5155-4B9A-B6D9-8F321E58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8BDE-B9B1-4F64-9672-B8FA0CBDC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55DE-133D-4817-AFF5-1EF576D2D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46DE4-C507-4CF2-B266-3592FB70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4AA7F-8868-419F-82CE-607FD23E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15D6-A6F7-4FF3-9D82-48BAD74E8EA3}" type="datetime1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B0CD1-7950-47B6-AEE4-EAC9CC6B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24A31-FAE3-491B-A3C1-3A1EC49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668-4483-4D2E-B024-99CF8757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4329F-A5F8-4048-9FFA-72BBE45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9C8B-52ED-45EE-898A-40A314F6E5B2}" type="datetime1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EDF1E-0BA8-4325-858F-17B221B3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23E8-CEAE-4DEB-9B6C-2B0BC6A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649D0-FA0A-46DB-8354-8C01F87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BF5-8F3E-47CA-9654-66B74ABC3DCF}" type="datetime1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B99EB-AD62-42FD-88FD-8B56CE7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BEB6-B46D-4B47-9472-C71B3F7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97B-3808-498F-B0DF-9F122210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9C96-2468-4EEC-8927-F64308A0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C4DE-3F0A-41FB-B97C-06F36717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2CE2-B45A-49B8-88C5-C93D9DAC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344-4308-4AB8-A144-A1264EFDCEFB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1E55-1F61-42BB-B8CF-6AC60CAE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E3FD-992A-40E9-A4D3-7BE329E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5DD4-60CC-4CC9-8366-36BF57E7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7E50-915C-47C8-A4DF-930352268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611-9638-40AA-BD20-9742D9E6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FCA9-B086-4DC7-BF70-8A6AA14F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4F5E-DD6E-493C-8E84-D4CAB2984A3A}" type="datetime1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83A4-51FC-4392-86EF-4BFD7AB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F768-C54E-43E3-8A6F-6E43188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90C31-15BF-486C-A759-20D8B4C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1B7B-397D-4A79-9C5A-3E3658E4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BC56-2341-4BA9-A172-1589461D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4059-7D58-481C-943C-3E65406F8A85}" type="datetime1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B6A3-7B36-4754-8A5E-F7E436BE2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EC6C-2291-470F-BB59-864F4315A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dosn.org/events/event/unveiling-the-secret-through-machine-learn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0E85D0-528E-4D80-ACF1-32D25A89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868433" y="-19050"/>
            <a:ext cx="16181294" cy="6877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EA3F6-B592-4D1C-B379-12F361535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AEDA0-BEAF-4C3C-8494-4D047A6C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Process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517-02F0-4139-A8D5-63C38EC6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82BF9-4EF0-4165-ACC2-D6BC03A7BEAD}"/>
              </a:ext>
            </a:extLst>
          </p:cNvPr>
          <p:cNvSpPr txBox="1"/>
          <p:nvPr/>
        </p:nvSpPr>
        <p:spPr>
          <a:xfrm>
            <a:off x="-4227095" y="7354887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bdosn.org/events/event/unveiling-the-secret-through-machine-learni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980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710536-78E2-4154-8EC6-A0B6974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79" y="1648692"/>
            <a:ext cx="8131305" cy="3356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6AC66-B15C-4A8F-80DA-0EFEFF3F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2192000" cy="143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Train/Test /Validation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F8B3E-DFE0-4071-8731-1DB7CFB17916}"/>
              </a:ext>
            </a:extLst>
          </p:cNvPr>
          <p:cNvSpPr txBox="1"/>
          <p:nvPr/>
        </p:nvSpPr>
        <p:spPr>
          <a:xfrm>
            <a:off x="561473" y="1684421"/>
            <a:ext cx="4443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is divided into three parts training, validation and testing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Training Set </a:t>
            </a:r>
            <a:r>
              <a:rPr lang="en-IN" dirty="0"/>
              <a:t>-  This part of data is used for training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Validation Set </a:t>
            </a:r>
            <a:r>
              <a:rPr lang="en-IN" dirty="0"/>
              <a:t>– This is also called as hold out set; it is used for model selection. Different models are evaluated on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 Set </a:t>
            </a:r>
            <a:r>
              <a:rPr lang="en-IN" dirty="0"/>
              <a:t>– This data is not used during training; final model is evaluated using test 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DE10-56EA-410F-96C3-1194D65B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0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A3681D-E27C-4999-8CE7-A11D71EB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" y="1499407"/>
            <a:ext cx="11029950" cy="455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0B3CE-31B4-4965-826F-163E74A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0"/>
            <a:ext cx="10515600" cy="1530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Training [Finding Model Parameters]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7494-E914-4C30-9B2A-32C07A8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3D72B3-10FC-4E05-9A97-3FB6FCA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942"/>
            <a:ext cx="12192000" cy="4778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40A27-79BE-4CE8-96DC-9E1745A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45369"/>
            <a:ext cx="10515600" cy="1424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Evaluation [Selecting A Model]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D110-DD99-45FF-ABEF-8F67A91E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80D048-63BE-4073-B5E8-18E9A621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8415"/>
            <a:ext cx="1197292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8C29F-A8BC-4136-95CE-499C3D52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5468"/>
            <a:ext cx="1106905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Prediction And Generalization (Overfit/Underfit)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90CE-F3DD-46CC-8B97-65912C8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4BE0-0A9D-4C4D-A425-BB14E433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7" y="1365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What We Learnt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06A-44F7-459E-B17A-1B086AC5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6" y="1634555"/>
            <a:ext cx="10925033" cy="3727302"/>
          </a:xfrm>
          <a:noFill/>
        </p:spPr>
        <p:txBody>
          <a:bodyPr wrap="square" rtlCol="0">
            <a:spAutoFit/>
          </a:bodyPr>
          <a:lstStyle/>
          <a:p>
            <a:pPr marL="0">
              <a:lnSpc>
                <a:spcPct val="150000"/>
              </a:lnSpc>
            </a:pPr>
            <a:r>
              <a:rPr lang="en-IN" sz="1800" dirty="0"/>
              <a:t>What is machine learning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Analogy to Mathematical model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What is Data and how its used to train machine learning models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Machine Learning process workflow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Demo on model parameter and hyperparameter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Underfitting and Overfitting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Model Generalisation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8CDA0-6BA6-4B20-B0C2-B569C5D9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8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D23-5718-4BD5-82C7-BBF4C8C3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5" y="126039"/>
            <a:ext cx="10515600" cy="1325563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0B2-25DB-42F7-8D7E-D0F571AA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79" y="1717913"/>
            <a:ext cx="2405725" cy="165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0FEBF-4EF1-4D43-AE92-F07F549A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2" y="1697593"/>
            <a:ext cx="3623977" cy="1830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1DF73-E128-4222-8E81-5DB2F3D74B40}"/>
              </a:ext>
            </a:extLst>
          </p:cNvPr>
          <p:cNvSpPr txBox="1"/>
          <p:nvPr/>
        </p:nvSpPr>
        <p:spPr>
          <a:xfrm>
            <a:off x="7596230" y="3618639"/>
            <a:ext cx="24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Anomaly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835D3-E25A-4AF7-B062-B0A6448E23BE}"/>
              </a:ext>
            </a:extLst>
          </p:cNvPr>
          <p:cNvSpPr txBox="1"/>
          <p:nvPr/>
        </p:nvSpPr>
        <p:spPr>
          <a:xfrm>
            <a:off x="1809806" y="3534644"/>
            <a:ext cx="30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Virtual Assistant, Chat Bots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CEF17-C5A2-4BC7-A98E-861F597C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16" y="4585492"/>
            <a:ext cx="2076450" cy="1585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153D5C-6D79-417D-B772-F4AF38E60217}"/>
              </a:ext>
            </a:extLst>
          </p:cNvPr>
          <p:cNvSpPr txBox="1"/>
          <p:nvPr/>
        </p:nvSpPr>
        <p:spPr>
          <a:xfrm>
            <a:off x="2766255" y="6207920"/>
            <a:ext cx="13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F2AA87-B882-4CAB-A62F-551432BE1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242" y="4314030"/>
            <a:ext cx="3419475" cy="1857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2B42E5-CFA5-4079-8232-BC2D820AADED}"/>
              </a:ext>
            </a:extLst>
          </p:cNvPr>
          <p:cNvSpPr txBox="1"/>
          <p:nvPr/>
        </p:nvSpPr>
        <p:spPr>
          <a:xfrm>
            <a:off x="7081226" y="6174022"/>
            <a:ext cx="31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Detection And Counting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45F2BA-3940-46E4-94AD-518D424D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What is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8368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i="0" u="none" strike="noStrike" baseline="0" dirty="0"/>
              <a:t>Machine Learning is the science (and art) of programming computers so they can </a:t>
            </a:r>
            <a:r>
              <a:rPr lang="en-IN" sz="1800" i="1" u="none" strike="noStrike" baseline="0" dirty="0"/>
              <a:t>learn from data</a:t>
            </a:r>
            <a:endParaRPr lang="en-IN" sz="1800" dirty="0"/>
          </a:p>
          <a:p>
            <a:pPr marL="0" indent="0" algn="l">
              <a:buNone/>
            </a:pPr>
            <a:endParaRPr lang="en-IN" sz="1800" b="0" i="0" u="none" strike="noStrike" baseline="0" dirty="0"/>
          </a:p>
          <a:p>
            <a:pPr marL="0" indent="0">
              <a:buNone/>
            </a:pPr>
            <a:r>
              <a:rPr lang="en-US" sz="1800" i="0" u="none" strike="noStrike" baseline="0" dirty="0"/>
              <a:t>[Machine Learning is the] field of study that gives computers the ability to learn</a:t>
            </a:r>
          </a:p>
          <a:p>
            <a:pPr marL="0" indent="0">
              <a:buNone/>
            </a:pPr>
            <a:r>
              <a:rPr lang="en-IN" sz="1800" i="0" u="none" strike="noStrike" baseline="0" dirty="0"/>
              <a:t>without being explicitly programmed.</a:t>
            </a:r>
          </a:p>
          <a:p>
            <a:pPr marL="0" indent="0">
              <a:buNone/>
            </a:pPr>
            <a:r>
              <a:rPr lang="en-IN" sz="1800" b="0" i="0" u="none" strike="noStrike" baseline="0" dirty="0"/>
              <a:t>—Arthur Samuel, </a:t>
            </a:r>
            <a:r>
              <a:rPr lang="en-IN" sz="1800" b="0" i="1" u="none" strike="noStrike" baseline="0" dirty="0"/>
              <a:t>1959</a:t>
            </a:r>
          </a:p>
          <a:p>
            <a:pPr marL="0" indent="0" algn="l">
              <a:buNone/>
            </a:pPr>
            <a:endParaRPr lang="en-US" sz="1800" b="0" i="0" u="none" strike="noStrike" baseline="0" dirty="0"/>
          </a:p>
          <a:p>
            <a:pPr marL="0" indent="0">
              <a:buNone/>
            </a:pPr>
            <a:r>
              <a:rPr lang="en-US" sz="1800" i="0" u="none" strike="noStrike" baseline="0" dirty="0"/>
              <a:t>A computer program is said to learn from experience E with respect to some task T</a:t>
            </a:r>
          </a:p>
          <a:p>
            <a:pPr marL="0" indent="0">
              <a:buNone/>
            </a:pPr>
            <a:r>
              <a:rPr lang="en-US" sz="1800" i="0" u="none" strike="noStrike" baseline="0" dirty="0"/>
              <a:t>and some performance measure P, if its performance on T, as measured by P, improves</a:t>
            </a:r>
          </a:p>
          <a:p>
            <a:pPr marL="0" indent="0">
              <a:buNone/>
            </a:pPr>
            <a:r>
              <a:rPr lang="en-IN" sz="1800" i="0" u="none" strike="noStrike" baseline="0" dirty="0"/>
              <a:t>with experience E.</a:t>
            </a:r>
          </a:p>
          <a:p>
            <a:pPr marL="0" indent="0">
              <a:buNone/>
            </a:pPr>
            <a:r>
              <a:rPr lang="en-IN" sz="1800" b="0" i="0" u="none" strike="noStrike" baseline="0" dirty="0"/>
              <a:t>—Tom Mitchell, </a:t>
            </a:r>
            <a:r>
              <a:rPr lang="en-IN" sz="1800" b="0" i="1" u="none" strike="noStrike" baseline="0" dirty="0"/>
              <a:t>1997</a:t>
            </a: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2092-1CF8-4C64-8450-F8AFDC8F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-38714"/>
            <a:ext cx="10535652" cy="1478128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Mathematical Model Analogy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7E1C0-6A2F-4A57-8765-F2FC76994831}"/>
              </a:ext>
            </a:extLst>
          </p:cNvPr>
          <p:cNvSpPr/>
          <p:nvPr/>
        </p:nvSpPr>
        <p:spPr>
          <a:xfrm>
            <a:off x="4989093" y="1943020"/>
            <a:ext cx="1395663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76A66-50C1-4DF3-BA57-3BE99E741D9D}"/>
              </a:ext>
            </a:extLst>
          </p:cNvPr>
          <p:cNvSpPr txBox="1"/>
          <p:nvPr/>
        </p:nvSpPr>
        <p:spPr>
          <a:xfrm>
            <a:off x="1780672" y="1490675"/>
            <a:ext cx="126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x1</a:t>
            </a:r>
            <a:endParaRPr lang="en-IN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4B866F-E63E-4F20-97CA-575CEFBE7110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3047999" y="1783063"/>
            <a:ext cx="1941094" cy="73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D4A263-FE2B-4635-B81D-42EB65173A84}"/>
              </a:ext>
            </a:extLst>
          </p:cNvPr>
          <p:cNvSpPr txBox="1"/>
          <p:nvPr/>
        </p:nvSpPr>
        <p:spPr>
          <a:xfrm>
            <a:off x="7628020" y="2228148"/>
            <a:ext cx="13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Y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5185D-EED2-40CF-B383-1EA0FD568324}"/>
              </a:ext>
            </a:extLst>
          </p:cNvPr>
          <p:cNvCxnSpPr>
            <a:cxnSpLocks/>
          </p:cNvCxnSpPr>
          <p:nvPr/>
        </p:nvCxnSpPr>
        <p:spPr>
          <a:xfrm>
            <a:off x="6087979" y="2520536"/>
            <a:ext cx="154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FFCDA6-BD6B-4BB0-9805-4BE87F90E279}"/>
              </a:ext>
            </a:extLst>
          </p:cNvPr>
          <p:cNvSpPr txBox="1"/>
          <p:nvPr/>
        </p:nvSpPr>
        <p:spPr>
          <a:xfrm>
            <a:off x="1780672" y="3082664"/>
            <a:ext cx="126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x2</a:t>
            </a:r>
            <a:endParaRPr lang="en-IN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2E64CD-E683-46D8-A8AE-E5E58E4E7FB7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3047999" y="2520536"/>
            <a:ext cx="1941094" cy="8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6934BB-0C71-48FA-BF41-4701FD3B3C88}"/>
              </a:ext>
            </a:extLst>
          </p:cNvPr>
          <p:cNvSpPr txBox="1"/>
          <p:nvPr/>
        </p:nvSpPr>
        <p:spPr>
          <a:xfrm>
            <a:off x="3248524" y="4511742"/>
            <a:ext cx="53620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f(x) : hypothesis =  weights * input + bias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354D7-A895-4BCC-BDC4-2C49C379B705}"/>
              </a:ext>
            </a:extLst>
          </p:cNvPr>
          <p:cNvSpPr txBox="1"/>
          <p:nvPr/>
        </p:nvSpPr>
        <p:spPr>
          <a:xfrm>
            <a:off x="8742947" y="3350384"/>
            <a:ext cx="309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input and output ; what is the model that best fits the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004BA3-4751-4EB8-8D88-1ED9E30AC8E4}"/>
              </a:ext>
            </a:extLst>
          </p:cNvPr>
          <p:cNvSpPr txBox="1"/>
          <p:nvPr/>
        </p:nvSpPr>
        <p:spPr>
          <a:xfrm>
            <a:off x="8742947" y="4881074"/>
            <a:ext cx="309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try to minimise the loss function/error to get best possible fit to the data by updating weight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F4481-E32E-48C6-8B01-3124BE74FBC8}"/>
              </a:ext>
            </a:extLst>
          </p:cNvPr>
          <p:cNvSpPr txBox="1"/>
          <p:nvPr/>
        </p:nvSpPr>
        <p:spPr>
          <a:xfrm>
            <a:off x="1580145" y="3743193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Input/features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04E0C0-2163-4638-9DA5-F7E3BE631032}"/>
              </a:ext>
            </a:extLst>
          </p:cNvPr>
          <p:cNvSpPr txBox="1"/>
          <p:nvPr/>
        </p:nvSpPr>
        <p:spPr>
          <a:xfrm>
            <a:off x="7628020" y="2798877"/>
            <a:ext cx="1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output/response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1EA3F38D-C294-4F49-BE22-90BF1AB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</a:t>
            </a:fld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648365-B383-4144-80E7-CD923B2566A5}"/>
              </a:ext>
            </a:extLst>
          </p:cNvPr>
          <p:cNvSpPr txBox="1"/>
          <p:nvPr/>
        </p:nvSpPr>
        <p:spPr>
          <a:xfrm>
            <a:off x="3248523" y="5417873"/>
            <a:ext cx="4210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Error : loss function =  g(w)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1A76B-B985-4208-AA05-60049581E6C6}"/>
              </a:ext>
            </a:extLst>
          </p:cNvPr>
          <p:cNvSpPr txBox="1"/>
          <p:nvPr/>
        </p:nvSpPr>
        <p:spPr>
          <a:xfrm>
            <a:off x="3248523" y="6068412"/>
            <a:ext cx="4210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/>
              <a:t>minimize g(w) to find optimal weights</a:t>
            </a:r>
          </a:p>
        </p:txBody>
      </p:sp>
    </p:spTree>
    <p:extLst>
      <p:ext uri="{BB962C8B-B14F-4D97-AF65-F5344CB8AC3E}">
        <p14:creationId xmlns:p14="http://schemas.microsoft.com/office/powerpoint/2010/main" val="349907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B992-14DC-4829-9117-CD1A948C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1"/>
            <a:ext cx="10515600" cy="151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A70D-0E90-430D-A549-5B9C877A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8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Without data there is No “Machine Learning”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What is data – “</a:t>
            </a:r>
            <a:r>
              <a:rPr lang="en-US" sz="2000" dirty="0"/>
              <a:t> It can be any unprocessed fact, value, text, sound or picture that is not being interpreted and analyzed</a:t>
            </a:r>
            <a:r>
              <a:rPr lang="en-IN" sz="2000" dirty="0"/>
              <a:t>”</a:t>
            </a:r>
            <a:r>
              <a:rPr lang="en-US" sz="2000" baseline="30000" dirty="0"/>
              <a:t> </a:t>
            </a:r>
            <a:r>
              <a:rPr lang="en-US" sz="1500" baseline="30000" dirty="0"/>
              <a:t>[1]</a:t>
            </a:r>
            <a:endParaRPr lang="en-IN" sz="15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9950A-E3B6-4871-92FB-99CCB503FA87}"/>
              </a:ext>
            </a:extLst>
          </p:cNvPr>
          <p:cNvSpPr/>
          <p:nvPr/>
        </p:nvSpPr>
        <p:spPr>
          <a:xfrm>
            <a:off x="1400080" y="3561912"/>
            <a:ext cx="1577009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02E67-7E6C-433C-82D2-EA01D9DABCDA}"/>
              </a:ext>
            </a:extLst>
          </p:cNvPr>
          <p:cNvSpPr/>
          <p:nvPr/>
        </p:nvSpPr>
        <p:spPr>
          <a:xfrm>
            <a:off x="4843989" y="3561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6F25-6D44-4C90-849A-33C045C14A6B}"/>
              </a:ext>
            </a:extLst>
          </p:cNvPr>
          <p:cNvSpPr/>
          <p:nvPr/>
        </p:nvSpPr>
        <p:spPr>
          <a:xfrm>
            <a:off x="8470115" y="356191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211F-A482-43CB-B793-EDE7F61B24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77089" y="3866710"/>
            <a:ext cx="18669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9F98D-0645-4DDE-ABED-ACE705C9DE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03215" y="3866710"/>
            <a:ext cx="18669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691137-F8FB-4521-9E60-63A9F9509C44}"/>
              </a:ext>
            </a:extLst>
          </p:cNvPr>
          <p:cNvSpPr txBox="1"/>
          <p:nvPr/>
        </p:nvSpPr>
        <p:spPr>
          <a:xfrm>
            <a:off x="1400080" y="430644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Housing Prices in the 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E37E1-2F7D-4300-92DB-A5BE6FA548F7}"/>
              </a:ext>
            </a:extLst>
          </p:cNvPr>
          <p:cNvSpPr txBox="1"/>
          <p:nvPr/>
        </p:nvSpPr>
        <p:spPr>
          <a:xfrm>
            <a:off x="4657017" y="4328808"/>
            <a:ext cx="213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Price Range : </a:t>
            </a:r>
          </a:p>
          <a:p>
            <a:pPr algn="ctr"/>
            <a:r>
              <a:rPr lang="en-IN" dirty="0"/>
              <a:t>$ 150K to $450K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D1918-21E2-4510-812D-B0140A89B677}"/>
              </a:ext>
            </a:extLst>
          </p:cNvPr>
          <p:cNvSpPr txBox="1"/>
          <p:nvPr/>
        </p:nvSpPr>
        <p:spPr>
          <a:xfrm>
            <a:off x="8289668" y="4250278"/>
            <a:ext cx="3513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 depends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# of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Distance from city centre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Ocean Vicinity etc.</a:t>
            </a:r>
          </a:p>
          <a:p>
            <a:pPr algn="ctr"/>
            <a:endParaRPr lang="en-IN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919DA2-C452-4FDB-9735-271CF1E5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7D2E6-1085-4497-881B-45156447299B}"/>
              </a:ext>
            </a:extLst>
          </p:cNvPr>
          <p:cNvSpPr txBox="1"/>
          <p:nvPr/>
        </p:nvSpPr>
        <p:spPr>
          <a:xfrm>
            <a:off x="764540" y="6538912"/>
            <a:ext cx="463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Courtesy – [1].  analytics </a:t>
            </a:r>
            <a:r>
              <a:rPr lang="en-IN" sz="800" dirty="0" err="1"/>
              <a:t>india</a:t>
            </a:r>
            <a:r>
              <a:rPr lang="en-IN" sz="800" dirty="0"/>
              <a:t> magazine</a:t>
            </a:r>
          </a:p>
        </p:txBody>
      </p:sp>
    </p:spTree>
    <p:extLst>
      <p:ext uri="{BB962C8B-B14F-4D97-AF65-F5344CB8AC3E}">
        <p14:creationId xmlns:p14="http://schemas.microsoft.com/office/powerpoint/2010/main" val="17379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ACFE-64AC-40CD-9784-BECE782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0"/>
            <a:ext cx="11871157" cy="1482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2A70-2A45-4C77-AD6C-331B217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141"/>
            <a:ext cx="10515600" cy="4351338"/>
          </a:xfrm>
        </p:spPr>
        <p:txBody>
          <a:bodyPr>
            <a:noAutofit/>
          </a:bodyPr>
          <a:lstStyle/>
          <a:p>
            <a:r>
              <a:rPr lang="en-IN" sz="1800" dirty="0"/>
              <a:t>Databases</a:t>
            </a:r>
          </a:p>
          <a:p>
            <a:pPr lvl="1"/>
            <a:r>
              <a:rPr lang="en-IN" sz="1800" dirty="0"/>
              <a:t>Customer transaction data</a:t>
            </a:r>
          </a:p>
          <a:p>
            <a:r>
              <a:rPr lang="en-IN" sz="1800" dirty="0"/>
              <a:t>Webservers</a:t>
            </a:r>
          </a:p>
          <a:p>
            <a:pPr lvl="1"/>
            <a:r>
              <a:rPr lang="en-IN" sz="1800" dirty="0"/>
              <a:t>Customer click events on the website</a:t>
            </a:r>
          </a:p>
          <a:p>
            <a:r>
              <a:rPr lang="en-IN" sz="1800" dirty="0"/>
              <a:t>Geolocations and weather centre data</a:t>
            </a:r>
          </a:p>
          <a:p>
            <a:pPr lvl="1"/>
            <a:r>
              <a:rPr lang="en-IN" sz="1800" dirty="0"/>
              <a:t>Data collected in different labs</a:t>
            </a:r>
          </a:p>
          <a:p>
            <a:r>
              <a:rPr lang="en-IN" sz="1800" dirty="0"/>
              <a:t>Observatories</a:t>
            </a:r>
          </a:p>
          <a:p>
            <a:pPr lvl="1"/>
            <a:r>
              <a:rPr lang="en-IN" sz="1800" dirty="0"/>
              <a:t>NASA; European space agencies, ISRO collect data from space</a:t>
            </a:r>
          </a:p>
          <a:p>
            <a:r>
              <a:rPr lang="en-IN" sz="1800" dirty="0"/>
              <a:t>Genomics</a:t>
            </a:r>
          </a:p>
          <a:p>
            <a:pPr lvl="1"/>
            <a:r>
              <a:rPr lang="en-IN" sz="1800" dirty="0"/>
              <a:t>Data collected from DNA samples</a:t>
            </a:r>
          </a:p>
          <a:p>
            <a:r>
              <a:rPr lang="en-IN" sz="1800" dirty="0"/>
              <a:t>Healthcare etc.</a:t>
            </a:r>
          </a:p>
          <a:p>
            <a:pPr lvl="1"/>
            <a:r>
              <a:rPr lang="en-IN" sz="1800" dirty="0"/>
              <a:t>Patient health history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FCD4E-506B-4F96-90E1-3B01A86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8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B2A9DC6A-6C10-41EC-B1D9-DE69275D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3" y="1003074"/>
            <a:ext cx="1971764" cy="1899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4B992-14DC-4829-9117-CD1A948C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0"/>
            <a:ext cx="11871158" cy="139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How Data Is Used In 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9950A-E3B6-4871-92FB-99CCB503FA87}"/>
              </a:ext>
            </a:extLst>
          </p:cNvPr>
          <p:cNvSpPr/>
          <p:nvPr/>
        </p:nvSpPr>
        <p:spPr>
          <a:xfrm>
            <a:off x="579784" y="3016950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02E67-7E6C-433C-82D2-EA01D9DABCDA}"/>
              </a:ext>
            </a:extLst>
          </p:cNvPr>
          <p:cNvSpPr/>
          <p:nvPr/>
        </p:nvSpPr>
        <p:spPr>
          <a:xfrm>
            <a:off x="6603724" y="301695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6F25-6D44-4C90-849A-33C045C14A6B}"/>
              </a:ext>
            </a:extLst>
          </p:cNvPr>
          <p:cNvSpPr/>
          <p:nvPr/>
        </p:nvSpPr>
        <p:spPr>
          <a:xfrm>
            <a:off x="9899374" y="301695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211F-A482-43CB-B793-EDE7F61B245C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2156793" y="3321750"/>
            <a:ext cx="13334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9F98D-0645-4DDE-ABED-ACE705C9DE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2950" y="3321751"/>
            <a:ext cx="1536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1AFF7F-2DE8-4D91-A1B7-9A2A39BA0466}"/>
              </a:ext>
            </a:extLst>
          </p:cNvPr>
          <p:cNvSpPr/>
          <p:nvPr/>
        </p:nvSpPr>
        <p:spPr>
          <a:xfrm>
            <a:off x="3490292" y="3016951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56E5B8-3745-470E-9993-ABBD22C9B688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067301" y="3321751"/>
            <a:ext cx="1536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FFCE8B-345F-472C-BCB6-D35A27FB734A}"/>
              </a:ext>
            </a:extLst>
          </p:cNvPr>
          <p:cNvSpPr txBox="1"/>
          <p:nvPr/>
        </p:nvSpPr>
        <p:spPr>
          <a:xfrm>
            <a:off x="579784" y="38319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text; images; audio; 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71D244-0DAF-4C62-A902-A019E90F67FB}"/>
              </a:ext>
            </a:extLst>
          </p:cNvPr>
          <p:cNvSpPr txBox="1"/>
          <p:nvPr/>
        </p:nvSpPr>
        <p:spPr>
          <a:xfrm>
            <a:off x="3490291" y="3831962"/>
            <a:ext cx="157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 columns; part of the images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480459-6B34-4BC7-B320-FBEEF220C995}"/>
              </a:ext>
            </a:extLst>
          </p:cNvPr>
          <p:cNvSpPr txBox="1"/>
          <p:nvPr/>
        </p:nvSpPr>
        <p:spPr>
          <a:xfrm>
            <a:off x="6785941" y="393135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CNN,RNN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D5D19B-9BAB-4F7B-A2B1-249236172DD2}"/>
              </a:ext>
            </a:extLst>
          </p:cNvPr>
          <p:cNvSpPr txBox="1"/>
          <p:nvPr/>
        </p:nvSpPr>
        <p:spPr>
          <a:xfrm>
            <a:off x="9899374" y="3831962"/>
            <a:ext cx="195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Classify document; identify 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AF0C67-9342-47A0-81FA-50E1583B9C9D}"/>
              </a:ext>
            </a:extLst>
          </p:cNvPr>
          <p:cNvSpPr txBox="1"/>
          <p:nvPr/>
        </p:nvSpPr>
        <p:spPr>
          <a:xfrm>
            <a:off x="1058242" y="5146929"/>
            <a:ext cx="3530600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Data </a:t>
            </a:r>
            <a:r>
              <a:rPr lang="en-IN" dirty="0">
                <a:sym typeface="Wingdings" panose="05000000000000000000" pitchFamily="2" charset="2"/>
              </a:rPr>
              <a:t> No business Insight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Useful data  Valuable Insight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Garbage In  Garbage Out</a:t>
            </a:r>
            <a:endParaRPr lang="en-IN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6112C0F-462A-4219-93E1-5C72EC158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64"/>
          <a:stretch/>
        </p:blipFill>
        <p:spPr>
          <a:xfrm>
            <a:off x="1126735" y="1697302"/>
            <a:ext cx="483105" cy="7612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74F78F2-F202-4B4A-8C73-7DA031ED3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31"/>
          <a:stretch/>
        </p:blipFill>
        <p:spPr>
          <a:xfrm>
            <a:off x="6183797" y="1439140"/>
            <a:ext cx="2781296" cy="12775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9E703F-E432-4B54-AB65-54C79C3B7787}"/>
              </a:ext>
            </a:extLst>
          </p:cNvPr>
          <p:cNvSpPr txBox="1"/>
          <p:nvPr/>
        </p:nvSpPr>
        <p:spPr>
          <a:xfrm>
            <a:off x="9711717" y="1768044"/>
            <a:ext cx="19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Dog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B163073E-AC51-4838-95BE-80621205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1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854A892-0532-4B9C-B6AA-17B3CB98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9" y="2004766"/>
            <a:ext cx="10810875" cy="418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832042-E2EA-49D3-A2FD-4BAE9F7553C3}"/>
              </a:ext>
            </a:extLst>
          </p:cNvPr>
          <p:cNvSpPr txBox="1"/>
          <p:nvPr/>
        </p:nvSpPr>
        <p:spPr>
          <a:xfrm>
            <a:off x="677354" y="4438508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Data extracted from different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Webservers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Surveys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Sensory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Observatories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2E6C2-3C64-4C5C-813E-376C930DCDE9}"/>
              </a:ext>
            </a:extLst>
          </p:cNvPr>
          <p:cNvSpPr txBox="1"/>
          <p:nvPr/>
        </p:nvSpPr>
        <p:spPr>
          <a:xfrm>
            <a:off x="5299966" y="2131902"/>
            <a:ext cx="15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Feature Engineering and selection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82EAD-13F7-4C2C-91E4-EE73100F84AC}"/>
              </a:ext>
            </a:extLst>
          </p:cNvPr>
          <p:cNvSpPr txBox="1"/>
          <p:nvPr/>
        </p:nvSpPr>
        <p:spPr>
          <a:xfrm>
            <a:off x="8462266" y="1773934"/>
            <a:ext cx="15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Identified features are fed to ML model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69C4EEE-3566-479E-B4D3-3CF10D85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" y="82123"/>
            <a:ext cx="1077401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Pre-processing And Feature Selection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DD839-6CA9-48AF-BD47-810E95C5107B}"/>
              </a:ext>
            </a:extLst>
          </p:cNvPr>
          <p:cNvSpPr txBox="1"/>
          <p:nvPr/>
        </p:nvSpPr>
        <p:spPr>
          <a:xfrm>
            <a:off x="1929119" y="2088054"/>
            <a:ext cx="17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Clean and Transform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477D3-296D-4E3B-8EC2-285B51763E0A}"/>
              </a:ext>
            </a:extLst>
          </p:cNvPr>
          <p:cNvCxnSpPr/>
          <p:nvPr/>
        </p:nvCxnSpPr>
        <p:spPr>
          <a:xfrm>
            <a:off x="2746191" y="2365053"/>
            <a:ext cx="353121" cy="11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F89A43-D6B8-4312-8E04-741CC256FAB0}"/>
              </a:ext>
            </a:extLst>
          </p:cNvPr>
          <p:cNvCxnSpPr/>
          <p:nvPr/>
        </p:nvCxnSpPr>
        <p:spPr>
          <a:xfrm>
            <a:off x="6496865" y="2538600"/>
            <a:ext cx="353121" cy="11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807654-CA11-490B-AC86-043BB3DBC58D}"/>
              </a:ext>
            </a:extLst>
          </p:cNvPr>
          <p:cNvCxnSpPr>
            <a:cxnSpLocks/>
          </p:cNvCxnSpPr>
          <p:nvPr/>
        </p:nvCxnSpPr>
        <p:spPr>
          <a:xfrm>
            <a:off x="9857639" y="2236811"/>
            <a:ext cx="389900" cy="87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1A6378-4441-4556-8204-5837FDE8C9C8}"/>
              </a:ext>
            </a:extLst>
          </p:cNvPr>
          <p:cNvSpPr/>
          <p:nvPr/>
        </p:nvSpPr>
        <p:spPr>
          <a:xfrm>
            <a:off x="10773406" y="3114765"/>
            <a:ext cx="838200" cy="1152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ML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8D5D5A-025D-4AC7-B4E7-A805C0400A39}"/>
              </a:ext>
            </a:extLst>
          </p:cNvPr>
          <p:cNvCxnSpPr>
            <a:cxnSpLocks/>
          </p:cNvCxnSpPr>
          <p:nvPr/>
        </p:nvCxnSpPr>
        <p:spPr>
          <a:xfrm>
            <a:off x="9857639" y="2235599"/>
            <a:ext cx="838200" cy="14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FAFF86-CAAA-449F-9B5F-41D0997B8A3C}"/>
              </a:ext>
            </a:extLst>
          </p:cNvPr>
          <p:cNvCxnSpPr>
            <a:cxnSpLocks/>
          </p:cNvCxnSpPr>
          <p:nvPr/>
        </p:nvCxnSpPr>
        <p:spPr>
          <a:xfrm>
            <a:off x="9857639" y="2235599"/>
            <a:ext cx="637479" cy="18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CCFE30-AF40-4434-9119-8203237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686" y="6291761"/>
            <a:ext cx="2743200" cy="365125"/>
          </a:xfrm>
        </p:spPr>
        <p:txBody>
          <a:bodyPr/>
          <a:lstStyle/>
          <a:p>
            <a:fld id="{839E3E53-DB0E-4870-977C-FF565E66981C}" type="slidenum">
              <a:rPr lang="en-IN" smtClean="0"/>
              <a:t>8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A7394-0B42-42DB-841F-DC71E6C5A05E}"/>
              </a:ext>
            </a:extLst>
          </p:cNvPr>
          <p:cNvCxnSpPr/>
          <p:nvPr/>
        </p:nvCxnSpPr>
        <p:spPr>
          <a:xfrm flipV="1">
            <a:off x="1501254" y="4111456"/>
            <a:ext cx="0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4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1E58-0586-40F8-86B8-AECB2821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0"/>
            <a:ext cx="12320337" cy="1438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5A16-3DC8-4042-83A9-02160552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806989" cy="495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b="1" dirty="0"/>
              <a:t>Feature Engineering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US" sz="1800" b="0" u="none" strike="noStrike" baseline="0" dirty="0"/>
              <a:t>Feature engineering </a:t>
            </a:r>
            <a:r>
              <a:rPr lang="en-US" sz="1800" b="0" i="0" u="none" strike="noStrike" baseline="0" dirty="0"/>
              <a:t>is the act of extracting features from raw data and transforming them into formats that are suitable for the machine learning </a:t>
            </a:r>
            <a:r>
              <a:rPr lang="en-IN" sz="1800" b="0" i="0" u="none" strike="noStrike" baseline="0" dirty="0"/>
              <a:t>Model</a:t>
            </a:r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IN" sz="2000" b="1" dirty="0"/>
              <a:t>Feature Selection: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/>
              <a:t>	</a:t>
            </a:r>
            <a:r>
              <a:rPr lang="en-US" sz="1800" b="0" i="0" u="none" strike="noStrike" baseline="0" dirty="0"/>
              <a:t>Feature selection techniques prune away non useful features in order to reduce the complexity of the resulting model</a:t>
            </a:r>
          </a:p>
          <a:p>
            <a:pPr marL="0" indent="0" algn="ctr">
              <a:buNone/>
            </a:pPr>
            <a:endParaRPr lang="en-US" sz="1800" b="0" i="0" u="none" strike="noStrike" baseline="0" dirty="0"/>
          </a:p>
          <a:p>
            <a:pPr lvl="1"/>
            <a:r>
              <a:rPr lang="en-IN" sz="1800" dirty="0"/>
              <a:t>Selecting inputs which are more suitable for model and results in better model</a:t>
            </a:r>
          </a:p>
          <a:p>
            <a:pPr lvl="1"/>
            <a:r>
              <a:rPr lang="en-IN" sz="1800" dirty="0"/>
              <a:t>Reducing feature does not necessarily reduce training time </a:t>
            </a:r>
          </a:p>
          <a:p>
            <a:pPr lvl="1"/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E71628-4057-40ED-A338-FE62C37CF326}"/>
              </a:ext>
            </a:extLst>
          </p:cNvPr>
          <p:cNvSpPr/>
          <p:nvPr/>
        </p:nvSpPr>
        <p:spPr>
          <a:xfrm>
            <a:off x="579784" y="3419909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35287A-59E6-4C5D-AFD9-57BB4AD60825}"/>
              </a:ext>
            </a:extLst>
          </p:cNvPr>
          <p:cNvSpPr/>
          <p:nvPr/>
        </p:nvSpPr>
        <p:spPr>
          <a:xfrm>
            <a:off x="6603724" y="3419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BC0B71-238A-4731-A14D-A99AB1A44530}"/>
              </a:ext>
            </a:extLst>
          </p:cNvPr>
          <p:cNvSpPr/>
          <p:nvPr/>
        </p:nvSpPr>
        <p:spPr>
          <a:xfrm>
            <a:off x="9899374" y="3419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A10EE-77DE-47EB-84CD-4E40248040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56793" y="3724709"/>
            <a:ext cx="13334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13B0D-C461-4349-B50D-53A123FB02C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2950" y="3724710"/>
            <a:ext cx="1536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A4B4C-131D-474F-8C61-CE6FFA5AC9F3}"/>
              </a:ext>
            </a:extLst>
          </p:cNvPr>
          <p:cNvSpPr/>
          <p:nvPr/>
        </p:nvSpPr>
        <p:spPr>
          <a:xfrm>
            <a:off x="3490292" y="3419910"/>
            <a:ext cx="1577009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75651-1A37-4F9A-B275-12F5474B84C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067301" y="3724710"/>
            <a:ext cx="1536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A96B72-3AA0-4B21-8BEE-E546D09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9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</TotalTime>
  <Words>643</Words>
  <Application>Microsoft Office PowerPoint</Application>
  <PresentationFormat>Widescreen</PresentationFormat>
  <Paragraphs>138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</vt:lpstr>
      <vt:lpstr>Machine Learning Applications</vt:lpstr>
      <vt:lpstr>What is Machine Learning ?</vt:lpstr>
      <vt:lpstr>Mathematical Model Analogy</vt:lpstr>
      <vt:lpstr>Data </vt:lpstr>
      <vt:lpstr>Data Sources </vt:lpstr>
      <vt:lpstr>How Data Is Used In ML</vt:lpstr>
      <vt:lpstr>Data Pre-processing And Feature Selection</vt:lpstr>
      <vt:lpstr>Feature Engineering And Feature Selection</vt:lpstr>
      <vt:lpstr>Train/Test /Validation Split</vt:lpstr>
      <vt:lpstr>Model Training [Finding Model Parameters]</vt:lpstr>
      <vt:lpstr>Model Evaluation [Selecting A Model]</vt:lpstr>
      <vt:lpstr>Model Prediction And Generalization (Overfit/Underfit)</vt:lpstr>
      <vt:lpstr>PowerPoint Presentation</vt:lpstr>
      <vt:lpstr>What We Learnt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khemraj_sawant@outlook.com</dc:creator>
  <cp:lastModifiedBy>khemraj_sawant@outlook.com</cp:lastModifiedBy>
  <cp:revision>46</cp:revision>
  <dcterms:created xsi:type="dcterms:W3CDTF">2021-05-02T02:44:59Z</dcterms:created>
  <dcterms:modified xsi:type="dcterms:W3CDTF">2021-05-03T04:40:31Z</dcterms:modified>
</cp:coreProperties>
</file>