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274" r:id="rId3"/>
    <p:sldId id="276" r:id="rId4"/>
    <p:sldId id="277" r:id="rId5"/>
    <p:sldId id="269" r:id="rId6"/>
    <p:sldId id="262" r:id="rId7"/>
    <p:sldId id="278" r:id="rId8"/>
    <p:sldId id="279" r:id="rId9"/>
    <p:sldId id="280" r:id="rId10"/>
    <p:sldId id="281" r:id="rId11"/>
    <p:sldId id="282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72" r:id="rId22"/>
    <p:sldId id="293" r:id="rId23"/>
    <p:sldId id="294" r:id="rId24"/>
    <p:sldId id="295" r:id="rId25"/>
    <p:sldId id="296" r:id="rId26"/>
    <p:sldId id="307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8" r:id="rId38"/>
    <p:sldId id="309" r:id="rId39"/>
    <p:sldId id="311" r:id="rId40"/>
    <p:sldId id="312" r:id="rId41"/>
    <p:sldId id="310" r:id="rId42"/>
    <p:sldId id="313" r:id="rId43"/>
    <p:sldId id="314" r:id="rId44"/>
    <p:sldId id="315" r:id="rId45"/>
    <p:sldId id="317" r:id="rId46"/>
    <p:sldId id="318" r:id="rId47"/>
    <p:sldId id="263" r:id="rId48"/>
    <p:sldId id="257" r:id="rId49"/>
    <p:sldId id="258" r:id="rId50"/>
    <p:sldId id="316" r:id="rId51"/>
    <p:sldId id="319" r:id="rId52"/>
    <p:sldId id="320" r:id="rId53"/>
    <p:sldId id="321" r:id="rId54"/>
    <p:sldId id="327" r:id="rId55"/>
    <p:sldId id="329" r:id="rId56"/>
    <p:sldId id="331" r:id="rId57"/>
    <p:sldId id="324" r:id="rId58"/>
    <p:sldId id="326" r:id="rId59"/>
    <p:sldId id="328" r:id="rId60"/>
    <p:sldId id="270" r:id="rId61"/>
    <p:sldId id="268" r:id="rId62"/>
    <p:sldId id="330" r:id="rId63"/>
    <p:sldId id="260" r:id="rId64"/>
    <p:sldId id="259" r:id="rId65"/>
    <p:sldId id="261" r:id="rId66"/>
    <p:sldId id="264" r:id="rId67"/>
    <p:sldId id="265" r:id="rId68"/>
    <p:sldId id="266" r:id="rId69"/>
    <p:sldId id="267" r:id="rId70"/>
    <p:sldId id="271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3795" userDrawn="1">
          <p15:clr>
            <a:srgbClr val="A4A3A4"/>
          </p15:clr>
        </p15:guide>
        <p15:guide id="3" pos="377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emraj_sawant@outlook.com" initials="k" lastIdx="2" clrIdx="0">
    <p:extLst>
      <p:ext uri="{19B8F6BF-5375-455C-9EA6-DF929625EA0E}">
        <p15:presenceInfo xmlns:p15="http://schemas.microsoft.com/office/powerpoint/2012/main" userId="8332f209a53bcd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2F5597"/>
    <a:srgbClr val="1FD1A7"/>
    <a:srgbClr val="4472C4"/>
    <a:srgbClr val="CC3300"/>
    <a:srgbClr val="FF5A00"/>
    <a:srgbClr val="8238BA"/>
    <a:srgbClr val="0441BC"/>
    <a:srgbClr val="D17247"/>
    <a:srgbClr val="4D4D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5" autoAdjust="0"/>
    <p:restoredTop sz="94464" autoAdjust="0"/>
  </p:normalViewPr>
  <p:slideViewPr>
    <p:cSldViewPr snapToGrid="0">
      <p:cViewPr varScale="1">
        <p:scale>
          <a:sx n="70" d="100"/>
          <a:sy n="70" d="100"/>
        </p:scale>
        <p:origin x="642" y="60"/>
      </p:cViewPr>
      <p:guideLst>
        <p:guide orient="horz" pos="2069"/>
        <p:guide pos="3795"/>
        <p:guide pos="37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9:42:22.5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9:42:23.7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9:42:24.1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9:42:24.6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9:42:28.7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D12F2-C871-4C1D-93C7-0527B46E71DD}" type="datetimeFigureOut">
              <a:rPr lang="en-IN" smtClean="0"/>
              <a:t>23-05-2021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400A2-E284-416C-9AC4-59117304E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082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400A2-E284-416C-9AC4-59117304ED2F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7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400A2-E284-416C-9AC4-59117304ED2F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242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400A2-E284-416C-9AC4-59117304ED2F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059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400A2-E284-416C-9AC4-59117304ED2F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542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400A2-E284-416C-9AC4-59117304ED2F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843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400A2-E284-416C-9AC4-59117304ED2F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745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400A2-E284-416C-9AC4-59117304ED2F}" type="slidenum">
              <a:rPr lang="en-IN" smtClean="0"/>
              <a:t>63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179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F03FA-A68C-4966-BE5B-EC6F124C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EAC8C-5800-4169-96A8-1676C971B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37739-8064-4560-9B69-09B95CA59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D772-FD0B-4FDE-8DA7-E9F3A97A3768}" type="datetime1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C34E9-D927-4993-B199-B131AEF52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D87EE-5E59-4138-B20E-789922937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02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4DAB7-3582-4B92-B8EB-054B31CC3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367AF-093C-4DA0-A7FC-862DA13B8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C17AE-3985-4E88-9B36-7E784C1AC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9B69-D834-4456-B6F8-8B7F98C1138C}" type="datetime1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B4044-0E0D-4486-A816-546C9098B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F920C-1880-4E49-92A0-6D6B00FB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12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A2814D-FA55-4D2F-ADA6-358F82E29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133743-D143-4CE6-B145-9F5525DC6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797B0-81A0-45A4-8E77-38F448F74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FA74-BFF1-44B6-9CB5-EDE8F545D0CA}" type="datetime1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E9623-8BD3-4546-9FF3-4EF38510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AA98B-BC07-443B-8629-CD452F2F2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51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3EA53-C752-4900-9AD5-97FA7731E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546D8-50E8-4BDB-A78F-AF30FABD3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B6219-E934-4E23-8163-07487EFA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1250-E2B5-4298-A89E-521B7C926E78}" type="datetime1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50B06-2BCA-477B-8060-88E23902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34F1E-AC63-41DF-B247-E9B8955B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685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3208-25A6-4B5C-ADA4-97EDE185D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7BEB6-9725-428A-855E-D4281B6D8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78FED-4235-4109-A44C-E94293A3C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51684-AFB3-4C91-B64C-02114D8DFE26}" type="datetime1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8CCEF-BDE4-4973-9C67-0C99B089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C101A-BD36-47FC-9B23-190FD7D22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271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BCA3-F999-4C6E-B460-36842B7E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4E67B-DCAF-4DF1-8FFD-D00EC83F6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31498-483E-496B-A66B-64CEEEBC1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54638-A0DA-443F-B92F-9706D7DE3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574E-B122-4727-A293-F4957DF88A63}" type="datetime1">
              <a:rPr lang="en-IN" smtClean="0"/>
              <a:t>23-05-2021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2E1DA-5F6D-4C40-8D19-770246786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8D36B-96B8-4A0A-97F9-782F4FB8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36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0B59-2584-442D-881B-495688611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7006B-5155-4B9A-B6D9-8F321E586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E8BDE-B9B1-4F64-9672-B8FA0CBDC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2255DE-133D-4817-AFF5-1EF576D2D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B46DE4-C507-4CF2-B266-3592FB701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64AA7F-8868-419F-82CE-607FD23E5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15D6-A6F7-4FF3-9D82-48BAD74E8EA3}" type="datetime1">
              <a:rPr lang="en-IN" smtClean="0"/>
              <a:t>23-05-2021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3B0CD1-7950-47B6-AEE4-EAC9CC6BF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624A31-FAE3-491B-A3C1-3A1EC49D4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24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8668-4483-4D2E-B024-99CF8757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4329F-A5F8-4048-9FFA-72BBE4571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9C8B-52ED-45EE-898A-40A314F6E5B2}" type="datetime1">
              <a:rPr lang="en-IN" smtClean="0"/>
              <a:t>23-05-2021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EEDF1E-0BA8-4325-858F-17B221B3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E23E8-CEAE-4DEB-9B6C-2B0BC6AD1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37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649D0-FA0A-46DB-8354-8C01F877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6BF5-8F3E-47CA-9654-66B74ABC3DCF}" type="datetime1">
              <a:rPr lang="en-IN" smtClean="0"/>
              <a:t>23-05-2021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B99EB-AD62-42FD-88FD-8B56CE76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1BEB6-B46D-4B47-9472-C71B3F7B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89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F97B-3808-498F-B0DF-9F122210D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C9C96-2468-4EEC-8927-F64308A0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8C4DE-3F0A-41FB-B97C-06F367176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52CE2-B45A-49B8-88C5-C93D9DAC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E344-4308-4AB8-A144-A1264EFDCEFB}" type="datetime1">
              <a:rPr lang="en-IN" smtClean="0"/>
              <a:t>23-05-2021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71E55-1F61-42BB-B8CF-6AC60CAEF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3E3FD-992A-40E9-A4D3-7BE329E37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15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75DD4-60CC-4CC9-8366-36BF57E7D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277E50-915C-47C8-A4DF-9303522687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F6611-9638-40AA-BD20-9742D9E6B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EFCA9-B086-4DC7-BF70-8A6AA14FD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F4F5E-DD6E-493C-8E84-D4CAB2984A3A}" type="datetime1">
              <a:rPr lang="en-IN" smtClean="0"/>
              <a:t>23-05-2021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383A4-51FC-4392-86EF-4BFD7AB0E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FF768-C54E-43E3-8A6F-6E43188D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70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A90C31-15BF-486C-A759-20D8B4C9C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71B7B-397D-4A79-9C5A-3E3658E49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1BC56-2341-4BA9-A172-1589461DB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54059-7D58-481C-943C-3E65406F8A85}" type="datetime1">
              <a:rPr lang="en-IN" smtClean="0"/>
              <a:t>23-05-2021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5B6A3-7B36-4754-8A5E-F7E436BE2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1EC6C-2291-470F-BB59-864F4315A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E3E53-DB0E-4870-977C-FF565E6698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74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www.bdosn.org/events/event/unveiling-the-secret-through-machine-learning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svg"/><Relationship Id="rId7" Type="http://schemas.openxmlformats.org/officeDocument/2006/relationships/image" Target="../media/image19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svg"/><Relationship Id="rId7" Type="http://schemas.openxmlformats.org/officeDocument/2006/relationships/image" Target="../media/image19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9.svg"/><Relationship Id="rId7" Type="http://schemas.openxmlformats.org/officeDocument/2006/relationships/image" Target="../media/image25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Relationship Id="rId9" Type="http://schemas.openxmlformats.org/officeDocument/2006/relationships/image" Target="../media/image27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9.svg"/><Relationship Id="rId7" Type="http://schemas.openxmlformats.org/officeDocument/2006/relationships/image" Target="../media/image25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Relationship Id="rId9" Type="http://schemas.openxmlformats.org/officeDocument/2006/relationships/image" Target="../media/image27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svg"/><Relationship Id="rId7" Type="http://schemas.openxmlformats.org/officeDocument/2006/relationships/image" Target="../media/image27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33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5.png"/><Relationship Id="rId3" Type="http://schemas.microsoft.com/office/2007/relationships/hdphoto" Target="../media/hdphoto2.wdp"/><Relationship Id="rId7" Type="http://schemas.openxmlformats.org/officeDocument/2006/relationships/image" Target="../media/image29.svg"/><Relationship Id="rId12" Type="http://schemas.openxmlformats.org/officeDocument/2006/relationships/customXml" Target="../ink/ink1.xml"/><Relationship Id="rId17" Type="http://schemas.openxmlformats.org/officeDocument/2006/relationships/customXml" Target="../ink/ink5.xml"/><Relationship Id="rId2" Type="http://schemas.openxmlformats.org/officeDocument/2006/relationships/image" Target="../media/image34.png"/><Relationship Id="rId16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7.svg"/><Relationship Id="rId5" Type="http://schemas.openxmlformats.org/officeDocument/2006/relationships/image" Target="../media/image33.svg"/><Relationship Id="rId15" Type="http://schemas.openxmlformats.org/officeDocument/2006/relationships/customXml" Target="../ink/ink3.xml"/><Relationship Id="rId10" Type="http://schemas.openxmlformats.org/officeDocument/2006/relationships/image" Target="../media/image26.png"/><Relationship Id="rId4" Type="http://schemas.openxmlformats.org/officeDocument/2006/relationships/image" Target="../media/image32.png"/><Relationship Id="rId9" Type="http://schemas.openxmlformats.org/officeDocument/2006/relationships/image" Target="../media/image25.svg"/><Relationship Id="rId14" Type="http://schemas.openxmlformats.org/officeDocument/2006/relationships/customXml" Target="../ink/ink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svg"/><Relationship Id="rId7" Type="http://schemas.openxmlformats.org/officeDocument/2006/relationships/image" Target="../media/image27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7.svg"/><Relationship Id="rId5" Type="http://schemas.openxmlformats.org/officeDocument/2006/relationships/image" Target="../media/image25.svg"/><Relationship Id="rId10" Type="http://schemas.openxmlformats.org/officeDocument/2006/relationships/image" Target="../media/image36.png"/><Relationship Id="rId4" Type="http://schemas.openxmlformats.org/officeDocument/2006/relationships/image" Target="../media/image24.png"/><Relationship Id="rId9" Type="http://schemas.openxmlformats.org/officeDocument/2006/relationships/image" Target="../media/image33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svg"/><Relationship Id="rId7" Type="http://schemas.openxmlformats.org/officeDocument/2006/relationships/image" Target="../media/image27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3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svg"/><Relationship Id="rId7" Type="http://schemas.openxmlformats.org/officeDocument/2006/relationships/image" Target="../media/image27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33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svg"/><Relationship Id="rId7" Type="http://schemas.openxmlformats.org/officeDocument/2006/relationships/image" Target="../media/image27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7.svg"/><Relationship Id="rId5" Type="http://schemas.openxmlformats.org/officeDocument/2006/relationships/image" Target="../media/image25.svg"/><Relationship Id="rId10" Type="http://schemas.openxmlformats.org/officeDocument/2006/relationships/image" Target="../media/image36.png"/><Relationship Id="rId4" Type="http://schemas.openxmlformats.org/officeDocument/2006/relationships/image" Target="../media/image24.png"/><Relationship Id="rId9" Type="http://schemas.openxmlformats.org/officeDocument/2006/relationships/image" Target="../media/image33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7.svg"/><Relationship Id="rId3" Type="http://schemas.openxmlformats.org/officeDocument/2006/relationships/image" Target="../media/image39.svg"/><Relationship Id="rId7" Type="http://schemas.openxmlformats.org/officeDocument/2006/relationships/image" Target="../media/image43.svg"/><Relationship Id="rId12" Type="http://schemas.openxmlformats.org/officeDocument/2006/relationships/image" Target="../media/image2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25.svg"/><Relationship Id="rId5" Type="http://schemas.openxmlformats.org/officeDocument/2006/relationships/image" Target="../media/image41.svg"/><Relationship Id="rId15" Type="http://schemas.openxmlformats.org/officeDocument/2006/relationships/image" Target="../media/image37.svg"/><Relationship Id="rId10" Type="http://schemas.openxmlformats.org/officeDocument/2006/relationships/image" Target="../media/image24.png"/><Relationship Id="rId4" Type="http://schemas.openxmlformats.org/officeDocument/2006/relationships/image" Target="../media/image40.png"/><Relationship Id="rId9" Type="http://schemas.openxmlformats.org/officeDocument/2006/relationships/image" Target="../media/image33.svg"/><Relationship Id="rId1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7.svg"/><Relationship Id="rId3" Type="http://schemas.openxmlformats.org/officeDocument/2006/relationships/image" Target="../media/image39.svg"/><Relationship Id="rId7" Type="http://schemas.openxmlformats.org/officeDocument/2006/relationships/image" Target="../media/image43.svg"/><Relationship Id="rId12" Type="http://schemas.openxmlformats.org/officeDocument/2006/relationships/image" Target="../media/image2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25.svg"/><Relationship Id="rId5" Type="http://schemas.openxmlformats.org/officeDocument/2006/relationships/image" Target="../media/image41.svg"/><Relationship Id="rId15" Type="http://schemas.openxmlformats.org/officeDocument/2006/relationships/image" Target="../media/image37.svg"/><Relationship Id="rId10" Type="http://schemas.openxmlformats.org/officeDocument/2006/relationships/image" Target="../media/image24.png"/><Relationship Id="rId4" Type="http://schemas.openxmlformats.org/officeDocument/2006/relationships/image" Target="../media/image40.png"/><Relationship Id="rId9" Type="http://schemas.openxmlformats.org/officeDocument/2006/relationships/image" Target="../media/image33.svg"/><Relationship Id="rId1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25.svg"/><Relationship Id="rId3" Type="http://schemas.openxmlformats.org/officeDocument/2006/relationships/image" Target="../media/image39.svg"/><Relationship Id="rId7" Type="http://schemas.openxmlformats.org/officeDocument/2006/relationships/image" Target="../media/image43.svg"/><Relationship Id="rId12" Type="http://schemas.openxmlformats.org/officeDocument/2006/relationships/image" Target="../media/image2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33.svg"/><Relationship Id="rId5" Type="http://schemas.openxmlformats.org/officeDocument/2006/relationships/image" Target="../media/image41.svg"/><Relationship Id="rId1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40.png"/><Relationship Id="rId9" Type="http://schemas.openxmlformats.org/officeDocument/2006/relationships/image" Target="../media/image45.svg"/><Relationship Id="rId1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3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27.svg"/><Relationship Id="rId4" Type="http://schemas.openxmlformats.org/officeDocument/2006/relationships/image" Target="../media/image33.svg"/><Relationship Id="rId9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3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27.svg"/><Relationship Id="rId4" Type="http://schemas.openxmlformats.org/officeDocument/2006/relationships/image" Target="../media/image33.svg"/><Relationship Id="rId9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3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27.svg"/><Relationship Id="rId4" Type="http://schemas.openxmlformats.org/officeDocument/2006/relationships/image" Target="../media/image33.svg"/><Relationship Id="rId9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8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11" Type="http://schemas.openxmlformats.org/officeDocument/2006/relationships/image" Target="../media/image50.png"/><Relationship Id="rId5" Type="http://schemas.openxmlformats.org/officeDocument/2006/relationships/image" Target="../media/image24.png"/><Relationship Id="rId10" Type="http://schemas.openxmlformats.org/officeDocument/2006/relationships/image" Target="../media/image33.svg"/><Relationship Id="rId4" Type="http://schemas.openxmlformats.org/officeDocument/2006/relationships/image" Target="../media/image29.svg"/><Relationship Id="rId9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0E85D0-528E-4D80-ACF1-32D25A89C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1868433" y="-19050"/>
            <a:ext cx="16181294" cy="6877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4EA3F6-B592-4D1C-B379-12F361535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+mn-lt"/>
              </a:rPr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AEDA0-BEAF-4C3C-8494-4D047A6C22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Process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D1517-02F0-4139-A8D5-63C38EC67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1</a:t>
            </a:fld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F82BF9-4EF0-4165-ACC2-D6BC03A7BEAD}"/>
              </a:ext>
            </a:extLst>
          </p:cNvPr>
          <p:cNvSpPr txBox="1"/>
          <p:nvPr/>
        </p:nvSpPr>
        <p:spPr>
          <a:xfrm>
            <a:off x="-4227095" y="7354887"/>
            <a:ext cx="762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s://www.bdosn.org/events/event/unveiling-the-secret-through-machine-learning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/3.0/"/>
              </a:rPr>
              <a:t>CC BY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229803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10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C1AF90-BE23-4216-8C42-BE66FE5516CF}"/>
              </a:ext>
            </a:extLst>
          </p:cNvPr>
          <p:cNvSpPr txBox="1"/>
          <p:nvPr/>
        </p:nvSpPr>
        <p:spPr>
          <a:xfrm>
            <a:off x="368967" y="4508918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Classification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2D8DFE-AE13-4764-AA73-5EA62E2D0E0D}"/>
              </a:ext>
            </a:extLst>
          </p:cNvPr>
          <p:cNvSpPr txBox="1"/>
          <p:nvPr/>
        </p:nvSpPr>
        <p:spPr>
          <a:xfrm>
            <a:off x="3220819" y="4508918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Regression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C1F66E-111B-4E3D-A118-DDC718F3899C}"/>
              </a:ext>
            </a:extLst>
          </p:cNvPr>
          <p:cNvSpPr txBox="1"/>
          <p:nvPr/>
        </p:nvSpPr>
        <p:spPr>
          <a:xfrm>
            <a:off x="9101765" y="4370320"/>
            <a:ext cx="2346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Dimensionality reduction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0503569" cy="1466099"/>
          </a:xfrm>
        </p:spPr>
        <p:txBody>
          <a:bodyPr>
            <a:normAutofit/>
          </a:bodyPr>
          <a:lstStyle/>
          <a:p>
            <a:r>
              <a:rPr lang="en-IN" sz="3400" b="1" dirty="0">
                <a:latin typeface="+mn-lt"/>
              </a:rPr>
              <a:t>Types of Machine Learning Problems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042AAD3-BCD4-4575-B9F4-B65DA262DB2F}"/>
              </a:ext>
            </a:extLst>
          </p:cNvPr>
          <p:cNvGrpSpPr/>
          <p:nvPr/>
        </p:nvGrpSpPr>
        <p:grpSpPr>
          <a:xfrm>
            <a:off x="620258" y="2572749"/>
            <a:ext cx="1914394" cy="1466099"/>
            <a:chOff x="4671570" y="2297049"/>
            <a:chExt cx="2627266" cy="1832559"/>
          </a:xfrm>
        </p:grpSpPr>
        <p:sp>
          <p:nvSpPr>
            <p:cNvPr id="39" name="&quot;Not Allowed&quot; Symbol 38">
              <a:extLst>
                <a:ext uri="{FF2B5EF4-FFF2-40B4-BE49-F238E27FC236}">
                  <a16:creationId xmlns:a16="http://schemas.microsoft.com/office/drawing/2014/main" id="{0D01DC9C-98C3-4805-8244-B7801B4FB515}"/>
                </a:ext>
              </a:extLst>
            </p:cNvPr>
            <p:cNvSpPr/>
            <p:nvPr/>
          </p:nvSpPr>
          <p:spPr>
            <a:xfrm>
              <a:off x="4671570" y="2297049"/>
              <a:ext cx="1173381" cy="1086313"/>
            </a:xfrm>
            <a:prstGeom prst="noSmoking">
              <a:avLst/>
            </a:prstGeom>
            <a:solidFill>
              <a:srgbClr val="CC3300">
                <a:alpha val="61961"/>
              </a:srgb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CE62534-1FA0-4DCE-96A0-5A370A5689E0}"/>
                </a:ext>
              </a:extLst>
            </p:cNvPr>
            <p:cNvGrpSpPr/>
            <p:nvPr/>
          </p:nvGrpSpPr>
          <p:grpSpPr>
            <a:xfrm>
              <a:off x="6125455" y="2954445"/>
              <a:ext cx="1173381" cy="1175163"/>
              <a:chOff x="6009371" y="2601002"/>
              <a:chExt cx="1407925" cy="1186947"/>
            </a:xfrm>
          </p:grpSpPr>
          <p:sp>
            <p:nvSpPr>
              <p:cNvPr id="41" name="Star: 12 Points 40">
                <a:extLst>
                  <a:ext uri="{FF2B5EF4-FFF2-40B4-BE49-F238E27FC236}">
                    <a16:creationId xmlns:a16="http://schemas.microsoft.com/office/drawing/2014/main" id="{10C4CE93-54F5-4411-A48E-584347095133}"/>
                  </a:ext>
                </a:extLst>
              </p:cNvPr>
              <p:cNvSpPr/>
              <p:nvPr/>
            </p:nvSpPr>
            <p:spPr>
              <a:xfrm>
                <a:off x="6009371" y="2601002"/>
                <a:ext cx="1407925" cy="1186947"/>
              </a:xfrm>
              <a:prstGeom prst="star12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pic>
            <p:nvPicPr>
              <p:cNvPr id="43" name="Graphic 42" descr="Checkmark">
                <a:extLst>
                  <a:ext uri="{FF2B5EF4-FFF2-40B4-BE49-F238E27FC236}">
                    <a16:creationId xmlns:a16="http://schemas.microsoft.com/office/drawing/2014/main" id="{05E8200E-D848-4A3D-AD89-C7C5B0F9D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47374" y="2933501"/>
                <a:ext cx="531917" cy="531917"/>
              </a:xfrm>
              <a:prstGeom prst="rect">
                <a:avLst/>
              </a:prstGeom>
            </p:spPr>
          </p:pic>
        </p:grpSp>
      </p:grpSp>
      <p:pic>
        <p:nvPicPr>
          <p:cNvPr id="9" name="Graphic 8" descr="Bar graph with upward trend">
            <a:extLst>
              <a:ext uri="{FF2B5EF4-FFF2-40B4-BE49-F238E27FC236}">
                <a16:creationId xmlns:a16="http://schemas.microsoft.com/office/drawing/2014/main" id="{3E8984DC-246A-4803-8C81-DAB680FFA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0819" y="2447149"/>
            <a:ext cx="2557477" cy="1829805"/>
          </a:xfrm>
          <a:prstGeom prst="rect">
            <a:avLst/>
          </a:prstGeom>
        </p:spPr>
      </p:pic>
      <p:pic>
        <p:nvPicPr>
          <p:cNvPr id="12" name="Graphic 11" descr="Network">
            <a:extLst>
              <a:ext uri="{FF2B5EF4-FFF2-40B4-BE49-F238E27FC236}">
                <a16:creationId xmlns:a16="http://schemas.microsoft.com/office/drawing/2014/main" id="{59D4AEE1-323A-4127-9FE7-C6405E2CCD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17244" y="2105442"/>
            <a:ext cx="2171512" cy="217151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36BC7EF-D5B1-45F4-834B-09DC1541B4DC}"/>
              </a:ext>
            </a:extLst>
          </p:cNvPr>
          <p:cNvSpPr txBox="1"/>
          <p:nvPr/>
        </p:nvSpPr>
        <p:spPr>
          <a:xfrm>
            <a:off x="6129619" y="4508918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Clustering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7FB1B3-47FB-43D3-93CD-68D845924AE2}"/>
              </a:ext>
            </a:extLst>
          </p:cNvPr>
          <p:cNvGrpSpPr/>
          <p:nvPr/>
        </p:nvGrpSpPr>
        <p:grpSpPr>
          <a:xfrm>
            <a:off x="8972083" y="2180255"/>
            <a:ext cx="2606123" cy="1966923"/>
            <a:chOff x="8747677" y="2205155"/>
            <a:chExt cx="2606123" cy="1966923"/>
          </a:xfrm>
        </p:grpSpPr>
        <p:pic>
          <p:nvPicPr>
            <p:cNvPr id="15" name="Graphic 14" descr="Books on shelf">
              <a:extLst>
                <a:ext uri="{FF2B5EF4-FFF2-40B4-BE49-F238E27FC236}">
                  <a16:creationId xmlns:a16="http://schemas.microsoft.com/office/drawing/2014/main" id="{5A6FD925-441C-44E5-8A8D-078A23F4D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47677" y="2205155"/>
              <a:ext cx="1966923" cy="1966923"/>
            </a:xfrm>
            <a:prstGeom prst="rect">
              <a:avLst/>
            </a:prstGeom>
          </p:spPr>
        </p:pic>
        <p:pic>
          <p:nvPicPr>
            <p:cNvPr id="18" name="Graphic 17" descr="Glasses">
              <a:extLst>
                <a:ext uri="{FF2B5EF4-FFF2-40B4-BE49-F238E27FC236}">
                  <a16:creationId xmlns:a16="http://schemas.microsoft.com/office/drawing/2014/main" id="{3A6F3261-B194-4295-9B49-930DE37FA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418199">
              <a:off x="10439400" y="2931609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075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11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C1AF90-BE23-4216-8C42-BE66FE5516CF}"/>
              </a:ext>
            </a:extLst>
          </p:cNvPr>
          <p:cNvSpPr txBox="1"/>
          <p:nvPr/>
        </p:nvSpPr>
        <p:spPr>
          <a:xfrm>
            <a:off x="368967" y="4508918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Classification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2D8DFE-AE13-4764-AA73-5EA62E2D0E0D}"/>
              </a:ext>
            </a:extLst>
          </p:cNvPr>
          <p:cNvSpPr txBox="1"/>
          <p:nvPr/>
        </p:nvSpPr>
        <p:spPr>
          <a:xfrm>
            <a:off x="3220819" y="4508918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>
                    <a:lumMod val="85000"/>
                  </a:schemeClr>
                </a:solidFill>
              </a:rPr>
              <a:t>Regression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C1F66E-111B-4E3D-A118-DDC718F3899C}"/>
              </a:ext>
            </a:extLst>
          </p:cNvPr>
          <p:cNvSpPr txBox="1"/>
          <p:nvPr/>
        </p:nvSpPr>
        <p:spPr>
          <a:xfrm>
            <a:off x="9101765" y="4370320"/>
            <a:ext cx="2346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>
                    <a:lumMod val="85000"/>
                  </a:schemeClr>
                </a:solidFill>
              </a:rPr>
              <a:t>Dimensionality reduction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0503569" cy="1466099"/>
          </a:xfrm>
        </p:spPr>
        <p:txBody>
          <a:bodyPr>
            <a:normAutofit/>
          </a:bodyPr>
          <a:lstStyle/>
          <a:p>
            <a:r>
              <a:rPr lang="en-IN" sz="3400" b="1" dirty="0">
                <a:latin typeface="+mn-lt"/>
              </a:rPr>
              <a:t>Types of Machine Learning Problems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042AAD3-BCD4-4575-B9F4-B65DA262DB2F}"/>
              </a:ext>
            </a:extLst>
          </p:cNvPr>
          <p:cNvGrpSpPr/>
          <p:nvPr/>
        </p:nvGrpSpPr>
        <p:grpSpPr>
          <a:xfrm>
            <a:off x="620258" y="2572749"/>
            <a:ext cx="1914394" cy="1466099"/>
            <a:chOff x="4671570" y="2297049"/>
            <a:chExt cx="2627266" cy="1832559"/>
          </a:xfrm>
        </p:grpSpPr>
        <p:sp>
          <p:nvSpPr>
            <p:cNvPr id="39" name="&quot;Not Allowed&quot; Symbol 38">
              <a:extLst>
                <a:ext uri="{FF2B5EF4-FFF2-40B4-BE49-F238E27FC236}">
                  <a16:creationId xmlns:a16="http://schemas.microsoft.com/office/drawing/2014/main" id="{0D01DC9C-98C3-4805-8244-B7801B4FB515}"/>
                </a:ext>
              </a:extLst>
            </p:cNvPr>
            <p:cNvSpPr/>
            <p:nvPr/>
          </p:nvSpPr>
          <p:spPr>
            <a:xfrm>
              <a:off x="4671570" y="2297049"/>
              <a:ext cx="1173381" cy="1086313"/>
            </a:xfrm>
            <a:prstGeom prst="noSmoking">
              <a:avLst/>
            </a:prstGeom>
            <a:solidFill>
              <a:srgbClr val="CC3300">
                <a:alpha val="61961"/>
              </a:srgb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CE62534-1FA0-4DCE-96A0-5A370A5689E0}"/>
                </a:ext>
              </a:extLst>
            </p:cNvPr>
            <p:cNvGrpSpPr/>
            <p:nvPr/>
          </p:nvGrpSpPr>
          <p:grpSpPr>
            <a:xfrm>
              <a:off x="6125455" y="2954445"/>
              <a:ext cx="1173381" cy="1175163"/>
              <a:chOff x="6009371" y="2601002"/>
              <a:chExt cx="1407925" cy="1186947"/>
            </a:xfrm>
          </p:grpSpPr>
          <p:sp>
            <p:nvSpPr>
              <p:cNvPr id="41" name="Star: 12 Points 40">
                <a:extLst>
                  <a:ext uri="{FF2B5EF4-FFF2-40B4-BE49-F238E27FC236}">
                    <a16:creationId xmlns:a16="http://schemas.microsoft.com/office/drawing/2014/main" id="{10C4CE93-54F5-4411-A48E-584347095133}"/>
                  </a:ext>
                </a:extLst>
              </p:cNvPr>
              <p:cNvSpPr/>
              <p:nvPr/>
            </p:nvSpPr>
            <p:spPr>
              <a:xfrm>
                <a:off x="6009371" y="2601002"/>
                <a:ext cx="1407925" cy="1186947"/>
              </a:xfrm>
              <a:prstGeom prst="star12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pic>
            <p:nvPicPr>
              <p:cNvPr id="43" name="Graphic 42" descr="Checkmark">
                <a:extLst>
                  <a:ext uri="{FF2B5EF4-FFF2-40B4-BE49-F238E27FC236}">
                    <a16:creationId xmlns:a16="http://schemas.microsoft.com/office/drawing/2014/main" id="{05E8200E-D848-4A3D-AD89-C7C5B0F9D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47374" y="2933501"/>
                <a:ext cx="531917" cy="531917"/>
              </a:xfrm>
              <a:prstGeom prst="rect">
                <a:avLst/>
              </a:prstGeom>
            </p:spPr>
          </p:pic>
        </p:grpSp>
      </p:grpSp>
      <p:pic>
        <p:nvPicPr>
          <p:cNvPr id="9" name="Graphic 8" descr="Bar graph with upward trend">
            <a:extLst>
              <a:ext uri="{FF2B5EF4-FFF2-40B4-BE49-F238E27FC236}">
                <a16:creationId xmlns:a16="http://schemas.microsoft.com/office/drawing/2014/main" id="{3E8984DC-246A-4803-8C81-DAB680FFA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0819" y="2447149"/>
            <a:ext cx="2557477" cy="182980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pic>
        <p:nvPicPr>
          <p:cNvPr id="12" name="Graphic 11" descr="Network">
            <a:extLst>
              <a:ext uri="{FF2B5EF4-FFF2-40B4-BE49-F238E27FC236}">
                <a16:creationId xmlns:a16="http://schemas.microsoft.com/office/drawing/2014/main" id="{59D4AEE1-323A-4127-9FE7-C6405E2CCD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17244" y="2105442"/>
            <a:ext cx="2171512" cy="217151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36BC7EF-D5B1-45F4-834B-09DC1541B4DC}"/>
              </a:ext>
            </a:extLst>
          </p:cNvPr>
          <p:cNvSpPr txBox="1"/>
          <p:nvPr/>
        </p:nvSpPr>
        <p:spPr>
          <a:xfrm>
            <a:off x="6129619" y="4508918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>
                    <a:lumMod val="85000"/>
                  </a:schemeClr>
                </a:solidFill>
              </a:rPr>
              <a:t>Clustering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7FB1B3-47FB-43D3-93CD-68D845924AE2}"/>
              </a:ext>
            </a:extLst>
          </p:cNvPr>
          <p:cNvGrpSpPr/>
          <p:nvPr/>
        </p:nvGrpSpPr>
        <p:grpSpPr>
          <a:xfrm>
            <a:off x="8972083" y="2180255"/>
            <a:ext cx="2606123" cy="1966923"/>
            <a:chOff x="8747677" y="2205155"/>
            <a:chExt cx="2606123" cy="1966923"/>
          </a:xfrm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</p:grpSpPr>
        <p:pic>
          <p:nvPicPr>
            <p:cNvPr id="15" name="Graphic 14" descr="Books on shelf">
              <a:extLst>
                <a:ext uri="{FF2B5EF4-FFF2-40B4-BE49-F238E27FC236}">
                  <a16:creationId xmlns:a16="http://schemas.microsoft.com/office/drawing/2014/main" id="{5A6FD925-441C-44E5-8A8D-078A23F4D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47677" y="2205155"/>
              <a:ext cx="1966923" cy="1966923"/>
            </a:xfrm>
            <a:prstGeom prst="rect">
              <a:avLst/>
            </a:prstGeom>
            <a:ln>
              <a:noFill/>
            </a:ln>
            <a:effectLst/>
            <a:sp3d prstMaterial="clear">
              <a:bevelT h="63500"/>
            </a:sp3d>
          </p:spPr>
        </p:pic>
        <p:pic>
          <p:nvPicPr>
            <p:cNvPr id="18" name="Graphic 17" descr="Glasses">
              <a:extLst>
                <a:ext uri="{FF2B5EF4-FFF2-40B4-BE49-F238E27FC236}">
                  <a16:creationId xmlns:a16="http://schemas.microsoft.com/office/drawing/2014/main" id="{3A6F3261-B194-4295-9B49-930DE37FA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418199">
              <a:off x="10439400" y="2931609"/>
              <a:ext cx="914400" cy="914400"/>
            </a:xfrm>
            <a:prstGeom prst="rect">
              <a:avLst/>
            </a:prstGeom>
            <a:ln>
              <a:noFill/>
            </a:ln>
            <a:effectLst/>
            <a:sp3d prstMaterial="clear">
              <a:bevelT h="63500"/>
            </a:sp3d>
          </p:spPr>
        </p:pic>
      </p:grpSp>
    </p:spTree>
    <p:extLst>
      <p:ext uri="{BB962C8B-B14F-4D97-AF65-F5344CB8AC3E}">
        <p14:creationId xmlns:p14="http://schemas.microsoft.com/office/powerpoint/2010/main" val="2495931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12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0503569" cy="1466099"/>
          </a:xfrm>
        </p:spPr>
        <p:txBody>
          <a:bodyPr>
            <a:normAutofit/>
          </a:bodyPr>
          <a:lstStyle/>
          <a:p>
            <a:r>
              <a:rPr lang="en-IN" sz="3400" b="1" dirty="0">
                <a:latin typeface="+mn-lt"/>
              </a:rPr>
              <a:t>Whales: Fish or Mammals</a:t>
            </a:r>
          </a:p>
        </p:txBody>
      </p:sp>
      <p:pic>
        <p:nvPicPr>
          <p:cNvPr id="3" name="Graphic 2" descr="Shark">
            <a:extLst>
              <a:ext uri="{FF2B5EF4-FFF2-40B4-BE49-F238E27FC236}">
                <a16:creationId xmlns:a16="http://schemas.microsoft.com/office/drawing/2014/main" id="{52E4533C-B307-4A6B-9E36-4F3B78BCE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464" y="1379621"/>
            <a:ext cx="4098758" cy="4098758"/>
          </a:xfrm>
          <a:prstGeom prst="rect">
            <a:avLst/>
          </a:prstGeom>
        </p:spPr>
      </p:pic>
      <p:pic>
        <p:nvPicPr>
          <p:cNvPr id="6" name="Graphic 5" descr="Elephant">
            <a:extLst>
              <a:ext uri="{FF2B5EF4-FFF2-40B4-BE49-F238E27FC236}">
                <a16:creationId xmlns:a16="http://schemas.microsoft.com/office/drawing/2014/main" id="{469B0E55-7697-4DFD-9DC6-3468C9E9B1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02378" y="1466099"/>
            <a:ext cx="3489158" cy="348915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19B7A36-0B7A-410B-8DD9-DA584573B878}"/>
              </a:ext>
            </a:extLst>
          </p:cNvPr>
          <p:cNvSpPr txBox="1"/>
          <p:nvPr/>
        </p:nvSpPr>
        <p:spPr>
          <a:xfrm>
            <a:off x="2310061" y="5391901"/>
            <a:ext cx="234676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Fish </a:t>
            </a:r>
          </a:p>
          <a:p>
            <a:pPr algn="ctr"/>
            <a:r>
              <a:rPr lang="en-IN" dirty="0"/>
              <a:t>(Looks like fish, swim like fish, and move with fish)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9CD597-8327-414A-B9DD-5E2A35F835EC}"/>
              </a:ext>
            </a:extLst>
          </p:cNvPr>
          <p:cNvSpPr txBox="1"/>
          <p:nvPr/>
        </p:nvSpPr>
        <p:spPr>
          <a:xfrm>
            <a:off x="7535178" y="5391901"/>
            <a:ext cx="23467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Mammals</a:t>
            </a:r>
            <a:r>
              <a:rPr lang="en-IN" sz="1600" b="1" dirty="0"/>
              <a:t> </a:t>
            </a:r>
            <a:r>
              <a:rPr lang="en-IN" sz="1600" dirty="0" err="1"/>
              <a:t>Memebers</a:t>
            </a:r>
            <a:r>
              <a:rPr lang="en-IN" sz="1600" dirty="0"/>
              <a:t> of infraorder </a:t>
            </a:r>
            <a:r>
              <a:rPr lang="en-IN" sz="1600" dirty="0" err="1"/>
              <a:t>cetacea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088900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13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0503569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Rule-based Binary Classifier</a:t>
            </a:r>
          </a:p>
        </p:txBody>
      </p:sp>
      <p:pic>
        <p:nvPicPr>
          <p:cNvPr id="5" name="Graphic 4" descr="Scales of justice">
            <a:extLst>
              <a:ext uri="{FF2B5EF4-FFF2-40B4-BE49-F238E27FC236}">
                <a16:creationId xmlns:a16="http://schemas.microsoft.com/office/drawing/2014/main" id="{C1AD53A7-D3BB-43E6-80AB-7D7B1BAEE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2152" y="1976829"/>
            <a:ext cx="1303839" cy="13038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82EC04-B372-4C43-B9B9-7B958C61A2F9}"/>
              </a:ext>
            </a:extLst>
          </p:cNvPr>
          <p:cNvSpPr txBox="1"/>
          <p:nvPr/>
        </p:nvSpPr>
        <p:spPr>
          <a:xfrm>
            <a:off x="4950692" y="3482549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Rule-based classifier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9F1B63-0027-4EDD-8E5D-84C591B7FC4C}"/>
              </a:ext>
            </a:extLst>
          </p:cNvPr>
          <p:cNvSpPr/>
          <p:nvPr/>
        </p:nvSpPr>
        <p:spPr>
          <a:xfrm>
            <a:off x="4293268" y="1750017"/>
            <a:ext cx="3605463" cy="24489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8C13A4-4351-4A7F-8032-236D59EF5E02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277475" y="2974496"/>
            <a:ext cx="2015793" cy="91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D36783-62CA-4E49-92C2-6806D6C2FB9D}"/>
              </a:ext>
            </a:extLst>
          </p:cNvPr>
          <p:cNvCxnSpPr>
            <a:cxnSpLocks/>
          </p:cNvCxnSpPr>
          <p:nvPr/>
        </p:nvCxnSpPr>
        <p:spPr>
          <a:xfrm>
            <a:off x="7898731" y="2974496"/>
            <a:ext cx="2015794" cy="224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Group brainstorm">
            <a:extLst>
              <a:ext uri="{FF2B5EF4-FFF2-40B4-BE49-F238E27FC236}">
                <a16:creationId xmlns:a16="http://schemas.microsoft.com/office/drawing/2014/main" id="{F853F74E-943A-4531-BFEE-4EE41FB72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9621" y="4251158"/>
            <a:ext cx="1812758" cy="181275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97BC735-F076-4CDE-A58C-97AB9390C73D}"/>
              </a:ext>
            </a:extLst>
          </p:cNvPr>
          <p:cNvSpPr txBox="1"/>
          <p:nvPr/>
        </p:nvSpPr>
        <p:spPr>
          <a:xfrm>
            <a:off x="4950692" y="6063916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Human Experts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E84C56-2C0A-4D41-827A-34740E8474A3}"/>
              </a:ext>
            </a:extLst>
          </p:cNvPr>
          <p:cNvSpPr txBox="1"/>
          <p:nvPr/>
        </p:nvSpPr>
        <p:spPr>
          <a:xfrm>
            <a:off x="368967" y="2798938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Whale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A48693-29D2-4F43-B902-9B27D18B3AD0}"/>
              </a:ext>
            </a:extLst>
          </p:cNvPr>
          <p:cNvSpPr txBox="1"/>
          <p:nvPr/>
        </p:nvSpPr>
        <p:spPr>
          <a:xfrm>
            <a:off x="9536430" y="2808046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Mammals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779C14-037F-43BB-8489-5D69C9B7B233}"/>
              </a:ext>
            </a:extLst>
          </p:cNvPr>
          <p:cNvCxnSpPr>
            <a:cxnSpLocks/>
          </p:cNvCxnSpPr>
          <p:nvPr/>
        </p:nvCxnSpPr>
        <p:spPr>
          <a:xfrm>
            <a:off x="4551644" y="4531061"/>
            <a:ext cx="798095" cy="754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211E0F-6F13-4738-8179-F218DD399DC3}"/>
              </a:ext>
            </a:extLst>
          </p:cNvPr>
          <p:cNvCxnSpPr>
            <a:cxnSpLocks/>
          </p:cNvCxnSpPr>
          <p:nvPr/>
        </p:nvCxnSpPr>
        <p:spPr>
          <a:xfrm flipV="1">
            <a:off x="6864166" y="4587260"/>
            <a:ext cx="832034" cy="683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Shark">
            <a:extLst>
              <a:ext uri="{FF2B5EF4-FFF2-40B4-BE49-F238E27FC236}">
                <a16:creationId xmlns:a16="http://schemas.microsoft.com/office/drawing/2014/main" id="{2ABDDC0E-65F8-41AC-9EA6-CE3B79DD37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49739" y="1936307"/>
            <a:ext cx="369332" cy="369332"/>
          </a:xfrm>
          <a:prstGeom prst="rect">
            <a:avLst/>
          </a:prstGeom>
        </p:spPr>
      </p:pic>
      <p:pic>
        <p:nvPicPr>
          <p:cNvPr id="43" name="Graphic 42" descr="Elephant">
            <a:extLst>
              <a:ext uri="{FF2B5EF4-FFF2-40B4-BE49-F238E27FC236}">
                <a16:creationId xmlns:a16="http://schemas.microsoft.com/office/drawing/2014/main" id="{3BDBB3A3-E9C3-40A6-88B5-4E91C58509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62983" y="1936307"/>
            <a:ext cx="425117" cy="425117"/>
          </a:xfrm>
          <a:prstGeom prst="rect">
            <a:avLst/>
          </a:prstGeom>
        </p:spPr>
      </p:pic>
      <p:pic>
        <p:nvPicPr>
          <p:cNvPr id="44" name="Graphic 43" descr="Elephant">
            <a:extLst>
              <a:ext uri="{FF2B5EF4-FFF2-40B4-BE49-F238E27FC236}">
                <a16:creationId xmlns:a16="http://schemas.microsoft.com/office/drawing/2014/main" id="{F643E0F7-F82E-4C41-B2A8-A3199504B6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37608" y="2780153"/>
            <a:ext cx="425117" cy="425117"/>
          </a:xfrm>
          <a:prstGeom prst="rect">
            <a:avLst/>
          </a:prstGeom>
        </p:spPr>
      </p:pic>
      <p:pic>
        <p:nvPicPr>
          <p:cNvPr id="45" name="Graphic 44" descr="Shark">
            <a:extLst>
              <a:ext uri="{FF2B5EF4-FFF2-40B4-BE49-F238E27FC236}">
                <a16:creationId xmlns:a16="http://schemas.microsoft.com/office/drawing/2014/main" id="{B7742A71-2005-4C2D-8F88-93C40380FC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4391" y="3244334"/>
            <a:ext cx="369332" cy="369332"/>
          </a:xfrm>
          <a:prstGeom prst="rect">
            <a:avLst/>
          </a:prstGeom>
        </p:spPr>
      </p:pic>
      <p:pic>
        <p:nvPicPr>
          <p:cNvPr id="46" name="Graphic 45" descr="Elephant">
            <a:extLst>
              <a:ext uri="{FF2B5EF4-FFF2-40B4-BE49-F238E27FC236}">
                <a16:creationId xmlns:a16="http://schemas.microsoft.com/office/drawing/2014/main" id="{CD328127-E117-45B8-8626-35D27E6219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23756" y="3188549"/>
            <a:ext cx="425117" cy="42511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624DCDD-6838-4B2F-ABDD-9B395644BB63}"/>
              </a:ext>
            </a:extLst>
          </p:cNvPr>
          <p:cNvSpPr txBox="1"/>
          <p:nvPr/>
        </p:nvSpPr>
        <p:spPr>
          <a:xfrm>
            <a:off x="313821" y="3221957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983601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14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0503569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Experts know what rules to apply</a:t>
            </a:r>
          </a:p>
        </p:txBody>
      </p:sp>
      <p:pic>
        <p:nvPicPr>
          <p:cNvPr id="5" name="Graphic 4" descr="Scales of justice">
            <a:extLst>
              <a:ext uri="{FF2B5EF4-FFF2-40B4-BE49-F238E27FC236}">
                <a16:creationId xmlns:a16="http://schemas.microsoft.com/office/drawing/2014/main" id="{C1AD53A7-D3BB-43E6-80AB-7D7B1BAEE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2152" y="1976829"/>
            <a:ext cx="1303839" cy="13038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82EC04-B372-4C43-B9B9-7B958C61A2F9}"/>
              </a:ext>
            </a:extLst>
          </p:cNvPr>
          <p:cNvSpPr txBox="1"/>
          <p:nvPr/>
        </p:nvSpPr>
        <p:spPr>
          <a:xfrm>
            <a:off x="4950692" y="3482549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Rule-based classifier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9F1B63-0027-4EDD-8E5D-84C591B7FC4C}"/>
              </a:ext>
            </a:extLst>
          </p:cNvPr>
          <p:cNvSpPr/>
          <p:nvPr/>
        </p:nvSpPr>
        <p:spPr>
          <a:xfrm>
            <a:off x="4293268" y="1750017"/>
            <a:ext cx="3605463" cy="24489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Graphic 18" descr="Group brainstorm">
            <a:extLst>
              <a:ext uri="{FF2B5EF4-FFF2-40B4-BE49-F238E27FC236}">
                <a16:creationId xmlns:a16="http://schemas.microsoft.com/office/drawing/2014/main" id="{F853F74E-943A-4531-BFEE-4EE41FB72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9621" y="4251158"/>
            <a:ext cx="1812758" cy="181275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97BC735-F076-4CDE-A58C-97AB9390C73D}"/>
              </a:ext>
            </a:extLst>
          </p:cNvPr>
          <p:cNvSpPr txBox="1"/>
          <p:nvPr/>
        </p:nvSpPr>
        <p:spPr>
          <a:xfrm>
            <a:off x="4950692" y="6063916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Human Experts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779C14-037F-43BB-8489-5D69C9B7B233}"/>
              </a:ext>
            </a:extLst>
          </p:cNvPr>
          <p:cNvCxnSpPr>
            <a:cxnSpLocks/>
          </p:cNvCxnSpPr>
          <p:nvPr/>
        </p:nvCxnSpPr>
        <p:spPr>
          <a:xfrm>
            <a:off x="4551644" y="4531061"/>
            <a:ext cx="798095" cy="754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211E0F-6F13-4738-8179-F218DD399DC3}"/>
              </a:ext>
            </a:extLst>
          </p:cNvPr>
          <p:cNvCxnSpPr>
            <a:cxnSpLocks/>
          </p:cNvCxnSpPr>
          <p:nvPr/>
        </p:nvCxnSpPr>
        <p:spPr>
          <a:xfrm flipV="1">
            <a:off x="6864166" y="4587260"/>
            <a:ext cx="832034" cy="683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Shark">
            <a:extLst>
              <a:ext uri="{FF2B5EF4-FFF2-40B4-BE49-F238E27FC236}">
                <a16:creationId xmlns:a16="http://schemas.microsoft.com/office/drawing/2014/main" id="{2ABDDC0E-65F8-41AC-9EA6-CE3B79DD37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49739" y="1936307"/>
            <a:ext cx="369332" cy="369332"/>
          </a:xfrm>
          <a:prstGeom prst="rect">
            <a:avLst/>
          </a:prstGeom>
        </p:spPr>
      </p:pic>
      <p:pic>
        <p:nvPicPr>
          <p:cNvPr id="43" name="Graphic 42" descr="Elephant">
            <a:extLst>
              <a:ext uri="{FF2B5EF4-FFF2-40B4-BE49-F238E27FC236}">
                <a16:creationId xmlns:a16="http://schemas.microsoft.com/office/drawing/2014/main" id="{3BDBB3A3-E9C3-40A6-88B5-4E91C58509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62983" y="1936307"/>
            <a:ext cx="425117" cy="42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9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15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0503569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ML – based Binary Classifiers</a:t>
            </a:r>
          </a:p>
        </p:txBody>
      </p:sp>
      <p:pic>
        <p:nvPicPr>
          <p:cNvPr id="5" name="Graphic 4" descr="Scales of justice">
            <a:extLst>
              <a:ext uri="{FF2B5EF4-FFF2-40B4-BE49-F238E27FC236}">
                <a16:creationId xmlns:a16="http://schemas.microsoft.com/office/drawing/2014/main" id="{C1AD53A7-D3BB-43E6-80AB-7D7B1BAEE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2152" y="1976829"/>
            <a:ext cx="1303839" cy="13038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82EC04-B372-4C43-B9B9-7B958C61A2F9}"/>
              </a:ext>
            </a:extLst>
          </p:cNvPr>
          <p:cNvSpPr txBox="1"/>
          <p:nvPr/>
        </p:nvSpPr>
        <p:spPr>
          <a:xfrm>
            <a:off x="4950692" y="3482549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ML-based classifier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9F1B63-0027-4EDD-8E5D-84C591B7FC4C}"/>
              </a:ext>
            </a:extLst>
          </p:cNvPr>
          <p:cNvSpPr/>
          <p:nvPr/>
        </p:nvSpPr>
        <p:spPr>
          <a:xfrm>
            <a:off x="4293268" y="1750017"/>
            <a:ext cx="3605463" cy="24489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779C14-037F-43BB-8489-5D69C9B7B233}"/>
              </a:ext>
            </a:extLst>
          </p:cNvPr>
          <p:cNvCxnSpPr>
            <a:cxnSpLocks/>
          </p:cNvCxnSpPr>
          <p:nvPr/>
        </p:nvCxnSpPr>
        <p:spPr>
          <a:xfrm>
            <a:off x="4551644" y="4531061"/>
            <a:ext cx="798095" cy="754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211E0F-6F13-4738-8179-F218DD399DC3}"/>
              </a:ext>
            </a:extLst>
          </p:cNvPr>
          <p:cNvCxnSpPr>
            <a:cxnSpLocks/>
          </p:cNvCxnSpPr>
          <p:nvPr/>
        </p:nvCxnSpPr>
        <p:spPr>
          <a:xfrm flipV="1">
            <a:off x="6864166" y="4587260"/>
            <a:ext cx="832034" cy="683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Shark">
            <a:extLst>
              <a:ext uri="{FF2B5EF4-FFF2-40B4-BE49-F238E27FC236}">
                <a16:creationId xmlns:a16="http://schemas.microsoft.com/office/drawing/2014/main" id="{2ABDDC0E-65F8-41AC-9EA6-CE3B79DD3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9739" y="1936307"/>
            <a:ext cx="369332" cy="369332"/>
          </a:xfrm>
          <a:prstGeom prst="rect">
            <a:avLst/>
          </a:prstGeom>
        </p:spPr>
      </p:pic>
      <p:pic>
        <p:nvPicPr>
          <p:cNvPr id="43" name="Graphic 42" descr="Elephant">
            <a:extLst>
              <a:ext uri="{FF2B5EF4-FFF2-40B4-BE49-F238E27FC236}">
                <a16:creationId xmlns:a16="http://schemas.microsoft.com/office/drawing/2014/main" id="{3BDBB3A3-E9C3-40A6-88B5-4E91C58509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62983" y="1936307"/>
            <a:ext cx="425117" cy="42511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C04273-C63F-45D5-9372-6E273A711FB7}"/>
              </a:ext>
            </a:extLst>
          </p:cNvPr>
          <p:cNvCxnSpPr>
            <a:cxnSpLocks/>
          </p:cNvCxnSpPr>
          <p:nvPr/>
        </p:nvCxnSpPr>
        <p:spPr>
          <a:xfrm flipV="1">
            <a:off x="2277475" y="2974496"/>
            <a:ext cx="2015793" cy="91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4805CB-EF0C-4370-8C8C-78385CED97E3}"/>
              </a:ext>
            </a:extLst>
          </p:cNvPr>
          <p:cNvSpPr txBox="1"/>
          <p:nvPr/>
        </p:nvSpPr>
        <p:spPr>
          <a:xfrm>
            <a:off x="183685" y="2466886"/>
            <a:ext cx="2346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Breathes like mammal,</a:t>
            </a:r>
          </a:p>
          <a:p>
            <a:pPr algn="ctr"/>
            <a:r>
              <a:rPr lang="en-IN" b="1" dirty="0"/>
              <a:t>Gives birth like mammal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2F3A29-8256-47DF-96AB-D7194D56DEB9}"/>
              </a:ext>
            </a:extLst>
          </p:cNvPr>
          <p:cNvCxnSpPr>
            <a:cxnSpLocks/>
          </p:cNvCxnSpPr>
          <p:nvPr/>
        </p:nvCxnSpPr>
        <p:spPr>
          <a:xfrm>
            <a:off x="7898731" y="2974496"/>
            <a:ext cx="2015794" cy="224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5BA01F3-7E15-4FB4-94A6-E7B642E4D26F}"/>
              </a:ext>
            </a:extLst>
          </p:cNvPr>
          <p:cNvSpPr txBox="1"/>
          <p:nvPr/>
        </p:nvSpPr>
        <p:spPr>
          <a:xfrm>
            <a:off x="9536430" y="2808046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Mammals</a:t>
            </a:r>
          </a:p>
        </p:txBody>
      </p:sp>
      <p:pic>
        <p:nvPicPr>
          <p:cNvPr id="18" name="Graphic 17" descr="Elephant">
            <a:extLst>
              <a:ext uri="{FF2B5EF4-FFF2-40B4-BE49-F238E27FC236}">
                <a16:creationId xmlns:a16="http://schemas.microsoft.com/office/drawing/2014/main" id="{D647D97A-B73B-43EF-BD76-B2ED7C7945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37608" y="2780153"/>
            <a:ext cx="425117" cy="425117"/>
          </a:xfrm>
          <a:prstGeom prst="rect">
            <a:avLst/>
          </a:prstGeom>
        </p:spPr>
      </p:pic>
      <p:pic>
        <p:nvPicPr>
          <p:cNvPr id="3" name="Graphic 2" descr="Server">
            <a:extLst>
              <a:ext uri="{FF2B5EF4-FFF2-40B4-BE49-F238E27FC236}">
                <a16:creationId xmlns:a16="http://schemas.microsoft.com/office/drawing/2014/main" id="{23B297E5-B6AE-49DC-BFD4-D1289729E5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05880" y="5013200"/>
            <a:ext cx="1370111" cy="137011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96706FB-134F-483B-88A3-F8D08E8027B2}"/>
              </a:ext>
            </a:extLst>
          </p:cNvPr>
          <p:cNvSpPr txBox="1"/>
          <p:nvPr/>
        </p:nvSpPr>
        <p:spPr>
          <a:xfrm>
            <a:off x="4917554" y="6328137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CORPUS</a:t>
            </a:r>
          </a:p>
        </p:txBody>
      </p:sp>
    </p:spTree>
    <p:extLst>
      <p:ext uri="{BB962C8B-B14F-4D97-AF65-F5344CB8AC3E}">
        <p14:creationId xmlns:p14="http://schemas.microsoft.com/office/powerpoint/2010/main" val="3471233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16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0503569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ML – based Binary Classifier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3CFCAC-332E-4F62-BD1C-4300E5AF0561}"/>
              </a:ext>
            </a:extLst>
          </p:cNvPr>
          <p:cNvSpPr/>
          <p:nvPr/>
        </p:nvSpPr>
        <p:spPr>
          <a:xfrm>
            <a:off x="838200" y="2017295"/>
            <a:ext cx="4572000" cy="282341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dirty="0">
                <a:solidFill>
                  <a:srgbClr val="0070C0"/>
                </a:solidFill>
              </a:rPr>
              <a:t>Training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</a:rPr>
              <a:t>Feed in a large corpus of data classified correctly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15CAA6-D750-45EF-A92F-FC329D6FF620}"/>
              </a:ext>
            </a:extLst>
          </p:cNvPr>
          <p:cNvSpPr/>
          <p:nvPr/>
        </p:nvSpPr>
        <p:spPr>
          <a:xfrm>
            <a:off x="6781800" y="2017295"/>
            <a:ext cx="4572000" cy="2823410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dirty="0">
                <a:solidFill>
                  <a:srgbClr val="0070C0"/>
                </a:solidFill>
              </a:rPr>
              <a:t>Prediction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</a:rPr>
              <a:t>Use it to classify new instances which it has not seen before</a:t>
            </a:r>
            <a:endParaRPr lang="en-IN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480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1CC09099-C041-47FF-B076-3AFB867F4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60000">
            <a:off x="6524138" y="2706124"/>
            <a:ext cx="4808118" cy="422454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17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0503569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Training the ML – Based classifier</a:t>
            </a:r>
          </a:p>
        </p:txBody>
      </p:sp>
      <p:pic>
        <p:nvPicPr>
          <p:cNvPr id="6" name="Graphic 5" descr="Server">
            <a:extLst>
              <a:ext uri="{FF2B5EF4-FFF2-40B4-BE49-F238E27FC236}">
                <a16:creationId xmlns:a16="http://schemas.microsoft.com/office/drawing/2014/main" id="{77BAD92B-28B5-4C85-B816-A97079E86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7293" y="2384034"/>
            <a:ext cx="1370111" cy="13701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EBD634-C6A6-47B6-A6AE-811CFF6DD1EC}"/>
              </a:ext>
            </a:extLst>
          </p:cNvPr>
          <p:cNvSpPr txBox="1"/>
          <p:nvPr/>
        </p:nvSpPr>
        <p:spPr>
          <a:xfrm>
            <a:off x="368967" y="3698971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CORPUS</a:t>
            </a:r>
          </a:p>
        </p:txBody>
      </p:sp>
      <p:pic>
        <p:nvPicPr>
          <p:cNvPr id="8" name="Graphic 7" descr="Scales of justice">
            <a:extLst>
              <a:ext uri="{FF2B5EF4-FFF2-40B4-BE49-F238E27FC236}">
                <a16:creationId xmlns:a16="http://schemas.microsoft.com/office/drawing/2014/main" id="{2524615B-3589-46A8-B5C4-F0986B1EE1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72152" y="1976829"/>
            <a:ext cx="1303839" cy="13038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F8916E-0052-43BC-ADA7-E437F1348AD0}"/>
              </a:ext>
            </a:extLst>
          </p:cNvPr>
          <p:cNvSpPr txBox="1"/>
          <p:nvPr/>
        </p:nvSpPr>
        <p:spPr>
          <a:xfrm>
            <a:off x="4950692" y="3482549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ML-based classifier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2780CA-347B-4CE4-BCA9-B23CC01F63DD}"/>
              </a:ext>
            </a:extLst>
          </p:cNvPr>
          <p:cNvSpPr/>
          <p:nvPr/>
        </p:nvSpPr>
        <p:spPr>
          <a:xfrm>
            <a:off x="4293268" y="1750017"/>
            <a:ext cx="3605463" cy="24489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Graphic 10" descr="Shark">
            <a:extLst>
              <a:ext uri="{FF2B5EF4-FFF2-40B4-BE49-F238E27FC236}">
                <a16:creationId xmlns:a16="http://schemas.microsoft.com/office/drawing/2014/main" id="{53F5F32E-3C7A-4DAB-B4E8-A3A8689B1E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49739" y="1936307"/>
            <a:ext cx="369332" cy="369332"/>
          </a:xfrm>
          <a:prstGeom prst="rect">
            <a:avLst/>
          </a:prstGeom>
        </p:spPr>
      </p:pic>
      <p:pic>
        <p:nvPicPr>
          <p:cNvPr id="12" name="Graphic 11" descr="Elephant">
            <a:extLst>
              <a:ext uri="{FF2B5EF4-FFF2-40B4-BE49-F238E27FC236}">
                <a16:creationId xmlns:a16="http://schemas.microsoft.com/office/drawing/2014/main" id="{5DC17761-5E5B-4E6E-8F50-67F332F946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62983" y="1936307"/>
            <a:ext cx="425117" cy="42511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0DE14B-769B-4247-9D0A-9B22CE285357}"/>
              </a:ext>
            </a:extLst>
          </p:cNvPr>
          <p:cNvCxnSpPr>
            <a:cxnSpLocks/>
          </p:cNvCxnSpPr>
          <p:nvPr/>
        </p:nvCxnSpPr>
        <p:spPr>
          <a:xfrm flipV="1">
            <a:off x="2277475" y="2974496"/>
            <a:ext cx="2015793" cy="91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762F8D-8264-4133-86C3-F4580323C799}"/>
              </a:ext>
            </a:extLst>
          </p:cNvPr>
          <p:cNvCxnSpPr>
            <a:cxnSpLocks/>
          </p:cNvCxnSpPr>
          <p:nvPr/>
        </p:nvCxnSpPr>
        <p:spPr>
          <a:xfrm>
            <a:off x="7898731" y="2974496"/>
            <a:ext cx="2015794" cy="224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88E2D4-029A-4FDA-B817-1F0D73EB083F}"/>
              </a:ext>
            </a:extLst>
          </p:cNvPr>
          <p:cNvSpPr txBox="1"/>
          <p:nvPr/>
        </p:nvSpPr>
        <p:spPr>
          <a:xfrm>
            <a:off x="9476271" y="2789829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Classification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BD49ED-0429-4BA8-A40B-E0494A170F84}"/>
              </a:ext>
            </a:extLst>
          </p:cNvPr>
          <p:cNvSpPr txBox="1"/>
          <p:nvPr/>
        </p:nvSpPr>
        <p:spPr>
          <a:xfrm>
            <a:off x="8050785" y="4606822"/>
            <a:ext cx="2346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Feedback – loss function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0A43849-2C44-424B-A1AC-77BD4A47D12F}"/>
                  </a:ext>
                </a:extLst>
              </p14:cNvPr>
              <p14:cNvContentPartPr/>
              <p14:nvPr/>
            </p14:nvContentPartPr>
            <p14:xfrm>
              <a:off x="9191634" y="3705499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0A43849-2C44-424B-A1AC-77BD4A47D12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82994" y="369649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24485408-ED49-42D6-92D9-DD2971A96EA7}"/>
              </a:ext>
            </a:extLst>
          </p:cNvPr>
          <p:cNvGrpSpPr/>
          <p:nvPr/>
        </p:nvGrpSpPr>
        <p:grpSpPr>
          <a:xfrm>
            <a:off x="6849474" y="5581819"/>
            <a:ext cx="360" cy="360"/>
            <a:chOff x="6849474" y="5581819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A9172CF-8B21-40F0-88F6-013220CBD345}"/>
                    </a:ext>
                  </a:extLst>
                </p14:cNvPr>
                <p14:cNvContentPartPr/>
                <p14:nvPr/>
              </p14:nvContentPartPr>
              <p14:xfrm>
                <a:off x="6849474" y="5581819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A9172CF-8B21-40F0-88F6-013220CBD34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40834" y="557317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818ABFA-8BE0-4916-954D-86FCA23411E4}"/>
                    </a:ext>
                  </a:extLst>
                </p14:cNvPr>
                <p14:cNvContentPartPr/>
                <p14:nvPr/>
              </p14:nvContentPartPr>
              <p14:xfrm>
                <a:off x="6849474" y="5581819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818ABFA-8BE0-4916-954D-86FCA23411E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40834" y="557317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47A41DE-BDDA-498D-944B-395F1B14703E}"/>
                  </a:ext>
                </a:extLst>
              </p14:cNvPr>
              <p14:cNvContentPartPr/>
              <p14:nvPr/>
            </p14:nvContentPartPr>
            <p14:xfrm>
              <a:off x="7379034" y="5742739"/>
              <a:ext cx="36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47A41DE-BDDA-498D-944B-395F1B14703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70034" y="573373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AAD494C-3E3E-483C-A6E8-9B52B7BB5422}"/>
                  </a:ext>
                </a:extLst>
              </p14:cNvPr>
              <p14:cNvContentPartPr/>
              <p14:nvPr/>
            </p14:nvContentPartPr>
            <p14:xfrm>
              <a:off x="6945954" y="5437819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AAD494C-3E3E-483C-A6E8-9B52B7BB542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36954" y="5428819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B2EBC60E-C371-4169-94EE-ECEB11EC2D0E}"/>
              </a:ext>
            </a:extLst>
          </p:cNvPr>
          <p:cNvSpPr txBox="1"/>
          <p:nvPr/>
        </p:nvSpPr>
        <p:spPr>
          <a:xfrm>
            <a:off x="2260136" y="4911742"/>
            <a:ext cx="4514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FF5A00"/>
                </a:solidFill>
              </a:rPr>
              <a:t>Improves model parameters</a:t>
            </a:r>
          </a:p>
        </p:txBody>
      </p:sp>
    </p:spTree>
    <p:extLst>
      <p:ext uri="{BB962C8B-B14F-4D97-AF65-F5344CB8AC3E}">
        <p14:creationId xmlns:p14="http://schemas.microsoft.com/office/powerpoint/2010/main" val="1443581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18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0503569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ML – based Binary Classifiers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B17C13E-EB89-4E56-A2DA-CF01AA3367DC}"/>
              </a:ext>
            </a:extLst>
          </p:cNvPr>
          <p:cNvGrpSpPr/>
          <p:nvPr/>
        </p:nvGrpSpPr>
        <p:grpSpPr>
          <a:xfrm>
            <a:off x="8179468" y="2493231"/>
            <a:ext cx="3605463" cy="3183066"/>
            <a:chOff x="4293268" y="1750017"/>
            <a:chExt cx="3605463" cy="3183066"/>
          </a:xfrm>
        </p:grpSpPr>
        <p:pic>
          <p:nvPicPr>
            <p:cNvPr id="5" name="Graphic 4" descr="Scales of justice">
              <a:extLst>
                <a:ext uri="{FF2B5EF4-FFF2-40B4-BE49-F238E27FC236}">
                  <a16:creationId xmlns:a16="http://schemas.microsoft.com/office/drawing/2014/main" id="{C1AD53A7-D3BB-43E6-80AB-7D7B1BAEE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24512" y="2120973"/>
              <a:ext cx="1742972" cy="174297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82EC04-B372-4C43-B9B9-7B958C61A2F9}"/>
                </a:ext>
              </a:extLst>
            </p:cNvPr>
            <p:cNvSpPr txBox="1"/>
            <p:nvPr/>
          </p:nvSpPr>
          <p:spPr>
            <a:xfrm>
              <a:off x="4922618" y="4563751"/>
              <a:ext cx="2346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ML-based classifier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9F1B63-0027-4EDD-8E5D-84C591B7FC4C}"/>
                </a:ext>
              </a:extLst>
            </p:cNvPr>
            <p:cNvSpPr/>
            <p:nvPr/>
          </p:nvSpPr>
          <p:spPr>
            <a:xfrm>
              <a:off x="4293268" y="1750017"/>
              <a:ext cx="3605463" cy="2448957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2" name="Graphic 41" descr="Shark">
              <a:extLst>
                <a:ext uri="{FF2B5EF4-FFF2-40B4-BE49-F238E27FC236}">
                  <a16:creationId xmlns:a16="http://schemas.microsoft.com/office/drawing/2014/main" id="{2ABDDC0E-65F8-41AC-9EA6-CE3B79DD3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49739" y="1936307"/>
              <a:ext cx="369332" cy="369332"/>
            </a:xfrm>
            <a:prstGeom prst="rect">
              <a:avLst/>
            </a:prstGeom>
          </p:spPr>
        </p:pic>
        <p:pic>
          <p:nvPicPr>
            <p:cNvPr id="43" name="Graphic 42" descr="Elephant">
              <a:extLst>
                <a:ext uri="{FF2B5EF4-FFF2-40B4-BE49-F238E27FC236}">
                  <a16:creationId xmlns:a16="http://schemas.microsoft.com/office/drawing/2014/main" id="{3BDBB3A3-E9C3-40A6-88B5-4E91C5850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562983" y="1936307"/>
              <a:ext cx="425117" cy="425117"/>
            </a:xfrm>
            <a:prstGeom prst="rect">
              <a:avLst/>
            </a:prstGeom>
          </p:spPr>
        </p:pic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C04273-C63F-45D5-9372-6E273A711FB7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524000" y="3717710"/>
            <a:ext cx="15341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Server">
            <a:extLst>
              <a:ext uri="{FF2B5EF4-FFF2-40B4-BE49-F238E27FC236}">
                <a16:creationId xmlns:a16="http://schemas.microsoft.com/office/drawing/2014/main" id="{23B297E5-B6AE-49DC-BFD4-D1289729E5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65" y="3967679"/>
            <a:ext cx="1143419" cy="114341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96706FB-134F-483B-88A3-F8D08E8027B2}"/>
              </a:ext>
            </a:extLst>
          </p:cNvPr>
          <p:cNvSpPr txBox="1"/>
          <p:nvPr/>
        </p:nvSpPr>
        <p:spPr>
          <a:xfrm>
            <a:off x="-550407" y="5445464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CORPUS</a:t>
            </a:r>
          </a:p>
        </p:txBody>
      </p:sp>
      <p:pic>
        <p:nvPicPr>
          <p:cNvPr id="19" name="Graphic 18" descr="Shark">
            <a:extLst>
              <a:ext uri="{FF2B5EF4-FFF2-40B4-BE49-F238E27FC236}">
                <a16:creationId xmlns:a16="http://schemas.microsoft.com/office/drawing/2014/main" id="{98463849-64E4-48B3-89AD-DE5C317F0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353" y="1630990"/>
            <a:ext cx="906562" cy="906562"/>
          </a:xfrm>
          <a:prstGeom prst="rect">
            <a:avLst/>
          </a:prstGeom>
        </p:spPr>
      </p:pic>
      <p:pic>
        <p:nvPicPr>
          <p:cNvPr id="21" name="Graphic 20" descr="Elephant">
            <a:extLst>
              <a:ext uri="{FF2B5EF4-FFF2-40B4-BE49-F238E27FC236}">
                <a16:creationId xmlns:a16="http://schemas.microsoft.com/office/drawing/2014/main" id="{2B146619-D9A1-4F58-8D47-F962E11BDF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7353" y="2767092"/>
            <a:ext cx="1143418" cy="114341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AB6BA06-E53B-4673-BC2F-DC1B878AC94B}"/>
              </a:ext>
            </a:extLst>
          </p:cNvPr>
          <p:cNvSpPr/>
          <p:nvPr/>
        </p:nvSpPr>
        <p:spPr>
          <a:xfrm>
            <a:off x="3058118" y="2493231"/>
            <a:ext cx="3605463" cy="24489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759D55-2F93-490B-A985-48D18C59C3D0}"/>
              </a:ext>
            </a:extLst>
          </p:cNvPr>
          <p:cNvCxnSpPr>
            <a:cxnSpLocks/>
            <a:stCxn id="22" idx="3"/>
            <a:endCxn id="7" idx="1"/>
          </p:cNvCxnSpPr>
          <p:nvPr/>
        </p:nvCxnSpPr>
        <p:spPr>
          <a:xfrm>
            <a:off x="6663581" y="3717710"/>
            <a:ext cx="15158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19A01B8-3DFC-41EB-8348-4C13F9CD3621}"/>
              </a:ext>
            </a:extLst>
          </p:cNvPr>
          <p:cNvSpPr txBox="1"/>
          <p:nvPr/>
        </p:nvSpPr>
        <p:spPr>
          <a:xfrm>
            <a:off x="3873625" y="5306965"/>
            <a:ext cx="2346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Classification Algorithm</a:t>
            </a:r>
          </a:p>
        </p:txBody>
      </p:sp>
      <p:pic>
        <p:nvPicPr>
          <p:cNvPr id="31" name="Graphic 30" descr="Head with gears">
            <a:extLst>
              <a:ext uri="{FF2B5EF4-FFF2-40B4-BE49-F238E27FC236}">
                <a16:creationId xmlns:a16="http://schemas.microsoft.com/office/drawing/2014/main" id="{0E6A2857-579D-45ED-A62D-DEF2680A40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52822" y="2589292"/>
            <a:ext cx="2216054" cy="221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3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19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0503569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ML – based Binary Classifiers</a:t>
            </a:r>
          </a:p>
        </p:txBody>
      </p:sp>
      <p:pic>
        <p:nvPicPr>
          <p:cNvPr id="5" name="Graphic 4" descr="Scales of justice">
            <a:extLst>
              <a:ext uri="{FF2B5EF4-FFF2-40B4-BE49-F238E27FC236}">
                <a16:creationId xmlns:a16="http://schemas.microsoft.com/office/drawing/2014/main" id="{C1AD53A7-D3BB-43E6-80AB-7D7B1BAEE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2152" y="1976829"/>
            <a:ext cx="1303839" cy="13038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82EC04-B372-4C43-B9B9-7B958C61A2F9}"/>
              </a:ext>
            </a:extLst>
          </p:cNvPr>
          <p:cNvSpPr txBox="1"/>
          <p:nvPr/>
        </p:nvSpPr>
        <p:spPr>
          <a:xfrm>
            <a:off x="4950692" y="3482549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ML-based classifier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9F1B63-0027-4EDD-8E5D-84C591B7FC4C}"/>
              </a:ext>
            </a:extLst>
          </p:cNvPr>
          <p:cNvSpPr/>
          <p:nvPr/>
        </p:nvSpPr>
        <p:spPr>
          <a:xfrm>
            <a:off x="4293268" y="1750017"/>
            <a:ext cx="3605463" cy="24489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779C14-037F-43BB-8489-5D69C9B7B233}"/>
              </a:ext>
            </a:extLst>
          </p:cNvPr>
          <p:cNvCxnSpPr>
            <a:cxnSpLocks/>
          </p:cNvCxnSpPr>
          <p:nvPr/>
        </p:nvCxnSpPr>
        <p:spPr>
          <a:xfrm>
            <a:off x="4551644" y="4531061"/>
            <a:ext cx="798095" cy="754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211E0F-6F13-4738-8179-F218DD399DC3}"/>
              </a:ext>
            </a:extLst>
          </p:cNvPr>
          <p:cNvCxnSpPr>
            <a:cxnSpLocks/>
          </p:cNvCxnSpPr>
          <p:nvPr/>
        </p:nvCxnSpPr>
        <p:spPr>
          <a:xfrm flipV="1">
            <a:off x="6864166" y="4587260"/>
            <a:ext cx="832034" cy="683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Shark">
            <a:extLst>
              <a:ext uri="{FF2B5EF4-FFF2-40B4-BE49-F238E27FC236}">
                <a16:creationId xmlns:a16="http://schemas.microsoft.com/office/drawing/2014/main" id="{2ABDDC0E-65F8-41AC-9EA6-CE3B79DD3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9739" y="1936307"/>
            <a:ext cx="369332" cy="369332"/>
          </a:xfrm>
          <a:prstGeom prst="rect">
            <a:avLst/>
          </a:prstGeom>
        </p:spPr>
      </p:pic>
      <p:pic>
        <p:nvPicPr>
          <p:cNvPr id="43" name="Graphic 42" descr="Elephant">
            <a:extLst>
              <a:ext uri="{FF2B5EF4-FFF2-40B4-BE49-F238E27FC236}">
                <a16:creationId xmlns:a16="http://schemas.microsoft.com/office/drawing/2014/main" id="{3BDBB3A3-E9C3-40A6-88B5-4E91C58509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62983" y="1936307"/>
            <a:ext cx="425117" cy="42511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C04273-C63F-45D5-9372-6E273A711FB7}"/>
              </a:ext>
            </a:extLst>
          </p:cNvPr>
          <p:cNvCxnSpPr>
            <a:cxnSpLocks/>
          </p:cNvCxnSpPr>
          <p:nvPr/>
        </p:nvCxnSpPr>
        <p:spPr>
          <a:xfrm flipV="1">
            <a:off x="2277475" y="2974496"/>
            <a:ext cx="2015793" cy="91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4805CB-EF0C-4370-8C8C-78385CED97E3}"/>
              </a:ext>
            </a:extLst>
          </p:cNvPr>
          <p:cNvSpPr txBox="1"/>
          <p:nvPr/>
        </p:nvSpPr>
        <p:spPr>
          <a:xfrm>
            <a:off x="183685" y="2466886"/>
            <a:ext cx="2346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Breathes like mammal,</a:t>
            </a:r>
          </a:p>
          <a:p>
            <a:pPr algn="ctr"/>
            <a:r>
              <a:rPr lang="en-IN" b="1" dirty="0"/>
              <a:t>Gives birth like mammal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2F3A29-8256-47DF-96AB-D7194D56DEB9}"/>
              </a:ext>
            </a:extLst>
          </p:cNvPr>
          <p:cNvCxnSpPr>
            <a:cxnSpLocks/>
          </p:cNvCxnSpPr>
          <p:nvPr/>
        </p:nvCxnSpPr>
        <p:spPr>
          <a:xfrm>
            <a:off x="7898731" y="2974496"/>
            <a:ext cx="2015794" cy="224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5BA01F3-7E15-4FB4-94A6-E7B642E4D26F}"/>
              </a:ext>
            </a:extLst>
          </p:cNvPr>
          <p:cNvSpPr txBox="1"/>
          <p:nvPr/>
        </p:nvSpPr>
        <p:spPr>
          <a:xfrm>
            <a:off x="9536430" y="2808046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Mammals</a:t>
            </a:r>
          </a:p>
        </p:txBody>
      </p:sp>
      <p:pic>
        <p:nvPicPr>
          <p:cNvPr id="18" name="Graphic 17" descr="Elephant">
            <a:extLst>
              <a:ext uri="{FF2B5EF4-FFF2-40B4-BE49-F238E27FC236}">
                <a16:creationId xmlns:a16="http://schemas.microsoft.com/office/drawing/2014/main" id="{D647D97A-B73B-43EF-BD76-B2ED7C7945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37608" y="2780153"/>
            <a:ext cx="425117" cy="425117"/>
          </a:xfrm>
          <a:prstGeom prst="rect">
            <a:avLst/>
          </a:prstGeom>
        </p:spPr>
      </p:pic>
      <p:pic>
        <p:nvPicPr>
          <p:cNvPr id="3" name="Graphic 2" descr="Server">
            <a:extLst>
              <a:ext uri="{FF2B5EF4-FFF2-40B4-BE49-F238E27FC236}">
                <a16:creationId xmlns:a16="http://schemas.microsoft.com/office/drawing/2014/main" id="{23B297E5-B6AE-49DC-BFD4-D1289729E5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05880" y="5013200"/>
            <a:ext cx="1370111" cy="137011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96706FB-134F-483B-88A3-F8D08E8027B2}"/>
              </a:ext>
            </a:extLst>
          </p:cNvPr>
          <p:cNvSpPr txBox="1"/>
          <p:nvPr/>
        </p:nvSpPr>
        <p:spPr>
          <a:xfrm>
            <a:off x="4917554" y="6328137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CORPUS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605325-C42C-44B4-9D44-326731FE320B}"/>
              </a:ext>
            </a:extLst>
          </p:cNvPr>
          <p:cNvSpPr txBox="1"/>
          <p:nvPr/>
        </p:nvSpPr>
        <p:spPr>
          <a:xfrm>
            <a:off x="-664670" y="4756085"/>
            <a:ext cx="4514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FF5A00"/>
                </a:solidFill>
              </a:rPr>
              <a:t>Input : Feature Vectors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0D26416C-568D-4D62-A3A1-F6BBBA12F880}"/>
              </a:ext>
            </a:extLst>
          </p:cNvPr>
          <p:cNvCxnSpPr/>
          <p:nvPr/>
        </p:nvCxnSpPr>
        <p:spPr>
          <a:xfrm rot="5400000">
            <a:off x="1448702" y="3839229"/>
            <a:ext cx="1176788" cy="480759"/>
          </a:xfrm>
          <a:prstGeom prst="curvedConnector3">
            <a:avLst>
              <a:gd name="adj1" fmla="val 7453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4C7168A-6D60-4DCA-A54A-75E70E654052}"/>
              </a:ext>
            </a:extLst>
          </p:cNvPr>
          <p:cNvSpPr txBox="1"/>
          <p:nvPr/>
        </p:nvSpPr>
        <p:spPr>
          <a:xfrm>
            <a:off x="7844782" y="4668003"/>
            <a:ext cx="4514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FF5A00"/>
                </a:solidFill>
              </a:rPr>
              <a:t>Output : Label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433F2610-ECAD-4923-B697-696A6DF1316C}"/>
              </a:ext>
            </a:extLst>
          </p:cNvPr>
          <p:cNvCxnSpPr/>
          <p:nvPr/>
        </p:nvCxnSpPr>
        <p:spPr>
          <a:xfrm rot="5400000">
            <a:off x="9958154" y="3751147"/>
            <a:ext cx="1176788" cy="480759"/>
          </a:xfrm>
          <a:prstGeom prst="curvedConnector3">
            <a:avLst>
              <a:gd name="adj1" fmla="val 7453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93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2ABE-B5BC-4EF7-BE45-854AEA3C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0503569" cy="1466099"/>
          </a:xfrm>
        </p:spPr>
        <p:txBody>
          <a:bodyPr>
            <a:normAutofit/>
          </a:bodyPr>
          <a:lstStyle/>
          <a:p>
            <a:r>
              <a:rPr lang="en-IN" sz="3400" b="1" dirty="0">
                <a:latin typeface="+mn-lt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7CDEC-1652-4CEB-9260-BFF68A178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553" y="1466099"/>
            <a:ext cx="10808368" cy="4486275"/>
          </a:xfrm>
        </p:spPr>
        <p:txBody>
          <a:bodyPr>
            <a:normAutofit/>
          </a:bodyPr>
          <a:lstStyle/>
          <a:p>
            <a:pPr marL="0" indent="0" algn="l">
              <a:lnSpc>
                <a:spcPct val="250000"/>
              </a:lnSpc>
              <a:buNone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scikit</a:t>
            </a:r>
            <a:r>
              <a:rPr lang="en-IN" sz="2400" dirty="0">
                <a:solidFill>
                  <a:srgbClr val="FF0000"/>
                </a:solidFill>
              </a:rPr>
              <a:t>-</a:t>
            </a:r>
            <a:r>
              <a:rPr lang="en-IN" sz="2400" dirty="0">
                <a:solidFill>
                  <a:schemeClr val="accent5">
                    <a:lumMod val="75000"/>
                  </a:schemeClr>
                </a:solidFill>
              </a:rPr>
              <a:t>learn</a:t>
            </a:r>
            <a:r>
              <a:rPr lang="en-IN" sz="2400" dirty="0"/>
              <a:t> for data and ML modelling</a:t>
            </a:r>
          </a:p>
          <a:p>
            <a:pPr marL="0" indent="0" algn="l">
              <a:lnSpc>
                <a:spcPct val="250000"/>
              </a:lnSpc>
              <a:buNone/>
            </a:pPr>
            <a:r>
              <a:rPr lang="en-IN" sz="2400" dirty="0"/>
              <a:t>Relationship with </a:t>
            </a:r>
            <a:r>
              <a:rPr lang="en-IN" sz="2400" dirty="0" err="1">
                <a:solidFill>
                  <a:schemeClr val="accent5">
                    <a:lumMod val="75000"/>
                  </a:schemeClr>
                </a:solidFill>
              </a:rPr>
              <a:t>Numpy</a:t>
            </a:r>
            <a:r>
              <a:rPr lang="en-IN" sz="2400" dirty="0"/>
              <a:t> , </a:t>
            </a:r>
            <a:r>
              <a:rPr lang="en-IN" sz="2400" dirty="0">
                <a:solidFill>
                  <a:srgbClr val="00B050"/>
                </a:solidFill>
              </a:rPr>
              <a:t>Pandas</a:t>
            </a:r>
            <a:r>
              <a:rPr lang="en-IN" sz="2400" dirty="0"/>
              <a:t>, and </a:t>
            </a:r>
            <a:r>
              <a:rPr lang="en-IN" sz="2400" dirty="0">
                <a:solidFill>
                  <a:srgbClr val="7030A0"/>
                </a:solidFill>
              </a:rPr>
              <a:t>Matplotlib</a:t>
            </a:r>
          </a:p>
          <a:p>
            <a:pPr marL="0" indent="0" algn="l">
              <a:lnSpc>
                <a:spcPct val="250000"/>
              </a:lnSpc>
              <a:buNone/>
            </a:pPr>
            <a:r>
              <a:rPr lang="en-IN" sz="2400" dirty="0"/>
              <a:t>Algorithms for </a:t>
            </a:r>
            <a:r>
              <a:rPr lang="en-IN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supervised</a:t>
            </a:r>
            <a:r>
              <a:rPr lang="en-IN" sz="2400" dirty="0"/>
              <a:t> and </a:t>
            </a:r>
            <a:r>
              <a:rPr lang="en-IN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unsupervised learning</a:t>
            </a:r>
          </a:p>
          <a:p>
            <a:pPr marL="0" indent="0" algn="l">
              <a:lnSpc>
                <a:spcPct val="250000"/>
              </a:lnSpc>
              <a:buNone/>
            </a:pPr>
            <a:r>
              <a:rPr lang="en-IN" sz="2400" dirty="0"/>
              <a:t>Contrast with </a:t>
            </a:r>
            <a:r>
              <a:rPr lang="en-IN" sz="2400" dirty="0">
                <a:solidFill>
                  <a:schemeClr val="accent4">
                    <a:lumMod val="75000"/>
                  </a:schemeClr>
                </a:solidFill>
              </a:rPr>
              <a:t>TensorFlow</a:t>
            </a:r>
            <a:r>
              <a:rPr lang="en-IN" sz="2400" dirty="0"/>
              <a:t>, </a:t>
            </a:r>
            <a:r>
              <a:rPr lang="en-IN" sz="2400" dirty="0">
                <a:solidFill>
                  <a:srgbClr val="FF0000"/>
                </a:solidFill>
              </a:rPr>
              <a:t>KERAS</a:t>
            </a:r>
            <a:r>
              <a:rPr lang="en-IN" sz="2400" dirty="0"/>
              <a:t>, and other deep learning libraries</a:t>
            </a:r>
          </a:p>
          <a:p>
            <a:pPr marL="0" indent="0" algn="l">
              <a:buNone/>
            </a:pPr>
            <a:endParaRPr lang="en-IN" sz="1800" b="0" i="0" u="none" strike="noStrike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384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20</a:t>
            </a:fld>
            <a:endParaRPr lang="en-IN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0503569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ML – based Binary Classifiers</a:t>
            </a:r>
          </a:p>
        </p:txBody>
      </p:sp>
      <p:pic>
        <p:nvPicPr>
          <p:cNvPr id="5" name="Graphic 4" descr="Scales of justice">
            <a:extLst>
              <a:ext uri="{FF2B5EF4-FFF2-40B4-BE49-F238E27FC236}">
                <a16:creationId xmlns:a16="http://schemas.microsoft.com/office/drawing/2014/main" id="{C1AD53A7-D3BB-43E6-80AB-7D7B1BAEE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2152" y="1976829"/>
            <a:ext cx="1303839" cy="13038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82EC04-B372-4C43-B9B9-7B958C61A2F9}"/>
              </a:ext>
            </a:extLst>
          </p:cNvPr>
          <p:cNvSpPr txBox="1"/>
          <p:nvPr/>
        </p:nvSpPr>
        <p:spPr>
          <a:xfrm>
            <a:off x="4950692" y="3482549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ML-based classifier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9F1B63-0027-4EDD-8E5D-84C591B7FC4C}"/>
              </a:ext>
            </a:extLst>
          </p:cNvPr>
          <p:cNvSpPr/>
          <p:nvPr/>
        </p:nvSpPr>
        <p:spPr>
          <a:xfrm>
            <a:off x="4293268" y="1750017"/>
            <a:ext cx="3605463" cy="24489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779C14-037F-43BB-8489-5D69C9B7B233}"/>
              </a:ext>
            </a:extLst>
          </p:cNvPr>
          <p:cNvCxnSpPr>
            <a:cxnSpLocks/>
          </p:cNvCxnSpPr>
          <p:nvPr/>
        </p:nvCxnSpPr>
        <p:spPr>
          <a:xfrm>
            <a:off x="4551644" y="4531061"/>
            <a:ext cx="798095" cy="754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211E0F-6F13-4738-8179-F218DD399DC3}"/>
              </a:ext>
            </a:extLst>
          </p:cNvPr>
          <p:cNvCxnSpPr>
            <a:cxnSpLocks/>
          </p:cNvCxnSpPr>
          <p:nvPr/>
        </p:nvCxnSpPr>
        <p:spPr>
          <a:xfrm flipV="1">
            <a:off x="6864166" y="4587260"/>
            <a:ext cx="832034" cy="683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Shark">
            <a:extLst>
              <a:ext uri="{FF2B5EF4-FFF2-40B4-BE49-F238E27FC236}">
                <a16:creationId xmlns:a16="http://schemas.microsoft.com/office/drawing/2014/main" id="{2ABDDC0E-65F8-41AC-9EA6-CE3B79DD3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9739" y="1936307"/>
            <a:ext cx="369332" cy="369332"/>
          </a:xfrm>
          <a:prstGeom prst="rect">
            <a:avLst/>
          </a:prstGeom>
        </p:spPr>
      </p:pic>
      <p:pic>
        <p:nvPicPr>
          <p:cNvPr id="43" name="Graphic 42" descr="Elephant">
            <a:extLst>
              <a:ext uri="{FF2B5EF4-FFF2-40B4-BE49-F238E27FC236}">
                <a16:creationId xmlns:a16="http://schemas.microsoft.com/office/drawing/2014/main" id="{3BDBB3A3-E9C3-40A6-88B5-4E91C58509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62983" y="1936307"/>
            <a:ext cx="425117" cy="42511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C04273-C63F-45D5-9372-6E273A711FB7}"/>
              </a:ext>
            </a:extLst>
          </p:cNvPr>
          <p:cNvCxnSpPr>
            <a:cxnSpLocks/>
          </p:cNvCxnSpPr>
          <p:nvPr/>
        </p:nvCxnSpPr>
        <p:spPr>
          <a:xfrm flipV="1">
            <a:off x="2277475" y="2974496"/>
            <a:ext cx="2015793" cy="91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4805CB-EF0C-4370-8C8C-78385CED97E3}"/>
              </a:ext>
            </a:extLst>
          </p:cNvPr>
          <p:cNvSpPr txBox="1"/>
          <p:nvPr/>
        </p:nvSpPr>
        <p:spPr>
          <a:xfrm>
            <a:off x="109207" y="2628748"/>
            <a:ext cx="23467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Moves like fish,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Swims like fish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2F3A29-8256-47DF-96AB-D7194D56DEB9}"/>
              </a:ext>
            </a:extLst>
          </p:cNvPr>
          <p:cNvCxnSpPr>
            <a:cxnSpLocks/>
          </p:cNvCxnSpPr>
          <p:nvPr/>
        </p:nvCxnSpPr>
        <p:spPr>
          <a:xfrm>
            <a:off x="7898731" y="2974496"/>
            <a:ext cx="2015794" cy="224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5BA01F3-7E15-4FB4-94A6-E7B642E4D26F}"/>
              </a:ext>
            </a:extLst>
          </p:cNvPr>
          <p:cNvSpPr txBox="1"/>
          <p:nvPr/>
        </p:nvSpPr>
        <p:spPr>
          <a:xfrm>
            <a:off x="9536430" y="2808046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Fish</a:t>
            </a:r>
          </a:p>
        </p:txBody>
      </p:sp>
      <p:pic>
        <p:nvPicPr>
          <p:cNvPr id="3" name="Graphic 2" descr="Server">
            <a:extLst>
              <a:ext uri="{FF2B5EF4-FFF2-40B4-BE49-F238E27FC236}">
                <a16:creationId xmlns:a16="http://schemas.microsoft.com/office/drawing/2014/main" id="{23B297E5-B6AE-49DC-BFD4-D1289729E5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05880" y="5013200"/>
            <a:ext cx="1370111" cy="137011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96706FB-134F-483B-88A3-F8D08E8027B2}"/>
              </a:ext>
            </a:extLst>
          </p:cNvPr>
          <p:cNvSpPr txBox="1"/>
          <p:nvPr/>
        </p:nvSpPr>
        <p:spPr>
          <a:xfrm>
            <a:off x="4917554" y="6328137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CORPUS</a:t>
            </a:r>
          </a:p>
        </p:txBody>
      </p:sp>
      <p:pic>
        <p:nvPicPr>
          <p:cNvPr id="24" name="Graphic 23" descr="Shark">
            <a:extLst>
              <a:ext uri="{FF2B5EF4-FFF2-40B4-BE49-F238E27FC236}">
                <a16:creationId xmlns:a16="http://schemas.microsoft.com/office/drawing/2014/main" id="{7BB479A8-8ADA-42DE-8233-58CECEC98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13129" y="2810597"/>
            <a:ext cx="369332" cy="36933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C2B7CA9-88AF-4CBF-92C7-DCD4977DA690}"/>
              </a:ext>
            </a:extLst>
          </p:cNvPr>
          <p:cNvSpPr txBox="1"/>
          <p:nvPr/>
        </p:nvSpPr>
        <p:spPr>
          <a:xfrm>
            <a:off x="110358" y="4814631"/>
            <a:ext cx="2942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FF5A00"/>
                </a:solidFill>
              </a:rPr>
              <a:t>Input : Wrong choice of features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996A7A0F-ECF4-4349-A98E-6F6B0760757B}"/>
              </a:ext>
            </a:extLst>
          </p:cNvPr>
          <p:cNvCxnSpPr/>
          <p:nvPr/>
        </p:nvCxnSpPr>
        <p:spPr>
          <a:xfrm rot="5400000">
            <a:off x="1448702" y="3839229"/>
            <a:ext cx="1176788" cy="480759"/>
          </a:xfrm>
          <a:prstGeom prst="curvedConnector3">
            <a:avLst>
              <a:gd name="adj1" fmla="val 7453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1733AB10-7D30-4B5A-A57F-19EA7C8A0ABC}"/>
              </a:ext>
            </a:extLst>
          </p:cNvPr>
          <p:cNvCxnSpPr/>
          <p:nvPr/>
        </p:nvCxnSpPr>
        <p:spPr>
          <a:xfrm rot="5400000">
            <a:off x="9958154" y="3751147"/>
            <a:ext cx="1176788" cy="480759"/>
          </a:xfrm>
          <a:prstGeom prst="curvedConnector3">
            <a:avLst>
              <a:gd name="adj1" fmla="val 7453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41DA-068D-453C-B0C5-7A871C5A8EA6}"/>
              </a:ext>
            </a:extLst>
          </p:cNvPr>
          <p:cNvGrpSpPr/>
          <p:nvPr/>
        </p:nvGrpSpPr>
        <p:grpSpPr>
          <a:xfrm>
            <a:off x="7844782" y="4668003"/>
            <a:ext cx="4514415" cy="1200329"/>
            <a:chOff x="7844782" y="4668003"/>
            <a:chExt cx="4514415" cy="120032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67681D3-8004-43F8-BF44-7224502908B5}"/>
                </a:ext>
              </a:extLst>
            </p:cNvPr>
            <p:cNvSpPr txBox="1"/>
            <p:nvPr/>
          </p:nvSpPr>
          <p:spPr>
            <a:xfrm>
              <a:off x="7844782" y="4668003"/>
              <a:ext cx="451441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FF5A00"/>
                  </a:solidFill>
                </a:rPr>
                <a:t>Predicted Label</a:t>
              </a:r>
            </a:p>
            <a:p>
              <a:pPr algn="ctr"/>
              <a:r>
                <a:rPr lang="en-IN" sz="2400" b="1" dirty="0">
                  <a:solidFill>
                    <a:srgbClr val="FF5A00"/>
                  </a:solidFill>
                </a:rPr>
                <a:t>=</a:t>
              </a:r>
            </a:p>
            <a:p>
              <a:pPr algn="ctr"/>
              <a:r>
                <a:rPr lang="en-IN" sz="2400" b="1" dirty="0">
                  <a:solidFill>
                    <a:srgbClr val="FF5A00"/>
                  </a:solidFill>
                </a:rPr>
                <a:t>Actual Label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3E01468-FE5B-418C-8181-02632EEBA1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0916" y="5149548"/>
              <a:ext cx="142145" cy="271818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376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2ABE-B5BC-4EF7-BE45-854AEA3C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431" y="2695950"/>
            <a:ext cx="10503569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Traditional and Representational Machine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967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22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0503569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ML Based Binary Classifier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B17C13E-EB89-4E56-A2DA-CF01AA3367DC}"/>
              </a:ext>
            </a:extLst>
          </p:cNvPr>
          <p:cNvGrpSpPr/>
          <p:nvPr/>
        </p:nvGrpSpPr>
        <p:grpSpPr>
          <a:xfrm>
            <a:off x="8179468" y="2493231"/>
            <a:ext cx="3605463" cy="3183066"/>
            <a:chOff x="4293268" y="1750017"/>
            <a:chExt cx="3605463" cy="3183066"/>
          </a:xfrm>
        </p:grpSpPr>
        <p:pic>
          <p:nvPicPr>
            <p:cNvPr id="5" name="Graphic 4" descr="Scales of justice">
              <a:extLst>
                <a:ext uri="{FF2B5EF4-FFF2-40B4-BE49-F238E27FC236}">
                  <a16:creationId xmlns:a16="http://schemas.microsoft.com/office/drawing/2014/main" id="{C1AD53A7-D3BB-43E6-80AB-7D7B1BAEE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24512" y="2120973"/>
              <a:ext cx="1742972" cy="174297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82EC04-B372-4C43-B9B9-7B958C61A2F9}"/>
                </a:ext>
              </a:extLst>
            </p:cNvPr>
            <p:cNvSpPr txBox="1"/>
            <p:nvPr/>
          </p:nvSpPr>
          <p:spPr>
            <a:xfrm>
              <a:off x="4922618" y="4563751"/>
              <a:ext cx="2346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ML-based classifier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9F1B63-0027-4EDD-8E5D-84C591B7FC4C}"/>
                </a:ext>
              </a:extLst>
            </p:cNvPr>
            <p:cNvSpPr/>
            <p:nvPr/>
          </p:nvSpPr>
          <p:spPr>
            <a:xfrm>
              <a:off x="4293268" y="1750017"/>
              <a:ext cx="3605463" cy="2448957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2" name="Graphic 41" descr="Shark">
              <a:extLst>
                <a:ext uri="{FF2B5EF4-FFF2-40B4-BE49-F238E27FC236}">
                  <a16:creationId xmlns:a16="http://schemas.microsoft.com/office/drawing/2014/main" id="{2ABDDC0E-65F8-41AC-9EA6-CE3B79DD3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49739" y="1936307"/>
              <a:ext cx="369332" cy="369332"/>
            </a:xfrm>
            <a:prstGeom prst="rect">
              <a:avLst/>
            </a:prstGeom>
          </p:spPr>
        </p:pic>
        <p:pic>
          <p:nvPicPr>
            <p:cNvPr id="43" name="Graphic 42" descr="Elephant">
              <a:extLst>
                <a:ext uri="{FF2B5EF4-FFF2-40B4-BE49-F238E27FC236}">
                  <a16:creationId xmlns:a16="http://schemas.microsoft.com/office/drawing/2014/main" id="{3BDBB3A3-E9C3-40A6-88B5-4E91C5850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562983" y="1936307"/>
              <a:ext cx="425117" cy="425117"/>
            </a:xfrm>
            <a:prstGeom prst="rect">
              <a:avLst/>
            </a:prstGeom>
          </p:spPr>
        </p:pic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C04273-C63F-45D5-9372-6E273A711FB7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524000" y="3717710"/>
            <a:ext cx="15341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Server">
            <a:extLst>
              <a:ext uri="{FF2B5EF4-FFF2-40B4-BE49-F238E27FC236}">
                <a16:creationId xmlns:a16="http://schemas.microsoft.com/office/drawing/2014/main" id="{23B297E5-B6AE-49DC-BFD4-D1289729E5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65" y="3967679"/>
            <a:ext cx="1143419" cy="114341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96706FB-134F-483B-88A3-F8D08E8027B2}"/>
              </a:ext>
            </a:extLst>
          </p:cNvPr>
          <p:cNvSpPr txBox="1"/>
          <p:nvPr/>
        </p:nvSpPr>
        <p:spPr>
          <a:xfrm>
            <a:off x="-550407" y="5445464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CORPUS</a:t>
            </a:r>
          </a:p>
        </p:txBody>
      </p:sp>
      <p:pic>
        <p:nvPicPr>
          <p:cNvPr id="19" name="Graphic 18" descr="Shark">
            <a:extLst>
              <a:ext uri="{FF2B5EF4-FFF2-40B4-BE49-F238E27FC236}">
                <a16:creationId xmlns:a16="http://schemas.microsoft.com/office/drawing/2014/main" id="{98463849-64E4-48B3-89AD-DE5C317F0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353" y="1630990"/>
            <a:ext cx="906562" cy="906562"/>
          </a:xfrm>
          <a:prstGeom prst="rect">
            <a:avLst/>
          </a:prstGeom>
        </p:spPr>
      </p:pic>
      <p:pic>
        <p:nvPicPr>
          <p:cNvPr id="21" name="Graphic 20" descr="Elephant">
            <a:extLst>
              <a:ext uri="{FF2B5EF4-FFF2-40B4-BE49-F238E27FC236}">
                <a16:creationId xmlns:a16="http://schemas.microsoft.com/office/drawing/2014/main" id="{2B146619-D9A1-4F58-8D47-F962E11BDF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7353" y="2767092"/>
            <a:ext cx="1143418" cy="114341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AB6BA06-E53B-4673-BC2F-DC1B878AC94B}"/>
              </a:ext>
            </a:extLst>
          </p:cNvPr>
          <p:cNvSpPr/>
          <p:nvPr/>
        </p:nvSpPr>
        <p:spPr>
          <a:xfrm>
            <a:off x="3058118" y="2493231"/>
            <a:ext cx="3605463" cy="24489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759D55-2F93-490B-A985-48D18C59C3D0}"/>
              </a:ext>
            </a:extLst>
          </p:cNvPr>
          <p:cNvCxnSpPr>
            <a:cxnSpLocks/>
            <a:stCxn id="22" idx="3"/>
            <a:endCxn id="7" idx="1"/>
          </p:cNvCxnSpPr>
          <p:nvPr/>
        </p:nvCxnSpPr>
        <p:spPr>
          <a:xfrm>
            <a:off x="6663581" y="3717710"/>
            <a:ext cx="15158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19A01B8-3DFC-41EB-8348-4C13F9CD3621}"/>
              </a:ext>
            </a:extLst>
          </p:cNvPr>
          <p:cNvSpPr txBox="1"/>
          <p:nvPr/>
        </p:nvSpPr>
        <p:spPr>
          <a:xfrm>
            <a:off x="3873625" y="5306965"/>
            <a:ext cx="2346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Classification Algorithm</a:t>
            </a:r>
          </a:p>
        </p:txBody>
      </p:sp>
      <p:pic>
        <p:nvPicPr>
          <p:cNvPr id="31" name="Graphic 30" descr="Head with gears">
            <a:extLst>
              <a:ext uri="{FF2B5EF4-FFF2-40B4-BE49-F238E27FC236}">
                <a16:creationId xmlns:a16="http://schemas.microsoft.com/office/drawing/2014/main" id="{0E6A2857-579D-45ED-A62D-DEF2680A40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52822" y="2589292"/>
            <a:ext cx="2216054" cy="221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60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23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0503569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Specific Algorithm Which Learns From Data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B17C13E-EB89-4E56-A2DA-CF01AA3367DC}"/>
              </a:ext>
            </a:extLst>
          </p:cNvPr>
          <p:cNvGrpSpPr/>
          <p:nvPr/>
        </p:nvGrpSpPr>
        <p:grpSpPr>
          <a:xfrm>
            <a:off x="8179468" y="2493231"/>
            <a:ext cx="3605463" cy="3183066"/>
            <a:chOff x="4293268" y="1750017"/>
            <a:chExt cx="3605463" cy="3183066"/>
          </a:xfrm>
        </p:grpSpPr>
        <p:pic>
          <p:nvPicPr>
            <p:cNvPr id="5" name="Graphic 4" descr="Scales of justice">
              <a:extLst>
                <a:ext uri="{FF2B5EF4-FFF2-40B4-BE49-F238E27FC236}">
                  <a16:creationId xmlns:a16="http://schemas.microsoft.com/office/drawing/2014/main" id="{C1AD53A7-D3BB-43E6-80AB-7D7B1BAEE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24512" y="2120973"/>
              <a:ext cx="1742972" cy="1742972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82EC04-B372-4C43-B9B9-7B958C61A2F9}"/>
                </a:ext>
              </a:extLst>
            </p:cNvPr>
            <p:cNvSpPr txBox="1"/>
            <p:nvPr/>
          </p:nvSpPr>
          <p:spPr>
            <a:xfrm>
              <a:off x="4922618" y="4563751"/>
              <a:ext cx="23467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>
                      <a:lumMod val="85000"/>
                    </a:schemeClr>
                  </a:solidFill>
                </a:rPr>
                <a:t>ML-based classifier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9F1B63-0027-4EDD-8E5D-84C591B7FC4C}"/>
                </a:ext>
              </a:extLst>
            </p:cNvPr>
            <p:cNvSpPr/>
            <p:nvPr/>
          </p:nvSpPr>
          <p:spPr>
            <a:xfrm>
              <a:off x="4293268" y="1750017"/>
              <a:ext cx="3605463" cy="2448957"/>
            </a:xfrm>
            <a:prstGeom prst="rect">
              <a:avLst/>
            </a:prstGeom>
            <a:noFill/>
            <a:ln w="381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2" name="Graphic 41" descr="Shark">
              <a:extLst>
                <a:ext uri="{FF2B5EF4-FFF2-40B4-BE49-F238E27FC236}">
                  <a16:creationId xmlns:a16="http://schemas.microsoft.com/office/drawing/2014/main" id="{2ABDDC0E-65F8-41AC-9EA6-CE3B79DD3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49739" y="1936307"/>
              <a:ext cx="369332" cy="369332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43" name="Graphic 42" descr="Elephant">
              <a:extLst>
                <a:ext uri="{FF2B5EF4-FFF2-40B4-BE49-F238E27FC236}">
                  <a16:creationId xmlns:a16="http://schemas.microsoft.com/office/drawing/2014/main" id="{3BDBB3A3-E9C3-40A6-88B5-4E91C5850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562983" y="1936307"/>
              <a:ext cx="425117" cy="425117"/>
            </a:xfrm>
            <a:prstGeom prst="rect">
              <a:avLst/>
            </a:prstGeom>
            <a:ln>
              <a:noFill/>
            </a:ln>
            <a:effectLst/>
          </p:spPr>
        </p:pic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C04273-C63F-45D5-9372-6E273A711FB7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524000" y="3717710"/>
            <a:ext cx="1534118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Server">
            <a:extLst>
              <a:ext uri="{FF2B5EF4-FFF2-40B4-BE49-F238E27FC236}">
                <a16:creationId xmlns:a16="http://schemas.microsoft.com/office/drawing/2014/main" id="{23B297E5-B6AE-49DC-BFD4-D1289729E5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65" y="3967679"/>
            <a:ext cx="1143419" cy="114341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96706FB-134F-483B-88A3-F8D08E8027B2}"/>
              </a:ext>
            </a:extLst>
          </p:cNvPr>
          <p:cNvSpPr txBox="1"/>
          <p:nvPr/>
        </p:nvSpPr>
        <p:spPr>
          <a:xfrm>
            <a:off x="-550407" y="5445464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>
                    <a:lumMod val="85000"/>
                  </a:schemeClr>
                </a:solidFill>
              </a:rPr>
              <a:t>CORPUS</a:t>
            </a:r>
          </a:p>
        </p:txBody>
      </p:sp>
      <p:pic>
        <p:nvPicPr>
          <p:cNvPr id="19" name="Graphic 18" descr="Shark">
            <a:extLst>
              <a:ext uri="{FF2B5EF4-FFF2-40B4-BE49-F238E27FC236}">
                <a16:creationId xmlns:a16="http://schemas.microsoft.com/office/drawing/2014/main" id="{98463849-64E4-48B3-89AD-DE5C317F0D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7353" y="1630990"/>
            <a:ext cx="906562" cy="90656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pic>
        <p:nvPicPr>
          <p:cNvPr id="21" name="Graphic 20" descr="Elephant">
            <a:extLst>
              <a:ext uri="{FF2B5EF4-FFF2-40B4-BE49-F238E27FC236}">
                <a16:creationId xmlns:a16="http://schemas.microsoft.com/office/drawing/2014/main" id="{2B146619-D9A1-4F58-8D47-F962E11BDF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7353" y="2767092"/>
            <a:ext cx="1143418" cy="114341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AB6BA06-E53B-4673-BC2F-DC1B878AC94B}"/>
              </a:ext>
            </a:extLst>
          </p:cNvPr>
          <p:cNvSpPr/>
          <p:nvPr/>
        </p:nvSpPr>
        <p:spPr>
          <a:xfrm>
            <a:off x="3058118" y="2493231"/>
            <a:ext cx="3605463" cy="24489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759D55-2F93-490B-A985-48D18C59C3D0}"/>
              </a:ext>
            </a:extLst>
          </p:cNvPr>
          <p:cNvCxnSpPr>
            <a:cxnSpLocks/>
            <a:stCxn id="22" idx="3"/>
            <a:endCxn id="7" idx="1"/>
          </p:cNvCxnSpPr>
          <p:nvPr/>
        </p:nvCxnSpPr>
        <p:spPr>
          <a:xfrm>
            <a:off x="6663581" y="3717710"/>
            <a:ext cx="1515887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19A01B8-3DFC-41EB-8348-4C13F9CD3621}"/>
              </a:ext>
            </a:extLst>
          </p:cNvPr>
          <p:cNvSpPr txBox="1"/>
          <p:nvPr/>
        </p:nvSpPr>
        <p:spPr>
          <a:xfrm>
            <a:off x="3873625" y="5306965"/>
            <a:ext cx="2346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Classification Algorithm</a:t>
            </a:r>
          </a:p>
        </p:txBody>
      </p:sp>
      <p:pic>
        <p:nvPicPr>
          <p:cNvPr id="31" name="Graphic 30" descr="Head with gears">
            <a:extLst>
              <a:ext uri="{FF2B5EF4-FFF2-40B4-BE49-F238E27FC236}">
                <a16:creationId xmlns:a16="http://schemas.microsoft.com/office/drawing/2014/main" id="{0E6A2857-579D-45ED-A62D-DEF2680A40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52822" y="2589292"/>
            <a:ext cx="2216054" cy="221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6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24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1213433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Choice of Algorithm Determined by Experts (Data scientists)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B17C13E-EB89-4E56-A2DA-CF01AA3367DC}"/>
              </a:ext>
            </a:extLst>
          </p:cNvPr>
          <p:cNvGrpSpPr/>
          <p:nvPr/>
        </p:nvGrpSpPr>
        <p:grpSpPr>
          <a:xfrm>
            <a:off x="8179468" y="2493231"/>
            <a:ext cx="3605463" cy="3183066"/>
            <a:chOff x="4293268" y="1750017"/>
            <a:chExt cx="3605463" cy="3183066"/>
          </a:xfrm>
        </p:grpSpPr>
        <p:pic>
          <p:nvPicPr>
            <p:cNvPr id="5" name="Graphic 4" descr="Scales of justice">
              <a:extLst>
                <a:ext uri="{FF2B5EF4-FFF2-40B4-BE49-F238E27FC236}">
                  <a16:creationId xmlns:a16="http://schemas.microsoft.com/office/drawing/2014/main" id="{C1AD53A7-D3BB-43E6-80AB-7D7B1BAEE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24512" y="2120973"/>
              <a:ext cx="1742972" cy="1742972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82EC04-B372-4C43-B9B9-7B958C61A2F9}"/>
                </a:ext>
              </a:extLst>
            </p:cNvPr>
            <p:cNvSpPr txBox="1"/>
            <p:nvPr/>
          </p:nvSpPr>
          <p:spPr>
            <a:xfrm>
              <a:off x="4922618" y="4563751"/>
              <a:ext cx="23467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>
                      <a:lumMod val="85000"/>
                    </a:schemeClr>
                  </a:solidFill>
                </a:rPr>
                <a:t>ML-based classifier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9F1B63-0027-4EDD-8E5D-84C591B7FC4C}"/>
                </a:ext>
              </a:extLst>
            </p:cNvPr>
            <p:cNvSpPr/>
            <p:nvPr/>
          </p:nvSpPr>
          <p:spPr>
            <a:xfrm>
              <a:off x="4293268" y="1750017"/>
              <a:ext cx="3605463" cy="2448957"/>
            </a:xfrm>
            <a:prstGeom prst="rect">
              <a:avLst/>
            </a:prstGeom>
            <a:noFill/>
            <a:ln w="381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2" name="Graphic 41" descr="Shark">
              <a:extLst>
                <a:ext uri="{FF2B5EF4-FFF2-40B4-BE49-F238E27FC236}">
                  <a16:creationId xmlns:a16="http://schemas.microsoft.com/office/drawing/2014/main" id="{2ABDDC0E-65F8-41AC-9EA6-CE3B79DD3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49739" y="1936307"/>
              <a:ext cx="369332" cy="369332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43" name="Graphic 42" descr="Elephant">
              <a:extLst>
                <a:ext uri="{FF2B5EF4-FFF2-40B4-BE49-F238E27FC236}">
                  <a16:creationId xmlns:a16="http://schemas.microsoft.com/office/drawing/2014/main" id="{3BDBB3A3-E9C3-40A6-88B5-4E91C5850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562983" y="1936307"/>
              <a:ext cx="425117" cy="425117"/>
            </a:xfrm>
            <a:prstGeom prst="rect">
              <a:avLst/>
            </a:prstGeom>
            <a:ln>
              <a:noFill/>
            </a:ln>
            <a:effectLst/>
          </p:spPr>
        </p:pic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C04273-C63F-45D5-9372-6E273A711FB7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524000" y="3717710"/>
            <a:ext cx="1534118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Server">
            <a:extLst>
              <a:ext uri="{FF2B5EF4-FFF2-40B4-BE49-F238E27FC236}">
                <a16:creationId xmlns:a16="http://schemas.microsoft.com/office/drawing/2014/main" id="{23B297E5-B6AE-49DC-BFD4-D1289729E5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65" y="3967679"/>
            <a:ext cx="1143419" cy="114341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96706FB-134F-483B-88A3-F8D08E8027B2}"/>
              </a:ext>
            </a:extLst>
          </p:cNvPr>
          <p:cNvSpPr txBox="1"/>
          <p:nvPr/>
        </p:nvSpPr>
        <p:spPr>
          <a:xfrm>
            <a:off x="-550407" y="5445464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>
                    <a:lumMod val="85000"/>
                  </a:schemeClr>
                </a:solidFill>
              </a:rPr>
              <a:t>CORPUS</a:t>
            </a:r>
          </a:p>
        </p:txBody>
      </p:sp>
      <p:pic>
        <p:nvPicPr>
          <p:cNvPr id="19" name="Graphic 18" descr="Shark">
            <a:extLst>
              <a:ext uri="{FF2B5EF4-FFF2-40B4-BE49-F238E27FC236}">
                <a16:creationId xmlns:a16="http://schemas.microsoft.com/office/drawing/2014/main" id="{98463849-64E4-48B3-89AD-DE5C317F0D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7353" y="1630990"/>
            <a:ext cx="906562" cy="90656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pic>
        <p:nvPicPr>
          <p:cNvPr id="21" name="Graphic 20" descr="Elephant">
            <a:extLst>
              <a:ext uri="{FF2B5EF4-FFF2-40B4-BE49-F238E27FC236}">
                <a16:creationId xmlns:a16="http://schemas.microsoft.com/office/drawing/2014/main" id="{2B146619-D9A1-4F58-8D47-F962E11BDF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7353" y="2767092"/>
            <a:ext cx="1143418" cy="114341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AB6BA06-E53B-4673-BC2F-DC1B878AC94B}"/>
              </a:ext>
            </a:extLst>
          </p:cNvPr>
          <p:cNvSpPr/>
          <p:nvPr/>
        </p:nvSpPr>
        <p:spPr>
          <a:xfrm>
            <a:off x="3058118" y="2493231"/>
            <a:ext cx="3605463" cy="24489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759D55-2F93-490B-A985-48D18C59C3D0}"/>
              </a:ext>
            </a:extLst>
          </p:cNvPr>
          <p:cNvCxnSpPr>
            <a:cxnSpLocks/>
            <a:stCxn id="22" idx="3"/>
            <a:endCxn id="7" idx="1"/>
          </p:cNvCxnSpPr>
          <p:nvPr/>
        </p:nvCxnSpPr>
        <p:spPr>
          <a:xfrm>
            <a:off x="6663581" y="3717710"/>
            <a:ext cx="1515887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19A01B8-3DFC-41EB-8348-4C13F9CD3621}"/>
              </a:ext>
            </a:extLst>
          </p:cNvPr>
          <p:cNvSpPr txBox="1"/>
          <p:nvPr/>
        </p:nvSpPr>
        <p:spPr>
          <a:xfrm>
            <a:off x="3873625" y="5306965"/>
            <a:ext cx="2346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Classification Algorithm</a:t>
            </a:r>
          </a:p>
        </p:txBody>
      </p:sp>
      <p:pic>
        <p:nvPicPr>
          <p:cNvPr id="31" name="Graphic 30" descr="Head with gears">
            <a:extLst>
              <a:ext uri="{FF2B5EF4-FFF2-40B4-BE49-F238E27FC236}">
                <a16:creationId xmlns:a16="http://schemas.microsoft.com/office/drawing/2014/main" id="{0E6A2857-579D-45ED-A62D-DEF2680A40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52822" y="2589292"/>
            <a:ext cx="2216054" cy="221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9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25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1213433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Features Determined by Experts (Data scientists)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B17C13E-EB89-4E56-A2DA-CF01AA3367DC}"/>
              </a:ext>
            </a:extLst>
          </p:cNvPr>
          <p:cNvGrpSpPr/>
          <p:nvPr/>
        </p:nvGrpSpPr>
        <p:grpSpPr>
          <a:xfrm>
            <a:off x="8179468" y="2493231"/>
            <a:ext cx="3605463" cy="3183066"/>
            <a:chOff x="4293268" y="1750017"/>
            <a:chExt cx="3605463" cy="3183066"/>
          </a:xfrm>
        </p:grpSpPr>
        <p:pic>
          <p:nvPicPr>
            <p:cNvPr id="5" name="Graphic 4" descr="Scales of justice">
              <a:extLst>
                <a:ext uri="{FF2B5EF4-FFF2-40B4-BE49-F238E27FC236}">
                  <a16:creationId xmlns:a16="http://schemas.microsoft.com/office/drawing/2014/main" id="{C1AD53A7-D3BB-43E6-80AB-7D7B1BAEE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24512" y="2120973"/>
              <a:ext cx="1742972" cy="1742972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82EC04-B372-4C43-B9B9-7B958C61A2F9}"/>
                </a:ext>
              </a:extLst>
            </p:cNvPr>
            <p:cNvSpPr txBox="1"/>
            <p:nvPr/>
          </p:nvSpPr>
          <p:spPr>
            <a:xfrm>
              <a:off x="4922618" y="4563751"/>
              <a:ext cx="23467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>
                      <a:lumMod val="85000"/>
                    </a:schemeClr>
                  </a:solidFill>
                </a:rPr>
                <a:t>ML-based classifier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9F1B63-0027-4EDD-8E5D-84C591B7FC4C}"/>
                </a:ext>
              </a:extLst>
            </p:cNvPr>
            <p:cNvSpPr/>
            <p:nvPr/>
          </p:nvSpPr>
          <p:spPr>
            <a:xfrm>
              <a:off x="4293268" y="1750017"/>
              <a:ext cx="3605463" cy="2448957"/>
            </a:xfrm>
            <a:prstGeom prst="rect">
              <a:avLst/>
            </a:prstGeom>
            <a:noFill/>
            <a:ln w="381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2" name="Graphic 41" descr="Shark">
              <a:extLst>
                <a:ext uri="{FF2B5EF4-FFF2-40B4-BE49-F238E27FC236}">
                  <a16:creationId xmlns:a16="http://schemas.microsoft.com/office/drawing/2014/main" id="{2ABDDC0E-65F8-41AC-9EA6-CE3B79DD3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49739" y="1936307"/>
              <a:ext cx="369332" cy="369332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43" name="Graphic 42" descr="Elephant">
              <a:extLst>
                <a:ext uri="{FF2B5EF4-FFF2-40B4-BE49-F238E27FC236}">
                  <a16:creationId xmlns:a16="http://schemas.microsoft.com/office/drawing/2014/main" id="{3BDBB3A3-E9C3-40A6-88B5-4E91C5850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562983" y="1936307"/>
              <a:ext cx="425117" cy="425117"/>
            </a:xfrm>
            <a:prstGeom prst="rect">
              <a:avLst/>
            </a:prstGeom>
            <a:ln>
              <a:noFill/>
            </a:ln>
            <a:effectLst/>
          </p:spPr>
        </p:pic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C04273-C63F-45D5-9372-6E273A711FB7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524000" y="3717710"/>
            <a:ext cx="1534118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AB6BA06-E53B-4673-BC2F-DC1B878AC94B}"/>
              </a:ext>
            </a:extLst>
          </p:cNvPr>
          <p:cNvSpPr/>
          <p:nvPr/>
        </p:nvSpPr>
        <p:spPr>
          <a:xfrm>
            <a:off x="3058118" y="2493231"/>
            <a:ext cx="3605463" cy="2448957"/>
          </a:xfrm>
          <a:prstGeom prst="rect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759D55-2F93-490B-A985-48D18C59C3D0}"/>
              </a:ext>
            </a:extLst>
          </p:cNvPr>
          <p:cNvCxnSpPr>
            <a:cxnSpLocks/>
            <a:stCxn id="22" idx="3"/>
            <a:endCxn id="7" idx="1"/>
          </p:cNvCxnSpPr>
          <p:nvPr/>
        </p:nvCxnSpPr>
        <p:spPr>
          <a:xfrm>
            <a:off x="6663581" y="3717710"/>
            <a:ext cx="1515887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19A01B8-3DFC-41EB-8348-4C13F9CD3621}"/>
              </a:ext>
            </a:extLst>
          </p:cNvPr>
          <p:cNvSpPr txBox="1"/>
          <p:nvPr/>
        </p:nvSpPr>
        <p:spPr>
          <a:xfrm>
            <a:off x="3873625" y="5306965"/>
            <a:ext cx="2346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>
                    <a:lumMod val="85000"/>
                  </a:schemeClr>
                </a:solidFill>
              </a:rPr>
              <a:t>Classification Algorithm</a:t>
            </a:r>
          </a:p>
        </p:txBody>
      </p:sp>
      <p:pic>
        <p:nvPicPr>
          <p:cNvPr id="31" name="Graphic 30" descr="Head with gears">
            <a:extLst>
              <a:ext uri="{FF2B5EF4-FFF2-40B4-BE49-F238E27FC236}">
                <a16:creationId xmlns:a16="http://schemas.microsoft.com/office/drawing/2014/main" id="{0E6A2857-579D-45ED-A62D-DEF2680A40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52822" y="2589292"/>
            <a:ext cx="2216054" cy="2216054"/>
          </a:xfrm>
          <a:prstGeom prst="rect">
            <a:avLst/>
          </a:prstGeom>
        </p:spPr>
      </p:pic>
      <p:pic>
        <p:nvPicPr>
          <p:cNvPr id="33" name="Graphic 32" descr="Server">
            <a:extLst>
              <a:ext uri="{FF2B5EF4-FFF2-40B4-BE49-F238E27FC236}">
                <a16:creationId xmlns:a16="http://schemas.microsoft.com/office/drawing/2014/main" id="{8538B309-4D0A-4BBE-A080-906029942E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265" y="3967679"/>
            <a:ext cx="1143419" cy="114341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CC9342F-065D-4157-979A-EE24579E2B51}"/>
              </a:ext>
            </a:extLst>
          </p:cNvPr>
          <p:cNvSpPr txBox="1"/>
          <p:nvPr/>
        </p:nvSpPr>
        <p:spPr>
          <a:xfrm>
            <a:off x="-550407" y="5445464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CORPUS</a:t>
            </a:r>
          </a:p>
        </p:txBody>
      </p:sp>
      <p:pic>
        <p:nvPicPr>
          <p:cNvPr id="35" name="Graphic 34" descr="Shark">
            <a:extLst>
              <a:ext uri="{FF2B5EF4-FFF2-40B4-BE49-F238E27FC236}">
                <a16:creationId xmlns:a16="http://schemas.microsoft.com/office/drawing/2014/main" id="{7E24174B-2E6B-40F0-8890-43A053CED3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7353" y="1630990"/>
            <a:ext cx="906562" cy="906562"/>
          </a:xfrm>
          <a:prstGeom prst="rect">
            <a:avLst/>
          </a:prstGeom>
        </p:spPr>
      </p:pic>
      <p:pic>
        <p:nvPicPr>
          <p:cNvPr id="36" name="Graphic 35" descr="Elephant">
            <a:extLst>
              <a:ext uri="{FF2B5EF4-FFF2-40B4-BE49-F238E27FC236}">
                <a16:creationId xmlns:a16="http://schemas.microsoft.com/office/drawing/2014/main" id="{4F12DF44-79A5-4049-B3A6-AEBD43BCA29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7353" y="2767092"/>
            <a:ext cx="1143418" cy="114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590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26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1213433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Machine Learning Models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AE49FD-7FDB-4452-8D82-7DBBB18A98C9}"/>
              </a:ext>
            </a:extLst>
          </p:cNvPr>
          <p:cNvCxnSpPr>
            <a:cxnSpLocks/>
          </p:cNvCxnSpPr>
          <p:nvPr/>
        </p:nvCxnSpPr>
        <p:spPr>
          <a:xfrm>
            <a:off x="3288634" y="1646238"/>
            <a:ext cx="0" cy="47101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F74E1A9-F389-4C35-8D47-AE63C286F2EB}"/>
              </a:ext>
            </a:extLst>
          </p:cNvPr>
          <p:cNvSpPr txBox="1"/>
          <p:nvPr/>
        </p:nvSpPr>
        <p:spPr>
          <a:xfrm>
            <a:off x="4009319" y="2720885"/>
            <a:ext cx="6743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Traditional ML Models</a:t>
            </a:r>
          </a:p>
          <a:p>
            <a:endParaRPr lang="en-IN" sz="2400" b="1" dirty="0">
              <a:solidFill>
                <a:schemeClr val="accent1"/>
              </a:solidFill>
            </a:endParaRPr>
          </a:p>
          <a:p>
            <a:r>
              <a:rPr lang="en-IN" sz="2400" b="1" dirty="0">
                <a:solidFill>
                  <a:schemeClr val="accent1"/>
                </a:solidFill>
              </a:rPr>
              <a:t>Representational ML Models</a:t>
            </a:r>
            <a:endParaRPr lang="en-IN" sz="2400" b="1" dirty="0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379DBC5F-646A-4A29-B710-882520406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514" y="2320973"/>
            <a:ext cx="2216054" cy="221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06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27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1213433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Traditional ML Models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EA40DDF-96E7-4346-977A-F6F0B579957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18" b="95223" l="5224" r="94030">
                        <a14:foregroundMark x1="50187" y1="4618" x2="50187" y2="4618"/>
                        <a14:foregroundMark x1="5224" y1="38694" x2="5224" y2="38694"/>
                        <a14:foregroundMark x1="94216" y1="62261" x2="94216" y2="62261"/>
                        <a14:foregroundMark x1="49254" y1="95223" x2="49254" y2="95223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8967" y="2398928"/>
            <a:ext cx="2161424" cy="25324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AE49FD-7FDB-4452-8D82-7DBBB18A98C9}"/>
              </a:ext>
            </a:extLst>
          </p:cNvPr>
          <p:cNvCxnSpPr>
            <a:cxnSpLocks/>
          </p:cNvCxnSpPr>
          <p:nvPr/>
        </p:nvCxnSpPr>
        <p:spPr>
          <a:xfrm>
            <a:off x="3288634" y="1646238"/>
            <a:ext cx="0" cy="47101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F74E1A9-F389-4C35-8D47-AE63C286F2EB}"/>
              </a:ext>
            </a:extLst>
          </p:cNvPr>
          <p:cNvSpPr txBox="1"/>
          <p:nvPr/>
        </p:nvSpPr>
        <p:spPr>
          <a:xfrm>
            <a:off x="4610768" y="1833732"/>
            <a:ext cx="67430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Regression models : </a:t>
            </a:r>
            <a:r>
              <a:rPr lang="en-IN" sz="2400" b="1" dirty="0"/>
              <a:t>Linear, Lasso,</a:t>
            </a:r>
          </a:p>
          <a:p>
            <a:r>
              <a:rPr lang="en-IN" sz="2400" b="1" dirty="0"/>
              <a:t>Ridge, SVR</a:t>
            </a:r>
          </a:p>
          <a:p>
            <a:endParaRPr lang="en-IN" sz="2400" b="1" dirty="0"/>
          </a:p>
          <a:p>
            <a:r>
              <a:rPr lang="en-IN" sz="2400" b="1" dirty="0">
                <a:solidFill>
                  <a:schemeClr val="accent1"/>
                </a:solidFill>
              </a:rPr>
              <a:t>Classification models : </a:t>
            </a:r>
            <a:r>
              <a:rPr lang="en-IN" sz="2400" b="1" dirty="0"/>
              <a:t>Naïve Bayes, SVMs,</a:t>
            </a:r>
          </a:p>
          <a:p>
            <a:r>
              <a:rPr lang="en-IN" sz="2400" b="1" dirty="0"/>
              <a:t>Decision Trees, Random Forest</a:t>
            </a:r>
          </a:p>
          <a:p>
            <a:endParaRPr lang="en-IN" sz="2400" b="1" dirty="0"/>
          </a:p>
          <a:p>
            <a:r>
              <a:rPr lang="en-IN" sz="2400" b="1" dirty="0">
                <a:solidFill>
                  <a:schemeClr val="accent1"/>
                </a:solidFill>
              </a:rPr>
              <a:t>Dimensionality Reduction : </a:t>
            </a:r>
            <a:r>
              <a:rPr lang="en-IN" sz="2400" b="1" dirty="0"/>
              <a:t>Manifold Learning, factor analysis, SVR</a:t>
            </a:r>
          </a:p>
          <a:p>
            <a:endParaRPr lang="en-IN" sz="2400" b="1" dirty="0"/>
          </a:p>
          <a:p>
            <a:r>
              <a:rPr lang="en-IN" sz="2400" b="1" dirty="0">
                <a:solidFill>
                  <a:schemeClr val="accent1"/>
                </a:solidFill>
              </a:rPr>
              <a:t>Clustering : </a:t>
            </a:r>
            <a:r>
              <a:rPr lang="en-IN" sz="2400" b="1" dirty="0"/>
              <a:t>K - means, DBSCAN, Spectral clustering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13468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28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1213433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Traditional ML Models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EA40DDF-96E7-4346-977A-F6F0B579957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18" b="95223" l="5224" r="94030">
                        <a14:foregroundMark x1="50187" y1="4618" x2="50187" y2="4618"/>
                        <a14:foregroundMark x1="5224" y1="38694" x2="5224" y2="38694"/>
                        <a14:foregroundMark x1="94216" y1="62261" x2="94216" y2="62261"/>
                        <a14:foregroundMark x1="49254" y1="95223" x2="49254" y2="95223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8967" y="2398928"/>
            <a:ext cx="2161424" cy="25324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AE49FD-7FDB-4452-8D82-7DBBB18A98C9}"/>
              </a:ext>
            </a:extLst>
          </p:cNvPr>
          <p:cNvCxnSpPr>
            <a:cxnSpLocks/>
          </p:cNvCxnSpPr>
          <p:nvPr/>
        </p:nvCxnSpPr>
        <p:spPr>
          <a:xfrm>
            <a:off x="3288634" y="1646238"/>
            <a:ext cx="0" cy="47101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F74E1A9-F389-4C35-8D47-AE63C286F2EB}"/>
              </a:ext>
            </a:extLst>
          </p:cNvPr>
          <p:cNvSpPr txBox="1"/>
          <p:nvPr/>
        </p:nvSpPr>
        <p:spPr>
          <a:xfrm>
            <a:off x="4610774" y="2203064"/>
            <a:ext cx="69716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Have a fundamental algorithmic structure to solve problems</a:t>
            </a:r>
          </a:p>
          <a:p>
            <a:endParaRPr lang="en-IN" sz="2400" b="1" dirty="0"/>
          </a:p>
          <a:p>
            <a:r>
              <a:rPr lang="en-IN" sz="2400" b="1" dirty="0"/>
              <a:t>The algorithm is fed data which train algorithmic parameters</a:t>
            </a:r>
          </a:p>
          <a:p>
            <a:endParaRPr lang="en-IN" sz="2400" b="1" dirty="0"/>
          </a:p>
          <a:p>
            <a:r>
              <a:rPr lang="en-IN" sz="2400" b="1" dirty="0"/>
              <a:t>Called </a:t>
            </a:r>
            <a:r>
              <a:rPr lang="en-IN" sz="2400" b="1" dirty="0">
                <a:solidFill>
                  <a:schemeClr val="accent1"/>
                </a:solidFill>
              </a:rPr>
              <a:t>model parameters</a:t>
            </a:r>
          </a:p>
          <a:p>
            <a:endParaRPr lang="en-IN" sz="2400" b="1" dirty="0"/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630361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29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1213433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Traditional ML Models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E889DF-7523-4C43-8BC1-EA83A58B1385}"/>
              </a:ext>
            </a:extLst>
          </p:cNvPr>
          <p:cNvSpPr/>
          <p:nvPr/>
        </p:nvSpPr>
        <p:spPr>
          <a:xfrm>
            <a:off x="830177" y="2470484"/>
            <a:ext cx="3404940" cy="2727158"/>
          </a:xfrm>
          <a:prstGeom prst="rect">
            <a:avLst/>
          </a:prstGeom>
          <a:solidFill>
            <a:srgbClr val="0441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Build a tree structure to classify instances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BAE682-3616-478D-B7CD-D284ADCE7EA9}"/>
              </a:ext>
            </a:extLst>
          </p:cNvPr>
          <p:cNvSpPr/>
          <p:nvPr/>
        </p:nvSpPr>
        <p:spPr>
          <a:xfrm>
            <a:off x="4551945" y="2470484"/>
            <a:ext cx="3404940" cy="272715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Fit a line or a curve on data to make predictions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DF7753-2243-46C6-8AE0-D5F43A71E230}"/>
              </a:ext>
            </a:extLst>
          </p:cNvPr>
          <p:cNvSpPr/>
          <p:nvPr/>
        </p:nvSpPr>
        <p:spPr>
          <a:xfrm>
            <a:off x="8279730" y="2470484"/>
            <a:ext cx="3404940" cy="2727158"/>
          </a:xfrm>
          <a:prstGeom prst="rect">
            <a:avLst/>
          </a:prstGeom>
          <a:solidFill>
            <a:srgbClr val="1FD1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Apply probabilities on input data to get output probabilities</a:t>
            </a:r>
          </a:p>
        </p:txBody>
      </p:sp>
    </p:spTree>
    <p:extLst>
      <p:ext uri="{BB962C8B-B14F-4D97-AF65-F5344CB8AC3E}">
        <p14:creationId xmlns:p14="http://schemas.microsoft.com/office/powerpoint/2010/main" val="24881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2ABE-B5BC-4EF7-BE45-854AEA3C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0503569" cy="1466099"/>
          </a:xfrm>
        </p:spPr>
        <p:txBody>
          <a:bodyPr>
            <a:normAutofit/>
          </a:bodyPr>
          <a:lstStyle/>
          <a:p>
            <a:r>
              <a:rPr lang="en-IN" sz="3400" b="1" dirty="0">
                <a:latin typeface="+mn-lt"/>
              </a:rPr>
              <a:t>Prerequisite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7CDEC-1652-4CEB-9260-BFF68A178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7166"/>
            <a:ext cx="10808368" cy="3891245"/>
          </a:xfrm>
        </p:spPr>
        <p:txBody>
          <a:bodyPr>
            <a:normAutofit/>
          </a:bodyPr>
          <a:lstStyle/>
          <a:p>
            <a:pPr marL="0" indent="0" algn="l">
              <a:lnSpc>
                <a:spcPct val="250000"/>
              </a:lnSpc>
              <a:buNone/>
            </a:pPr>
            <a:r>
              <a:rPr lang="en-IN" sz="2400" dirty="0"/>
              <a:t>Basic python programming knowledge</a:t>
            </a:r>
          </a:p>
          <a:p>
            <a:pPr marL="0" indent="0" algn="l">
              <a:lnSpc>
                <a:spcPct val="250000"/>
              </a:lnSpc>
              <a:buNone/>
            </a:pPr>
            <a:r>
              <a:rPr lang="en-IN" sz="2400" dirty="0"/>
              <a:t>For beginners in Machine Learning (ML)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IN" sz="2400" dirty="0"/>
              <a:t>No ML knowledge is required</a:t>
            </a:r>
            <a:endParaRPr lang="en-IN" sz="2400" dirty="0">
              <a:solidFill>
                <a:srgbClr val="7030A0"/>
              </a:solidFill>
            </a:endParaRPr>
          </a:p>
          <a:p>
            <a:pPr marL="0" indent="0" algn="l">
              <a:lnSpc>
                <a:spcPct val="250000"/>
              </a:lnSpc>
              <a:buNone/>
            </a:pPr>
            <a:endParaRPr lang="en-IN" sz="2400" dirty="0">
              <a:solidFill>
                <a:srgbClr val="7030A0"/>
              </a:solidFill>
            </a:endParaRPr>
          </a:p>
          <a:p>
            <a:pPr marL="0" indent="0" algn="l">
              <a:buNone/>
            </a:pPr>
            <a:endParaRPr lang="en-IN" sz="1800" b="0" i="0" u="none" strike="noStrike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963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30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1213433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Traditional ML Models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97E3B7E-FD56-4445-B197-9D5EF93892E5}"/>
              </a:ext>
            </a:extLst>
          </p:cNvPr>
          <p:cNvSpPr txBox="1">
            <a:spLocks/>
          </p:cNvSpPr>
          <p:nvPr/>
        </p:nvSpPr>
        <p:spPr>
          <a:xfrm>
            <a:off x="2136944" y="1694797"/>
            <a:ext cx="8242298" cy="346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000" b="1" dirty="0">
                <a:latin typeface="+mn-lt"/>
              </a:rPr>
              <a:t>“Traditional” ML-based system rely on experts to decide what features to pay attention to – and how</a:t>
            </a:r>
          </a:p>
        </p:txBody>
      </p:sp>
    </p:spTree>
    <p:extLst>
      <p:ext uri="{BB962C8B-B14F-4D97-AF65-F5344CB8AC3E}">
        <p14:creationId xmlns:p14="http://schemas.microsoft.com/office/powerpoint/2010/main" val="2959927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31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1213433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Representation ML Models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AE49FD-7FDB-4452-8D82-7DBBB18A98C9}"/>
              </a:ext>
            </a:extLst>
          </p:cNvPr>
          <p:cNvCxnSpPr>
            <a:cxnSpLocks/>
          </p:cNvCxnSpPr>
          <p:nvPr/>
        </p:nvCxnSpPr>
        <p:spPr>
          <a:xfrm>
            <a:off x="3288634" y="1646238"/>
            <a:ext cx="0" cy="47101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F74E1A9-F389-4C35-8D47-AE63C286F2EB}"/>
              </a:ext>
            </a:extLst>
          </p:cNvPr>
          <p:cNvSpPr txBox="1"/>
          <p:nvPr/>
        </p:nvSpPr>
        <p:spPr>
          <a:xfrm>
            <a:off x="4610774" y="2203064"/>
            <a:ext cx="69716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Also used to solve classification, regression,</a:t>
            </a:r>
          </a:p>
          <a:p>
            <a:r>
              <a:rPr lang="en-IN" sz="2400" b="1" dirty="0"/>
              <a:t>Clustering and dimensionality reduction</a:t>
            </a:r>
          </a:p>
          <a:p>
            <a:endParaRPr lang="en-IN" sz="2400" b="1" dirty="0"/>
          </a:p>
          <a:p>
            <a:r>
              <a:rPr lang="en-IN" sz="2400" b="1" dirty="0"/>
              <a:t>Learn significant features from underlying data</a:t>
            </a:r>
          </a:p>
          <a:p>
            <a:endParaRPr lang="en-IN" sz="2400" b="1" dirty="0"/>
          </a:p>
          <a:p>
            <a:r>
              <a:rPr lang="en-IN" sz="2400" b="1" dirty="0">
                <a:solidFill>
                  <a:schemeClr val="accent1"/>
                </a:solidFill>
              </a:rPr>
              <a:t>Deep learning models </a:t>
            </a:r>
            <a:r>
              <a:rPr lang="en-IN" sz="2400" b="1" dirty="0"/>
              <a:t>such as neural network</a:t>
            </a:r>
            <a:endParaRPr lang="en-IN" sz="2400" b="1" dirty="0">
              <a:solidFill>
                <a:schemeClr val="accent1"/>
              </a:solidFill>
            </a:endParaRPr>
          </a:p>
          <a:p>
            <a:endParaRPr lang="en-IN" sz="2400" b="1" dirty="0"/>
          </a:p>
          <a:p>
            <a:endParaRPr lang="en-IN" sz="2400" b="1" dirty="0"/>
          </a:p>
        </p:txBody>
      </p:sp>
      <p:pic>
        <p:nvPicPr>
          <p:cNvPr id="3" name="Graphic 2" descr="Connections">
            <a:extLst>
              <a:ext uri="{FF2B5EF4-FFF2-40B4-BE49-F238E27FC236}">
                <a16:creationId xmlns:a16="http://schemas.microsoft.com/office/drawing/2014/main" id="{21E29BE0-2618-4420-8140-8599A7EA7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632" y="2163760"/>
            <a:ext cx="3048001" cy="30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758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32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1213433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Representation ML Models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97E3B7E-FD56-4445-B197-9D5EF93892E5}"/>
              </a:ext>
            </a:extLst>
          </p:cNvPr>
          <p:cNvSpPr txBox="1">
            <a:spLocks/>
          </p:cNvSpPr>
          <p:nvPr/>
        </p:nvSpPr>
        <p:spPr>
          <a:xfrm>
            <a:off x="1540042" y="1694797"/>
            <a:ext cx="8839200" cy="346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000" b="1" dirty="0">
                <a:latin typeface="+mn-lt"/>
              </a:rPr>
              <a:t>“Representation” ML-based system figure out by themselves what features to pay attention to – and how</a:t>
            </a:r>
          </a:p>
        </p:txBody>
      </p:sp>
    </p:spTree>
    <p:extLst>
      <p:ext uri="{BB962C8B-B14F-4D97-AF65-F5344CB8AC3E}">
        <p14:creationId xmlns:p14="http://schemas.microsoft.com/office/powerpoint/2010/main" val="225665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33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1213433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What is a Neural Network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E889DF-7523-4C43-8BC1-EA83A58B1385}"/>
              </a:ext>
            </a:extLst>
          </p:cNvPr>
          <p:cNvSpPr/>
          <p:nvPr/>
        </p:nvSpPr>
        <p:spPr>
          <a:xfrm>
            <a:off x="830177" y="2470484"/>
            <a:ext cx="3404940" cy="272715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Deep Learning</a:t>
            </a:r>
          </a:p>
          <a:p>
            <a:pPr algn="ctr"/>
            <a:endParaRPr lang="en-IN" sz="800" dirty="0"/>
          </a:p>
          <a:p>
            <a:pPr algn="ctr"/>
            <a:r>
              <a:rPr lang="en-IN" sz="2400" dirty="0"/>
              <a:t>Algorithms that learns what features matter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BAE682-3616-478D-B7CD-D284ADCE7EA9}"/>
              </a:ext>
            </a:extLst>
          </p:cNvPr>
          <p:cNvSpPr/>
          <p:nvPr/>
        </p:nvSpPr>
        <p:spPr>
          <a:xfrm>
            <a:off x="4551945" y="2470484"/>
            <a:ext cx="3404940" cy="272715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IN" sz="3200" dirty="0">
                <a:solidFill>
                  <a:prstClr val="white"/>
                </a:solidFill>
              </a:rPr>
              <a:t>Neural Networks</a:t>
            </a:r>
          </a:p>
          <a:p>
            <a:pPr lvl="0" algn="ctr"/>
            <a:endParaRPr lang="en-IN" sz="800" dirty="0">
              <a:solidFill>
                <a:prstClr val="white"/>
              </a:solidFill>
            </a:endParaRPr>
          </a:p>
          <a:p>
            <a:pPr lvl="0" algn="ctr"/>
            <a:r>
              <a:rPr lang="en-IN" sz="2400" dirty="0">
                <a:solidFill>
                  <a:prstClr val="white"/>
                </a:solidFill>
              </a:rPr>
              <a:t>The most common class of deep learning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DF7753-2243-46C6-8AE0-D5F43A71E230}"/>
              </a:ext>
            </a:extLst>
          </p:cNvPr>
          <p:cNvSpPr/>
          <p:nvPr/>
        </p:nvSpPr>
        <p:spPr>
          <a:xfrm>
            <a:off x="8279730" y="2470484"/>
            <a:ext cx="3404940" cy="272715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IN" sz="3200" dirty="0">
                <a:solidFill>
                  <a:prstClr val="white"/>
                </a:solidFill>
              </a:rPr>
              <a:t>Neurons</a:t>
            </a:r>
          </a:p>
          <a:p>
            <a:pPr lvl="0" algn="ctr"/>
            <a:endParaRPr lang="en-IN" sz="800" dirty="0">
              <a:solidFill>
                <a:prstClr val="white"/>
              </a:solidFill>
            </a:endParaRPr>
          </a:p>
          <a:p>
            <a:pPr lvl="0" algn="ctr"/>
            <a:r>
              <a:rPr lang="en-IN" sz="2400" dirty="0">
                <a:solidFill>
                  <a:prstClr val="white"/>
                </a:solidFill>
              </a:rPr>
              <a:t>Simple building blocks that actually “learn”</a:t>
            </a:r>
          </a:p>
        </p:txBody>
      </p:sp>
    </p:spTree>
    <p:extLst>
      <p:ext uri="{BB962C8B-B14F-4D97-AF65-F5344CB8AC3E}">
        <p14:creationId xmlns:p14="http://schemas.microsoft.com/office/powerpoint/2010/main" val="109845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34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1213433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Neural Networks</a:t>
            </a:r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4CFB2AB9-C233-4669-9564-AADB0A4FC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001" y="2611039"/>
            <a:ext cx="1312316" cy="13123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10EA45-A89D-443D-9BE4-3D99BABA1198}"/>
              </a:ext>
            </a:extLst>
          </p:cNvPr>
          <p:cNvSpPr txBox="1"/>
          <p:nvPr/>
        </p:nvSpPr>
        <p:spPr>
          <a:xfrm>
            <a:off x="-389986" y="4894158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CORPUS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127192-6893-45AC-8DC0-1C4743A86793}"/>
              </a:ext>
            </a:extLst>
          </p:cNvPr>
          <p:cNvGrpSpPr/>
          <p:nvPr/>
        </p:nvGrpSpPr>
        <p:grpSpPr>
          <a:xfrm>
            <a:off x="9592306" y="2548416"/>
            <a:ext cx="2192625" cy="1426551"/>
            <a:chOff x="4293268" y="1750017"/>
            <a:chExt cx="3605463" cy="2448957"/>
          </a:xfrm>
        </p:grpSpPr>
        <p:pic>
          <p:nvPicPr>
            <p:cNvPr id="13" name="Graphic 12" descr="Scales of justice">
              <a:extLst>
                <a:ext uri="{FF2B5EF4-FFF2-40B4-BE49-F238E27FC236}">
                  <a16:creationId xmlns:a16="http://schemas.microsoft.com/office/drawing/2014/main" id="{DB3A5CC7-333F-4F16-9F13-C48DFBB20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224512" y="2120973"/>
              <a:ext cx="1742972" cy="1742972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4837C2D-0531-4F3E-92A9-EAAD9A3BD0A7}"/>
                </a:ext>
              </a:extLst>
            </p:cNvPr>
            <p:cNvSpPr/>
            <p:nvPr/>
          </p:nvSpPr>
          <p:spPr>
            <a:xfrm>
              <a:off x="4293268" y="1750017"/>
              <a:ext cx="3605463" cy="2448957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" name="Graphic 15" descr="Shark">
              <a:extLst>
                <a:ext uri="{FF2B5EF4-FFF2-40B4-BE49-F238E27FC236}">
                  <a16:creationId xmlns:a16="http://schemas.microsoft.com/office/drawing/2014/main" id="{CB47B1E2-42FE-418B-9897-81E5E6895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349739" y="1936307"/>
              <a:ext cx="369332" cy="369332"/>
            </a:xfrm>
            <a:prstGeom prst="rect">
              <a:avLst/>
            </a:prstGeom>
          </p:spPr>
        </p:pic>
        <p:pic>
          <p:nvPicPr>
            <p:cNvPr id="18" name="Graphic 17" descr="Elephant">
              <a:extLst>
                <a:ext uri="{FF2B5EF4-FFF2-40B4-BE49-F238E27FC236}">
                  <a16:creationId xmlns:a16="http://schemas.microsoft.com/office/drawing/2014/main" id="{6634F5C8-90E0-4900-BE9F-FA7506E25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62983" y="1936307"/>
              <a:ext cx="425117" cy="425117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4263B33-0940-4BE9-9A04-CBED08CBF5E9}"/>
              </a:ext>
            </a:extLst>
          </p:cNvPr>
          <p:cNvSpPr txBox="1"/>
          <p:nvPr/>
        </p:nvSpPr>
        <p:spPr>
          <a:xfrm>
            <a:off x="9705475" y="4894158"/>
            <a:ext cx="207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ML-based classifier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27AB89-DF53-4C40-B17B-933502B2D233}"/>
              </a:ext>
            </a:extLst>
          </p:cNvPr>
          <p:cNvSpPr/>
          <p:nvPr/>
        </p:nvSpPr>
        <p:spPr>
          <a:xfrm>
            <a:off x="2983832" y="2037347"/>
            <a:ext cx="481263" cy="24544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solidFill>
                  <a:srgbClr val="FF5A00"/>
                </a:solidFill>
              </a:rPr>
              <a:t>Layer 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51BDD7-F983-4242-B974-2145B6351C8B}"/>
              </a:ext>
            </a:extLst>
          </p:cNvPr>
          <p:cNvCxnSpPr>
            <a:cxnSpLocks/>
          </p:cNvCxnSpPr>
          <p:nvPr/>
        </p:nvCxnSpPr>
        <p:spPr>
          <a:xfrm>
            <a:off x="1816317" y="3172279"/>
            <a:ext cx="94056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DE9C4CA-6DCD-4616-90EF-0CA8F1DF1D1B}"/>
              </a:ext>
            </a:extLst>
          </p:cNvPr>
          <p:cNvCxnSpPr>
            <a:cxnSpLocks/>
          </p:cNvCxnSpPr>
          <p:nvPr/>
        </p:nvCxnSpPr>
        <p:spPr>
          <a:xfrm>
            <a:off x="3621054" y="3172279"/>
            <a:ext cx="94056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2F45AC74-FBD3-4994-807B-CFFEDB8D736D}"/>
              </a:ext>
            </a:extLst>
          </p:cNvPr>
          <p:cNvSpPr/>
          <p:nvPr/>
        </p:nvSpPr>
        <p:spPr>
          <a:xfrm>
            <a:off x="4717573" y="2044934"/>
            <a:ext cx="481263" cy="24544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solidFill>
                  <a:srgbClr val="FF5A00"/>
                </a:solidFill>
              </a:rPr>
              <a:t>Layer 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F4DE34F-B629-4D3E-9FD8-2DFEB62DAED8}"/>
              </a:ext>
            </a:extLst>
          </p:cNvPr>
          <p:cNvCxnSpPr>
            <a:cxnSpLocks/>
          </p:cNvCxnSpPr>
          <p:nvPr/>
        </p:nvCxnSpPr>
        <p:spPr>
          <a:xfrm>
            <a:off x="5465895" y="3176242"/>
            <a:ext cx="94056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42C5A9D2-A406-4846-BECE-ACC0A4B41242}"/>
              </a:ext>
            </a:extLst>
          </p:cNvPr>
          <p:cNvSpPr/>
          <p:nvPr/>
        </p:nvSpPr>
        <p:spPr>
          <a:xfrm>
            <a:off x="6567674" y="2037347"/>
            <a:ext cx="481263" cy="24544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solidFill>
                  <a:srgbClr val="FF5A00"/>
                </a:solidFill>
              </a:rPr>
              <a:t>………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4588124-145B-4343-8347-F481449F923D}"/>
              </a:ext>
            </a:extLst>
          </p:cNvPr>
          <p:cNvCxnSpPr>
            <a:cxnSpLocks/>
          </p:cNvCxnSpPr>
          <p:nvPr/>
        </p:nvCxnSpPr>
        <p:spPr>
          <a:xfrm>
            <a:off x="7174379" y="3180205"/>
            <a:ext cx="94056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4A4E8C1D-0563-44AB-916F-BE98D5CF18F2}"/>
              </a:ext>
            </a:extLst>
          </p:cNvPr>
          <p:cNvSpPr/>
          <p:nvPr/>
        </p:nvSpPr>
        <p:spPr>
          <a:xfrm>
            <a:off x="8304973" y="2034470"/>
            <a:ext cx="481263" cy="24544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solidFill>
                  <a:srgbClr val="FF5A00"/>
                </a:solidFill>
              </a:rPr>
              <a:t>Layer  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16DC19F-306D-4D3F-9353-44EB088606CA}"/>
              </a:ext>
            </a:extLst>
          </p:cNvPr>
          <p:cNvCxnSpPr>
            <a:cxnSpLocks/>
          </p:cNvCxnSpPr>
          <p:nvPr/>
        </p:nvCxnSpPr>
        <p:spPr>
          <a:xfrm>
            <a:off x="9000593" y="3193370"/>
            <a:ext cx="591713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88362F1-F161-4B72-A377-6228475B64BB}"/>
              </a:ext>
            </a:extLst>
          </p:cNvPr>
          <p:cNvSpPr txBox="1"/>
          <p:nvPr/>
        </p:nvSpPr>
        <p:spPr>
          <a:xfrm>
            <a:off x="3059129" y="5057285"/>
            <a:ext cx="5754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FF5A00"/>
                </a:solidFill>
              </a:rPr>
              <a:t>Layers in neural network</a:t>
            </a:r>
          </a:p>
        </p:txBody>
      </p:sp>
      <p:sp>
        <p:nvSpPr>
          <p:cNvPr id="67" name="Rectangle: Rounded Corners 2">
            <a:extLst>
              <a:ext uri="{FF2B5EF4-FFF2-40B4-BE49-F238E27FC236}">
                <a16:creationId xmlns:a16="http://schemas.microsoft.com/office/drawing/2014/main" id="{B7F3DDBB-EB86-484F-AFD4-67A0378FD797}"/>
              </a:ext>
            </a:extLst>
          </p:cNvPr>
          <p:cNvSpPr/>
          <p:nvPr/>
        </p:nvSpPr>
        <p:spPr>
          <a:xfrm>
            <a:off x="2408030" y="1611868"/>
            <a:ext cx="6784228" cy="3299648"/>
          </a:xfrm>
          <a:custGeom>
            <a:avLst/>
            <a:gdLst>
              <a:gd name="connsiteX0" fmla="*/ 0 w 8678779"/>
              <a:gd name="connsiteY0" fmla="*/ 848188 h 5089024"/>
              <a:gd name="connsiteX1" fmla="*/ 848188 w 8678779"/>
              <a:gd name="connsiteY1" fmla="*/ 0 h 5089024"/>
              <a:gd name="connsiteX2" fmla="*/ 7830591 w 8678779"/>
              <a:gd name="connsiteY2" fmla="*/ 0 h 5089024"/>
              <a:gd name="connsiteX3" fmla="*/ 8678779 w 8678779"/>
              <a:gd name="connsiteY3" fmla="*/ 848188 h 5089024"/>
              <a:gd name="connsiteX4" fmla="*/ 8678779 w 8678779"/>
              <a:gd name="connsiteY4" fmla="*/ 4240836 h 5089024"/>
              <a:gd name="connsiteX5" fmla="*/ 7830591 w 8678779"/>
              <a:gd name="connsiteY5" fmla="*/ 5089024 h 5089024"/>
              <a:gd name="connsiteX6" fmla="*/ 848188 w 8678779"/>
              <a:gd name="connsiteY6" fmla="*/ 5089024 h 5089024"/>
              <a:gd name="connsiteX7" fmla="*/ 0 w 8678779"/>
              <a:gd name="connsiteY7" fmla="*/ 4240836 h 5089024"/>
              <a:gd name="connsiteX8" fmla="*/ 0 w 8678779"/>
              <a:gd name="connsiteY8" fmla="*/ 848188 h 5089024"/>
              <a:gd name="connsiteX0" fmla="*/ 46 w 8678825"/>
              <a:gd name="connsiteY0" fmla="*/ 848188 h 5089024"/>
              <a:gd name="connsiteX1" fmla="*/ 848234 w 8678825"/>
              <a:gd name="connsiteY1" fmla="*/ 0 h 5089024"/>
              <a:gd name="connsiteX2" fmla="*/ 7830637 w 8678825"/>
              <a:gd name="connsiteY2" fmla="*/ 0 h 5089024"/>
              <a:gd name="connsiteX3" fmla="*/ 8678825 w 8678825"/>
              <a:gd name="connsiteY3" fmla="*/ 848188 h 5089024"/>
              <a:gd name="connsiteX4" fmla="*/ 8678825 w 8678825"/>
              <a:gd name="connsiteY4" fmla="*/ 4240836 h 5089024"/>
              <a:gd name="connsiteX5" fmla="*/ 7830637 w 8678825"/>
              <a:gd name="connsiteY5" fmla="*/ 5089024 h 5089024"/>
              <a:gd name="connsiteX6" fmla="*/ 848234 w 8678825"/>
              <a:gd name="connsiteY6" fmla="*/ 5089024 h 5089024"/>
              <a:gd name="connsiteX7" fmla="*/ 46 w 8678825"/>
              <a:gd name="connsiteY7" fmla="*/ 4240836 h 5089024"/>
              <a:gd name="connsiteX8" fmla="*/ 46 w 8678825"/>
              <a:gd name="connsiteY8" fmla="*/ 848188 h 5089024"/>
              <a:gd name="connsiteX0" fmla="*/ 46 w 8678825"/>
              <a:gd name="connsiteY0" fmla="*/ 848188 h 5089024"/>
              <a:gd name="connsiteX1" fmla="*/ 848234 w 8678825"/>
              <a:gd name="connsiteY1" fmla="*/ 0 h 5089024"/>
              <a:gd name="connsiteX2" fmla="*/ 7830637 w 8678825"/>
              <a:gd name="connsiteY2" fmla="*/ 0 h 5089024"/>
              <a:gd name="connsiteX3" fmla="*/ 8678825 w 8678825"/>
              <a:gd name="connsiteY3" fmla="*/ 848188 h 5089024"/>
              <a:gd name="connsiteX4" fmla="*/ 8678825 w 8678825"/>
              <a:gd name="connsiteY4" fmla="*/ 4240836 h 5089024"/>
              <a:gd name="connsiteX5" fmla="*/ 7830637 w 8678825"/>
              <a:gd name="connsiteY5" fmla="*/ 5089024 h 5089024"/>
              <a:gd name="connsiteX6" fmla="*/ 848234 w 8678825"/>
              <a:gd name="connsiteY6" fmla="*/ 5089024 h 5089024"/>
              <a:gd name="connsiteX7" fmla="*/ 46 w 8678825"/>
              <a:gd name="connsiteY7" fmla="*/ 4240836 h 5089024"/>
              <a:gd name="connsiteX8" fmla="*/ 46 w 8678825"/>
              <a:gd name="connsiteY8" fmla="*/ 848188 h 5089024"/>
              <a:gd name="connsiteX0" fmla="*/ 46 w 8678825"/>
              <a:gd name="connsiteY0" fmla="*/ 848188 h 5089024"/>
              <a:gd name="connsiteX1" fmla="*/ 848234 w 8678825"/>
              <a:gd name="connsiteY1" fmla="*/ 0 h 5089024"/>
              <a:gd name="connsiteX2" fmla="*/ 7830637 w 8678825"/>
              <a:gd name="connsiteY2" fmla="*/ 0 h 5089024"/>
              <a:gd name="connsiteX3" fmla="*/ 8678825 w 8678825"/>
              <a:gd name="connsiteY3" fmla="*/ 848188 h 5089024"/>
              <a:gd name="connsiteX4" fmla="*/ 8678825 w 8678825"/>
              <a:gd name="connsiteY4" fmla="*/ 4240836 h 5089024"/>
              <a:gd name="connsiteX5" fmla="*/ 7830637 w 8678825"/>
              <a:gd name="connsiteY5" fmla="*/ 5089024 h 5089024"/>
              <a:gd name="connsiteX6" fmla="*/ 848234 w 8678825"/>
              <a:gd name="connsiteY6" fmla="*/ 5089024 h 5089024"/>
              <a:gd name="connsiteX7" fmla="*/ 46 w 8678825"/>
              <a:gd name="connsiteY7" fmla="*/ 4240836 h 5089024"/>
              <a:gd name="connsiteX8" fmla="*/ 46 w 8678825"/>
              <a:gd name="connsiteY8" fmla="*/ 848188 h 5089024"/>
              <a:gd name="connsiteX0" fmla="*/ 46 w 8678825"/>
              <a:gd name="connsiteY0" fmla="*/ 848188 h 5089024"/>
              <a:gd name="connsiteX1" fmla="*/ 848234 w 8678825"/>
              <a:gd name="connsiteY1" fmla="*/ 0 h 5089024"/>
              <a:gd name="connsiteX2" fmla="*/ 7830637 w 8678825"/>
              <a:gd name="connsiteY2" fmla="*/ 0 h 5089024"/>
              <a:gd name="connsiteX3" fmla="*/ 8678825 w 8678825"/>
              <a:gd name="connsiteY3" fmla="*/ 848188 h 5089024"/>
              <a:gd name="connsiteX4" fmla="*/ 8678825 w 8678825"/>
              <a:gd name="connsiteY4" fmla="*/ 4240836 h 5089024"/>
              <a:gd name="connsiteX5" fmla="*/ 7830637 w 8678825"/>
              <a:gd name="connsiteY5" fmla="*/ 5089024 h 5089024"/>
              <a:gd name="connsiteX6" fmla="*/ 848234 w 8678825"/>
              <a:gd name="connsiteY6" fmla="*/ 5089024 h 5089024"/>
              <a:gd name="connsiteX7" fmla="*/ 46 w 8678825"/>
              <a:gd name="connsiteY7" fmla="*/ 4240836 h 5089024"/>
              <a:gd name="connsiteX8" fmla="*/ 46 w 8678825"/>
              <a:gd name="connsiteY8" fmla="*/ 848188 h 5089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78825" h="5089024">
                <a:moveTo>
                  <a:pt x="46" y="848188"/>
                </a:moveTo>
                <a:cubicBezTo>
                  <a:pt x="46" y="379747"/>
                  <a:pt x="-21260" y="0"/>
                  <a:pt x="848234" y="0"/>
                </a:cubicBezTo>
                <a:lnTo>
                  <a:pt x="7830637" y="0"/>
                </a:lnTo>
                <a:cubicBezTo>
                  <a:pt x="8684089" y="0"/>
                  <a:pt x="8678825" y="379747"/>
                  <a:pt x="8678825" y="848188"/>
                </a:cubicBezTo>
                <a:lnTo>
                  <a:pt x="8678825" y="4240836"/>
                </a:lnTo>
                <a:cubicBezTo>
                  <a:pt x="8678825" y="4709277"/>
                  <a:pt x="8652004" y="5056939"/>
                  <a:pt x="7830637" y="5089024"/>
                </a:cubicBezTo>
                <a:lnTo>
                  <a:pt x="848234" y="5089024"/>
                </a:lnTo>
                <a:cubicBezTo>
                  <a:pt x="58951" y="5072982"/>
                  <a:pt x="46" y="4709277"/>
                  <a:pt x="46" y="4240836"/>
                </a:cubicBezTo>
                <a:lnTo>
                  <a:pt x="46" y="848188"/>
                </a:lnTo>
                <a:close/>
              </a:path>
            </a:pathLst>
          </a:custGeom>
          <a:noFill/>
          <a:ln w="63500" cap="rnd" cmpd="dbl">
            <a:solidFill>
              <a:schemeClr val="accent1">
                <a:shade val="50000"/>
              </a:schemeClr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364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9" grpId="0" animBg="1"/>
      <p:bldP spid="61" grpId="0" animBg="1"/>
      <p:bldP spid="63" grpId="0" animBg="1"/>
      <p:bldP spid="6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35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1213433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Neural Networks</a:t>
            </a:r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4CFB2AB9-C233-4669-9564-AADB0A4FC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001" y="2611039"/>
            <a:ext cx="1312316" cy="13123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10EA45-A89D-443D-9BE4-3D99BABA1198}"/>
              </a:ext>
            </a:extLst>
          </p:cNvPr>
          <p:cNvSpPr txBox="1"/>
          <p:nvPr/>
        </p:nvSpPr>
        <p:spPr>
          <a:xfrm>
            <a:off x="-389986" y="4894158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CORPUS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ED690A3-5E19-4BAB-95A0-15D7992196BE}"/>
              </a:ext>
            </a:extLst>
          </p:cNvPr>
          <p:cNvSpPr/>
          <p:nvPr/>
        </p:nvSpPr>
        <p:spPr>
          <a:xfrm>
            <a:off x="2408030" y="1611868"/>
            <a:ext cx="6784228" cy="3299648"/>
          </a:xfrm>
          <a:custGeom>
            <a:avLst/>
            <a:gdLst>
              <a:gd name="connsiteX0" fmla="*/ 0 w 8678779"/>
              <a:gd name="connsiteY0" fmla="*/ 848188 h 5089024"/>
              <a:gd name="connsiteX1" fmla="*/ 848188 w 8678779"/>
              <a:gd name="connsiteY1" fmla="*/ 0 h 5089024"/>
              <a:gd name="connsiteX2" fmla="*/ 7830591 w 8678779"/>
              <a:gd name="connsiteY2" fmla="*/ 0 h 5089024"/>
              <a:gd name="connsiteX3" fmla="*/ 8678779 w 8678779"/>
              <a:gd name="connsiteY3" fmla="*/ 848188 h 5089024"/>
              <a:gd name="connsiteX4" fmla="*/ 8678779 w 8678779"/>
              <a:gd name="connsiteY4" fmla="*/ 4240836 h 5089024"/>
              <a:gd name="connsiteX5" fmla="*/ 7830591 w 8678779"/>
              <a:gd name="connsiteY5" fmla="*/ 5089024 h 5089024"/>
              <a:gd name="connsiteX6" fmla="*/ 848188 w 8678779"/>
              <a:gd name="connsiteY6" fmla="*/ 5089024 h 5089024"/>
              <a:gd name="connsiteX7" fmla="*/ 0 w 8678779"/>
              <a:gd name="connsiteY7" fmla="*/ 4240836 h 5089024"/>
              <a:gd name="connsiteX8" fmla="*/ 0 w 8678779"/>
              <a:gd name="connsiteY8" fmla="*/ 848188 h 5089024"/>
              <a:gd name="connsiteX0" fmla="*/ 46 w 8678825"/>
              <a:gd name="connsiteY0" fmla="*/ 848188 h 5089024"/>
              <a:gd name="connsiteX1" fmla="*/ 848234 w 8678825"/>
              <a:gd name="connsiteY1" fmla="*/ 0 h 5089024"/>
              <a:gd name="connsiteX2" fmla="*/ 7830637 w 8678825"/>
              <a:gd name="connsiteY2" fmla="*/ 0 h 5089024"/>
              <a:gd name="connsiteX3" fmla="*/ 8678825 w 8678825"/>
              <a:gd name="connsiteY3" fmla="*/ 848188 h 5089024"/>
              <a:gd name="connsiteX4" fmla="*/ 8678825 w 8678825"/>
              <a:gd name="connsiteY4" fmla="*/ 4240836 h 5089024"/>
              <a:gd name="connsiteX5" fmla="*/ 7830637 w 8678825"/>
              <a:gd name="connsiteY5" fmla="*/ 5089024 h 5089024"/>
              <a:gd name="connsiteX6" fmla="*/ 848234 w 8678825"/>
              <a:gd name="connsiteY6" fmla="*/ 5089024 h 5089024"/>
              <a:gd name="connsiteX7" fmla="*/ 46 w 8678825"/>
              <a:gd name="connsiteY7" fmla="*/ 4240836 h 5089024"/>
              <a:gd name="connsiteX8" fmla="*/ 46 w 8678825"/>
              <a:gd name="connsiteY8" fmla="*/ 848188 h 5089024"/>
              <a:gd name="connsiteX0" fmla="*/ 46 w 8678825"/>
              <a:gd name="connsiteY0" fmla="*/ 848188 h 5089024"/>
              <a:gd name="connsiteX1" fmla="*/ 848234 w 8678825"/>
              <a:gd name="connsiteY1" fmla="*/ 0 h 5089024"/>
              <a:gd name="connsiteX2" fmla="*/ 7830637 w 8678825"/>
              <a:gd name="connsiteY2" fmla="*/ 0 h 5089024"/>
              <a:gd name="connsiteX3" fmla="*/ 8678825 w 8678825"/>
              <a:gd name="connsiteY3" fmla="*/ 848188 h 5089024"/>
              <a:gd name="connsiteX4" fmla="*/ 8678825 w 8678825"/>
              <a:gd name="connsiteY4" fmla="*/ 4240836 h 5089024"/>
              <a:gd name="connsiteX5" fmla="*/ 7830637 w 8678825"/>
              <a:gd name="connsiteY5" fmla="*/ 5089024 h 5089024"/>
              <a:gd name="connsiteX6" fmla="*/ 848234 w 8678825"/>
              <a:gd name="connsiteY6" fmla="*/ 5089024 h 5089024"/>
              <a:gd name="connsiteX7" fmla="*/ 46 w 8678825"/>
              <a:gd name="connsiteY7" fmla="*/ 4240836 h 5089024"/>
              <a:gd name="connsiteX8" fmla="*/ 46 w 8678825"/>
              <a:gd name="connsiteY8" fmla="*/ 848188 h 5089024"/>
              <a:gd name="connsiteX0" fmla="*/ 46 w 8678825"/>
              <a:gd name="connsiteY0" fmla="*/ 848188 h 5089024"/>
              <a:gd name="connsiteX1" fmla="*/ 848234 w 8678825"/>
              <a:gd name="connsiteY1" fmla="*/ 0 h 5089024"/>
              <a:gd name="connsiteX2" fmla="*/ 7830637 w 8678825"/>
              <a:gd name="connsiteY2" fmla="*/ 0 h 5089024"/>
              <a:gd name="connsiteX3" fmla="*/ 8678825 w 8678825"/>
              <a:gd name="connsiteY3" fmla="*/ 848188 h 5089024"/>
              <a:gd name="connsiteX4" fmla="*/ 8678825 w 8678825"/>
              <a:gd name="connsiteY4" fmla="*/ 4240836 h 5089024"/>
              <a:gd name="connsiteX5" fmla="*/ 7830637 w 8678825"/>
              <a:gd name="connsiteY5" fmla="*/ 5089024 h 5089024"/>
              <a:gd name="connsiteX6" fmla="*/ 848234 w 8678825"/>
              <a:gd name="connsiteY6" fmla="*/ 5089024 h 5089024"/>
              <a:gd name="connsiteX7" fmla="*/ 46 w 8678825"/>
              <a:gd name="connsiteY7" fmla="*/ 4240836 h 5089024"/>
              <a:gd name="connsiteX8" fmla="*/ 46 w 8678825"/>
              <a:gd name="connsiteY8" fmla="*/ 848188 h 5089024"/>
              <a:gd name="connsiteX0" fmla="*/ 46 w 8678825"/>
              <a:gd name="connsiteY0" fmla="*/ 848188 h 5089024"/>
              <a:gd name="connsiteX1" fmla="*/ 848234 w 8678825"/>
              <a:gd name="connsiteY1" fmla="*/ 0 h 5089024"/>
              <a:gd name="connsiteX2" fmla="*/ 7830637 w 8678825"/>
              <a:gd name="connsiteY2" fmla="*/ 0 h 5089024"/>
              <a:gd name="connsiteX3" fmla="*/ 8678825 w 8678825"/>
              <a:gd name="connsiteY3" fmla="*/ 848188 h 5089024"/>
              <a:gd name="connsiteX4" fmla="*/ 8678825 w 8678825"/>
              <a:gd name="connsiteY4" fmla="*/ 4240836 h 5089024"/>
              <a:gd name="connsiteX5" fmla="*/ 7830637 w 8678825"/>
              <a:gd name="connsiteY5" fmla="*/ 5089024 h 5089024"/>
              <a:gd name="connsiteX6" fmla="*/ 848234 w 8678825"/>
              <a:gd name="connsiteY6" fmla="*/ 5089024 h 5089024"/>
              <a:gd name="connsiteX7" fmla="*/ 46 w 8678825"/>
              <a:gd name="connsiteY7" fmla="*/ 4240836 h 5089024"/>
              <a:gd name="connsiteX8" fmla="*/ 46 w 8678825"/>
              <a:gd name="connsiteY8" fmla="*/ 848188 h 5089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78825" h="5089024">
                <a:moveTo>
                  <a:pt x="46" y="848188"/>
                </a:moveTo>
                <a:cubicBezTo>
                  <a:pt x="46" y="379747"/>
                  <a:pt x="-21260" y="0"/>
                  <a:pt x="848234" y="0"/>
                </a:cubicBezTo>
                <a:lnTo>
                  <a:pt x="7830637" y="0"/>
                </a:lnTo>
                <a:cubicBezTo>
                  <a:pt x="8684089" y="0"/>
                  <a:pt x="8678825" y="379747"/>
                  <a:pt x="8678825" y="848188"/>
                </a:cubicBezTo>
                <a:lnTo>
                  <a:pt x="8678825" y="4240836"/>
                </a:lnTo>
                <a:cubicBezTo>
                  <a:pt x="8678825" y="4709277"/>
                  <a:pt x="8652004" y="5056939"/>
                  <a:pt x="7830637" y="5089024"/>
                </a:cubicBezTo>
                <a:lnTo>
                  <a:pt x="848234" y="5089024"/>
                </a:lnTo>
                <a:cubicBezTo>
                  <a:pt x="58951" y="5072982"/>
                  <a:pt x="46" y="4709277"/>
                  <a:pt x="46" y="4240836"/>
                </a:cubicBezTo>
                <a:lnTo>
                  <a:pt x="46" y="848188"/>
                </a:lnTo>
                <a:close/>
              </a:path>
            </a:pathLst>
          </a:custGeom>
          <a:noFill/>
          <a:ln w="63500" cap="rnd" cmpd="dbl">
            <a:solidFill>
              <a:schemeClr val="accent1">
                <a:shade val="50000"/>
              </a:schemeClr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127192-6893-45AC-8DC0-1C4743A86793}"/>
              </a:ext>
            </a:extLst>
          </p:cNvPr>
          <p:cNvGrpSpPr/>
          <p:nvPr/>
        </p:nvGrpSpPr>
        <p:grpSpPr>
          <a:xfrm>
            <a:off x="9592306" y="2548416"/>
            <a:ext cx="2192625" cy="1426551"/>
            <a:chOff x="4293268" y="1750017"/>
            <a:chExt cx="3605463" cy="2448957"/>
          </a:xfrm>
        </p:grpSpPr>
        <p:pic>
          <p:nvPicPr>
            <p:cNvPr id="13" name="Graphic 12" descr="Scales of justice">
              <a:extLst>
                <a:ext uri="{FF2B5EF4-FFF2-40B4-BE49-F238E27FC236}">
                  <a16:creationId xmlns:a16="http://schemas.microsoft.com/office/drawing/2014/main" id="{DB3A5CC7-333F-4F16-9F13-C48DFBB20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224512" y="2120973"/>
              <a:ext cx="1742972" cy="1742972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4837C2D-0531-4F3E-92A9-EAAD9A3BD0A7}"/>
                </a:ext>
              </a:extLst>
            </p:cNvPr>
            <p:cNvSpPr/>
            <p:nvPr/>
          </p:nvSpPr>
          <p:spPr>
            <a:xfrm>
              <a:off x="4293268" y="1750017"/>
              <a:ext cx="3605463" cy="2448957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" name="Graphic 15" descr="Shark">
              <a:extLst>
                <a:ext uri="{FF2B5EF4-FFF2-40B4-BE49-F238E27FC236}">
                  <a16:creationId xmlns:a16="http://schemas.microsoft.com/office/drawing/2014/main" id="{CB47B1E2-42FE-418B-9897-81E5E6895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349739" y="1936307"/>
              <a:ext cx="369332" cy="369332"/>
            </a:xfrm>
            <a:prstGeom prst="rect">
              <a:avLst/>
            </a:prstGeom>
          </p:spPr>
        </p:pic>
        <p:pic>
          <p:nvPicPr>
            <p:cNvPr id="18" name="Graphic 17" descr="Elephant">
              <a:extLst>
                <a:ext uri="{FF2B5EF4-FFF2-40B4-BE49-F238E27FC236}">
                  <a16:creationId xmlns:a16="http://schemas.microsoft.com/office/drawing/2014/main" id="{6634F5C8-90E0-4900-BE9F-FA7506E25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62983" y="1936307"/>
              <a:ext cx="425117" cy="425117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4263B33-0940-4BE9-9A04-CBED08CBF5E9}"/>
              </a:ext>
            </a:extLst>
          </p:cNvPr>
          <p:cNvSpPr txBox="1"/>
          <p:nvPr/>
        </p:nvSpPr>
        <p:spPr>
          <a:xfrm>
            <a:off x="9705475" y="4894158"/>
            <a:ext cx="207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ML-based classifier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27AB89-DF53-4C40-B17B-933502B2D233}"/>
              </a:ext>
            </a:extLst>
          </p:cNvPr>
          <p:cNvSpPr/>
          <p:nvPr/>
        </p:nvSpPr>
        <p:spPr>
          <a:xfrm>
            <a:off x="2983832" y="2037347"/>
            <a:ext cx="481263" cy="24544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IN" dirty="0">
              <a:solidFill>
                <a:srgbClr val="FF5A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51BDD7-F983-4242-B974-2145B6351C8B}"/>
              </a:ext>
            </a:extLst>
          </p:cNvPr>
          <p:cNvCxnSpPr>
            <a:cxnSpLocks/>
          </p:cNvCxnSpPr>
          <p:nvPr/>
        </p:nvCxnSpPr>
        <p:spPr>
          <a:xfrm>
            <a:off x="1816317" y="3172279"/>
            <a:ext cx="94056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DE9C4CA-6DCD-4616-90EF-0CA8F1DF1D1B}"/>
              </a:ext>
            </a:extLst>
          </p:cNvPr>
          <p:cNvCxnSpPr>
            <a:cxnSpLocks/>
          </p:cNvCxnSpPr>
          <p:nvPr/>
        </p:nvCxnSpPr>
        <p:spPr>
          <a:xfrm>
            <a:off x="3621054" y="3172279"/>
            <a:ext cx="94056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2F45AC74-FBD3-4994-807B-CFFEDB8D736D}"/>
              </a:ext>
            </a:extLst>
          </p:cNvPr>
          <p:cNvSpPr/>
          <p:nvPr/>
        </p:nvSpPr>
        <p:spPr>
          <a:xfrm>
            <a:off x="4717573" y="2044934"/>
            <a:ext cx="481263" cy="24544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IN" dirty="0">
              <a:solidFill>
                <a:srgbClr val="FF5A00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F4DE34F-B629-4D3E-9FD8-2DFEB62DAED8}"/>
              </a:ext>
            </a:extLst>
          </p:cNvPr>
          <p:cNvCxnSpPr>
            <a:cxnSpLocks/>
          </p:cNvCxnSpPr>
          <p:nvPr/>
        </p:nvCxnSpPr>
        <p:spPr>
          <a:xfrm>
            <a:off x="5465895" y="3176242"/>
            <a:ext cx="94056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42C5A9D2-A406-4846-BECE-ACC0A4B41242}"/>
              </a:ext>
            </a:extLst>
          </p:cNvPr>
          <p:cNvSpPr/>
          <p:nvPr/>
        </p:nvSpPr>
        <p:spPr>
          <a:xfrm>
            <a:off x="6567674" y="2037347"/>
            <a:ext cx="481263" cy="24544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IN" dirty="0">
              <a:solidFill>
                <a:srgbClr val="FF5A00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4588124-145B-4343-8347-F481449F923D}"/>
              </a:ext>
            </a:extLst>
          </p:cNvPr>
          <p:cNvCxnSpPr>
            <a:cxnSpLocks/>
          </p:cNvCxnSpPr>
          <p:nvPr/>
        </p:nvCxnSpPr>
        <p:spPr>
          <a:xfrm>
            <a:off x="7174379" y="3180205"/>
            <a:ext cx="94056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4A4E8C1D-0563-44AB-916F-BE98D5CF18F2}"/>
              </a:ext>
            </a:extLst>
          </p:cNvPr>
          <p:cNvSpPr/>
          <p:nvPr/>
        </p:nvSpPr>
        <p:spPr>
          <a:xfrm>
            <a:off x="8304973" y="2034470"/>
            <a:ext cx="481263" cy="24544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IN" dirty="0">
              <a:solidFill>
                <a:srgbClr val="FF5A00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16DC19F-306D-4D3F-9353-44EB088606CA}"/>
              </a:ext>
            </a:extLst>
          </p:cNvPr>
          <p:cNvCxnSpPr>
            <a:cxnSpLocks/>
          </p:cNvCxnSpPr>
          <p:nvPr/>
        </p:nvCxnSpPr>
        <p:spPr>
          <a:xfrm>
            <a:off x="9000593" y="3193370"/>
            <a:ext cx="591713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88362F1-F161-4B72-A377-6228475B64BB}"/>
              </a:ext>
            </a:extLst>
          </p:cNvPr>
          <p:cNvSpPr txBox="1"/>
          <p:nvPr/>
        </p:nvSpPr>
        <p:spPr>
          <a:xfrm>
            <a:off x="3059129" y="5057285"/>
            <a:ext cx="5754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FF5A00"/>
                </a:solidFill>
              </a:rPr>
              <a:t>Layers in neural network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D62007-B104-48A9-A09A-14671D1BBD4C}"/>
              </a:ext>
            </a:extLst>
          </p:cNvPr>
          <p:cNvSpPr/>
          <p:nvPr/>
        </p:nvSpPr>
        <p:spPr>
          <a:xfrm>
            <a:off x="3110463" y="2167924"/>
            <a:ext cx="207353" cy="208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AFE4BF-A6F0-4580-B00B-CD555ADF864A}"/>
              </a:ext>
            </a:extLst>
          </p:cNvPr>
          <p:cNvSpPr/>
          <p:nvPr/>
        </p:nvSpPr>
        <p:spPr>
          <a:xfrm>
            <a:off x="3110463" y="2800294"/>
            <a:ext cx="207353" cy="208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64DFED-B292-4A01-A65C-EF87FE14E667}"/>
              </a:ext>
            </a:extLst>
          </p:cNvPr>
          <p:cNvSpPr/>
          <p:nvPr/>
        </p:nvSpPr>
        <p:spPr>
          <a:xfrm>
            <a:off x="3110463" y="2482350"/>
            <a:ext cx="207353" cy="208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B6E439-6512-491E-8A34-123E5F6E8B69}"/>
              </a:ext>
            </a:extLst>
          </p:cNvPr>
          <p:cNvSpPr/>
          <p:nvPr/>
        </p:nvSpPr>
        <p:spPr>
          <a:xfrm>
            <a:off x="3110463" y="3429000"/>
            <a:ext cx="207353" cy="208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9C30B5-C6BE-46AB-BF47-275A54A8AB9F}"/>
              </a:ext>
            </a:extLst>
          </p:cNvPr>
          <p:cNvSpPr/>
          <p:nvPr/>
        </p:nvSpPr>
        <p:spPr>
          <a:xfrm>
            <a:off x="3110463" y="3100493"/>
            <a:ext cx="207353" cy="208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E47C11-D72E-4587-9D81-D0FB6FC80512}"/>
              </a:ext>
            </a:extLst>
          </p:cNvPr>
          <p:cNvSpPr/>
          <p:nvPr/>
        </p:nvSpPr>
        <p:spPr>
          <a:xfrm>
            <a:off x="4863548" y="2162077"/>
            <a:ext cx="207353" cy="2085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035910-7C43-43CD-B0D6-033904FDCF67}"/>
              </a:ext>
            </a:extLst>
          </p:cNvPr>
          <p:cNvSpPr/>
          <p:nvPr/>
        </p:nvSpPr>
        <p:spPr>
          <a:xfrm>
            <a:off x="4863548" y="2794447"/>
            <a:ext cx="207353" cy="2085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6883F9-23B9-43F5-96DA-C9DA3EB13C37}"/>
              </a:ext>
            </a:extLst>
          </p:cNvPr>
          <p:cNvSpPr/>
          <p:nvPr/>
        </p:nvSpPr>
        <p:spPr>
          <a:xfrm>
            <a:off x="4863548" y="2476503"/>
            <a:ext cx="207353" cy="2085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0D5B70-D454-4467-A128-ACE0B76F2EBB}"/>
              </a:ext>
            </a:extLst>
          </p:cNvPr>
          <p:cNvSpPr/>
          <p:nvPr/>
        </p:nvSpPr>
        <p:spPr>
          <a:xfrm>
            <a:off x="4863548" y="3423153"/>
            <a:ext cx="207353" cy="2085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E5C555F-5EA0-4D14-AEC9-F2F4F337BC95}"/>
              </a:ext>
            </a:extLst>
          </p:cNvPr>
          <p:cNvSpPr/>
          <p:nvPr/>
        </p:nvSpPr>
        <p:spPr>
          <a:xfrm>
            <a:off x="4863548" y="3094646"/>
            <a:ext cx="207353" cy="2085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BCEB9A-D133-49FD-B17E-DAB2FDE522BE}"/>
              </a:ext>
            </a:extLst>
          </p:cNvPr>
          <p:cNvSpPr/>
          <p:nvPr/>
        </p:nvSpPr>
        <p:spPr>
          <a:xfrm>
            <a:off x="6717637" y="2160428"/>
            <a:ext cx="207353" cy="208547"/>
          </a:xfrm>
          <a:prstGeom prst="rect">
            <a:avLst/>
          </a:prstGeom>
          <a:solidFill>
            <a:srgbClr val="CC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5B38B1-5530-448D-9B4C-A3DDC5ED7C62}"/>
              </a:ext>
            </a:extLst>
          </p:cNvPr>
          <p:cNvSpPr/>
          <p:nvPr/>
        </p:nvSpPr>
        <p:spPr>
          <a:xfrm>
            <a:off x="6717637" y="2792798"/>
            <a:ext cx="207353" cy="208547"/>
          </a:xfrm>
          <a:prstGeom prst="rect">
            <a:avLst/>
          </a:prstGeom>
          <a:solidFill>
            <a:srgbClr val="CC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5312C0-65C5-451B-823A-14E047C9C548}"/>
              </a:ext>
            </a:extLst>
          </p:cNvPr>
          <p:cNvSpPr/>
          <p:nvPr/>
        </p:nvSpPr>
        <p:spPr>
          <a:xfrm>
            <a:off x="6717637" y="2474854"/>
            <a:ext cx="207353" cy="208547"/>
          </a:xfrm>
          <a:prstGeom prst="rect">
            <a:avLst/>
          </a:prstGeom>
          <a:solidFill>
            <a:srgbClr val="CC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C3F22C-3EFB-4FB6-813F-0EA4EDD2A871}"/>
              </a:ext>
            </a:extLst>
          </p:cNvPr>
          <p:cNvSpPr/>
          <p:nvPr/>
        </p:nvSpPr>
        <p:spPr>
          <a:xfrm>
            <a:off x="6717637" y="3421504"/>
            <a:ext cx="207353" cy="208547"/>
          </a:xfrm>
          <a:prstGeom prst="rect">
            <a:avLst/>
          </a:prstGeom>
          <a:solidFill>
            <a:srgbClr val="CC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5870FE-80C2-4020-BD5E-1725E25B73D4}"/>
              </a:ext>
            </a:extLst>
          </p:cNvPr>
          <p:cNvSpPr/>
          <p:nvPr/>
        </p:nvSpPr>
        <p:spPr>
          <a:xfrm>
            <a:off x="6717637" y="3092997"/>
            <a:ext cx="207353" cy="208547"/>
          </a:xfrm>
          <a:prstGeom prst="rect">
            <a:avLst/>
          </a:prstGeom>
          <a:solidFill>
            <a:srgbClr val="CC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8CA249C-C391-45EC-A6D6-B4B8010B4191}"/>
              </a:ext>
            </a:extLst>
          </p:cNvPr>
          <p:cNvSpPr/>
          <p:nvPr/>
        </p:nvSpPr>
        <p:spPr>
          <a:xfrm>
            <a:off x="8454498" y="2167924"/>
            <a:ext cx="207353" cy="208547"/>
          </a:xfrm>
          <a:prstGeom prst="rect">
            <a:avLst/>
          </a:prstGeom>
          <a:solidFill>
            <a:srgbClr val="FF5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76C0234-74BA-47D9-AE28-3F04F3C51C15}"/>
              </a:ext>
            </a:extLst>
          </p:cNvPr>
          <p:cNvSpPr/>
          <p:nvPr/>
        </p:nvSpPr>
        <p:spPr>
          <a:xfrm>
            <a:off x="8454498" y="2800294"/>
            <a:ext cx="207353" cy="208547"/>
          </a:xfrm>
          <a:prstGeom prst="rect">
            <a:avLst/>
          </a:prstGeom>
          <a:solidFill>
            <a:srgbClr val="FF5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D48174-A71F-4859-B274-977239139BAF}"/>
              </a:ext>
            </a:extLst>
          </p:cNvPr>
          <p:cNvSpPr/>
          <p:nvPr/>
        </p:nvSpPr>
        <p:spPr>
          <a:xfrm>
            <a:off x="8454498" y="2482350"/>
            <a:ext cx="207353" cy="208547"/>
          </a:xfrm>
          <a:prstGeom prst="rect">
            <a:avLst/>
          </a:prstGeom>
          <a:solidFill>
            <a:srgbClr val="FF5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99466E0-776E-40C1-97C2-9BFAC608ABDA}"/>
              </a:ext>
            </a:extLst>
          </p:cNvPr>
          <p:cNvSpPr/>
          <p:nvPr/>
        </p:nvSpPr>
        <p:spPr>
          <a:xfrm>
            <a:off x="8454498" y="3429000"/>
            <a:ext cx="207353" cy="208547"/>
          </a:xfrm>
          <a:prstGeom prst="rect">
            <a:avLst/>
          </a:prstGeom>
          <a:solidFill>
            <a:srgbClr val="FF5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BB6CA9-3212-472F-BD2C-05437AFD7394}"/>
              </a:ext>
            </a:extLst>
          </p:cNvPr>
          <p:cNvSpPr/>
          <p:nvPr/>
        </p:nvSpPr>
        <p:spPr>
          <a:xfrm>
            <a:off x="8454498" y="3100493"/>
            <a:ext cx="207353" cy="208547"/>
          </a:xfrm>
          <a:prstGeom prst="rect">
            <a:avLst/>
          </a:prstGeom>
          <a:solidFill>
            <a:srgbClr val="FF5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7ECA060-AD3C-4406-A0CB-E8D4C37AF43F}"/>
              </a:ext>
            </a:extLst>
          </p:cNvPr>
          <p:cNvSpPr/>
          <p:nvPr/>
        </p:nvSpPr>
        <p:spPr>
          <a:xfrm>
            <a:off x="3119988" y="4199200"/>
            <a:ext cx="207353" cy="208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88B7225-D2CA-4F95-A8A1-0D7DDCD936CD}"/>
              </a:ext>
            </a:extLst>
          </p:cNvPr>
          <p:cNvSpPr/>
          <p:nvPr/>
        </p:nvSpPr>
        <p:spPr>
          <a:xfrm>
            <a:off x="3119988" y="3870693"/>
            <a:ext cx="207353" cy="208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D9E16EF-819C-4780-AD32-2CCA5096D12F}"/>
              </a:ext>
            </a:extLst>
          </p:cNvPr>
          <p:cNvSpPr/>
          <p:nvPr/>
        </p:nvSpPr>
        <p:spPr>
          <a:xfrm>
            <a:off x="4863548" y="4193353"/>
            <a:ext cx="207353" cy="2085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8A5F591-3272-40E6-8B45-7A377D5C2229}"/>
              </a:ext>
            </a:extLst>
          </p:cNvPr>
          <p:cNvSpPr/>
          <p:nvPr/>
        </p:nvSpPr>
        <p:spPr>
          <a:xfrm>
            <a:off x="4863548" y="3864846"/>
            <a:ext cx="207353" cy="2085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9B9FF1-BA05-401E-8B66-40332285E713}"/>
              </a:ext>
            </a:extLst>
          </p:cNvPr>
          <p:cNvSpPr/>
          <p:nvPr/>
        </p:nvSpPr>
        <p:spPr>
          <a:xfrm>
            <a:off x="6717637" y="4193353"/>
            <a:ext cx="207353" cy="208547"/>
          </a:xfrm>
          <a:prstGeom prst="rect">
            <a:avLst/>
          </a:prstGeom>
          <a:solidFill>
            <a:srgbClr val="CC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0A6F162-7D5E-41AB-A750-C89AE3CA604E}"/>
              </a:ext>
            </a:extLst>
          </p:cNvPr>
          <p:cNvSpPr/>
          <p:nvPr/>
        </p:nvSpPr>
        <p:spPr>
          <a:xfrm>
            <a:off x="6717637" y="3864846"/>
            <a:ext cx="207353" cy="208547"/>
          </a:xfrm>
          <a:prstGeom prst="rect">
            <a:avLst/>
          </a:prstGeom>
          <a:solidFill>
            <a:srgbClr val="CC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2A635BC-1BF0-4587-B91B-C3EB144A36B2}"/>
              </a:ext>
            </a:extLst>
          </p:cNvPr>
          <p:cNvSpPr/>
          <p:nvPr/>
        </p:nvSpPr>
        <p:spPr>
          <a:xfrm>
            <a:off x="8454498" y="4193353"/>
            <a:ext cx="207353" cy="208547"/>
          </a:xfrm>
          <a:prstGeom prst="rect">
            <a:avLst/>
          </a:prstGeom>
          <a:solidFill>
            <a:srgbClr val="FF5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DFA8B46-D284-4E53-9451-48CA46C3B956}"/>
              </a:ext>
            </a:extLst>
          </p:cNvPr>
          <p:cNvSpPr/>
          <p:nvPr/>
        </p:nvSpPr>
        <p:spPr>
          <a:xfrm>
            <a:off x="8454498" y="3864846"/>
            <a:ext cx="207353" cy="208547"/>
          </a:xfrm>
          <a:prstGeom prst="rect">
            <a:avLst/>
          </a:prstGeom>
          <a:solidFill>
            <a:srgbClr val="FF5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6716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36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1213433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Neural Networks</a:t>
            </a:r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4CFB2AB9-C233-4669-9564-AADB0A4FC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001" y="2611039"/>
            <a:ext cx="1312316" cy="13123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10EA45-A89D-443D-9BE4-3D99BABA1198}"/>
              </a:ext>
            </a:extLst>
          </p:cNvPr>
          <p:cNvSpPr txBox="1"/>
          <p:nvPr/>
        </p:nvSpPr>
        <p:spPr>
          <a:xfrm>
            <a:off x="-389986" y="4894158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CORPUS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ED690A3-5E19-4BAB-95A0-15D7992196BE}"/>
              </a:ext>
            </a:extLst>
          </p:cNvPr>
          <p:cNvSpPr/>
          <p:nvPr/>
        </p:nvSpPr>
        <p:spPr>
          <a:xfrm>
            <a:off x="2408030" y="1611868"/>
            <a:ext cx="6784228" cy="3299648"/>
          </a:xfrm>
          <a:custGeom>
            <a:avLst/>
            <a:gdLst>
              <a:gd name="connsiteX0" fmla="*/ 0 w 8678779"/>
              <a:gd name="connsiteY0" fmla="*/ 848188 h 5089024"/>
              <a:gd name="connsiteX1" fmla="*/ 848188 w 8678779"/>
              <a:gd name="connsiteY1" fmla="*/ 0 h 5089024"/>
              <a:gd name="connsiteX2" fmla="*/ 7830591 w 8678779"/>
              <a:gd name="connsiteY2" fmla="*/ 0 h 5089024"/>
              <a:gd name="connsiteX3" fmla="*/ 8678779 w 8678779"/>
              <a:gd name="connsiteY3" fmla="*/ 848188 h 5089024"/>
              <a:gd name="connsiteX4" fmla="*/ 8678779 w 8678779"/>
              <a:gd name="connsiteY4" fmla="*/ 4240836 h 5089024"/>
              <a:gd name="connsiteX5" fmla="*/ 7830591 w 8678779"/>
              <a:gd name="connsiteY5" fmla="*/ 5089024 h 5089024"/>
              <a:gd name="connsiteX6" fmla="*/ 848188 w 8678779"/>
              <a:gd name="connsiteY6" fmla="*/ 5089024 h 5089024"/>
              <a:gd name="connsiteX7" fmla="*/ 0 w 8678779"/>
              <a:gd name="connsiteY7" fmla="*/ 4240836 h 5089024"/>
              <a:gd name="connsiteX8" fmla="*/ 0 w 8678779"/>
              <a:gd name="connsiteY8" fmla="*/ 848188 h 5089024"/>
              <a:gd name="connsiteX0" fmla="*/ 46 w 8678825"/>
              <a:gd name="connsiteY0" fmla="*/ 848188 h 5089024"/>
              <a:gd name="connsiteX1" fmla="*/ 848234 w 8678825"/>
              <a:gd name="connsiteY1" fmla="*/ 0 h 5089024"/>
              <a:gd name="connsiteX2" fmla="*/ 7830637 w 8678825"/>
              <a:gd name="connsiteY2" fmla="*/ 0 h 5089024"/>
              <a:gd name="connsiteX3" fmla="*/ 8678825 w 8678825"/>
              <a:gd name="connsiteY3" fmla="*/ 848188 h 5089024"/>
              <a:gd name="connsiteX4" fmla="*/ 8678825 w 8678825"/>
              <a:gd name="connsiteY4" fmla="*/ 4240836 h 5089024"/>
              <a:gd name="connsiteX5" fmla="*/ 7830637 w 8678825"/>
              <a:gd name="connsiteY5" fmla="*/ 5089024 h 5089024"/>
              <a:gd name="connsiteX6" fmla="*/ 848234 w 8678825"/>
              <a:gd name="connsiteY6" fmla="*/ 5089024 h 5089024"/>
              <a:gd name="connsiteX7" fmla="*/ 46 w 8678825"/>
              <a:gd name="connsiteY7" fmla="*/ 4240836 h 5089024"/>
              <a:gd name="connsiteX8" fmla="*/ 46 w 8678825"/>
              <a:gd name="connsiteY8" fmla="*/ 848188 h 5089024"/>
              <a:gd name="connsiteX0" fmla="*/ 46 w 8678825"/>
              <a:gd name="connsiteY0" fmla="*/ 848188 h 5089024"/>
              <a:gd name="connsiteX1" fmla="*/ 848234 w 8678825"/>
              <a:gd name="connsiteY1" fmla="*/ 0 h 5089024"/>
              <a:gd name="connsiteX2" fmla="*/ 7830637 w 8678825"/>
              <a:gd name="connsiteY2" fmla="*/ 0 h 5089024"/>
              <a:gd name="connsiteX3" fmla="*/ 8678825 w 8678825"/>
              <a:gd name="connsiteY3" fmla="*/ 848188 h 5089024"/>
              <a:gd name="connsiteX4" fmla="*/ 8678825 w 8678825"/>
              <a:gd name="connsiteY4" fmla="*/ 4240836 h 5089024"/>
              <a:gd name="connsiteX5" fmla="*/ 7830637 w 8678825"/>
              <a:gd name="connsiteY5" fmla="*/ 5089024 h 5089024"/>
              <a:gd name="connsiteX6" fmla="*/ 848234 w 8678825"/>
              <a:gd name="connsiteY6" fmla="*/ 5089024 h 5089024"/>
              <a:gd name="connsiteX7" fmla="*/ 46 w 8678825"/>
              <a:gd name="connsiteY7" fmla="*/ 4240836 h 5089024"/>
              <a:gd name="connsiteX8" fmla="*/ 46 w 8678825"/>
              <a:gd name="connsiteY8" fmla="*/ 848188 h 5089024"/>
              <a:gd name="connsiteX0" fmla="*/ 46 w 8678825"/>
              <a:gd name="connsiteY0" fmla="*/ 848188 h 5089024"/>
              <a:gd name="connsiteX1" fmla="*/ 848234 w 8678825"/>
              <a:gd name="connsiteY1" fmla="*/ 0 h 5089024"/>
              <a:gd name="connsiteX2" fmla="*/ 7830637 w 8678825"/>
              <a:gd name="connsiteY2" fmla="*/ 0 h 5089024"/>
              <a:gd name="connsiteX3" fmla="*/ 8678825 w 8678825"/>
              <a:gd name="connsiteY3" fmla="*/ 848188 h 5089024"/>
              <a:gd name="connsiteX4" fmla="*/ 8678825 w 8678825"/>
              <a:gd name="connsiteY4" fmla="*/ 4240836 h 5089024"/>
              <a:gd name="connsiteX5" fmla="*/ 7830637 w 8678825"/>
              <a:gd name="connsiteY5" fmla="*/ 5089024 h 5089024"/>
              <a:gd name="connsiteX6" fmla="*/ 848234 w 8678825"/>
              <a:gd name="connsiteY6" fmla="*/ 5089024 h 5089024"/>
              <a:gd name="connsiteX7" fmla="*/ 46 w 8678825"/>
              <a:gd name="connsiteY7" fmla="*/ 4240836 h 5089024"/>
              <a:gd name="connsiteX8" fmla="*/ 46 w 8678825"/>
              <a:gd name="connsiteY8" fmla="*/ 848188 h 5089024"/>
              <a:gd name="connsiteX0" fmla="*/ 46 w 8678825"/>
              <a:gd name="connsiteY0" fmla="*/ 848188 h 5089024"/>
              <a:gd name="connsiteX1" fmla="*/ 848234 w 8678825"/>
              <a:gd name="connsiteY1" fmla="*/ 0 h 5089024"/>
              <a:gd name="connsiteX2" fmla="*/ 7830637 w 8678825"/>
              <a:gd name="connsiteY2" fmla="*/ 0 h 5089024"/>
              <a:gd name="connsiteX3" fmla="*/ 8678825 w 8678825"/>
              <a:gd name="connsiteY3" fmla="*/ 848188 h 5089024"/>
              <a:gd name="connsiteX4" fmla="*/ 8678825 w 8678825"/>
              <a:gd name="connsiteY4" fmla="*/ 4240836 h 5089024"/>
              <a:gd name="connsiteX5" fmla="*/ 7830637 w 8678825"/>
              <a:gd name="connsiteY5" fmla="*/ 5089024 h 5089024"/>
              <a:gd name="connsiteX6" fmla="*/ 848234 w 8678825"/>
              <a:gd name="connsiteY6" fmla="*/ 5089024 h 5089024"/>
              <a:gd name="connsiteX7" fmla="*/ 46 w 8678825"/>
              <a:gd name="connsiteY7" fmla="*/ 4240836 h 5089024"/>
              <a:gd name="connsiteX8" fmla="*/ 46 w 8678825"/>
              <a:gd name="connsiteY8" fmla="*/ 848188 h 5089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78825" h="5089024">
                <a:moveTo>
                  <a:pt x="46" y="848188"/>
                </a:moveTo>
                <a:cubicBezTo>
                  <a:pt x="46" y="379747"/>
                  <a:pt x="-21260" y="0"/>
                  <a:pt x="848234" y="0"/>
                </a:cubicBezTo>
                <a:lnTo>
                  <a:pt x="7830637" y="0"/>
                </a:lnTo>
                <a:cubicBezTo>
                  <a:pt x="8684089" y="0"/>
                  <a:pt x="8678825" y="379747"/>
                  <a:pt x="8678825" y="848188"/>
                </a:cubicBezTo>
                <a:lnTo>
                  <a:pt x="8678825" y="4240836"/>
                </a:lnTo>
                <a:cubicBezTo>
                  <a:pt x="8678825" y="4709277"/>
                  <a:pt x="8652004" y="5056939"/>
                  <a:pt x="7830637" y="5089024"/>
                </a:cubicBezTo>
                <a:lnTo>
                  <a:pt x="848234" y="5089024"/>
                </a:lnTo>
                <a:cubicBezTo>
                  <a:pt x="58951" y="5072982"/>
                  <a:pt x="46" y="4709277"/>
                  <a:pt x="46" y="4240836"/>
                </a:cubicBezTo>
                <a:lnTo>
                  <a:pt x="46" y="848188"/>
                </a:lnTo>
                <a:close/>
              </a:path>
            </a:pathLst>
          </a:custGeom>
          <a:noFill/>
          <a:ln w="63500" cap="rnd" cmpd="dbl">
            <a:solidFill>
              <a:schemeClr val="accent1">
                <a:shade val="50000"/>
              </a:schemeClr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127192-6893-45AC-8DC0-1C4743A86793}"/>
              </a:ext>
            </a:extLst>
          </p:cNvPr>
          <p:cNvGrpSpPr/>
          <p:nvPr/>
        </p:nvGrpSpPr>
        <p:grpSpPr>
          <a:xfrm>
            <a:off x="9592306" y="2548416"/>
            <a:ext cx="2192625" cy="1426551"/>
            <a:chOff x="4293268" y="1750017"/>
            <a:chExt cx="3605463" cy="2448957"/>
          </a:xfrm>
        </p:grpSpPr>
        <p:pic>
          <p:nvPicPr>
            <p:cNvPr id="13" name="Graphic 12" descr="Scales of justice">
              <a:extLst>
                <a:ext uri="{FF2B5EF4-FFF2-40B4-BE49-F238E27FC236}">
                  <a16:creationId xmlns:a16="http://schemas.microsoft.com/office/drawing/2014/main" id="{DB3A5CC7-333F-4F16-9F13-C48DFBB20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224512" y="2120973"/>
              <a:ext cx="1742972" cy="1742972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4837C2D-0531-4F3E-92A9-EAAD9A3BD0A7}"/>
                </a:ext>
              </a:extLst>
            </p:cNvPr>
            <p:cNvSpPr/>
            <p:nvPr/>
          </p:nvSpPr>
          <p:spPr>
            <a:xfrm>
              <a:off x="4293268" y="1750017"/>
              <a:ext cx="3605463" cy="2448957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" name="Graphic 15" descr="Shark">
              <a:extLst>
                <a:ext uri="{FF2B5EF4-FFF2-40B4-BE49-F238E27FC236}">
                  <a16:creationId xmlns:a16="http://schemas.microsoft.com/office/drawing/2014/main" id="{CB47B1E2-42FE-418B-9897-81E5E6895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349739" y="1936307"/>
              <a:ext cx="369332" cy="369332"/>
            </a:xfrm>
            <a:prstGeom prst="rect">
              <a:avLst/>
            </a:prstGeom>
          </p:spPr>
        </p:pic>
        <p:pic>
          <p:nvPicPr>
            <p:cNvPr id="18" name="Graphic 17" descr="Elephant">
              <a:extLst>
                <a:ext uri="{FF2B5EF4-FFF2-40B4-BE49-F238E27FC236}">
                  <a16:creationId xmlns:a16="http://schemas.microsoft.com/office/drawing/2014/main" id="{6634F5C8-90E0-4900-BE9F-FA7506E25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62983" y="1936307"/>
              <a:ext cx="425117" cy="425117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4263B33-0940-4BE9-9A04-CBED08CBF5E9}"/>
              </a:ext>
            </a:extLst>
          </p:cNvPr>
          <p:cNvSpPr txBox="1"/>
          <p:nvPr/>
        </p:nvSpPr>
        <p:spPr>
          <a:xfrm>
            <a:off x="9705475" y="4894158"/>
            <a:ext cx="207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ML-based classifier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27AB89-DF53-4C40-B17B-933502B2D233}"/>
              </a:ext>
            </a:extLst>
          </p:cNvPr>
          <p:cNvSpPr/>
          <p:nvPr/>
        </p:nvSpPr>
        <p:spPr>
          <a:xfrm>
            <a:off x="2983832" y="2037347"/>
            <a:ext cx="481263" cy="24544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IN" dirty="0">
              <a:solidFill>
                <a:srgbClr val="FF5A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51BDD7-F983-4242-B974-2145B6351C8B}"/>
              </a:ext>
            </a:extLst>
          </p:cNvPr>
          <p:cNvCxnSpPr>
            <a:cxnSpLocks/>
          </p:cNvCxnSpPr>
          <p:nvPr/>
        </p:nvCxnSpPr>
        <p:spPr>
          <a:xfrm>
            <a:off x="1816317" y="3172279"/>
            <a:ext cx="94056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DE9C4CA-6DCD-4616-90EF-0CA8F1DF1D1B}"/>
              </a:ext>
            </a:extLst>
          </p:cNvPr>
          <p:cNvCxnSpPr>
            <a:cxnSpLocks/>
          </p:cNvCxnSpPr>
          <p:nvPr/>
        </p:nvCxnSpPr>
        <p:spPr>
          <a:xfrm>
            <a:off x="3621054" y="3172279"/>
            <a:ext cx="94056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2F45AC74-FBD3-4994-807B-CFFEDB8D736D}"/>
              </a:ext>
            </a:extLst>
          </p:cNvPr>
          <p:cNvSpPr/>
          <p:nvPr/>
        </p:nvSpPr>
        <p:spPr>
          <a:xfrm>
            <a:off x="4717573" y="2044934"/>
            <a:ext cx="481263" cy="24544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IN" dirty="0">
              <a:solidFill>
                <a:srgbClr val="FF5A00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F4DE34F-B629-4D3E-9FD8-2DFEB62DAED8}"/>
              </a:ext>
            </a:extLst>
          </p:cNvPr>
          <p:cNvCxnSpPr>
            <a:cxnSpLocks/>
          </p:cNvCxnSpPr>
          <p:nvPr/>
        </p:nvCxnSpPr>
        <p:spPr>
          <a:xfrm>
            <a:off x="5465895" y="3176242"/>
            <a:ext cx="94056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42C5A9D2-A406-4846-BECE-ACC0A4B41242}"/>
              </a:ext>
            </a:extLst>
          </p:cNvPr>
          <p:cNvSpPr/>
          <p:nvPr/>
        </p:nvSpPr>
        <p:spPr>
          <a:xfrm>
            <a:off x="6567674" y="2037347"/>
            <a:ext cx="481263" cy="24544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IN" dirty="0">
              <a:solidFill>
                <a:srgbClr val="FF5A00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4588124-145B-4343-8347-F481449F923D}"/>
              </a:ext>
            </a:extLst>
          </p:cNvPr>
          <p:cNvCxnSpPr>
            <a:cxnSpLocks/>
          </p:cNvCxnSpPr>
          <p:nvPr/>
        </p:nvCxnSpPr>
        <p:spPr>
          <a:xfrm>
            <a:off x="7174379" y="3180205"/>
            <a:ext cx="94056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4A4E8C1D-0563-44AB-916F-BE98D5CF18F2}"/>
              </a:ext>
            </a:extLst>
          </p:cNvPr>
          <p:cNvSpPr/>
          <p:nvPr/>
        </p:nvSpPr>
        <p:spPr>
          <a:xfrm>
            <a:off x="8304973" y="2034470"/>
            <a:ext cx="481263" cy="24544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IN" dirty="0">
              <a:solidFill>
                <a:srgbClr val="FF5A00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16DC19F-306D-4D3F-9353-44EB088606CA}"/>
              </a:ext>
            </a:extLst>
          </p:cNvPr>
          <p:cNvCxnSpPr>
            <a:cxnSpLocks/>
          </p:cNvCxnSpPr>
          <p:nvPr/>
        </p:nvCxnSpPr>
        <p:spPr>
          <a:xfrm>
            <a:off x="9000593" y="3193370"/>
            <a:ext cx="591713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88362F1-F161-4B72-A377-6228475B64BB}"/>
              </a:ext>
            </a:extLst>
          </p:cNvPr>
          <p:cNvSpPr txBox="1"/>
          <p:nvPr/>
        </p:nvSpPr>
        <p:spPr>
          <a:xfrm>
            <a:off x="3059129" y="5057285"/>
            <a:ext cx="575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5A00"/>
                </a:solidFill>
              </a:rPr>
              <a:t>Each layer consist of individual interconnected neurons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D62007-B104-48A9-A09A-14671D1BBD4C}"/>
              </a:ext>
            </a:extLst>
          </p:cNvPr>
          <p:cNvSpPr/>
          <p:nvPr/>
        </p:nvSpPr>
        <p:spPr>
          <a:xfrm>
            <a:off x="3110463" y="2167924"/>
            <a:ext cx="207353" cy="208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AFE4BF-A6F0-4580-B00B-CD555ADF864A}"/>
              </a:ext>
            </a:extLst>
          </p:cNvPr>
          <p:cNvSpPr/>
          <p:nvPr/>
        </p:nvSpPr>
        <p:spPr>
          <a:xfrm>
            <a:off x="3110463" y="2800294"/>
            <a:ext cx="207353" cy="208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64DFED-B292-4A01-A65C-EF87FE14E667}"/>
              </a:ext>
            </a:extLst>
          </p:cNvPr>
          <p:cNvSpPr/>
          <p:nvPr/>
        </p:nvSpPr>
        <p:spPr>
          <a:xfrm>
            <a:off x="3110463" y="2482350"/>
            <a:ext cx="207353" cy="208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B6E439-6512-491E-8A34-123E5F6E8B69}"/>
              </a:ext>
            </a:extLst>
          </p:cNvPr>
          <p:cNvSpPr/>
          <p:nvPr/>
        </p:nvSpPr>
        <p:spPr>
          <a:xfrm>
            <a:off x="3110463" y="3429000"/>
            <a:ext cx="207353" cy="208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9C30B5-C6BE-46AB-BF47-275A54A8AB9F}"/>
              </a:ext>
            </a:extLst>
          </p:cNvPr>
          <p:cNvSpPr/>
          <p:nvPr/>
        </p:nvSpPr>
        <p:spPr>
          <a:xfrm>
            <a:off x="3110463" y="3100493"/>
            <a:ext cx="207353" cy="208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E47C11-D72E-4587-9D81-D0FB6FC80512}"/>
              </a:ext>
            </a:extLst>
          </p:cNvPr>
          <p:cNvSpPr/>
          <p:nvPr/>
        </p:nvSpPr>
        <p:spPr>
          <a:xfrm>
            <a:off x="4863548" y="2162077"/>
            <a:ext cx="207353" cy="2085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035910-7C43-43CD-B0D6-033904FDCF67}"/>
              </a:ext>
            </a:extLst>
          </p:cNvPr>
          <p:cNvSpPr/>
          <p:nvPr/>
        </p:nvSpPr>
        <p:spPr>
          <a:xfrm>
            <a:off x="4863548" y="2794447"/>
            <a:ext cx="207353" cy="2085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6883F9-23B9-43F5-96DA-C9DA3EB13C37}"/>
              </a:ext>
            </a:extLst>
          </p:cNvPr>
          <p:cNvSpPr/>
          <p:nvPr/>
        </p:nvSpPr>
        <p:spPr>
          <a:xfrm>
            <a:off x="4863548" y="2476503"/>
            <a:ext cx="207353" cy="2085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0D5B70-D454-4467-A128-ACE0B76F2EBB}"/>
              </a:ext>
            </a:extLst>
          </p:cNvPr>
          <p:cNvSpPr/>
          <p:nvPr/>
        </p:nvSpPr>
        <p:spPr>
          <a:xfrm>
            <a:off x="4863548" y="3423153"/>
            <a:ext cx="207353" cy="2085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E5C555F-5EA0-4D14-AEC9-F2F4F337BC95}"/>
              </a:ext>
            </a:extLst>
          </p:cNvPr>
          <p:cNvSpPr/>
          <p:nvPr/>
        </p:nvSpPr>
        <p:spPr>
          <a:xfrm>
            <a:off x="4863548" y="3094646"/>
            <a:ext cx="207353" cy="2085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BCEB9A-D133-49FD-B17E-DAB2FDE522BE}"/>
              </a:ext>
            </a:extLst>
          </p:cNvPr>
          <p:cNvSpPr/>
          <p:nvPr/>
        </p:nvSpPr>
        <p:spPr>
          <a:xfrm>
            <a:off x="6717637" y="2160428"/>
            <a:ext cx="207353" cy="208547"/>
          </a:xfrm>
          <a:prstGeom prst="rect">
            <a:avLst/>
          </a:prstGeom>
          <a:solidFill>
            <a:srgbClr val="CC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5B38B1-5530-448D-9B4C-A3DDC5ED7C62}"/>
              </a:ext>
            </a:extLst>
          </p:cNvPr>
          <p:cNvSpPr/>
          <p:nvPr/>
        </p:nvSpPr>
        <p:spPr>
          <a:xfrm>
            <a:off x="6717637" y="2792798"/>
            <a:ext cx="207353" cy="208547"/>
          </a:xfrm>
          <a:prstGeom prst="rect">
            <a:avLst/>
          </a:prstGeom>
          <a:solidFill>
            <a:srgbClr val="CC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5312C0-65C5-451B-823A-14E047C9C548}"/>
              </a:ext>
            </a:extLst>
          </p:cNvPr>
          <p:cNvSpPr/>
          <p:nvPr/>
        </p:nvSpPr>
        <p:spPr>
          <a:xfrm>
            <a:off x="6717637" y="2474854"/>
            <a:ext cx="207353" cy="208547"/>
          </a:xfrm>
          <a:prstGeom prst="rect">
            <a:avLst/>
          </a:prstGeom>
          <a:solidFill>
            <a:srgbClr val="CC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C3F22C-3EFB-4FB6-813F-0EA4EDD2A871}"/>
              </a:ext>
            </a:extLst>
          </p:cNvPr>
          <p:cNvSpPr/>
          <p:nvPr/>
        </p:nvSpPr>
        <p:spPr>
          <a:xfrm>
            <a:off x="6717637" y="3421504"/>
            <a:ext cx="207353" cy="208547"/>
          </a:xfrm>
          <a:prstGeom prst="rect">
            <a:avLst/>
          </a:prstGeom>
          <a:solidFill>
            <a:srgbClr val="CC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5870FE-80C2-4020-BD5E-1725E25B73D4}"/>
              </a:ext>
            </a:extLst>
          </p:cNvPr>
          <p:cNvSpPr/>
          <p:nvPr/>
        </p:nvSpPr>
        <p:spPr>
          <a:xfrm>
            <a:off x="6717637" y="3092997"/>
            <a:ext cx="207353" cy="208547"/>
          </a:xfrm>
          <a:prstGeom prst="rect">
            <a:avLst/>
          </a:prstGeom>
          <a:solidFill>
            <a:srgbClr val="CC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8CA249C-C391-45EC-A6D6-B4B8010B4191}"/>
              </a:ext>
            </a:extLst>
          </p:cNvPr>
          <p:cNvSpPr/>
          <p:nvPr/>
        </p:nvSpPr>
        <p:spPr>
          <a:xfrm>
            <a:off x="8454498" y="2167924"/>
            <a:ext cx="207353" cy="208547"/>
          </a:xfrm>
          <a:prstGeom prst="rect">
            <a:avLst/>
          </a:prstGeom>
          <a:solidFill>
            <a:srgbClr val="FF5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76C0234-74BA-47D9-AE28-3F04F3C51C15}"/>
              </a:ext>
            </a:extLst>
          </p:cNvPr>
          <p:cNvSpPr/>
          <p:nvPr/>
        </p:nvSpPr>
        <p:spPr>
          <a:xfrm>
            <a:off x="8454498" y="2800294"/>
            <a:ext cx="207353" cy="208547"/>
          </a:xfrm>
          <a:prstGeom prst="rect">
            <a:avLst/>
          </a:prstGeom>
          <a:solidFill>
            <a:srgbClr val="FF5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D48174-A71F-4859-B274-977239139BAF}"/>
              </a:ext>
            </a:extLst>
          </p:cNvPr>
          <p:cNvSpPr/>
          <p:nvPr/>
        </p:nvSpPr>
        <p:spPr>
          <a:xfrm>
            <a:off x="8454498" y="2482350"/>
            <a:ext cx="207353" cy="208547"/>
          </a:xfrm>
          <a:prstGeom prst="rect">
            <a:avLst/>
          </a:prstGeom>
          <a:solidFill>
            <a:srgbClr val="FF5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99466E0-776E-40C1-97C2-9BFAC608ABDA}"/>
              </a:ext>
            </a:extLst>
          </p:cNvPr>
          <p:cNvSpPr/>
          <p:nvPr/>
        </p:nvSpPr>
        <p:spPr>
          <a:xfrm>
            <a:off x="8454498" y="3429000"/>
            <a:ext cx="207353" cy="208547"/>
          </a:xfrm>
          <a:prstGeom prst="rect">
            <a:avLst/>
          </a:prstGeom>
          <a:solidFill>
            <a:srgbClr val="FF5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BB6CA9-3212-472F-BD2C-05437AFD7394}"/>
              </a:ext>
            </a:extLst>
          </p:cNvPr>
          <p:cNvSpPr/>
          <p:nvPr/>
        </p:nvSpPr>
        <p:spPr>
          <a:xfrm>
            <a:off x="8454498" y="3100493"/>
            <a:ext cx="207353" cy="208547"/>
          </a:xfrm>
          <a:prstGeom prst="rect">
            <a:avLst/>
          </a:prstGeom>
          <a:solidFill>
            <a:srgbClr val="FF5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7ECA060-AD3C-4406-A0CB-E8D4C37AF43F}"/>
              </a:ext>
            </a:extLst>
          </p:cNvPr>
          <p:cNvSpPr/>
          <p:nvPr/>
        </p:nvSpPr>
        <p:spPr>
          <a:xfrm>
            <a:off x="3119988" y="4199200"/>
            <a:ext cx="207353" cy="208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88B7225-D2CA-4F95-A8A1-0D7DDCD936CD}"/>
              </a:ext>
            </a:extLst>
          </p:cNvPr>
          <p:cNvSpPr/>
          <p:nvPr/>
        </p:nvSpPr>
        <p:spPr>
          <a:xfrm>
            <a:off x="3119988" y="3870693"/>
            <a:ext cx="207353" cy="208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D9E16EF-819C-4780-AD32-2CCA5096D12F}"/>
              </a:ext>
            </a:extLst>
          </p:cNvPr>
          <p:cNvSpPr/>
          <p:nvPr/>
        </p:nvSpPr>
        <p:spPr>
          <a:xfrm>
            <a:off x="4863548" y="4193353"/>
            <a:ext cx="207353" cy="2085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8A5F591-3272-40E6-8B45-7A377D5C2229}"/>
              </a:ext>
            </a:extLst>
          </p:cNvPr>
          <p:cNvSpPr/>
          <p:nvPr/>
        </p:nvSpPr>
        <p:spPr>
          <a:xfrm>
            <a:off x="4863548" y="3864846"/>
            <a:ext cx="207353" cy="2085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9B9FF1-BA05-401E-8B66-40332285E713}"/>
              </a:ext>
            </a:extLst>
          </p:cNvPr>
          <p:cNvSpPr/>
          <p:nvPr/>
        </p:nvSpPr>
        <p:spPr>
          <a:xfrm>
            <a:off x="6717637" y="4193353"/>
            <a:ext cx="207353" cy="208547"/>
          </a:xfrm>
          <a:prstGeom prst="rect">
            <a:avLst/>
          </a:prstGeom>
          <a:solidFill>
            <a:srgbClr val="CC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0A6F162-7D5E-41AB-A750-C89AE3CA604E}"/>
              </a:ext>
            </a:extLst>
          </p:cNvPr>
          <p:cNvSpPr/>
          <p:nvPr/>
        </p:nvSpPr>
        <p:spPr>
          <a:xfrm>
            <a:off x="6717637" y="3864846"/>
            <a:ext cx="207353" cy="208547"/>
          </a:xfrm>
          <a:prstGeom prst="rect">
            <a:avLst/>
          </a:prstGeom>
          <a:solidFill>
            <a:srgbClr val="CC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2A635BC-1BF0-4587-B91B-C3EB144A36B2}"/>
              </a:ext>
            </a:extLst>
          </p:cNvPr>
          <p:cNvSpPr/>
          <p:nvPr/>
        </p:nvSpPr>
        <p:spPr>
          <a:xfrm>
            <a:off x="8454498" y="4193353"/>
            <a:ext cx="207353" cy="208547"/>
          </a:xfrm>
          <a:prstGeom prst="rect">
            <a:avLst/>
          </a:prstGeom>
          <a:solidFill>
            <a:srgbClr val="FF5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DFA8B46-D284-4E53-9451-48CA46C3B956}"/>
              </a:ext>
            </a:extLst>
          </p:cNvPr>
          <p:cNvSpPr/>
          <p:nvPr/>
        </p:nvSpPr>
        <p:spPr>
          <a:xfrm>
            <a:off x="8454498" y="3864846"/>
            <a:ext cx="207353" cy="208547"/>
          </a:xfrm>
          <a:prstGeom prst="rect">
            <a:avLst/>
          </a:prstGeom>
          <a:solidFill>
            <a:srgbClr val="FF5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8238BA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A290F2-D177-49AA-B5FC-B091A88D65A0}"/>
              </a:ext>
            </a:extLst>
          </p:cNvPr>
          <p:cNvCxnSpPr>
            <a:stCxn id="2" idx="3"/>
            <a:endCxn id="30" idx="1"/>
          </p:cNvCxnSpPr>
          <p:nvPr/>
        </p:nvCxnSpPr>
        <p:spPr>
          <a:xfrm>
            <a:off x="3317816" y="2272198"/>
            <a:ext cx="1545732" cy="3085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904C94F-C0A7-4DEF-AEB9-88D0BB30AC75}"/>
              </a:ext>
            </a:extLst>
          </p:cNvPr>
          <p:cNvCxnSpPr>
            <a:cxnSpLocks/>
            <a:stCxn id="2" idx="3"/>
            <a:endCxn id="29" idx="1"/>
          </p:cNvCxnSpPr>
          <p:nvPr/>
        </p:nvCxnSpPr>
        <p:spPr>
          <a:xfrm>
            <a:off x="3317816" y="2272198"/>
            <a:ext cx="1545732" cy="6265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F2B5735-F165-4F3D-8ECF-F5AFC9C8E74B}"/>
              </a:ext>
            </a:extLst>
          </p:cNvPr>
          <p:cNvCxnSpPr>
            <a:cxnSpLocks/>
            <a:stCxn id="2" idx="3"/>
            <a:endCxn id="32" idx="1"/>
          </p:cNvCxnSpPr>
          <p:nvPr/>
        </p:nvCxnSpPr>
        <p:spPr>
          <a:xfrm>
            <a:off x="3317816" y="2272198"/>
            <a:ext cx="1545732" cy="9267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3F0E173-03AE-42C3-B5ED-D3C0A9F658BA}"/>
              </a:ext>
            </a:extLst>
          </p:cNvPr>
          <p:cNvCxnSpPr>
            <a:cxnSpLocks/>
            <a:stCxn id="2" idx="3"/>
            <a:endCxn id="45" idx="1"/>
          </p:cNvCxnSpPr>
          <p:nvPr/>
        </p:nvCxnSpPr>
        <p:spPr>
          <a:xfrm>
            <a:off x="3317816" y="2272198"/>
            <a:ext cx="1545732" cy="20254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E14B310-5AF8-45AE-BA9D-33B1AE791FED}"/>
              </a:ext>
            </a:extLst>
          </p:cNvPr>
          <p:cNvCxnSpPr>
            <a:cxnSpLocks/>
            <a:stCxn id="2" idx="3"/>
            <a:endCxn id="46" idx="1"/>
          </p:cNvCxnSpPr>
          <p:nvPr/>
        </p:nvCxnSpPr>
        <p:spPr>
          <a:xfrm>
            <a:off x="3317816" y="2272198"/>
            <a:ext cx="1545732" cy="1696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1B5F015-5FA8-435E-B24F-8D1CEC1220D3}"/>
              </a:ext>
            </a:extLst>
          </p:cNvPr>
          <p:cNvCxnSpPr>
            <a:cxnSpLocks/>
            <a:stCxn id="2" idx="3"/>
            <a:endCxn id="31" idx="1"/>
          </p:cNvCxnSpPr>
          <p:nvPr/>
        </p:nvCxnSpPr>
        <p:spPr>
          <a:xfrm>
            <a:off x="3317816" y="2272198"/>
            <a:ext cx="1545732" cy="12552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5E6A691-2BB0-4642-A612-5ABD10AE7664}"/>
              </a:ext>
            </a:extLst>
          </p:cNvPr>
          <p:cNvCxnSpPr>
            <a:cxnSpLocks/>
            <a:stCxn id="2" idx="3"/>
            <a:endCxn id="28" idx="1"/>
          </p:cNvCxnSpPr>
          <p:nvPr/>
        </p:nvCxnSpPr>
        <p:spPr>
          <a:xfrm flipV="1">
            <a:off x="3317816" y="2266351"/>
            <a:ext cx="1545732" cy="58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538AF46-CFC1-4040-9AF3-5B52080F0AFA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5070901" y="2266351"/>
            <a:ext cx="1671174" cy="3144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6704E4-A59A-411E-8C1B-21BA38C8CE5E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5070901" y="2266351"/>
            <a:ext cx="1671174" cy="6323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0A28A98-4C63-408B-B40D-72981454E9D9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5070901" y="2266351"/>
            <a:ext cx="1671174" cy="9325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132A303-CB30-4E78-BFFE-351731919A89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5070901" y="2266351"/>
            <a:ext cx="1671174" cy="20312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60A7C7F-6E9C-4273-9C78-1854416BBFEF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5070901" y="2266351"/>
            <a:ext cx="1671174" cy="17027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48EB89D-FD60-4A5A-AC15-E360BB1C6348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5070901" y="2266351"/>
            <a:ext cx="1671174" cy="12610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8DCFB7C-A133-4422-AA0D-0A9CF25B6394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5070901" y="2266351"/>
            <a:ext cx="167117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2A664D9-9182-417F-8DFF-767CB0DCF682}"/>
              </a:ext>
            </a:extLst>
          </p:cNvPr>
          <p:cNvCxnSpPr>
            <a:cxnSpLocks/>
            <a:stCxn id="33" idx="3"/>
            <a:endCxn id="40" idx="1"/>
          </p:cNvCxnSpPr>
          <p:nvPr/>
        </p:nvCxnSpPr>
        <p:spPr>
          <a:xfrm>
            <a:off x="6924990" y="2264702"/>
            <a:ext cx="1529508" cy="321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9AA3D99-32AC-4ECC-9881-9021314C4841}"/>
              </a:ext>
            </a:extLst>
          </p:cNvPr>
          <p:cNvCxnSpPr>
            <a:cxnSpLocks/>
            <a:stCxn id="33" idx="3"/>
            <a:endCxn id="39" idx="1"/>
          </p:cNvCxnSpPr>
          <p:nvPr/>
        </p:nvCxnSpPr>
        <p:spPr>
          <a:xfrm>
            <a:off x="6924990" y="2264702"/>
            <a:ext cx="1529508" cy="639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08006D0-933F-40F3-A795-3460951DE6EE}"/>
              </a:ext>
            </a:extLst>
          </p:cNvPr>
          <p:cNvCxnSpPr>
            <a:cxnSpLocks/>
            <a:stCxn id="33" idx="3"/>
            <a:endCxn id="42" idx="1"/>
          </p:cNvCxnSpPr>
          <p:nvPr/>
        </p:nvCxnSpPr>
        <p:spPr>
          <a:xfrm>
            <a:off x="6924990" y="2264702"/>
            <a:ext cx="1529508" cy="9400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C1E02EF-CCB4-435F-A7B2-18D83C3FC2D0}"/>
              </a:ext>
            </a:extLst>
          </p:cNvPr>
          <p:cNvCxnSpPr>
            <a:cxnSpLocks/>
            <a:stCxn id="33" idx="3"/>
            <a:endCxn id="49" idx="1"/>
          </p:cNvCxnSpPr>
          <p:nvPr/>
        </p:nvCxnSpPr>
        <p:spPr>
          <a:xfrm>
            <a:off x="6924990" y="2264702"/>
            <a:ext cx="1529508" cy="20329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EC92569-3F0D-4DCF-8F97-4FC45A747BC9}"/>
              </a:ext>
            </a:extLst>
          </p:cNvPr>
          <p:cNvCxnSpPr>
            <a:cxnSpLocks/>
            <a:stCxn id="33" idx="3"/>
            <a:endCxn id="50" idx="1"/>
          </p:cNvCxnSpPr>
          <p:nvPr/>
        </p:nvCxnSpPr>
        <p:spPr>
          <a:xfrm>
            <a:off x="6924990" y="2264702"/>
            <a:ext cx="1529508" cy="17044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87F8788-6D30-48B3-825F-80CE1E3AA88C}"/>
              </a:ext>
            </a:extLst>
          </p:cNvPr>
          <p:cNvCxnSpPr>
            <a:cxnSpLocks/>
            <a:stCxn id="33" idx="3"/>
            <a:endCxn id="41" idx="1"/>
          </p:cNvCxnSpPr>
          <p:nvPr/>
        </p:nvCxnSpPr>
        <p:spPr>
          <a:xfrm>
            <a:off x="6924990" y="2264702"/>
            <a:ext cx="1529508" cy="12685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9619800-A8E2-40CE-B9FC-475876A9A6BD}"/>
              </a:ext>
            </a:extLst>
          </p:cNvPr>
          <p:cNvCxnSpPr>
            <a:cxnSpLocks/>
            <a:stCxn id="33" idx="3"/>
            <a:endCxn id="38" idx="1"/>
          </p:cNvCxnSpPr>
          <p:nvPr/>
        </p:nvCxnSpPr>
        <p:spPr>
          <a:xfrm>
            <a:off x="6924990" y="2264702"/>
            <a:ext cx="1529508" cy="74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DEBFC0D-1475-4E60-ADB6-C60B5CAB4E77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3317816" y="2580777"/>
            <a:ext cx="1545732" cy="58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65BDAB0-CD57-46F8-B4DD-5EFF7EF62642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>
            <a:off x="3317816" y="2586624"/>
            <a:ext cx="1545732" cy="3120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070FF7A-5801-46E5-9675-C16FB730E3A7}"/>
              </a:ext>
            </a:extLst>
          </p:cNvPr>
          <p:cNvCxnSpPr>
            <a:cxnSpLocks/>
            <a:stCxn id="25" idx="3"/>
            <a:endCxn id="32" idx="1"/>
          </p:cNvCxnSpPr>
          <p:nvPr/>
        </p:nvCxnSpPr>
        <p:spPr>
          <a:xfrm>
            <a:off x="3317816" y="2586624"/>
            <a:ext cx="1545732" cy="6122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E4C511A-A6FD-4A0A-A74E-AD45D216D113}"/>
              </a:ext>
            </a:extLst>
          </p:cNvPr>
          <p:cNvCxnSpPr>
            <a:cxnSpLocks/>
            <a:stCxn id="25" idx="3"/>
            <a:endCxn id="45" idx="1"/>
          </p:cNvCxnSpPr>
          <p:nvPr/>
        </p:nvCxnSpPr>
        <p:spPr>
          <a:xfrm>
            <a:off x="3317816" y="2586624"/>
            <a:ext cx="1545732" cy="17110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5E48A6E-FC1F-4403-A30C-2906D1EDA3A6}"/>
              </a:ext>
            </a:extLst>
          </p:cNvPr>
          <p:cNvCxnSpPr>
            <a:cxnSpLocks/>
            <a:stCxn id="25" idx="3"/>
            <a:endCxn id="46" idx="1"/>
          </p:cNvCxnSpPr>
          <p:nvPr/>
        </p:nvCxnSpPr>
        <p:spPr>
          <a:xfrm>
            <a:off x="3317816" y="2586624"/>
            <a:ext cx="1545732" cy="13824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7D833EA-A412-44E2-84DE-84FA67FE6CD0}"/>
              </a:ext>
            </a:extLst>
          </p:cNvPr>
          <p:cNvCxnSpPr>
            <a:cxnSpLocks/>
            <a:stCxn id="25" idx="3"/>
            <a:endCxn id="31" idx="1"/>
          </p:cNvCxnSpPr>
          <p:nvPr/>
        </p:nvCxnSpPr>
        <p:spPr>
          <a:xfrm>
            <a:off x="3317816" y="2586624"/>
            <a:ext cx="1545732" cy="9408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2A44C59-3014-486C-9FE3-11514436F964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 flipV="1">
            <a:off x="3317816" y="2266351"/>
            <a:ext cx="1545732" cy="3202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07F386D-DB62-4C99-8953-99E6F1CD4548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317816" y="2582854"/>
            <a:ext cx="1552002" cy="3217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BEFA458-E11E-45E2-853B-D6E9359C1546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317816" y="2900796"/>
            <a:ext cx="1552002" cy="3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4F77CC4-8960-494A-BBDA-3F48D559AB2D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317816" y="2904568"/>
            <a:ext cx="1552002" cy="2964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AA7AA66B-F25E-467A-A870-53AFA5C4E134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317816" y="2904568"/>
            <a:ext cx="1552002" cy="13951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6101043-FD92-45ED-B18D-0FAB8B3AA784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317816" y="2904568"/>
            <a:ext cx="1552002" cy="10666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FD9C338-9A82-4AEE-A3D3-BF418FD38D26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317816" y="2904568"/>
            <a:ext cx="1552002" cy="6249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E0846C3-0625-4CA8-A844-34AFFD23C17E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317816" y="2268428"/>
            <a:ext cx="1552002" cy="6361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660B0F3-D259-4C09-A12B-F82007DEC244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3317816" y="2571525"/>
            <a:ext cx="1544122" cy="6332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14F4D70-CED0-4EC5-B0A1-1DCD8D97D0FC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3317816" y="2889467"/>
            <a:ext cx="1544122" cy="3153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54BB122-DE0E-48AE-B2EB-014BF0026FD8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3317816" y="3189667"/>
            <a:ext cx="1544122" cy="151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ED33A37-5F38-4371-96DD-703C450CC35F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317816" y="3204767"/>
            <a:ext cx="1544122" cy="10836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B6E88C2-9B35-42ED-8D6A-7DA8AE8E1C87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317816" y="3204767"/>
            <a:ext cx="1544122" cy="7550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F207D051-EB68-45FD-9FA9-2DCAACD9EBED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317816" y="3204767"/>
            <a:ext cx="1544122" cy="3134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A7F2AC4-3AFC-4D48-9FB5-33C933B28464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3317816" y="2257099"/>
            <a:ext cx="1544122" cy="947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191B4AEA-5A26-4997-A516-3735C6B2CFF3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3317816" y="2571526"/>
            <a:ext cx="1544122" cy="9617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448AD3A1-9C0A-434C-B344-E42B49CD711C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3317816" y="2889468"/>
            <a:ext cx="1544122" cy="6438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9F933FDB-3EDD-412C-AFC3-16E96CA132C5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3317816" y="3189668"/>
            <a:ext cx="1544122" cy="3436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44F8D72-451E-43B4-B288-CB332121CE2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317816" y="3533274"/>
            <a:ext cx="1544122" cy="7550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D2EE5A08-6A7E-49CE-8D38-DF824D884452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317816" y="3533274"/>
            <a:ext cx="1544122" cy="4265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44D35A6-318A-434C-9241-5BF420ED4714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3317816" y="3518174"/>
            <a:ext cx="1544122" cy="151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64B30F6A-B31D-46B8-A0F1-E7024B925870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3317816" y="2257100"/>
            <a:ext cx="1544122" cy="12761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397B0C17-2FBE-4E26-A96B-EB5EE85BE674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3327341" y="2578933"/>
            <a:ext cx="1523668" cy="1396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C106A427-73BF-44D9-945F-692F3833EFBB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3327341" y="2896875"/>
            <a:ext cx="1523668" cy="10780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B896584-7F7A-42E5-8A58-A6FA73A88C2A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3327341" y="3197075"/>
            <a:ext cx="1523668" cy="7778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E18FE93-5CB5-4BAC-821A-579D347F12F8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3327341" y="3974967"/>
            <a:ext cx="1523668" cy="3208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28A7EA73-21A4-4254-9BD0-69A9EA79E376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3327341" y="3967273"/>
            <a:ext cx="1523668" cy="76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4A802305-7ECB-44F5-B32D-4BD9E49549AB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3327341" y="3525581"/>
            <a:ext cx="1523668" cy="4493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28C4ED0A-4312-4A3C-92E0-B1FD057A53E8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3327341" y="2264507"/>
            <a:ext cx="1523668" cy="17104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87909984-5D74-42E1-8130-DF37663DA4C8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3327341" y="2571240"/>
            <a:ext cx="1560645" cy="17322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22F91421-E8C6-4A2F-8299-49214917B38C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3327341" y="2889182"/>
            <a:ext cx="1560645" cy="14142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325AF95E-05C4-4F03-B43F-8BB184EE0C60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3327341" y="3189382"/>
            <a:ext cx="1560645" cy="11140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F39217C9-E390-4751-88F7-4D72CCEB8550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3327341" y="4288086"/>
            <a:ext cx="1560645" cy="153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5A5BB10D-1950-4F15-A29F-471CB3F739CB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3327341" y="3959580"/>
            <a:ext cx="1560645" cy="3438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7EDFD49C-C196-42A9-8432-C4125AFD44E4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3327341" y="3517888"/>
            <a:ext cx="1560645" cy="7855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32E7D9EC-E349-4862-9312-43895AAABB2E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3327341" y="2256814"/>
            <a:ext cx="1560645" cy="20466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CD2EA42C-F881-403E-9295-19115AB92EB7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5070901" y="2580777"/>
            <a:ext cx="1661123" cy="81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8D6FDD9D-0EFA-4C16-9FA9-7312E35928ED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5070901" y="2580777"/>
            <a:ext cx="1661123" cy="3260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CBA4D589-DEAD-4236-B1DC-7E1075D695A3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5070901" y="2580777"/>
            <a:ext cx="1661123" cy="6262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36D1DA7-DEC7-4FD7-BAE9-E4B9E68C06D7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5070901" y="2580777"/>
            <a:ext cx="1661123" cy="17249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34330E4-878F-4A9F-B624-61C982F9416B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5070901" y="2580777"/>
            <a:ext cx="1661123" cy="13964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D9B59E32-CD7C-4C0D-AB2D-82A8B5525AD2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5070901" y="2580777"/>
            <a:ext cx="1661123" cy="9547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36CD9094-80AA-44DC-85B6-222BB621B650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5070901" y="2274495"/>
            <a:ext cx="1661123" cy="3062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DFCE6EE1-B6DB-4ABD-8F1F-B6CA1DF0DC01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5070901" y="2588877"/>
            <a:ext cx="1661123" cy="3098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BF78E3D7-AC9B-427D-A3D8-A67D412F98F3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5070901" y="2898721"/>
            <a:ext cx="1661123" cy="81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E0E53CE1-2A55-445A-B8FF-37E948379CB2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5070901" y="2898721"/>
            <a:ext cx="1661123" cy="3082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7EFE1607-416C-4C3D-9BB3-F4989A35ABB1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5070901" y="2898721"/>
            <a:ext cx="1661123" cy="14070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D01ECB7F-0D4F-4C8D-9704-0F6D9E3344DF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5070901" y="2898721"/>
            <a:ext cx="1661123" cy="10784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932B098C-360B-4501-B9EB-227228669987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5070901" y="2898721"/>
            <a:ext cx="1661123" cy="6368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77B791A7-C071-49E7-BE75-F062995419D9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5070901" y="2274453"/>
            <a:ext cx="1661123" cy="6242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A9FDE302-1D1B-4929-A97D-738776E6DCBE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5070901" y="2596670"/>
            <a:ext cx="1671174" cy="6022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11CFCEB1-0714-4FFD-A508-B33499857524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5070901" y="2914614"/>
            <a:ext cx="1671174" cy="2843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BC19BCDC-436E-40E5-9EA0-B6A77595BD7C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5070901" y="3198920"/>
            <a:ext cx="1671174" cy="158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271E04B4-3209-46EA-8E07-199939EF3C50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5070901" y="3198920"/>
            <a:ext cx="1671174" cy="1114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3C899B37-C7A9-45A1-A41C-2016E3CBB876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5070901" y="3198920"/>
            <a:ext cx="1671174" cy="7860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443CD73E-3EE2-4807-82A2-3C77CB76B027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5070901" y="3198920"/>
            <a:ext cx="1671174" cy="344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5F276FDE-DAAC-4704-987B-9EBAC8EA6571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5070901" y="2282246"/>
            <a:ext cx="1671174" cy="9166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625D978E-CC63-427F-BA08-5A648C9E7B34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5070901" y="2604607"/>
            <a:ext cx="1671174" cy="9228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98ED4558-4E3F-496B-B0A1-78BF25B03736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5070901" y="2922551"/>
            <a:ext cx="1671174" cy="6048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C0476D2D-F728-4881-A834-2113B0DF4F51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5070901" y="3222749"/>
            <a:ext cx="1671174" cy="3046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E3244F30-371F-4795-AA13-013A33E0E852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070901" y="3527427"/>
            <a:ext cx="1671174" cy="7940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F960BD4B-C291-42AB-BE7C-7C1E18C72CF1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070901" y="3527427"/>
            <a:ext cx="1671174" cy="4655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DD0997A0-EEE7-4AF2-9099-4CE85D6D6BBD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070901" y="3527427"/>
            <a:ext cx="1671174" cy="238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BAFF6FC4-CFC2-401B-8015-4F89575D5F6E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5070901" y="2290183"/>
            <a:ext cx="1671174" cy="12372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3C9173E1-85C1-4D2F-BA87-255660EA95B2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5070901" y="2595068"/>
            <a:ext cx="1671174" cy="13740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B2A2623F-7306-46F0-B3A8-082C966E5396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5070901" y="2913012"/>
            <a:ext cx="1671174" cy="10561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D6BC5987-43E1-48F0-B2B6-7A9A48752794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5070901" y="3213210"/>
            <a:ext cx="1671174" cy="7559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0ECBA756-1D23-41BB-AD6C-D851D3117542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5070901" y="3969120"/>
            <a:ext cx="1671174" cy="3427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BB2B7B39-CDBA-4070-835A-9F3C7F35D126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5070901" y="3969120"/>
            <a:ext cx="1671174" cy="142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BF02AFEF-9D6A-4C50-A0FC-C371F5B8C25C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5070901" y="3541718"/>
            <a:ext cx="1671174" cy="4274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DD208210-B33D-45A5-843E-F1FD74265EEC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5070901" y="2280644"/>
            <a:ext cx="1671174" cy="16884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31D2931D-5F9D-4B58-9E6F-8B096FA0350C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5070901" y="2585229"/>
            <a:ext cx="1671174" cy="17123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44371856-AD2D-4AF5-AB7C-07761073BD58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5070901" y="2903173"/>
            <a:ext cx="1671174" cy="13944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E02E7D0F-1B79-4FD0-8E08-5B771A99BE94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5070901" y="3203371"/>
            <a:ext cx="1671174" cy="10942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8813F72F-2B00-4122-87D1-0E2F6075C863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5070901" y="4297627"/>
            <a:ext cx="1671174" cy="44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C9FF4532-B98F-40BA-AF67-A6926B332879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5070901" y="3973571"/>
            <a:ext cx="1671174" cy="3240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41105A5A-AB1C-406F-842D-06CF48716051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5070901" y="3531879"/>
            <a:ext cx="1671174" cy="7657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41CF78DE-9446-4A03-88BB-A1A4702AD5D2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5070901" y="2270805"/>
            <a:ext cx="1671174" cy="20268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0B699D21-4135-4B9C-ACC5-91B99A4DDA25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6924990" y="2579128"/>
            <a:ext cx="1541383" cy="74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F8753A96-5421-4FED-8D0A-58428408EA9B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6924990" y="2579128"/>
            <a:ext cx="1541383" cy="3254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0DFA6D3C-A78B-4392-97D2-4D24E4D1A138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6924990" y="2579128"/>
            <a:ext cx="1541383" cy="6256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7CE06A1D-C272-4D42-82B8-550DB44FB896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6924990" y="2579128"/>
            <a:ext cx="1541383" cy="17184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F1672597-EBE8-498B-8FC5-58CC46FA81FC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6924990" y="2579128"/>
            <a:ext cx="1541383" cy="13899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6245B23E-0D36-4366-8B93-B68C535A78EA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6924990" y="2579128"/>
            <a:ext cx="1541383" cy="9541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1537D7C7-D0D4-4FCC-B2A7-9A8534BEF4FC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6924990" y="2272198"/>
            <a:ext cx="1541383" cy="3069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E7BD39D9-91AA-49C8-97BB-92C8944F597B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6924990" y="2596276"/>
            <a:ext cx="1531526" cy="3007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2E57A130-9E09-4ADE-89B4-F6C3C76D408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924990" y="2897072"/>
            <a:ext cx="1531526" cy="171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0764204B-3889-419E-9B9A-90353DB24A9C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924990" y="2897072"/>
            <a:ext cx="1531526" cy="3173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EFD5E5BC-04ED-4192-96BB-202E8FDECF2C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924990" y="2897072"/>
            <a:ext cx="1531526" cy="14102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D710D3D9-D7A0-448C-97FF-11F7C6CF9D80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924990" y="2897072"/>
            <a:ext cx="1531526" cy="10816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F092BFD4-D7E8-425B-8BDB-AAE6E202FFD7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924990" y="2897072"/>
            <a:ext cx="1531526" cy="6458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82A56731-AB11-49C4-9A67-3E853F618ABB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6924990" y="2281850"/>
            <a:ext cx="1531526" cy="6152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F8542DFB-0CFA-46A4-9264-5C413B2FEDA1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6924990" y="2577591"/>
            <a:ext cx="1540845" cy="6196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5AFAA2D5-E6F3-4B22-AA79-199B2EB77619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6924990" y="2895533"/>
            <a:ext cx="1540845" cy="3017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87CCAB9B-B70A-4A47-8AC3-26627AFE39DD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6924990" y="3195733"/>
            <a:ext cx="1540845" cy="15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4831B110-6162-4168-BEDE-51516137D544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6924990" y="3197271"/>
            <a:ext cx="1540845" cy="10913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66CD9DEF-2315-4B26-A4F9-6B29AD492AB5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6924990" y="3197271"/>
            <a:ext cx="1540845" cy="7628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CA44208D-72FC-475E-84D9-7C04434BDAA1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6924990" y="3197271"/>
            <a:ext cx="1540845" cy="3269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FAE57148-1F90-4C21-9899-FF50A8B779B6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6924990" y="2263165"/>
            <a:ext cx="1540845" cy="9341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EE3628ED-6AEE-4BAD-817E-31FF87F3C2F3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924990" y="2567940"/>
            <a:ext cx="1550690" cy="957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Arrow Connector 366">
            <a:extLst>
              <a:ext uri="{FF2B5EF4-FFF2-40B4-BE49-F238E27FC236}">
                <a16:creationId xmlns:a16="http://schemas.microsoft.com/office/drawing/2014/main" id="{AB8165BB-8907-4D20-AC3B-495AACDAAB31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924990" y="2885882"/>
            <a:ext cx="1550690" cy="6398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Arrow Connector 367">
            <a:extLst>
              <a:ext uri="{FF2B5EF4-FFF2-40B4-BE49-F238E27FC236}">
                <a16:creationId xmlns:a16="http://schemas.microsoft.com/office/drawing/2014/main" id="{6401E342-8C69-4054-88E5-85A53476996F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924990" y="3186082"/>
            <a:ext cx="1550690" cy="3396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1D99A4E9-BEC8-4147-805B-A318B6F9ECD9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6924990" y="3525778"/>
            <a:ext cx="1550690" cy="7531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FCC2FA78-5DF4-497F-8070-82D322D33D5F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6924990" y="3525778"/>
            <a:ext cx="1550690" cy="4246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7954F570-7E11-4406-914D-155862384BAD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924990" y="3514588"/>
            <a:ext cx="1550690" cy="111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B9355F8C-AD23-4D76-BF5F-71A444BC3DEC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924990" y="2253514"/>
            <a:ext cx="1550690" cy="12722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DB0C860A-9067-4264-B1ED-133D35F7EFA6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6924990" y="2557780"/>
            <a:ext cx="1540845" cy="14113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54BBCFF1-59AE-4E1E-A022-FE621E119F4D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6924990" y="2875722"/>
            <a:ext cx="1540845" cy="10933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7FC250B3-92AD-4BBB-B72E-E6162CA675AF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6924990" y="3175922"/>
            <a:ext cx="1540845" cy="7931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6D411D4C-703A-477F-B65A-46012F9DE433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6924990" y="3969120"/>
            <a:ext cx="1540845" cy="2996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A55A30B7-7297-4994-911F-B9B105836BF7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6924990" y="3940274"/>
            <a:ext cx="1540845" cy="288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4F246A1-E680-431F-9253-A7CE631007A8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6924990" y="3504428"/>
            <a:ext cx="1540845" cy="4646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CA1376BF-3B58-471D-92E3-F520036758BB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6924990" y="2243354"/>
            <a:ext cx="1540845" cy="17257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2533CC22-EE32-49F0-A893-B73231CC8293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6924990" y="2577591"/>
            <a:ext cx="1540845" cy="17200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18CA6CFF-A3C3-4B1B-A763-F09A14643B71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6924990" y="2895533"/>
            <a:ext cx="1540845" cy="14020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728999B4-F7D5-47A4-AB6E-27536CB22945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6924990" y="3195733"/>
            <a:ext cx="1540845" cy="11018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92AEF9C9-3392-402A-ABF5-F678260FCA78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6924990" y="4288593"/>
            <a:ext cx="1540845" cy="9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71F280DD-5DD2-445A-8035-9559B29D679C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6924990" y="3960085"/>
            <a:ext cx="1540845" cy="3375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F11ED0FC-94F8-4F0E-8A97-34B21927EB75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6924990" y="3524239"/>
            <a:ext cx="1540845" cy="7733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3ACE78B6-D1E3-4128-B4B4-CF9084FC3923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6924990" y="2263165"/>
            <a:ext cx="1540845" cy="20344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1318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37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1213433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Neural Networks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127192-6893-45AC-8DC0-1C4743A86793}"/>
              </a:ext>
            </a:extLst>
          </p:cNvPr>
          <p:cNvGrpSpPr/>
          <p:nvPr/>
        </p:nvGrpSpPr>
        <p:grpSpPr>
          <a:xfrm>
            <a:off x="9592306" y="2548416"/>
            <a:ext cx="2192625" cy="1426551"/>
            <a:chOff x="4293268" y="1750017"/>
            <a:chExt cx="3605463" cy="2448957"/>
          </a:xfrm>
        </p:grpSpPr>
        <p:pic>
          <p:nvPicPr>
            <p:cNvPr id="13" name="Graphic 12" descr="Scales of justice">
              <a:extLst>
                <a:ext uri="{FF2B5EF4-FFF2-40B4-BE49-F238E27FC236}">
                  <a16:creationId xmlns:a16="http://schemas.microsoft.com/office/drawing/2014/main" id="{DB3A5CC7-333F-4F16-9F13-C48DFBB20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24512" y="2120973"/>
              <a:ext cx="1742972" cy="1742972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4837C2D-0531-4F3E-92A9-EAAD9A3BD0A7}"/>
                </a:ext>
              </a:extLst>
            </p:cNvPr>
            <p:cNvSpPr/>
            <p:nvPr/>
          </p:nvSpPr>
          <p:spPr>
            <a:xfrm>
              <a:off x="4293268" y="1750017"/>
              <a:ext cx="3605463" cy="2448957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" name="Graphic 15" descr="Shark">
              <a:extLst>
                <a:ext uri="{FF2B5EF4-FFF2-40B4-BE49-F238E27FC236}">
                  <a16:creationId xmlns:a16="http://schemas.microsoft.com/office/drawing/2014/main" id="{CB47B1E2-42FE-418B-9897-81E5E6895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49739" y="1936307"/>
              <a:ext cx="369332" cy="369332"/>
            </a:xfrm>
            <a:prstGeom prst="rect">
              <a:avLst/>
            </a:prstGeom>
          </p:spPr>
        </p:pic>
        <p:pic>
          <p:nvPicPr>
            <p:cNvPr id="18" name="Graphic 17" descr="Elephant">
              <a:extLst>
                <a:ext uri="{FF2B5EF4-FFF2-40B4-BE49-F238E27FC236}">
                  <a16:creationId xmlns:a16="http://schemas.microsoft.com/office/drawing/2014/main" id="{6634F5C8-90E0-4900-BE9F-FA7506E25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62983" y="1936307"/>
              <a:ext cx="425117" cy="425117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4263B33-0940-4BE9-9A04-CBED08CBF5E9}"/>
              </a:ext>
            </a:extLst>
          </p:cNvPr>
          <p:cNvSpPr txBox="1"/>
          <p:nvPr/>
        </p:nvSpPr>
        <p:spPr>
          <a:xfrm>
            <a:off x="9705475" y="4894158"/>
            <a:ext cx="207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ML-based classifier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27AB89-DF53-4C40-B17B-933502B2D233}"/>
              </a:ext>
            </a:extLst>
          </p:cNvPr>
          <p:cNvSpPr/>
          <p:nvPr/>
        </p:nvSpPr>
        <p:spPr>
          <a:xfrm>
            <a:off x="2983832" y="2037347"/>
            <a:ext cx="481263" cy="24544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solidFill>
                  <a:srgbClr val="FF5A00"/>
                </a:solidFill>
              </a:rPr>
              <a:t>Pixels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51BDD7-F983-4242-B974-2145B6351C8B}"/>
              </a:ext>
            </a:extLst>
          </p:cNvPr>
          <p:cNvCxnSpPr>
            <a:cxnSpLocks/>
          </p:cNvCxnSpPr>
          <p:nvPr/>
        </p:nvCxnSpPr>
        <p:spPr>
          <a:xfrm>
            <a:off x="1816317" y="3172279"/>
            <a:ext cx="94056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DE9C4CA-6DCD-4616-90EF-0CA8F1DF1D1B}"/>
              </a:ext>
            </a:extLst>
          </p:cNvPr>
          <p:cNvCxnSpPr>
            <a:cxnSpLocks/>
          </p:cNvCxnSpPr>
          <p:nvPr/>
        </p:nvCxnSpPr>
        <p:spPr>
          <a:xfrm>
            <a:off x="3621054" y="3172279"/>
            <a:ext cx="94056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2F45AC74-FBD3-4994-807B-CFFEDB8D736D}"/>
              </a:ext>
            </a:extLst>
          </p:cNvPr>
          <p:cNvSpPr/>
          <p:nvPr/>
        </p:nvSpPr>
        <p:spPr>
          <a:xfrm>
            <a:off x="4717573" y="2044934"/>
            <a:ext cx="481263" cy="24544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solidFill>
                  <a:srgbClr val="FF5A00"/>
                </a:solidFill>
              </a:rPr>
              <a:t>Edges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F4DE34F-B629-4D3E-9FD8-2DFEB62DAED8}"/>
              </a:ext>
            </a:extLst>
          </p:cNvPr>
          <p:cNvCxnSpPr>
            <a:cxnSpLocks/>
          </p:cNvCxnSpPr>
          <p:nvPr/>
        </p:nvCxnSpPr>
        <p:spPr>
          <a:xfrm>
            <a:off x="5465895" y="3176242"/>
            <a:ext cx="94056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42C5A9D2-A406-4846-BECE-ACC0A4B41242}"/>
              </a:ext>
            </a:extLst>
          </p:cNvPr>
          <p:cNvSpPr/>
          <p:nvPr/>
        </p:nvSpPr>
        <p:spPr>
          <a:xfrm>
            <a:off x="6567674" y="2037347"/>
            <a:ext cx="481263" cy="24544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solidFill>
                  <a:srgbClr val="FF5A00"/>
                </a:solidFill>
              </a:rPr>
              <a:t>Corners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4588124-145B-4343-8347-F481449F923D}"/>
              </a:ext>
            </a:extLst>
          </p:cNvPr>
          <p:cNvCxnSpPr>
            <a:cxnSpLocks/>
          </p:cNvCxnSpPr>
          <p:nvPr/>
        </p:nvCxnSpPr>
        <p:spPr>
          <a:xfrm>
            <a:off x="7174379" y="3180205"/>
            <a:ext cx="94056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4A4E8C1D-0563-44AB-916F-BE98D5CF18F2}"/>
              </a:ext>
            </a:extLst>
          </p:cNvPr>
          <p:cNvSpPr/>
          <p:nvPr/>
        </p:nvSpPr>
        <p:spPr>
          <a:xfrm>
            <a:off x="8304973" y="2034470"/>
            <a:ext cx="481263" cy="24544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solidFill>
                  <a:srgbClr val="FF5A00"/>
                </a:solidFill>
              </a:rPr>
              <a:t>Object Parts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16DC19F-306D-4D3F-9353-44EB088606CA}"/>
              </a:ext>
            </a:extLst>
          </p:cNvPr>
          <p:cNvCxnSpPr>
            <a:cxnSpLocks/>
          </p:cNvCxnSpPr>
          <p:nvPr/>
        </p:nvCxnSpPr>
        <p:spPr>
          <a:xfrm>
            <a:off x="9000593" y="3193370"/>
            <a:ext cx="591713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88362F1-F161-4B72-A377-6228475B64BB}"/>
              </a:ext>
            </a:extLst>
          </p:cNvPr>
          <p:cNvSpPr txBox="1"/>
          <p:nvPr/>
        </p:nvSpPr>
        <p:spPr>
          <a:xfrm>
            <a:off x="3059129" y="5057285"/>
            <a:ext cx="5754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FF5A00"/>
                </a:solidFill>
              </a:rPr>
              <a:t>Layers in neural network</a:t>
            </a:r>
          </a:p>
        </p:txBody>
      </p:sp>
      <p:sp>
        <p:nvSpPr>
          <p:cNvPr id="67" name="Rectangle: Rounded Corners 2">
            <a:extLst>
              <a:ext uri="{FF2B5EF4-FFF2-40B4-BE49-F238E27FC236}">
                <a16:creationId xmlns:a16="http://schemas.microsoft.com/office/drawing/2014/main" id="{B7F3DDBB-EB86-484F-AFD4-67A0378FD797}"/>
              </a:ext>
            </a:extLst>
          </p:cNvPr>
          <p:cNvSpPr/>
          <p:nvPr/>
        </p:nvSpPr>
        <p:spPr>
          <a:xfrm>
            <a:off x="2408030" y="1611868"/>
            <a:ext cx="6784228" cy="3299648"/>
          </a:xfrm>
          <a:custGeom>
            <a:avLst/>
            <a:gdLst>
              <a:gd name="connsiteX0" fmla="*/ 0 w 8678779"/>
              <a:gd name="connsiteY0" fmla="*/ 848188 h 5089024"/>
              <a:gd name="connsiteX1" fmla="*/ 848188 w 8678779"/>
              <a:gd name="connsiteY1" fmla="*/ 0 h 5089024"/>
              <a:gd name="connsiteX2" fmla="*/ 7830591 w 8678779"/>
              <a:gd name="connsiteY2" fmla="*/ 0 h 5089024"/>
              <a:gd name="connsiteX3" fmla="*/ 8678779 w 8678779"/>
              <a:gd name="connsiteY3" fmla="*/ 848188 h 5089024"/>
              <a:gd name="connsiteX4" fmla="*/ 8678779 w 8678779"/>
              <a:gd name="connsiteY4" fmla="*/ 4240836 h 5089024"/>
              <a:gd name="connsiteX5" fmla="*/ 7830591 w 8678779"/>
              <a:gd name="connsiteY5" fmla="*/ 5089024 h 5089024"/>
              <a:gd name="connsiteX6" fmla="*/ 848188 w 8678779"/>
              <a:gd name="connsiteY6" fmla="*/ 5089024 h 5089024"/>
              <a:gd name="connsiteX7" fmla="*/ 0 w 8678779"/>
              <a:gd name="connsiteY7" fmla="*/ 4240836 h 5089024"/>
              <a:gd name="connsiteX8" fmla="*/ 0 w 8678779"/>
              <a:gd name="connsiteY8" fmla="*/ 848188 h 5089024"/>
              <a:gd name="connsiteX0" fmla="*/ 46 w 8678825"/>
              <a:gd name="connsiteY0" fmla="*/ 848188 h 5089024"/>
              <a:gd name="connsiteX1" fmla="*/ 848234 w 8678825"/>
              <a:gd name="connsiteY1" fmla="*/ 0 h 5089024"/>
              <a:gd name="connsiteX2" fmla="*/ 7830637 w 8678825"/>
              <a:gd name="connsiteY2" fmla="*/ 0 h 5089024"/>
              <a:gd name="connsiteX3" fmla="*/ 8678825 w 8678825"/>
              <a:gd name="connsiteY3" fmla="*/ 848188 h 5089024"/>
              <a:gd name="connsiteX4" fmla="*/ 8678825 w 8678825"/>
              <a:gd name="connsiteY4" fmla="*/ 4240836 h 5089024"/>
              <a:gd name="connsiteX5" fmla="*/ 7830637 w 8678825"/>
              <a:gd name="connsiteY5" fmla="*/ 5089024 h 5089024"/>
              <a:gd name="connsiteX6" fmla="*/ 848234 w 8678825"/>
              <a:gd name="connsiteY6" fmla="*/ 5089024 h 5089024"/>
              <a:gd name="connsiteX7" fmla="*/ 46 w 8678825"/>
              <a:gd name="connsiteY7" fmla="*/ 4240836 h 5089024"/>
              <a:gd name="connsiteX8" fmla="*/ 46 w 8678825"/>
              <a:gd name="connsiteY8" fmla="*/ 848188 h 5089024"/>
              <a:gd name="connsiteX0" fmla="*/ 46 w 8678825"/>
              <a:gd name="connsiteY0" fmla="*/ 848188 h 5089024"/>
              <a:gd name="connsiteX1" fmla="*/ 848234 w 8678825"/>
              <a:gd name="connsiteY1" fmla="*/ 0 h 5089024"/>
              <a:gd name="connsiteX2" fmla="*/ 7830637 w 8678825"/>
              <a:gd name="connsiteY2" fmla="*/ 0 h 5089024"/>
              <a:gd name="connsiteX3" fmla="*/ 8678825 w 8678825"/>
              <a:gd name="connsiteY3" fmla="*/ 848188 h 5089024"/>
              <a:gd name="connsiteX4" fmla="*/ 8678825 w 8678825"/>
              <a:gd name="connsiteY4" fmla="*/ 4240836 h 5089024"/>
              <a:gd name="connsiteX5" fmla="*/ 7830637 w 8678825"/>
              <a:gd name="connsiteY5" fmla="*/ 5089024 h 5089024"/>
              <a:gd name="connsiteX6" fmla="*/ 848234 w 8678825"/>
              <a:gd name="connsiteY6" fmla="*/ 5089024 h 5089024"/>
              <a:gd name="connsiteX7" fmla="*/ 46 w 8678825"/>
              <a:gd name="connsiteY7" fmla="*/ 4240836 h 5089024"/>
              <a:gd name="connsiteX8" fmla="*/ 46 w 8678825"/>
              <a:gd name="connsiteY8" fmla="*/ 848188 h 5089024"/>
              <a:gd name="connsiteX0" fmla="*/ 46 w 8678825"/>
              <a:gd name="connsiteY0" fmla="*/ 848188 h 5089024"/>
              <a:gd name="connsiteX1" fmla="*/ 848234 w 8678825"/>
              <a:gd name="connsiteY1" fmla="*/ 0 h 5089024"/>
              <a:gd name="connsiteX2" fmla="*/ 7830637 w 8678825"/>
              <a:gd name="connsiteY2" fmla="*/ 0 h 5089024"/>
              <a:gd name="connsiteX3" fmla="*/ 8678825 w 8678825"/>
              <a:gd name="connsiteY3" fmla="*/ 848188 h 5089024"/>
              <a:gd name="connsiteX4" fmla="*/ 8678825 w 8678825"/>
              <a:gd name="connsiteY4" fmla="*/ 4240836 h 5089024"/>
              <a:gd name="connsiteX5" fmla="*/ 7830637 w 8678825"/>
              <a:gd name="connsiteY5" fmla="*/ 5089024 h 5089024"/>
              <a:gd name="connsiteX6" fmla="*/ 848234 w 8678825"/>
              <a:gd name="connsiteY6" fmla="*/ 5089024 h 5089024"/>
              <a:gd name="connsiteX7" fmla="*/ 46 w 8678825"/>
              <a:gd name="connsiteY7" fmla="*/ 4240836 h 5089024"/>
              <a:gd name="connsiteX8" fmla="*/ 46 w 8678825"/>
              <a:gd name="connsiteY8" fmla="*/ 848188 h 5089024"/>
              <a:gd name="connsiteX0" fmla="*/ 46 w 8678825"/>
              <a:gd name="connsiteY0" fmla="*/ 848188 h 5089024"/>
              <a:gd name="connsiteX1" fmla="*/ 848234 w 8678825"/>
              <a:gd name="connsiteY1" fmla="*/ 0 h 5089024"/>
              <a:gd name="connsiteX2" fmla="*/ 7830637 w 8678825"/>
              <a:gd name="connsiteY2" fmla="*/ 0 h 5089024"/>
              <a:gd name="connsiteX3" fmla="*/ 8678825 w 8678825"/>
              <a:gd name="connsiteY3" fmla="*/ 848188 h 5089024"/>
              <a:gd name="connsiteX4" fmla="*/ 8678825 w 8678825"/>
              <a:gd name="connsiteY4" fmla="*/ 4240836 h 5089024"/>
              <a:gd name="connsiteX5" fmla="*/ 7830637 w 8678825"/>
              <a:gd name="connsiteY5" fmla="*/ 5089024 h 5089024"/>
              <a:gd name="connsiteX6" fmla="*/ 848234 w 8678825"/>
              <a:gd name="connsiteY6" fmla="*/ 5089024 h 5089024"/>
              <a:gd name="connsiteX7" fmla="*/ 46 w 8678825"/>
              <a:gd name="connsiteY7" fmla="*/ 4240836 h 5089024"/>
              <a:gd name="connsiteX8" fmla="*/ 46 w 8678825"/>
              <a:gd name="connsiteY8" fmla="*/ 848188 h 5089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78825" h="5089024">
                <a:moveTo>
                  <a:pt x="46" y="848188"/>
                </a:moveTo>
                <a:cubicBezTo>
                  <a:pt x="46" y="379747"/>
                  <a:pt x="-21260" y="0"/>
                  <a:pt x="848234" y="0"/>
                </a:cubicBezTo>
                <a:lnTo>
                  <a:pt x="7830637" y="0"/>
                </a:lnTo>
                <a:cubicBezTo>
                  <a:pt x="8684089" y="0"/>
                  <a:pt x="8678825" y="379747"/>
                  <a:pt x="8678825" y="848188"/>
                </a:cubicBezTo>
                <a:lnTo>
                  <a:pt x="8678825" y="4240836"/>
                </a:lnTo>
                <a:cubicBezTo>
                  <a:pt x="8678825" y="4709277"/>
                  <a:pt x="8652004" y="5056939"/>
                  <a:pt x="7830637" y="5089024"/>
                </a:cubicBezTo>
                <a:lnTo>
                  <a:pt x="848234" y="5089024"/>
                </a:lnTo>
                <a:cubicBezTo>
                  <a:pt x="58951" y="5072982"/>
                  <a:pt x="46" y="4709277"/>
                  <a:pt x="46" y="4240836"/>
                </a:cubicBezTo>
                <a:lnTo>
                  <a:pt x="46" y="848188"/>
                </a:lnTo>
                <a:close/>
              </a:path>
            </a:pathLst>
          </a:custGeom>
          <a:noFill/>
          <a:ln w="63500" cap="rnd" cmpd="dbl">
            <a:solidFill>
              <a:schemeClr val="accent1">
                <a:shade val="50000"/>
              </a:schemeClr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3" name="Graphic 22" descr="Server">
            <a:extLst>
              <a:ext uri="{FF2B5EF4-FFF2-40B4-BE49-F238E27FC236}">
                <a16:creationId xmlns:a16="http://schemas.microsoft.com/office/drawing/2014/main" id="{FB99F913-B19D-42DB-A8F3-FDFB64329A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265" y="3967679"/>
            <a:ext cx="1143419" cy="114341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696D74D-6C58-4D6F-BF89-74EA148D500C}"/>
              </a:ext>
            </a:extLst>
          </p:cNvPr>
          <p:cNvSpPr txBox="1"/>
          <p:nvPr/>
        </p:nvSpPr>
        <p:spPr>
          <a:xfrm>
            <a:off x="-550407" y="5445464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CORPUS</a:t>
            </a:r>
          </a:p>
        </p:txBody>
      </p:sp>
      <p:pic>
        <p:nvPicPr>
          <p:cNvPr id="25" name="Graphic 24" descr="Shark">
            <a:extLst>
              <a:ext uri="{FF2B5EF4-FFF2-40B4-BE49-F238E27FC236}">
                <a16:creationId xmlns:a16="http://schemas.microsoft.com/office/drawing/2014/main" id="{41C6EFEA-85BD-4583-A1AD-BA6402415E5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7353" y="1630990"/>
            <a:ext cx="906562" cy="906562"/>
          </a:xfrm>
          <a:prstGeom prst="rect">
            <a:avLst/>
          </a:prstGeom>
        </p:spPr>
      </p:pic>
      <p:pic>
        <p:nvPicPr>
          <p:cNvPr id="26" name="Graphic 25" descr="Elephant">
            <a:extLst>
              <a:ext uri="{FF2B5EF4-FFF2-40B4-BE49-F238E27FC236}">
                <a16:creationId xmlns:a16="http://schemas.microsoft.com/office/drawing/2014/main" id="{D8B541DC-F943-47F5-96AD-CE8F804C76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7353" y="2767092"/>
            <a:ext cx="1143418" cy="114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1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9" grpId="0" animBg="1"/>
      <p:bldP spid="61" grpId="0" animBg="1"/>
      <p:bldP spid="63" grpId="0" animBg="1"/>
      <p:bldP spid="6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38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1213433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Traditional vs Deep Learning Models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AE49FD-7FDB-4452-8D82-7DBBB18A98C9}"/>
              </a:ext>
            </a:extLst>
          </p:cNvPr>
          <p:cNvCxnSpPr>
            <a:cxnSpLocks/>
          </p:cNvCxnSpPr>
          <p:nvPr/>
        </p:nvCxnSpPr>
        <p:spPr>
          <a:xfrm>
            <a:off x="6024563" y="1336646"/>
            <a:ext cx="0" cy="47101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F74E1A9-F389-4C35-8D47-AE63C286F2EB}"/>
              </a:ext>
            </a:extLst>
          </p:cNvPr>
          <p:cNvSpPr txBox="1"/>
          <p:nvPr/>
        </p:nvSpPr>
        <p:spPr>
          <a:xfrm>
            <a:off x="838200" y="1478913"/>
            <a:ext cx="46356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Traditional ML Models</a:t>
            </a:r>
          </a:p>
          <a:p>
            <a:endParaRPr lang="en-IN" sz="2400" b="1" dirty="0">
              <a:solidFill>
                <a:schemeClr val="accent1"/>
              </a:solidFill>
            </a:endParaRPr>
          </a:p>
          <a:p>
            <a:r>
              <a:rPr lang="en-IN" sz="2400" b="1" dirty="0"/>
              <a:t>Features used in models explicitly chosen by domain </a:t>
            </a:r>
            <a:r>
              <a:rPr lang="en-IN" sz="2400" b="1" dirty="0">
                <a:solidFill>
                  <a:schemeClr val="accent2"/>
                </a:solidFill>
              </a:rPr>
              <a:t>experts</a:t>
            </a:r>
          </a:p>
          <a:p>
            <a:endParaRPr lang="en-IN" sz="2400" b="1" dirty="0"/>
          </a:p>
          <a:p>
            <a:endParaRPr lang="en-IN" sz="2400" b="1" dirty="0">
              <a:solidFill>
                <a:schemeClr val="accent2"/>
              </a:solidFill>
            </a:endParaRPr>
          </a:p>
          <a:p>
            <a:endParaRPr lang="en-IN" sz="2400" b="1" dirty="0"/>
          </a:p>
          <a:p>
            <a:endParaRPr lang="en-IN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ED8BB3-5011-4DBF-B35C-59B2CE606701}"/>
              </a:ext>
            </a:extLst>
          </p:cNvPr>
          <p:cNvSpPr txBox="1"/>
          <p:nvPr/>
        </p:nvSpPr>
        <p:spPr>
          <a:xfrm>
            <a:off x="6850326" y="1478913"/>
            <a:ext cx="50409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Representational ML Models</a:t>
            </a:r>
          </a:p>
          <a:p>
            <a:endParaRPr lang="en-IN" sz="2400" b="1" dirty="0">
              <a:solidFill>
                <a:schemeClr val="accent1"/>
              </a:solidFill>
            </a:endParaRPr>
          </a:p>
          <a:p>
            <a:r>
              <a:rPr lang="en-IN" sz="2400" b="1" dirty="0"/>
              <a:t>Features used in models implicitly chosen by </a:t>
            </a:r>
            <a:r>
              <a:rPr lang="en-IN" sz="2400" b="1" dirty="0">
                <a:solidFill>
                  <a:schemeClr val="accent2"/>
                </a:solidFill>
              </a:rPr>
              <a:t>model itself</a:t>
            </a:r>
          </a:p>
          <a:p>
            <a:endParaRPr lang="en-IN" sz="2400" b="1" dirty="0">
              <a:solidFill>
                <a:schemeClr val="accent2"/>
              </a:solidFill>
            </a:endParaRP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93849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39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1213433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Traditional vs Deep Learning Models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AE49FD-7FDB-4452-8D82-7DBBB18A98C9}"/>
              </a:ext>
            </a:extLst>
          </p:cNvPr>
          <p:cNvCxnSpPr>
            <a:cxnSpLocks/>
          </p:cNvCxnSpPr>
          <p:nvPr/>
        </p:nvCxnSpPr>
        <p:spPr>
          <a:xfrm>
            <a:off x="6024563" y="1336646"/>
            <a:ext cx="0" cy="47101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F74E1A9-F389-4C35-8D47-AE63C286F2EB}"/>
              </a:ext>
            </a:extLst>
          </p:cNvPr>
          <p:cNvSpPr txBox="1"/>
          <p:nvPr/>
        </p:nvSpPr>
        <p:spPr>
          <a:xfrm>
            <a:off x="838200" y="1478913"/>
            <a:ext cx="46356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Traditional ML Models</a:t>
            </a:r>
          </a:p>
          <a:p>
            <a:endParaRPr lang="en-IN" sz="2400" b="1" dirty="0">
              <a:solidFill>
                <a:schemeClr val="accent1"/>
              </a:solidFill>
            </a:endParaRPr>
          </a:p>
          <a:p>
            <a:r>
              <a:rPr lang="en-IN" sz="2400" b="1" dirty="0">
                <a:solidFill>
                  <a:schemeClr val="bg1">
                    <a:lumMod val="85000"/>
                  </a:schemeClr>
                </a:solidFill>
              </a:rPr>
              <a:t>Features used in models explicitly chosen by domain </a:t>
            </a:r>
            <a:r>
              <a:rPr lang="en-IN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experts</a:t>
            </a:r>
          </a:p>
          <a:p>
            <a:endParaRPr lang="en-IN" sz="2400" b="1" dirty="0">
              <a:solidFill>
                <a:schemeClr val="accent2"/>
              </a:solidFill>
            </a:endParaRPr>
          </a:p>
          <a:p>
            <a:r>
              <a:rPr lang="en-IN" sz="2400" b="1" dirty="0"/>
              <a:t>Structured data such as number and probabilities</a:t>
            </a:r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>
              <a:solidFill>
                <a:schemeClr val="accent2"/>
              </a:solidFill>
            </a:endParaRPr>
          </a:p>
          <a:p>
            <a:endParaRPr lang="en-IN" sz="2400" b="1" dirty="0"/>
          </a:p>
          <a:p>
            <a:endParaRPr lang="en-IN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ED8BB3-5011-4DBF-B35C-59B2CE606701}"/>
              </a:ext>
            </a:extLst>
          </p:cNvPr>
          <p:cNvSpPr txBox="1"/>
          <p:nvPr/>
        </p:nvSpPr>
        <p:spPr>
          <a:xfrm>
            <a:off x="6850326" y="1478913"/>
            <a:ext cx="50409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Representational ML Models</a:t>
            </a:r>
          </a:p>
          <a:p>
            <a:endParaRPr lang="en-IN" sz="2400" b="1" dirty="0">
              <a:solidFill>
                <a:schemeClr val="accent1"/>
              </a:solidFill>
            </a:endParaRPr>
          </a:p>
          <a:p>
            <a:r>
              <a:rPr lang="en-IN" sz="2400" b="1" dirty="0">
                <a:solidFill>
                  <a:schemeClr val="bg1">
                    <a:lumMod val="85000"/>
                  </a:schemeClr>
                </a:solidFill>
              </a:rPr>
              <a:t>Features used in models implicitly chosen by </a:t>
            </a:r>
            <a:r>
              <a:rPr lang="en-IN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model itself</a:t>
            </a:r>
          </a:p>
          <a:p>
            <a:endParaRPr lang="en-IN" sz="2400" b="1" dirty="0">
              <a:solidFill>
                <a:schemeClr val="accent2"/>
              </a:solidFill>
            </a:endParaRPr>
          </a:p>
          <a:p>
            <a:r>
              <a:rPr lang="en-IN" sz="2400" b="1" dirty="0"/>
              <a:t>Unstructured data such as images, text and audio</a:t>
            </a:r>
          </a:p>
          <a:p>
            <a:endParaRPr lang="en-IN" sz="2400" b="1" dirty="0">
              <a:solidFill>
                <a:schemeClr val="accent2"/>
              </a:solidFill>
            </a:endParaRP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22897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2ABE-B5BC-4EF7-BE45-854AEA3C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0503569" cy="1466099"/>
          </a:xfrm>
        </p:spPr>
        <p:txBody>
          <a:bodyPr>
            <a:normAutofit/>
          </a:bodyPr>
          <a:lstStyle/>
          <a:p>
            <a:r>
              <a:rPr lang="en-IN" sz="3400" b="1" dirty="0">
                <a:latin typeface="+mn-lt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7CDEC-1652-4CEB-9260-BFF68A178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7166"/>
            <a:ext cx="10808368" cy="3891245"/>
          </a:xfrm>
        </p:spPr>
        <p:txBody>
          <a:bodyPr>
            <a:normAutofit/>
          </a:bodyPr>
          <a:lstStyle/>
          <a:p>
            <a:pPr marL="0" indent="0" algn="l">
              <a:lnSpc>
                <a:spcPct val="250000"/>
              </a:lnSpc>
              <a:buNone/>
            </a:pPr>
            <a:r>
              <a:rPr lang="en-IN" sz="2400" dirty="0"/>
              <a:t>Introduction to ML and scikit-learn</a:t>
            </a:r>
          </a:p>
          <a:p>
            <a:pPr marL="0" indent="0" algn="l">
              <a:lnSpc>
                <a:spcPct val="250000"/>
              </a:lnSpc>
              <a:buNone/>
            </a:pPr>
            <a:r>
              <a:rPr lang="en-IN" sz="2400" dirty="0"/>
              <a:t>ML workflow with scikit learn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IN" sz="2400" dirty="0"/>
              <a:t>Building simple regression model for regression and classification</a:t>
            </a:r>
            <a:endParaRPr lang="en-IN" sz="2400" dirty="0">
              <a:solidFill>
                <a:srgbClr val="7030A0"/>
              </a:solidFill>
            </a:endParaRPr>
          </a:p>
          <a:p>
            <a:pPr marL="0" indent="0" algn="l">
              <a:lnSpc>
                <a:spcPct val="250000"/>
              </a:lnSpc>
              <a:buNone/>
            </a:pPr>
            <a:endParaRPr lang="en-IN" sz="2400" dirty="0">
              <a:solidFill>
                <a:srgbClr val="7030A0"/>
              </a:solidFill>
            </a:endParaRPr>
          </a:p>
          <a:p>
            <a:pPr marL="0" indent="0" algn="l">
              <a:buNone/>
            </a:pPr>
            <a:endParaRPr lang="en-IN" sz="1800" b="0" i="0" u="none" strike="noStrike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1934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40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1213433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Traditional vs Deep Learning Models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AE49FD-7FDB-4452-8D82-7DBBB18A98C9}"/>
              </a:ext>
            </a:extLst>
          </p:cNvPr>
          <p:cNvCxnSpPr>
            <a:cxnSpLocks/>
          </p:cNvCxnSpPr>
          <p:nvPr/>
        </p:nvCxnSpPr>
        <p:spPr>
          <a:xfrm>
            <a:off x="6024563" y="1336646"/>
            <a:ext cx="0" cy="47101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F74E1A9-F389-4C35-8D47-AE63C286F2EB}"/>
              </a:ext>
            </a:extLst>
          </p:cNvPr>
          <p:cNvSpPr txBox="1"/>
          <p:nvPr/>
        </p:nvSpPr>
        <p:spPr>
          <a:xfrm>
            <a:off x="838200" y="1478913"/>
            <a:ext cx="46356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Traditional ML Models</a:t>
            </a:r>
          </a:p>
          <a:p>
            <a:endParaRPr lang="en-IN" sz="2400" b="1" dirty="0">
              <a:solidFill>
                <a:schemeClr val="accent1"/>
              </a:solidFill>
            </a:endParaRPr>
          </a:p>
          <a:p>
            <a:r>
              <a:rPr lang="en-IN" sz="2400" b="1" dirty="0">
                <a:solidFill>
                  <a:schemeClr val="bg1">
                    <a:lumMod val="85000"/>
                  </a:schemeClr>
                </a:solidFill>
              </a:rPr>
              <a:t>Features used in models explicitly chosen by domain </a:t>
            </a:r>
            <a:r>
              <a:rPr lang="en-IN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experts</a:t>
            </a:r>
          </a:p>
          <a:p>
            <a:endParaRPr lang="en-IN" sz="2400" b="1" dirty="0">
              <a:solidFill>
                <a:schemeClr val="accent2"/>
              </a:solidFill>
            </a:endParaRPr>
          </a:p>
          <a:p>
            <a:r>
              <a:rPr lang="en-IN" sz="2400" b="1" dirty="0">
                <a:solidFill>
                  <a:schemeClr val="bg1">
                    <a:lumMod val="85000"/>
                  </a:schemeClr>
                </a:solidFill>
              </a:rPr>
              <a:t>Structured data such as number and probabilities</a:t>
            </a:r>
          </a:p>
          <a:p>
            <a:endParaRPr lang="en-IN" sz="2400" b="1" dirty="0"/>
          </a:p>
          <a:p>
            <a:r>
              <a:rPr lang="en-IN" sz="2400" b="1" dirty="0"/>
              <a:t>Classification, regression, clustering and dimensionality reduction</a:t>
            </a:r>
          </a:p>
          <a:p>
            <a:endParaRPr lang="en-IN" sz="2400" b="1" dirty="0"/>
          </a:p>
          <a:p>
            <a:endParaRPr lang="en-IN" sz="2400" b="1" dirty="0">
              <a:solidFill>
                <a:schemeClr val="accent2"/>
              </a:solidFill>
            </a:endParaRPr>
          </a:p>
          <a:p>
            <a:endParaRPr lang="en-IN" sz="2400" b="1" dirty="0"/>
          </a:p>
          <a:p>
            <a:endParaRPr lang="en-IN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ED8BB3-5011-4DBF-B35C-59B2CE606701}"/>
              </a:ext>
            </a:extLst>
          </p:cNvPr>
          <p:cNvSpPr txBox="1"/>
          <p:nvPr/>
        </p:nvSpPr>
        <p:spPr>
          <a:xfrm>
            <a:off x="6850326" y="1478913"/>
            <a:ext cx="50409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Representational ML Models</a:t>
            </a:r>
          </a:p>
          <a:p>
            <a:endParaRPr lang="en-IN" sz="2400" b="1" dirty="0">
              <a:solidFill>
                <a:schemeClr val="accent1"/>
              </a:solidFill>
            </a:endParaRPr>
          </a:p>
          <a:p>
            <a:r>
              <a:rPr lang="en-IN" sz="2400" b="1" dirty="0">
                <a:solidFill>
                  <a:schemeClr val="bg1">
                    <a:lumMod val="85000"/>
                  </a:schemeClr>
                </a:solidFill>
              </a:rPr>
              <a:t>Features used in models implicitly chosen by </a:t>
            </a:r>
            <a:r>
              <a:rPr lang="en-IN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model itself</a:t>
            </a:r>
          </a:p>
          <a:p>
            <a:endParaRPr lang="en-IN" sz="2400" b="1" dirty="0">
              <a:solidFill>
                <a:schemeClr val="accent2"/>
              </a:solidFill>
            </a:endParaRPr>
          </a:p>
          <a:p>
            <a:r>
              <a:rPr lang="en-IN" sz="2400" b="1" dirty="0">
                <a:solidFill>
                  <a:schemeClr val="bg1">
                    <a:lumMod val="85000"/>
                  </a:schemeClr>
                </a:solidFill>
              </a:rPr>
              <a:t>Unstructured data such as images, text and audio</a:t>
            </a:r>
          </a:p>
          <a:p>
            <a:endParaRPr lang="en-IN" sz="2400" b="1" dirty="0">
              <a:solidFill>
                <a:schemeClr val="accent2"/>
              </a:solidFill>
            </a:endParaRPr>
          </a:p>
          <a:p>
            <a:r>
              <a:rPr lang="en-IN" sz="2400" b="1" dirty="0"/>
              <a:t>Classification, regression, clustering and dimensionality reduction</a:t>
            </a:r>
            <a:endParaRPr lang="en-IN" sz="2400" b="1" dirty="0">
              <a:solidFill>
                <a:schemeClr val="accent2"/>
              </a:solidFill>
            </a:endParaRP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52790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41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1213433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Traditional vs Deep Learning Models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AE49FD-7FDB-4452-8D82-7DBBB18A98C9}"/>
              </a:ext>
            </a:extLst>
          </p:cNvPr>
          <p:cNvCxnSpPr>
            <a:cxnSpLocks/>
          </p:cNvCxnSpPr>
          <p:nvPr/>
        </p:nvCxnSpPr>
        <p:spPr>
          <a:xfrm>
            <a:off x="6024563" y="1336646"/>
            <a:ext cx="0" cy="47101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F74E1A9-F389-4C35-8D47-AE63C286F2EB}"/>
              </a:ext>
            </a:extLst>
          </p:cNvPr>
          <p:cNvSpPr txBox="1"/>
          <p:nvPr/>
        </p:nvSpPr>
        <p:spPr>
          <a:xfrm>
            <a:off x="838200" y="1478913"/>
            <a:ext cx="46356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Traditional ML Models</a:t>
            </a:r>
          </a:p>
          <a:p>
            <a:endParaRPr lang="en-IN" sz="2400" b="1" dirty="0">
              <a:solidFill>
                <a:schemeClr val="accent1"/>
              </a:solidFill>
            </a:endParaRPr>
          </a:p>
          <a:p>
            <a:r>
              <a:rPr lang="en-IN" sz="2400" b="1" dirty="0"/>
              <a:t>Wide range of problem specific  solution techniques</a:t>
            </a:r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>
              <a:solidFill>
                <a:schemeClr val="accent2"/>
              </a:solidFill>
            </a:endParaRPr>
          </a:p>
          <a:p>
            <a:endParaRPr lang="en-IN" sz="2400" b="1" dirty="0"/>
          </a:p>
          <a:p>
            <a:endParaRPr lang="en-IN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ED8BB3-5011-4DBF-B35C-59B2CE606701}"/>
              </a:ext>
            </a:extLst>
          </p:cNvPr>
          <p:cNvSpPr txBox="1"/>
          <p:nvPr/>
        </p:nvSpPr>
        <p:spPr>
          <a:xfrm>
            <a:off x="6850326" y="1478913"/>
            <a:ext cx="50409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Representational ML Models</a:t>
            </a:r>
          </a:p>
          <a:p>
            <a:endParaRPr lang="en-IN" sz="2400" b="1" dirty="0">
              <a:solidFill>
                <a:schemeClr val="accent1"/>
              </a:solidFill>
            </a:endParaRPr>
          </a:p>
          <a:p>
            <a:r>
              <a:rPr lang="en-IN" sz="2400" b="1" dirty="0"/>
              <a:t>Neural network is by far the most common solution technique</a:t>
            </a:r>
            <a:endParaRPr lang="en-IN" sz="2400" b="1" dirty="0">
              <a:solidFill>
                <a:schemeClr val="accent2"/>
              </a:solidFill>
            </a:endParaRP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58039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42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1213433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Traditional vs Deep Learning Models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AE49FD-7FDB-4452-8D82-7DBBB18A98C9}"/>
              </a:ext>
            </a:extLst>
          </p:cNvPr>
          <p:cNvCxnSpPr>
            <a:cxnSpLocks/>
          </p:cNvCxnSpPr>
          <p:nvPr/>
        </p:nvCxnSpPr>
        <p:spPr>
          <a:xfrm>
            <a:off x="6024563" y="1336646"/>
            <a:ext cx="0" cy="47101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F74E1A9-F389-4C35-8D47-AE63C286F2EB}"/>
              </a:ext>
            </a:extLst>
          </p:cNvPr>
          <p:cNvSpPr txBox="1"/>
          <p:nvPr/>
        </p:nvSpPr>
        <p:spPr>
          <a:xfrm>
            <a:off x="838200" y="1478913"/>
            <a:ext cx="463561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Traditional ML Models</a:t>
            </a:r>
          </a:p>
          <a:p>
            <a:endParaRPr lang="en-IN" sz="2400" b="1" dirty="0">
              <a:solidFill>
                <a:schemeClr val="accent1"/>
              </a:solidFill>
            </a:endParaRPr>
          </a:p>
          <a:p>
            <a:r>
              <a:rPr lang="en-IN" sz="2400" b="1" dirty="0">
                <a:solidFill>
                  <a:schemeClr val="bg1">
                    <a:lumMod val="85000"/>
                  </a:schemeClr>
                </a:solidFill>
              </a:rPr>
              <a:t>Wide range of problem specific  solution techniques</a:t>
            </a:r>
          </a:p>
          <a:p>
            <a:endParaRPr lang="en-IN" sz="2400" b="1" dirty="0">
              <a:solidFill>
                <a:schemeClr val="accent2"/>
              </a:solidFill>
            </a:endParaRPr>
          </a:p>
          <a:p>
            <a:r>
              <a:rPr lang="en-IN" sz="2400" b="1" dirty="0"/>
              <a:t>Each solution technique adopts characteristic approach</a:t>
            </a:r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>
              <a:solidFill>
                <a:schemeClr val="accent2"/>
              </a:solidFill>
            </a:endParaRPr>
          </a:p>
          <a:p>
            <a:endParaRPr lang="en-IN" sz="2400" b="1" dirty="0"/>
          </a:p>
          <a:p>
            <a:endParaRPr lang="en-IN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ED8BB3-5011-4DBF-B35C-59B2CE606701}"/>
              </a:ext>
            </a:extLst>
          </p:cNvPr>
          <p:cNvSpPr txBox="1"/>
          <p:nvPr/>
        </p:nvSpPr>
        <p:spPr>
          <a:xfrm>
            <a:off x="6850326" y="1478913"/>
            <a:ext cx="50409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Representational ML Models</a:t>
            </a:r>
          </a:p>
          <a:p>
            <a:endParaRPr lang="en-IN" sz="2400" b="1" dirty="0">
              <a:solidFill>
                <a:schemeClr val="accent1"/>
              </a:solidFill>
            </a:endParaRPr>
          </a:p>
          <a:p>
            <a:r>
              <a:rPr lang="en-IN" sz="2400" b="1" dirty="0">
                <a:solidFill>
                  <a:schemeClr val="bg1">
                    <a:lumMod val="85000"/>
                  </a:schemeClr>
                </a:solidFill>
              </a:rPr>
              <a:t>Neural network is by far the most common solution technique</a:t>
            </a:r>
          </a:p>
          <a:p>
            <a:endParaRPr lang="en-IN" sz="2400" b="1" dirty="0">
              <a:solidFill>
                <a:schemeClr val="accent2"/>
              </a:solidFill>
            </a:endParaRPr>
          </a:p>
          <a:p>
            <a:r>
              <a:rPr lang="en-IN" sz="2400" b="1" dirty="0"/>
              <a:t>All solution techniques rely on neurons and interconnections between them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47772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43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1213433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Traditional vs Deep Learning Models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AE49FD-7FDB-4452-8D82-7DBBB18A98C9}"/>
              </a:ext>
            </a:extLst>
          </p:cNvPr>
          <p:cNvCxnSpPr>
            <a:cxnSpLocks/>
          </p:cNvCxnSpPr>
          <p:nvPr/>
        </p:nvCxnSpPr>
        <p:spPr>
          <a:xfrm>
            <a:off x="6024563" y="1336646"/>
            <a:ext cx="0" cy="47101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F74E1A9-F389-4C35-8D47-AE63C286F2EB}"/>
              </a:ext>
            </a:extLst>
          </p:cNvPr>
          <p:cNvSpPr txBox="1"/>
          <p:nvPr/>
        </p:nvSpPr>
        <p:spPr>
          <a:xfrm>
            <a:off x="838200" y="1478913"/>
            <a:ext cx="463561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Traditional ML Models</a:t>
            </a:r>
          </a:p>
          <a:p>
            <a:endParaRPr lang="en-IN" sz="2400" b="1" dirty="0">
              <a:solidFill>
                <a:schemeClr val="accent1"/>
              </a:solidFill>
            </a:endParaRPr>
          </a:p>
          <a:p>
            <a:r>
              <a:rPr lang="en-IN" sz="2400" b="1" dirty="0">
                <a:solidFill>
                  <a:schemeClr val="bg1">
                    <a:lumMod val="85000"/>
                  </a:schemeClr>
                </a:solidFill>
              </a:rPr>
              <a:t>Wide range of problem specific  solution techniques</a:t>
            </a:r>
          </a:p>
          <a:p>
            <a:endParaRPr lang="en-IN" sz="24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IN" sz="2400" b="1" dirty="0">
                <a:solidFill>
                  <a:schemeClr val="bg1">
                    <a:lumMod val="85000"/>
                  </a:schemeClr>
                </a:solidFill>
              </a:rPr>
              <a:t>Each solution technique adopts characteristic approach</a:t>
            </a:r>
          </a:p>
          <a:p>
            <a:endParaRPr lang="en-IN" sz="2400" b="1" dirty="0"/>
          </a:p>
          <a:p>
            <a:endParaRPr lang="en-IN" sz="2400" b="1" dirty="0"/>
          </a:p>
          <a:p>
            <a:r>
              <a:rPr lang="en-IN" sz="2400" b="1" dirty="0"/>
              <a:t>User has more insight into mechanics and internals of model</a:t>
            </a:r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>
              <a:solidFill>
                <a:schemeClr val="accent2"/>
              </a:solidFill>
            </a:endParaRPr>
          </a:p>
          <a:p>
            <a:endParaRPr lang="en-IN" sz="2400" b="1" dirty="0"/>
          </a:p>
          <a:p>
            <a:endParaRPr lang="en-IN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ED8BB3-5011-4DBF-B35C-59B2CE606701}"/>
              </a:ext>
            </a:extLst>
          </p:cNvPr>
          <p:cNvSpPr txBox="1"/>
          <p:nvPr/>
        </p:nvSpPr>
        <p:spPr>
          <a:xfrm>
            <a:off x="6850326" y="1478913"/>
            <a:ext cx="50409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Representational ML Models</a:t>
            </a:r>
          </a:p>
          <a:p>
            <a:endParaRPr lang="en-IN" sz="2400" b="1" dirty="0">
              <a:solidFill>
                <a:schemeClr val="accent1"/>
              </a:solidFill>
            </a:endParaRPr>
          </a:p>
          <a:p>
            <a:r>
              <a:rPr lang="en-IN" sz="2400" b="1" dirty="0">
                <a:solidFill>
                  <a:schemeClr val="bg1">
                    <a:lumMod val="85000"/>
                  </a:schemeClr>
                </a:solidFill>
              </a:rPr>
              <a:t>Neural network is by far the most common solution technique</a:t>
            </a:r>
          </a:p>
          <a:p>
            <a:endParaRPr lang="en-IN" sz="2400" b="1" dirty="0">
              <a:solidFill>
                <a:schemeClr val="accent2"/>
              </a:solidFill>
            </a:endParaRPr>
          </a:p>
          <a:p>
            <a:r>
              <a:rPr lang="en-IN" sz="2400" b="1" dirty="0">
                <a:solidFill>
                  <a:schemeClr val="bg1">
                    <a:lumMod val="85000"/>
                  </a:schemeClr>
                </a:solidFill>
              </a:rPr>
              <a:t>All solution techniques rely on neurons and interconnections between them</a:t>
            </a:r>
          </a:p>
          <a:p>
            <a:endParaRPr lang="en-IN" sz="2400" b="1" dirty="0">
              <a:solidFill>
                <a:schemeClr val="accent2"/>
              </a:solidFill>
            </a:endParaRPr>
          </a:p>
          <a:p>
            <a:r>
              <a:rPr lang="en-IN" sz="2400" b="1" dirty="0"/>
              <a:t>Black-box models are hard to question and reverse engineer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06395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44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1213433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Traditional vs Deep Learning Models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AE49FD-7FDB-4452-8D82-7DBBB18A98C9}"/>
              </a:ext>
            </a:extLst>
          </p:cNvPr>
          <p:cNvCxnSpPr>
            <a:cxnSpLocks/>
          </p:cNvCxnSpPr>
          <p:nvPr/>
        </p:nvCxnSpPr>
        <p:spPr>
          <a:xfrm>
            <a:off x="6024563" y="1336646"/>
            <a:ext cx="0" cy="47101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F74E1A9-F389-4C35-8D47-AE63C286F2EB}"/>
              </a:ext>
            </a:extLst>
          </p:cNvPr>
          <p:cNvSpPr txBox="1"/>
          <p:nvPr/>
        </p:nvSpPr>
        <p:spPr>
          <a:xfrm>
            <a:off x="838200" y="1478913"/>
            <a:ext cx="463561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Traditional ML Models</a:t>
            </a:r>
          </a:p>
          <a:p>
            <a:endParaRPr lang="en-IN" sz="24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IN" sz="2400" b="1" dirty="0">
                <a:solidFill>
                  <a:schemeClr val="bg1">
                    <a:lumMod val="85000"/>
                  </a:schemeClr>
                </a:solidFill>
              </a:rPr>
              <a:t>Wide range of problem specific  solution techniques</a:t>
            </a:r>
          </a:p>
          <a:p>
            <a:endParaRPr lang="en-IN" sz="24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IN" sz="2400" b="1" dirty="0">
                <a:solidFill>
                  <a:schemeClr val="bg1">
                    <a:lumMod val="85000"/>
                  </a:schemeClr>
                </a:solidFill>
              </a:rPr>
              <a:t>Each solution technique adopts characteristic approach</a:t>
            </a:r>
          </a:p>
          <a:p>
            <a:endParaRPr lang="en-IN" sz="24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en-IN" sz="24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IN" sz="2400" b="1" dirty="0">
                <a:solidFill>
                  <a:schemeClr val="bg1">
                    <a:lumMod val="85000"/>
                  </a:schemeClr>
                </a:solidFill>
              </a:rPr>
              <a:t>User has more insight into mechanics and internals of model</a:t>
            </a:r>
          </a:p>
          <a:p>
            <a:endParaRPr lang="en-IN" sz="2400" b="1" dirty="0"/>
          </a:p>
          <a:p>
            <a:r>
              <a:rPr lang="en-IN" sz="2400" b="1" dirty="0"/>
              <a:t>Scikit-learn</a:t>
            </a:r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>
              <a:solidFill>
                <a:schemeClr val="accent2"/>
              </a:solidFill>
            </a:endParaRPr>
          </a:p>
          <a:p>
            <a:endParaRPr lang="en-IN" sz="2400" b="1" dirty="0"/>
          </a:p>
          <a:p>
            <a:endParaRPr lang="en-IN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ED8BB3-5011-4DBF-B35C-59B2CE606701}"/>
              </a:ext>
            </a:extLst>
          </p:cNvPr>
          <p:cNvSpPr txBox="1"/>
          <p:nvPr/>
        </p:nvSpPr>
        <p:spPr>
          <a:xfrm>
            <a:off x="6850326" y="1478913"/>
            <a:ext cx="50409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Representational ML Models</a:t>
            </a:r>
          </a:p>
          <a:p>
            <a:endParaRPr lang="en-IN" sz="2400" b="1" dirty="0">
              <a:solidFill>
                <a:schemeClr val="accent1"/>
              </a:solidFill>
            </a:endParaRPr>
          </a:p>
          <a:p>
            <a:r>
              <a:rPr lang="en-IN" sz="2400" b="1" dirty="0">
                <a:solidFill>
                  <a:schemeClr val="bg1">
                    <a:lumMod val="85000"/>
                  </a:schemeClr>
                </a:solidFill>
              </a:rPr>
              <a:t>Neural network is by far the most common solution technique</a:t>
            </a:r>
          </a:p>
          <a:p>
            <a:endParaRPr lang="en-IN" sz="24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IN" sz="2400" b="1" dirty="0">
                <a:solidFill>
                  <a:schemeClr val="bg1">
                    <a:lumMod val="85000"/>
                  </a:schemeClr>
                </a:solidFill>
              </a:rPr>
              <a:t>All solution techniques rely on neurons and interconnections between them</a:t>
            </a:r>
          </a:p>
          <a:p>
            <a:endParaRPr lang="en-IN" sz="24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IN" sz="2400" b="1" dirty="0">
                <a:solidFill>
                  <a:schemeClr val="bg1">
                    <a:lumMod val="85000"/>
                  </a:schemeClr>
                </a:solidFill>
              </a:rPr>
              <a:t>Black-box models are hard to question and reverse engineer</a:t>
            </a:r>
          </a:p>
          <a:p>
            <a:endParaRPr lang="en-IN" sz="2400" b="1" dirty="0"/>
          </a:p>
          <a:p>
            <a:r>
              <a:rPr lang="en-IN" sz="2400" b="1" dirty="0"/>
              <a:t>TensorFlow , </a:t>
            </a:r>
            <a:r>
              <a:rPr lang="en-IN" sz="2400" b="1" dirty="0" err="1"/>
              <a:t>Keras</a:t>
            </a:r>
            <a:r>
              <a:rPr lang="en-IN" sz="2400" b="1" dirty="0"/>
              <a:t>, </a:t>
            </a:r>
            <a:r>
              <a:rPr lang="en-IN" sz="2400" b="1" dirty="0" err="1"/>
              <a:t>PyTorch</a:t>
            </a:r>
            <a:r>
              <a:rPr lang="en-IN" sz="2400" b="1" dirty="0"/>
              <a:t> </a:t>
            </a:r>
            <a:endParaRPr lang="en-IN" sz="2400" b="1" dirty="0">
              <a:solidFill>
                <a:schemeClr val="accent2"/>
              </a:solidFill>
            </a:endParaRP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18430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2ABE-B5BC-4EF7-BE45-854AEA3C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431" y="2695950"/>
            <a:ext cx="10503569" cy="1466099"/>
          </a:xfrm>
        </p:spPr>
        <p:txBody>
          <a:bodyPr>
            <a:normAutofit/>
          </a:bodyPr>
          <a:lstStyle/>
          <a:p>
            <a:pPr algn="ctr"/>
            <a:r>
              <a:rPr lang="en-IN" sz="3400" dirty="0">
                <a:latin typeface="+mn-lt"/>
              </a:rPr>
              <a:t>Important Concepts in Machine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7164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46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1213433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Dataset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A4A4BF-4CFC-44EB-A384-1EA65F32E7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132"/>
          <a:stretch/>
        </p:blipFill>
        <p:spPr>
          <a:xfrm>
            <a:off x="0" y="1369738"/>
            <a:ext cx="11611841" cy="22612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29B42ED-E351-4E99-9994-A29B3C0D2F78}"/>
              </a:ext>
            </a:extLst>
          </p:cNvPr>
          <p:cNvSpPr/>
          <p:nvPr/>
        </p:nvSpPr>
        <p:spPr>
          <a:xfrm>
            <a:off x="445629" y="1473047"/>
            <a:ext cx="9345478" cy="2014780"/>
          </a:xfrm>
          <a:prstGeom prst="rect">
            <a:avLst/>
          </a:prstGeom>
          <a:solidFill>
            <a:srgbClr val="4472C4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2B35C89-2FD7-47EA-98E9-B5DC213ACFE5}"/>
              </a:ext>
            </a:extLst>
          </p:cNvPr>
          <p:cNvSpPr/>
          <p:nvPr/>
        </p:nvSpPr>
        <p:spPr>
          <a:xfrm rot="5400000">
            <a:off x="4893643" y="-674175"/>
            <a:ext cx="449451" cy="9345480"/>
          </a:xfrm>
          <a:prstGeom prst="rightBrac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055A92-DD28-4287-BB21-9B3715E876EC}"/>
              </a:ext>
            </a:extLst>
          </p:cNvPr>
          <p:cNvSpPr txBox="1"/>
          <p:nvPr/>
        </p:nvSpPr>
        <p:spPr>
          <a:xfrm>
            <a:off x="4215538" y="4439656"/>
            <a:ext cx="221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Features / Inputs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DD9C7C-9C9D-4627-9421-C5EE5F1D1C63}"/>
              </a:ext>
            </a:extLst>
          </p:cNvPr>
          <p:cNvSpPr txBox="1"/>
          <p:nvPr/>
        </p:nvSpPr>
        <p:spPr>
          <a:xfrm>
            <a:off x="9893348" y="4439656"/>
            <a:ext cx="163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Target / Output  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D6E37039-C8FB-48DF-85FF-0A039060FE1A}"/>
              </a:ext>
            </a:extLst>
          </p:cNvPr>
          <p:cNvSpPr/>
          <p:nvPr/>
        </p:nvSpPr>
        <p:spPr>
          <a:xfrm rot="5400000">
            <a:off x="10620674" y="3020934"/>
            <a:ext cx="449451" cy="1955263"/>
          </a:xfrm>
          <a:prstGeom prst="rightBrac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8C56E1-22AE-4278-9C4F-4EDE8E19E8D5}"/>
              </a:ext>
            </a:extLst>
          </p:cNvPr>
          <p:cNvSpPr/>
          <p:nvPr/>
        </p:nvSpPr>
        <p:spPr>
          <a:xfrm>
            <a:off x="9867769" y="1473047"/>
            <a:ext cx="1955264" cy="2014780"/>
          </a:xfrm>
          <a:prstGeom prst="rect">
            <a:avLst/>
          </a:prstGeom>
          <a:solidFill>
            <a:srgbClr val="1FD1A7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71F239-BF2E-42AB-AE11-A8D413F31A14}"/>
              </a:ext>
            </a:extLst>
          </p:cNvPr>
          <p:cNvSpPr txBox="1"/>
          <p:nvPr/>
        </p:nvSpPr>
        <p:spPr>
          <a:xfrm>
            <a:off x="10030030" y="5080537"/>
            <a:ext cx="1395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Y</a:t>
            </a:r>
            <a:endParaRPr lang="en-IN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7CFD1B-3B94-4F48-BF4B-9DEDA1954114}"/>
              </a:ext>
            </a:extLst>
          </p:cNvPr>
          <p:cNvSpPr txBox="1"/>
          <p:nvPr/>
        </p:nvSpPr>
        <p:spPr>
          <a:xfrm>
            <a:off x="4484704" y="4997433"/>
            <a:ext cx="1267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x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067623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2092-1CF8-4C64-8450-F8AFDC8F7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59" y="-38714"/>
            <a:ext cx="10535652" cy="1478128"/>
          </a:xfrm>
        </p:spPr>
        <p:txBody>
          <a:bodyPr>
            <a:normAutofit/>
          </a:bodyPr>
          <a:lstStyle/>
          <a:p>
            <a:r>
              <a:rPr lang="en-IN" sz="3400" b="1" dirty="0">
                <a:latin typeface="+mn-lt"/>
              </a:rPr>
              <a:t>Mathematical Model Analogy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B7E1C0-6A2F-4A57-8765-F2FC76994831}"/>
              </a:ext>
            </a:extLst>
          </p:cNvPr>
          <p:cNvSpPr/>
          <p:nvPr/>
        </p:nvSpPr>
        <p:spPr>
          <a:xfrm>
            <a:off x="4989093" y="1943020"/>
            <a:ext cx="1395663" cy="115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Model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4B866F-E63E-4F20-97CA-575CEFBE711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047999" y="2520536"/>
            <a:ext cx="1941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AD4A263-FE2B-4635-B81D-42EB65173A84}"/>
              </a:ext>
            </a:extLst>
          </p:cNvPr>
          <p:cNvSpPr txBox="1"/>
          <p:nvPr/>
        </p:nvSpPr>
        <p:spPr>
          <a:xfrm>
            <a:off x="7628020" y="2228148"/>
            <a:ext cx="1395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Y</a:t>
            </a:r>
            <a:endParaRPr lang="en-IN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865185D-EED2-40CF-B383-1EA0FD568324}"/>
              </a:ext>
            </a:extLst>
          </p:cNvPr>
          <p:cNvCxnSpPr>
            <a:cxnSpLocks/>
          </p:cNvCxnSpPr>
          <p:nvPr/>
        </p:nvCxnSpPr>
        <p:spPr>
          <a:xfrm>
            <a:off x="6087979" y="2520536"/>
            <a:ext cx="1540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FFCDA6-BD6B-4BB0-9805-4BE87F90E279}"/>
              </a:ext>
            </a:extLst>
          </p:cNvPr>
          <p:cNvSpPr txBox="1"/>
          <p:nvPr/>
        </p:nvSpPr>
        <p:spPr>
          <a:xfrm>
            <a:off x="1609514" y="2254703"/>
            <a:ext cx="1267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x</a:t>
            </a:r>
            <a:endParaRPr lang="en-IN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6934BB-0C71-48FA-BF41-4701FD3B3C88}"/>
              </a:ext>
            </a:extLst>
          </p:cNvPr>
          <p:cNvSpPr txBox="1"/>
          <p:nvPr/>
        </p:nvSpPr>
        <p:spPr>
          <a:xfrm>
            <a:off x="3248524" y="4511742"/>
            <a:ext cx="536207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2000" b="1"/>
            </a:lvl1pPr>
          </a:lstStyle>
          <a:p>
            <a:r>
              <a:rPr lang="en-IN" dirty="0"/>
              <a:t>f(x) : hypothesis =  weights * input + bias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7354D7-A895-4BCC-BDC4-2C49C379B705}"/>
              </a:ext>
            </a:extLst>
          </p:cNvPr>
          <p:cNvSpPr txBox="1"/>
          <p:nvPr/>
        </p:nvSpPr>
        <p:spPr>
          <a:xfrm>
            <a:off x="8742947" y="3350384"/>
            <a:ext cx="3096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Given input and output ; what is the model that best fits the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004BA3-4751-4EB8-8D88-1ED9E30AC8E4}"/>
              </a:ext>
            </a:extLst>
          </p:cNvPr>
          <p:cNvSpPr txBox="1"/>
          <p:nvPr/>
        </p:nvSpPr>
        <p:spPr>
          <a:xfrm>
            <a:off x="8742947" y="4881074"/>
            <a:ext cx="3096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try to minimise the loss function/error to get best possible fit to the data by updating weight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1F4481-E32E-48C6-8B01-3124BE74FBC8}"/>
              </a:ext>
            </a:extLst>
          </p:cNvPr>
          <p:cNvSpPr txBox="1"/>
          <p:nvPr/>
        </p:nvSpPr>
        <p:spPr>
          <a:xfrm>
            <a:off x="1580144" y="2844019"/>
            <a:ext cx="166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Input/features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04E0C0-2163-4638-9DA5-F7E3BE631032}"/>
              </a:ext>
            </a:extLst>
          </p:cNvPr>
          <p:cNvSpPr txBox="1"/>
          <p:nvPr/>
        </p:nvSpPr>
        <p:spPr>
          <a:xfrm>
            <a:off x="7628020" y="2798877"/>
            <a:ext cx="194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output/response</a:t>
            </a:r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1EA3F38D-C294-4F49-BE22-90BF1ABA8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47</a:t>
            </a:fld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648365-B383-4144-80E7-CD923B2566A5}"/>
              </a:ext>
            </a:extLst>
          </p:cNvPr>
          <p:cNvSpPr txBox="1"/>
          <p:nvPr/>
        </p:nvSpPr>
        <p:spPr>
          <a:xfrm>
            <a:off x="3248523" y="5417873"/>
            <a:ext cx="421051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2000" b="1"/>
            </a:lvl1pPr>
          </a:lstStyle>
          <a:p>
            <a:r>
              <a:rPr lang="en-IN" dirty="0"/>
              <a:t>Error : loss function =  g(w)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01A76B-B985-4208-AA05-60049581E6C6}"/>
              </a:ext>
            </a:extLst>
          </p:cNvPr>
          <p:cNvSpPr txBox="1"/>
          <p:nvPr/>
        </p:nvSpPr>
        <p:spPr>
          <a:xfrm>
            <a:off x="3248523" y="6068412"/>
            <a:ext cx="421051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000" b="1" dirty="0"/>
              <a:t>minimize g(w) to find optimal weights</a:t>
            </a:r>
          </a:p>
        </p:txBody>
      </p:sp>
    </p:spTree>
    <p:extLst>
      <p:ext uri="{BB962C8B-B14F-4D97-AF65-F5344CB8AC3E}">
        <p14:creationId xmlns:p14="http://schemas.microsoft.com/office/powerpoint/2010/main" val="328442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B992-14DC-4829-9117-CD1A948CD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52" y="1"/>
            <a:ext cx="10515600" cy="15106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400" b="1" dirty="0">
                <a:latin typeface="+mn-lt"/>
              </a:rPr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2A70D-0E90-430D-A549-5B9C877AE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881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Without data there is No “Machine Learning”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What is data – “</a:t>
            </a:r>
            <a:r>
              <a:rPr lang="en-US" sz="2000" dirty="0"/>
              <a:t> It can be any unprocessed fact, value, text, sound or picture that is not being interpreted and analyzed</a:t>
            </a:r>
            <a:r>
              <a:rPr lang="en-IN" sz="2000" dirty="0"/>
              <a:t>”</a:t>
            </a:r>
            <a:r>
              <a:rPr lang="en-US" sz="2000" baseline="30000" dirty="0"/>
              <a:t> </a:t>
            </a:r>
            <a:r>
              <a:rPr lang="en-US" sz="1500" baseline="30000" dirty="0"/>
              <a:t>[1]</a:t>
            </a:r>
            <a:endParaRPr lang="en-IN" sz="15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F9950A-E3B6-4871-92FB-99CCB503FA87}"/>
              </a:ext>
            </a:extLst>
          </p:cNvPr>
          <p:cNvSpPr/>
          <p:nvPr/>
        </p:nvSpPr>
        <p:spPr>
          <a:xfrm>
            <a:off x="1400080" y="3561912"/>
            <a:ext cx="1577009" cy="6096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B002E67-7E6C-433C-82D2-EA01D9DABCDA}"/>
              </a:ext>
            </a:extLst>
          </p:cNvPr>
          <p:cNvSpPr/>
          <p:nvPr/>
        </p:nvSpPr>
        <p:spPr>
          <a:xfrm>
            <a:off x="4843989" y="3561909"/>
            <a:ext cx="1759226" cy="609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Information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FF6F25-6D44-4C90-849A-33C045C14A6B}"/>
              </a:ext>
            </a:extLst>
          </p:cNvPr>
          <p:cNvSpPr/>
          <p:nvPr/>
        </p:nvSpPr>
        <p:spPr>
          <a:xfrm>
            <a:off x="8470115" y="3561910"/>
            <a:ext cx="1759226" cy="609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Knowledge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24211F-A482-43CB-B793-EDE7F61B245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977089" y="3866710"/>
            <a:ext cx="1866900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39F98D-0645-4DDE-ABED-ACE705C9DE0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603215" y="3866710"/>
            <a:ext cx="186690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E691137-F8FB-4521-9E60-63A9F9509C44}"/>
              </a:ext>
            </a:extLst>
          </p:cNvPr>
          <p:cNvSpPr txBox="1"/>
          <p:nvPr/>
        </p:nvSpPr>
        <p:spPr>
          <a:xfrm>
            <a:off x="1400080" y="4306449"/>
            <a:ext cx="157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Housing Prices in the city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7E37E1-2F7D-4300-92DB-A5BE6FA548F7}"/>
              </a:ext>
            </a:extLst>
          </p:cNvPr>
          <p:cNvSpPr txBox="1"/>
          <p:nvPr/>
        </p:nvSpPr>
        <p:spPr>
          <a:xfrm>
            <a:off x="4657017" y="4328808"/>
            <a:ext cx="2133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Price Range : </a:t>
            </a:r>
          </a:p>
          <a:p>
            <a:pPr algn="ctr"/>
            <a:r>
              <a:rPr lang="en-IN" dirty="0"/>
              <a:t>$ 150K to $450K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AD1918-21E2-4510-812D-B0140A89B677}"/>
              </a:ext>
            </a:extLst>
          </p:cNvPr>
          <p:cNvSpPr txBox="1"/>
          <p:nvPr/>
        </p:nvSpPr>
        <p:spPr>
          <a:xfrm>
            <a:off x="8289668" y="4250278"/>
            <a:ext cx="3513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Price depends 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# of bedrooms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Distance from city centre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Ocean Vicinity etc.</a:t>
            </a:r>
          </a:p>
          <a:p>
            <a:pPr algn="ctr"/>
            <a:endParaRPr lang="en-IN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A3919DA2-C452-4FDB-9735-271CF1E52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48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D7D2E6-1085-4497-881B-45156447299B}"/>
              </a:ext>
            </a:extLst>
          </p:cNvPr>
          <p:cNvSpPr txBox="1"/>
          <p:nvPr/>
        </p:nvSpPr>
        <p:spPr>
          <a:xfrm>
            <a:off x="764540" y="6538912"/>
            <a:ext cx="46399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Courtesy – [1].  analytics </a:t>
            </a:r>
            <a:r>
              <a:rPr lang="en-IN" sz="800" dirty="0" err="1"/>
              <a:t>india</a:t>
            </a:r>
            <a:r>
              <a:rPr lang="en-IN" sz="800" dirty="0"/>
              <a:t> magazine</a:t>
            </a:r>
          </a:p>
        </p:txBody>
      </p:sp>
    </p:spTree>
    <p:extLst>
      <p:ext uri="{BB962C8B-B14F-4D97-AF65-F5344CB8AC3E}">
        <p14:creationId xmlns:p14="http://schemas.microsoft.com/office/powerpoint/2010/main" val="17379156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B2A9DC6A-6C10-41EC-B1D9-DE69275DF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913" y="1003074"/>
            <a:ext cx="1971764" cy="18992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84B992-14DC-4829-9117-CD1A948CD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842" y="0"/>
            <a:ext cx="11871158" cy="1393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400" b="1" dirty="0">
                <a:latin typeface="+mn-lt"/>
              </a:rPr>
              <a:t>How Data Is Used In ML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F9950A-E3B6-4871-92FB-99CCB503FA87}"/>
              </a:ext>
            </a:extLst>
          </p:cNvPr>
          <p:cNvSpPr/>
          <p:nvPr/>
        </p:nvSpPr>
        <p:spPr>
          <a:xfrm>
            <a:off x="579784" y="3016950"/>
            <a:ext cx="1577009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B002E67-7E6C-433C-82D2-EA01D9DABCDA}"/>
              </a:ext>
            </a:extLst>
          </p:cNvPr>
          <p:cNvSpPr/>
          <p:nvPr/>
        </p:nvSpPr>
        <p:spPr>
          <a:xfrm>
            <a:off x="6603724" y="3016950"/>
            <a:ext cx="1759226" cy="609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FF6F25-6D44-4C90-849A-33C045C14A6B}"/>
              </a:ext>
            </a:extLst>
          </p:cNvPr>
          <p:cNvSpPr/>
          <p:nvPr/>
        </p:nvSpPr>
        <p:spPr>
          <a:xfrm>
            <a:off x="9899374" y="3016950"/>
            <a:ext cx="1759226" cy="609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Prediction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24211F-A482-43CB-B793-EDE7F61B245C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>
            <a:off x="2156793" y="3321750"/>
            <a:ext cx="133349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39F98D-0645-4DDE-ABED-ACE705C9DE0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362950" y="3321751"/>
            <a:ext cx="15364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51AFF7F-2DE8-4D91-A1B7-9A2A39BA0466}"/>
              </a:ext>
            </a:extLst>
          </p:cNvPr>
          <p:cNvSpPr/>
          <p:nvPr/>
        </p:nvSpPr>
        <p:spPr>
          <a:xfrm>
            <a:off x="3490292" y="3016951"/>
            <a:ext cx="1577009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Features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556E5B8-3745-470E-9993-ABBD22C9B688}"/>
              </a:ext>
            </a:extLst>
          </p:cNvPr>
          <p:cNvCxnSpPr>
            <a:cxnSpLocks/>
            <a:stCxn id="25" idx="3"/>
            <a:endCxn id="5" idx="1"/>
          </p:cNvCxnSpPr>
          <p:nvPr/>
        </p:nvCxnSpPr>
        <p:spPr>
          <a:xfrm>
            <a:off x="5067301" y="3321751"/>
            <a:ext cx="15364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AFFCE8B-345F-472C-BCB6-D35A27FB734A}"/>
              </a:ext>
            </a:extLst>
          </p:cNvPr>
          <p:cNvSpPr txBox="1"/>
          <p:nvPr/>
        </p:nvSpPr>
        <p:spPr>
          <a:xfrm>
            <a:off x="579784" y="3831962"/>
            <a:ext cx="1577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text; images; audio; video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071D244-0DAF-4C62-A902-A019E90F67FB}"/>
              </a:ext>
            </a:extLst>
          </p:cNvPr>
          <p:cNvSpPr txBox="1"/>
          <p:nvPr/>
        </p:nvSpPr>
        <p:spPr>
          <a:xfrm>
            <a:off x="3490291" y="3831962"/>
            <a:ext cx="1577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Text columns; part of the images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480459-6B34-4BC7-B320-FBEEF220C995}"/>
              </a:ext>
            </a:extLst>
          </p:cNvPr>
          <p:cNvSpPr txBox="1"/>
          <p:nvPr/>
        </p:nvSpPr>
        <p:spPr>
          <a:xfrm>
            <a:off x="6785941" y="3931352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CNN,RNN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D5D19B-9BAB-4F7B-A2B1-249236172DD2}"/>
              </a:ext>
            </a:extLst>
          </p:cNvPr>
          <p:cNvSpPr txBox="1"/>
          <p:nvPr/>
        </p:nvSpPr>
        <p:spPr>
          <a:xfrm>
            <a:off x="9899374" y="3831962"/>
            <a:ext cx="1951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Classify document; identify object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EAF0C67-9342-47A0-81FA-50E1583B9C9D}"/>
              </a:ext>
            </a:extLst>
          </p:cNvPr>
          <p:cNvSpPr txBox="1"/>
          <p:nvPr/>
        </p:nvSpPr>
        <p:spPr>
          <a:xfrm>
            <a:off x="1058242" y="5146929"/>
            <a:ext cx="3530600" cy="129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NO Data </a:t>
            </a:r>
            <a:r>
              <a:rPr lang="en-IN" dirty="0">
                <a:sym typeface="Wingdings" panose="05000000000000000000" pitchFamily="2" charset="2"/>
              </a:rPr>
              <a:t> No business Insight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Useful data  Valuable Insight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Garbage In  Garbage Out</a:t>
            </a:r>
            <a:endParaRPr lang="en-IN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96112C0F-462A-4219-93E1-5C72EC1589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764"/>
          <a:stretch/>
        </p:blipFill>
        <p:spPr>
          <a:xfrm>
            <a:off x="1126735" y="1697302"/>
            <a:ext cx="483105" cy="76121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874F78F2-F202-4B4A-8C73-7DA031ED3B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931"/>
          <a:stretch/>
        </p:blipFill>
        <p:spPr>
          <a:xfrm>
            <a:off x="6183797" y="1439140"/>
            <a:ext cx="2781296" cy="1277564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079E703F-E432-4B54-AB65-54C79C3B7787}"/>
              </a:ext>
            </a:extLst>
          </p:cNvPr>
          <p:cNvSpPr txBox="1"/>
          <p:nvPr/>
        </p:nvSpPr>
        <p:spPr>
          <a:xfrm>
            <a:off x="9711717" y="1768044"/>
            <a:ext cx="195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Dog</a:t>
            </a:r>
          </a:p>
        </p:txBody>
      </p:sp>
      <p:sp>
        <p:nvSpPr>
          <p:cNvPr id="61" name="Slide Number Placeholder 60">
            <a:extLst>
              <a:ext uri="{FF2B5EF4-FFF2-40B4-BE49-F238E27FC236}">
                <a16:creationId xmlns:a16="http://schemas.microsoft.com/office/drawing/2014/main" id="{B163073E-AC51-4838-95BE-80621205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014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1D23-5718-4BD5-82C7-BBF4C8C32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265" y="126039"/>
            <a:ext cx="10515600" cy="1325563"/>
          </a:xfrm>
        </p:spPr>
        <p:txBody>
          <a:bodyPr>
            <a:normAutofit/>
          </a:bodyPr>
          <a:lstStyle/>
          <a:p>
            <a:r>
              <a:rPr lang="en-IN" sz="3400" b="1" dirty="0">
                <a:latin typeface="+mn-lt"/>
              </a:rPr>
              <a:t>Machine Learning Applications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8550B2-25DB-42F7-8D7E-D0F571AAF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379" y="1717913"/>
            <a:ext cx="2405725" cy="1655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B0FEBF-4EF1-4D43-AE92-F07F549A9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992" y="1697593"/>
            <a:ext cx="3623977" cy="18305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D1DF73-E128-4222-8E81-5DB2F3D74B40}"/>
              </a:ext>
            </a:extLst>
          </p:cNvPr>
          <p:cNvSpPr txBox="1"/>
          <p:nvPr/>
        </p:nvSpPr>
        <p:spPr>
          <a:xfrm>
            <a:off x="7596230" y="3618639"/>
            <a:ext cx="2405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Anomaly Detection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B835D3-E25A-4AF7-B062-B0A6448E23BE}"/>
              </a:ext>
            </a:extLst>
          </p:cNvPr>
          <p:cNvSpPr txBox="1"/>
          <p:nvPr/>
        </p:nvSpPr>
        <p:spPr>
          <a:xfrm>
            <a:off x="1809806" y="3534644"/>
            <a:ext cx="3080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Virtual Assistant, Chat Bots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0CEF17-C5A2-4BC7-A98E-861F597CB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2016" y="4585492"/>
            <a:ext cx="2076450" cy="15859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153D5C-6D79-417D-B772-F4AF38E60217}"/>
              </a:ext>
            </a:extLst>
          </p:cNvPr>
          <p:cNvSpPr txBox="1"/>
          <p:nvPr/>
        </p:nvSpPr>
        <p:spPr>
          <a:xfrm>
            <a:off x="2766255" y="6207920"/>
            <a:ext cx="1385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Forecasting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3F2AA87-B882-4CAB-A62F-551432BE1C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4242" y="4314030"/>
            <a:ext cx="3419475" cy="18573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72B42E5-CFA5-4079-8232-BC2D820AADED}"/>
              </a:ext>
            </a:extLst>
          </p:cNvPr>
          <p:cNvSpPr txBox="1"/>
          <p:nvPr/>
        </p:nvSpPr>
        <p:spPr>
          <a:xfrm>
            <a:off x="7081226" y="6174022"/>
            <a:ext cx="314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Object Detection And Counting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F045F2BA-3940-46E4-94AD-518D424D9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58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50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1213433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Training Data / Test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6DA525-3F04-47FA-B70E-4F5648BCEC8A}"/>
              </a:ext>
            </a:extLst>
          </p:cNvPr>
          <p:cNvSpPr/>
          <p:nvPr/>
        </p:nvSpPr>
        <p:spPr>
          <a:xfrm>
            <a:off x="579486" y="2733353"/>
            <a:ext cx="3611105" cy="1906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Dataset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6306BD-B3E8-493B-8887-5BB215CBDF28}"/>
              </a:ext>
            </a:extLst>
          </p:cNvPr>
          <p:cNvSpPr/>
          <p:nvPr/>
        </p:nvSpPr>
        <p:spPr>
          <a:xfrm>
            <a:off x="7742695" y="2733353"/>
            <a:ext cx="2898183" cy="19062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Training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901C29-DD4B-4A88-9F59-751AC8A05EB7}"/>
              </a:ext>
            </a:extLst>
          </p:cNvPr>
          <p:cNvSpPr/>
          <p:nvPr/>
        </p:nvSpPr>
        <p:spPr>
          <a:xfrm>
            <a:off x="10640878" y="2733353"/>
            <a:ext cx="825692" cy="19062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3600" dirty="0">
                <a:solidFill>
                  <a:srgbClr val="FF0000"/>
                </a:solidFill>
              </a:rPr>
              <a:t>Testing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9944DC-4138-459C-B3A8-9E9C548237E7}"/>
              </a:ext>
            </a:extLst>
          </p:cNvPr>
          <p:cNvCxnSpPr/>
          <p:nvPr/>
        </p:nvCxnSpPr>
        <p:spPr>
          <a:xfrm>
            <a:off x="4999495" y="3686499"/>
            <a:ext cx="20147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D2CCACC-F6A8-4B47-936E-2F3FB4645B5A}"/>
              </a:ext>
            </a:extLst>
          </p:cNvPr>
          <p:cNvSpPr txBox="1"/>
          <p:nvPr/>
        </p:nvSpPr>
        <p:spPr>
          <a:xfrm>
            <a:off x="858455" y="3917861"/>
            <a:ext cx="305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(Features + Target)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9318E9-9DF6-461E-B994-9863295FCF6A}"/>
              </a:ext>
            </a:extLst>
          </p:cNvPr>
          <p:cNvSpPr txBox="1"/>
          <p:nvPr/>
        </p:nvSpPr>
        <p:spPr>
          <a:xfrm>
            <a:off x="8610600" y="3939196"/>
            <a:ext cx="3053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(Features + Target)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B94643-A033-4BB3-8DE3-458D93318C02}"/>
              </a:ext>
            </a:extLst>
          </p:cNvPr>
          <p:cNvSpPr txBox="1"/>
          <p:nvPr/>
        </p:nvSpPr>
        <p:spPr>
          <a:xfrm rot="16200000">
            <a:off x="9843700" y="3547999"/>
            <a:ext cx="3053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(Features + Target)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AC8829D-200C-4FD2-84E1-B3F4391ED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98281"/>
            <a:ext cx="3326346" cy="99173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DBC2237-80E8-4B1A-B0BB-4F1A279D3B5C}"/>
              </a:ext>
            </a:extLst>
          </p:cNvPr>
          <p:cNvSpPr txBox="1"/>
          <p:nvPr/>
        </p:nvSpPr>
        <p:spPr>
          <a:xfrm>
            <a:off x="3775252" y="4630527"/>
            <a:ext cx="8306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/>
              <a:t>[50000 x 9]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7B9649-34A1-43E9-AF50-2EACDA995B15}"/>
              </a:ext>
            </a:extLst>
          </p:cNvPr>
          <p:cNvSpPr txBox="1"/>
          <p:nvPr/>
        </p:nvSpPr>
        <p:spPr>
          <a:xfrm>
            <a:off x="9980024" y="4639645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[40000 x 9]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4D68B4-3AEF-49E1-BE90-8ADB9C8DFDA6}"/>
              </a:ext>
            </a:extLst>
          </p:cNvPr>
          <p:cNvSpPr txBox="1"/>
          <p:nvPr/>
        </p:nvSpPr>
        <p:spPr>
          <a:xfrm>
            <a:off x="11151833" y="4648401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[10000 x 9] </a:t>
            </a:r>
          </a:p>
        </p:txBody>
      </p:sp>
    </p:spTree>
    <p:extLst>
      <p:ext uri="{BB962C8B-B14F-4D97-AF65-F5344CB8AC3E}">
        <p14:creationId xmlns:p14="http://schemas.microsoft.com/office/powerpoint/2010/main" val="37481646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51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1213433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Training Data / Test Data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9944DC-4138-459C-B3A8-9E9C548237E7}"/>
              </a:ext>
            </a:extLst>
          </p:cNvPr>
          <p:cNvCxnSpPr/>
          <p:nvPr/>
        </p:nvCxnSpPr>
        <p:spPr>
          <a:xfrm>
            <a:off x="4999495" y="3686499"/>
            <a:ext cx="20147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9976BEA-B670-4A01-8C0D-2D947B9F3AD8}"/>
              </a:ext>
            </a:extLst>
          </p:cNvPr>
          <p:cNvGrpSpPr/>
          <p:nvPr/>
        </p:nvGrpSpPr>
        <p:grpSpPr>
          <a:xfrm>
            <a:off x="368967" y="2475854"/>
            <a:ext cx="3921071" cy="2167902"/>
            <a:chOff x="368967" y="2475854"/>
            <a:chExt cx="3921071" cy="216790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3534B9-2867-4ACF-B966-A72F066D50B5}"/>
                </a:ext>
              </a:extLst>
            </p:cNvPr>
            <p:cNvSpPr/>
            <p:nvPr/>
          </p:nvSpPr>
          <p:spPr>
            <a:xfrm>
              <a:off x="368967" y="2475854"/>
              <a:ext cx="2898183" cy="190629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600" dirty="0"/>
                <a:t>Training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6BB51C4-94AC-4073-BF9D-CA2CCB9E4963}"/>
                </a:ext>
              </a:extLst>
            </p:cNvPr>
            <p:cNvSpPr txBox="1"/>
            <p:nvPr/>
          </p:nvSpPr>
          <p:spPr>
            <a:xfrm>
              <a:off x="1236872" y="3681697"/>
              <a:ext cx="30531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(Features + Target)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F7CA22-4EC1-40F1-A566-B4E834BE4D5F}"/>
                </a:ext>
              </a:extLst>
            </p:cNvPr>
            <p:cNvSpPr txBox="1"/>
            <p:nvPr/>
          </p:nvSpPr>
          <p:spPr>
            <a:xfrm>
              <a:off x="2606296" y="4382146"/>
              <a:ext cx="8611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dirty="0"/>
                <a:t>[40000 x 9] 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02BE3FD-0C03-4DF8-A55E-BF2DB5561F21}"/>
              </a:ext>
            </a:extLst>
          </p:cNvPr>
          <p:cNvGrpSpPr/>
          <p:nvPr/>
        </p:nvGrpSpPr>
        <p:grpSpPr>
          <a:xfrm>
            <a:off x="3267150" y="1902417"/>
            <a:ext cx="1372088" cy="3053166"/>
            <a:chOff x="3267150" y="1902417"/>
            <a:chExt cx="1372088" cy="305316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953B2BF-372C-4EC0-83C2-0D8F6F34C68D}"/>
                </a:ext>
              </a:extLst>
            </p:cNvPr>
            <p:cNvSpPr/>
            <p:nvPr/>
          </p:nvSpPr>
          <p:spPr>
            <a:xfrm>
              <a:off x="3267150" y="2475854"/>
              <a:ext cx="825692" cy="19062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IN" sz="3600" dirty="0">
                  <a:solidFill>
                    <a:srgbClr val="FF0000"/>
                  </a:solidFill>
                </a:rPr>
                <a:t>Testing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774B616-9C15-457E-978B-AC627A8D6E63}"/>
                </a:ext>
              </a:extLst>
            </p:cNvPr>
            <p:cNvSpPr txBox="1"/>
            <p:nvPr/>
          </p:nvSpPr>
          <p:spPr>
            <a:xfrm rot="16200000">
              <a:off x="2469972" y="3290500"/>
              <a:ext cx="30531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/>
                <a:t>(Features + Target)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6164B33-217F-43B5-B3BD-DAFB41C305AB}"/>
                </a:ext>
              </a:extLst>
            </p:cNvPr>
            <p:cNvSpPr txBox="1"/>
            <p:nvPr/>
          </p:nvSpPr>
          <p:spPr>
            <a:xfrm>
              <a:off x="3778105" y="4390902"/>
              <a:ext cx="8611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dirty="0"/>
                <a:t>[10000 x 9] 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B6DAA10-4645-48B5-A5C0-40CACC6473FF}"/>
              </a:ext>
            </a:extLst>
          </p:cNvPr>
          <p:cNvGrpSpPr/>
          <p:nvPr/>
        </p:nvGrpSpPr>
        <p:grpSpPr>
          <a:xfrm>
            <a:off x="7280405" y="2484610"/>
            <a:ext cx="3921071" cy="2167902"/>
            <a:chOff x="368967" y="2475854"/>
            <a:chExt cx="3921071" cy="216790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DD0ADE6-C7F6-4FD8-8430-9CEE0506A024}"/>
                </a:ext>
              </a:extLst>
            </p:cNvPr>
            <p:cNvSpPr txBox="1"/>
            <p:nvPr/>
          </p:nvSpPr>
          <p:spPr>
            <a:xfrm>
              <a:off x="1236872" y="3681697"/>
              <a:ext cx="30531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(Features + Target)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864E452-C7E0-490A-9C5F-396D4320B693}"/>
                </a:ext>
              </a:extLst>
            </p:cNvPr>
            <p:cNvSpPr txBox="1"/>
            <p:nvPr/>
          </p:nvSpPr>
          <p:spPr>
            <a:xfrm>
              <a:off x="2606296" y="4382146"/>
              <a:ext cx="8611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dirty="0"/>
                <a:t>[40000 x 9] 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6674D5A-CD06-46BF-BBAE-03161489FD2E}"/>
                </a:ext>
              </a:extLst>
            </p:cNvPr>
            <p:cNvSpPr/>
            <p:nvPr/>
          </p:nvSpPr>
          <p:spPr>
            <a:xfrm>
              <a:off x="368967" y="2475854"/>
              <a:ext cx="2898183" cy="190629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0000">
                    <a:schemeClr val="accent1">
                      <a:lumMod val="45000"/>
                      <a:lumOff val="55000"/>
                    </a:schemeClr>
                  </a:gs>
                  <a:gs pos="39000">
                    <a:schemeClr val="accent1">
                      <a:lumMod val="45000"/>
                      <a:lumOff val="55000"/>
                    </a:schemeClr>
                  </a:gs>
                  <a:gs pos="60000">
                    <a:schemeClr val="accent1">
                      <a:lumMod val="30000"/>
                      <a:lumOff val="70000"/>
                    </a:schemeClr>
                  </a:gs>
                </a:gsLst>
                <a:path path="rect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600" dirty="0"/>
                <a:t>Training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1D48FDE-9DDE-40FB-B136-C97A75F3C519}"/>
              </a:ext>
            </a:extLst>
          </p:cNvPr>
          <p:cNvSpPr/>
          <p:nvPr/>
        </p:nvSpPr>
        <p:spPr>
          <a:xfrm>
            <a:off x="9655442" y="2493367"/>
            <a:ext cx="528428" cy="1906292"/>
          </a:xfrm>
          <a:prstGeom prst="rect">
            <a:avLst/>
          </a:prstGeom>
          <a:solidFill>
            <a:schemeClr val="accent6"/>
          </a:soli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0000">
                  <a:schemeClr val="accent1">
                    <a:lumMod val="45000"/>
                    <a:lumOff val="55000"/>
                  </a:schemeClr>
                </a:gs>
                <a:gs pos="39000">
                  <a:schemeClr val="accent1">
                    <a:lumMod val="45000"/>
                    <a:lumOff val="55000"/>
                  </a:schemeClr>
                </a:gs>
                <a:gs pos="60000">
                  <a:schemeClr val="accent1">
                    <a:lumMod val="30000"/>
                    <a:lumOff val="70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dirty="0"/>
              <a:t>Validation set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DAC37A9-BEB1-4D2C-BDD9-A1EB7270EF60}"/>
              </a:ext>
            </a:extLst>
          </p:cNvPr>
          <p:cNvSpPr/>
          <p:nvPr/>
        </p:nvSpPr>
        <p:spPr>
          <a:xfrm>
            <a:off x="9146465" y="2484610"/>
            <a:ext cx="528428" cy="1906292"/>
          </a:xfrm>
          <a:prstGeom prst="rect">
            <a:avLst/>
          </a:prstGeom>
          <a:solidFill>
            <a:srgbClr val="2F5597">
              <a:alpha val="23137"/>
            </a:srgbClr>
          </a:soli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0000">
                  <a:schemeClr val="accent1">
                    <a:lumMod val="45000"/>
                    <a:lumOff val="55000"/>
                  </a:schemeClr>
                </a:gs>
                <a:gs pos="39000">
                  <a:schemeClr val="accent1">
                    <a:lumMod val="45000"/>
                    <a:lumOff val="55000"/>
                  </a:schemeClr>
                </a:gs>
                <a:gs pos="60000">
                  <a:schemeClr val="accent1">
                    <a:lumMod val="30000"/>
                    <a:lumOff val="70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A973F73-3622-43CE-919E-4299E60DD440}"/>
              </a:ext>
            </a:extLst>
          </p:cNvPr>
          <p:cNvSpPr/>
          <p:nvPr/>
        </p:nvSpPr>
        <p:spPr>
          <a:xfrm>
            <a:off x="8219866" y="2475853"/>
            <a:ext cx="417970" cy="1906292"/>
          </a:xfrm>
          <a:prstGeom prst="rect">
            <a:avLst/>
          </a:prstGeom>
          <a:solidFill>
            <a:srgbClr val="2F5597">
              <a:alpha val="23137"/>
            </a:srgbClr>
          </a:soli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0000">
                  <a:schemeClr val="accent1">
                    <a:lumMod val="45000"/>
                    <a:lumOff val="55000"/>
                  </a:schemeClr>
                </a:gs>
                <a:gs pos="39000">
                  <a:schemeClr val="accent1">
                    <a:lumMod val="45000"/>
                    <a:lumOff val="55000"/>
                  </a:schemeClr>
                </a:gs>
                <a:gs pos="60000">
                  <a:schemeClr val="accent1">
                    <a:lumMod val="30000"/>
                    <a:lumOff val="70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1DA90B0-930D-47FA-9EC7-95A4AFEBD3C8}"/>
              </a:ext>
            </a:extLst>
          </p:cNvPr>
          <p:cNvSpPr/>
          <p:nvPr/>
        </p:nvSpPr>
        <p:spPr>
          <a:xfrm>
            <a:off x="7268090" y="2475853"/>
            <a:ext cx="448081" cy="1906292"/>
          </a:xfrm>
          <a:prstGeom prst="rect">
            <a:avLst/>
          </a:prstGeom>
          <a:solidFill>
            <a:srgbClr val="2F5597">
              <a:alpha val="23137"/>
            </a:srgbClr>
          </a:soli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0000">
                  <a:schemeClr val="accent1">
                    <a:lumMod val="45000"/>
                    <a:lumOff val="55000"/>
                  </a:schemeClr>
                </a:gs>
                <a:gs pos="39000">
                  <a:schemeClr val="accent1">
                    <a:lumMod val="45000"/>
                    <a:lumOff val="55000"/>
                  </a:schemeClr>
                </a:gs>
                <a:gs pos="60000">
                  <a:schemeClr val="accent1">
                    <a:lumMod val="30000"/>
                    <a:lumOff val="70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74307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62 0.00486 L 0.06862 0.00509 C 0.09518 0.01134 0.14596 0.02569 0.17357 0.02639 C 0.19779 0.02685 0.222 0.02269 0.24622 0.02106 C 0.25716 0.01528 0.31758 -0.01366 0.3375 -0.03009 C 0.35338 -0.04306 0.36771 -0.06111 0.38385 -0.07315 C 0.39831 -0.0838 0.41419 -0.09028 0.42708 -0.10532 C 0.46614 -0.15046 0.43763 -0.11551 0.4845 -0.18056 C 0.48841 -0.18634 0.49284 -0.19074 0.49687 -0.19676 C 0.50091 -0.20324 0.50508 -0.20926 0.50924 -0.21551 C 0.51081 -0.21806 0.51224 -0.22106 0.5138 -0.22361 C 0.51627 -0.22731 0.51901 -0.23079 0.52148 -0.23449 C 0.52252 -0.23819 0.52318 -0.24213 0.52461 -0.24537 C 0.52578 -0.24792 0.52825 -0.24815 0.5293 -0.25046 C 0.53086 -0.2544 0.53138 -0.25949 0.53229 -0.26412 C 0.53346 -0.26921 0.53281 -0.27708 0.53542 -0.28009 L 0.5401 -0.28565 C 0.54101 -0.29028 0.54219 -0.29884 0.54466 -0.30185 C 0.54661 -0.3037 0.54883 -0.30347 0.55078 -0.30417 C 0.55247 -0.30694 0.55364 -0.31065 0.5556 -0.3125 C 0.55729 -0.31412 0.55976 -0.31412 0.56172 -0.31505 C 0.56341 -0.31574 0.56497 -0.31667 0.56641 -0.31782 C 0.56849 -0.31944 0.57031 -0.32222 0.57252 -0.32338 C 0.5793 -0.32639 0.5832 -0.32569 0.58971 -0.32569 " pathEditMode="relative" rAng="0" ptsTypes="AAAAAAAAAAAAAAAAAAA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55" y="-1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52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1213433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Training Data / Test Data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02BE3FD-0C03-4DF8-A55E-BF2DB5561F21}"/>
              </a:ext>
            </a:extLst>
          </p:cNvPr>
          <p:cNvGrpSpPr/>
          <p:nvPr/>
        </p:nvGrpSpPr>
        <p:grpSpPr>
          <a:xfrm>
            <a:off x="10922838" y="-281255"/>
            <a:ext cx="1372088" cy="3053166"/>
            <a:chOff x="3267150" y="1902417"/>
            <a:chExt cx="1372088" cy="305316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953B2BF-372C-4EC0-83C2-0D8F6F34C68D}"/>
                </a:ext>
              </a:extLst>
            </p:cNvPr>
            <p:cNvSpPr/>
            <p:nvPr/>
          </p:nvSpPr>
          <p:spPr>
            <a:xfrm>
              <a:off x="3267150" y="2475854"/>
              <a:ext cx="825692" cy="19062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IN" sz="3600" dirty="0">
                  <a:solidFill>
                    <a:srgbClr val="FF0000"/>
                  </a:solidFill>
                </a:rPr>
                <a:t>Testing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774B616-9C15-457E-978B-AC627A8D6E63}"/>
                </a:ext>
              </a:extLst>
            </p:cNvPr>
            <p:cNvSpPr txBox="1"/>
            <p:nvPr/>
          </p:nvSpPr>
          <p:spPr>
            <a:xfrm rot="16200000">
              <a:off x="2469972" y="3290500"/>
              <a:ext cx="30531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/>
                <a:t>(Features + Target)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6164B33-217F-43B5-B3BD-DAFB41C305AB}"/>
                </a:ext>
              </a:extLst>
            </p:cNvPr>
            <p:cNvSpPr txBox="1"/>
            <p:nvPr/>
          </p:nvSpPr>
          <p:spPr>
            <a:xfrm>
              <a:off x="3778105" y="4390902"/>
              <a:ext cx="8611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dirty="0"/>
                <a:t>[10000 x 9]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8F8726E-030A-4FCC-BEA0-537ECE55003A}"/>
              </a:ext>
            </a:extLst>
          </p:cNvPr>
          <p:cNvGrpSpPr/>
          <p:nvPr/>
        </p:nvGrpSpPr>
        <p:grpSpPr>
          <a:xfrm>
            <a:off x="3817405" y="2663835"/>
            <a:ext cx="3933386" cy="2176659"/>
            <a:chOff x="7268090" y="2475853"/>
            <a:chExt cx="3933386" cy="217665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B6DAA10-4645-48B5-A5C0-40CACC6473FF}"/>
                </a:ext>
              </a:extLst>
            </p:cNvPr>
            <p:cNvGrpSpPr/>
            <p:nvPr/>
          </p:nvGrpSpPr>
          <p:grpSpPr>
            <a:xfrm>
              <a:off x="7280405" y="2484610"/>
              <a:ext cx="3921071" cy="2167902"/>
              <a:chOff x="368967" y="2475854"/>
              <a:chExt cx="3921071" cy="216790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DD0ADE6-C7F6-4FD8-8430-9CEE0506A024}"/>
                  </a:ext>
                </a:extLst>
              </p:cNvPr>
              <p:cNvSpPr txBox="1"/>
              <p:nvPr/>
            </p:nvSpPr>
            <p:spPr>
              <a:xfrm>
                <a:off x="1236872" y="3681697"/>
                <a:ext cx="3053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/>
                  <a:t>(Features + Target)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864E452-C7E0-490A-9C5F-396D4320B693}"/>
                  </a:ext>
                </a:extLst>
              </p:cNvPr>
              <p:cNvSpPr txBox="1"/>
              <p:nvPr/>
            </p:nvSpPr>
            <p:spPr>
              <a:xfrm>
                <a:off x="2606296" y="4382146"/>
                <a:ext cx="86113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100" dirty="0"/>
                  <a:t>[40000 x 9] 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6674D5A-CD06-46BF-BBAE-03161489FD2E}"/>
                  </a:ext>
                </a:extLst>
              </p:cNvPr>
              <p:cNvSpPr/>
              <p:nvPr/>
            </p:nvSpPr>
            <p:spPr>
              <a:xfrm>
                <a:off x="368967" y="2475854"/>
                <a:ext cx="2898183" cy="190629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20000">
                      <a:schemeClr val="accent1">
                        <a:lumMod val="45000"/>
                        <a:lumOff val="55000"/>
                      </a:schemeClr>
                    </a:gs>
                    <a:gs pos="39000">
                      <a:schemeClr val="accent1">
                        <a:lumMod val="45000"/>
                        <a:lumOff val="55000"/>
                      </a:schemeClr>
                    </a:gs>
                    <a:gs pos="60000">
                      <a:schemeClr val="accent1">
                        <a:lumMod val="30000"/>
                        <a:lumOff val="70000"/>
                      </a:scheme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600" dirty="0"/>
                  <a:t>Training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1D48FDE-9DDE-40FB-B136-C97A75F3C519}"/>
                </a:ext>
              </a:extLst>
            </p:cNvPr>
            <p:cNvSpPr/>
            <p:nvPr/>
          </p:nvSpPr>
          <p:spPr>
            <a:xfrm>
              <a:off x="9655442" y="2493367"/>
              <a:ext cx="528428" cy="1906292"/>
            </a:xfrm>
            <a:prstGeom prst="rect">
              <a:avLst/>
            </a:prstGeom>
            <a:solidFill>
              <a:schemeClr val="accent6"/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0000">
                    <a:schemeClr val="accent1">
                      <a:lumMod val="45000"/>
                      <a:lumOff val="55000"/>
                    </a:schemeClr>
                  </a:gs>
                  <a:gs pos="39000">
                    <a:schemeClr val="accent1">
                      <a:lumMod val="45000"/>
                      <a:lumOff val="55000"/>
                    </a:schemeClr>
                  </a:gs>
                  <a:gs pos="60000">
                    <a:schemeClr val="accent1">
                      <a:lumMod val="30000"/>
                      <a:lumOff val="70000"/>
                    </a:schemeClr>
                  </a:gs>
                </a:gsLst>
                <a:path path="rect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IN" dirty="0"/>
                <a:t>Validation set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DAC37A9-BEB1-4D2C-BDD9-A1EB7270EF60}"/>
                </a:ext>
              </a:extLst>
            </p:cNvPr>
            <p:cNvSpPr/>
            <p:nvPr/>
          </p:nvSpPr>
          <p:spPr>
            <a:xfrm>
              <a:off x="9146465" y="2484610"/>
              <a:ext cx="528428" cy="1906292"/>
            </a:xfrm>
            <a:prstGeom prst="rect">
              <a:avLst/>
            </a:prstGeom>
            <a:solidFill>
              <a:srgbClr val="2F5597">
                <a:alpha val="23137"/>
              </a:srgbClr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0000">
                    <a:schemeClr val="accent1">
                      <a:lumMod val="45000"/>
                      <a:lumOff val="55000"/>
                    </a:schemeClr>
                  </a:gs>
                  <a:gs pos="39000">
                    <a:schemeClr val="accent1">
                      <a:lumMod val="45000"/>
                      <a:lumOff val="55000"/>
                    </a:schemeClr>
                  </a:gs>
                  <a:gs pos="60000">
                    <a:schemeClr val="accent1">
                      <a:lumMod val="30000"/>
                      <a:lumOff val="70000"/>
                    </a:schemeClr>
                  </a:gs>
                </a:gsLst>
                <a:path path="rect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600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A973F73-3622-43CE-919E-4299E60DD440}"/>
                </a:ext>
              </a:extLst>
            </p:cNvPr>
            <p:cNvSpPr/>
            <p:nvPr/>
          </p:nvSpPr>
          <p:spPr>
            <a:xfrm>
              <a:off x="8219866" y="2475853"/>
              <a:ext cx="417970" cy="1906292"/>
            </a:xfrm>
            <a:prstGeom prst="rect">
              <a:avLst/>
            </a:prstGeom>
            <a:solidFill>
              <a:srgbClr val="2F5597">
                <a:alpha val="23137"/>
              </a:srgbClr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0000">
                    <a:schemeClr val="accent1">
                      <a:lumMod val="45000"/>
                      <a:lumOff val="55000"/>
                    </a:schemeClr>
                  </a:gs>
                  <a:gs pos="39000">
                    <a:schemeClr val="accent1">
                      <a:lumMod val="45000"/>
                      <a:lumOff val="55000"/>
                    </a:schemeClr>
                  </a:gs>
                  <a:gs pos="60000">
                    <a:schemeClr val="accent1">
                      <a:lumMod val="30000"/>
                      <a:lumOff val="70000"/>
                    </a:schemeClr>
                  </a:gs>
                </a:gsLst>
                <a:path path="rect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60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1DA90B0-930D-47FA-9EC7-95A4AFEBD3C8}"/>
                </a:ext>
              </a:extLst>
            </p:cNvPr>
            <p:cNvSpPr/>
            <p:nvPr/>
          </p:nvSpPr>
          <p:spPr>
            <a:xfrm>
              <a:off x="7268090" y="2475853"/>
              <a:ext cx="448081" cy="1906292"/>
            </a:xfrm>
            <a:prstGeom prst="rect">
              <a:avLst/>
            </a:prstGeom>
            <a:solidFill>
              <a:srgbClr val="2F5597">
                <a:alpha val="23137"/>
              </a:srgbClr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0000">
                    <a:schemeClr val="accent1">
                      <a:lumMod val="45000"/>
                      <a:lumOff val="55000"/>
                    </a:schemeClr>
                  </a:gs>
                  <a:gs pos="39000">
                    <a:schemeClr val="accent1">
                      <a:lumMod val="45000"/>
                      <a:lumOff val="55000"/>
                    </a:schemeClr>
                  </a:gs>
                  <a:gs pos="60000">
                    <a:schemeClr val="accent1">
                      <a:lumMod val="30000"/>
                      <a:lumOff val="70000"/>
                    </a:schemeClr>
                  </a:gs>
                </a:gsLst>
                <a:path path="rect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6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7DD0E48-4DE7-4D47-A239-01A571D8E6EF}"/>
              </a:ext>
            </a:extLst>
          </p:cNvPr>
          <p:cNvSpPr txBox="1"/>
          <p:nvPr/>
        </p:nvSpPr>
        <p:spPr>
          <a:xfrm>
            <a:off x="368966" y="1695712"/>
            <a:ext cx="175526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ML Algorithms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810DFE-AA7B-46DA-AD9F-6615CBED921E}"/>
              </a:ext>
            </a:extLst>
          </p:cNvPr>
          <p:cNvCxnSpPr/>
          <p:nvPr/>
        </p:nvCxnSpPr>
        <p:spPr>
          <a:xfrm>
            <a:off x="2074459" y="3714149"/>
            <a:ext cx="14200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202C38D1-0750-4704-AE99-E9B1A6A2C3B4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142454" y="2366065"/>
            <a:ext cx="1405164" cy="8031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98D8D57-E68E-4EF8-8E3E-9E224025EE06}"/>
              </a:ext>
            </a:extLst>
          </p:cNvPr>
          <p:cNvSpPr txBox="1"/>
          <p:nvPr/>
        </p:nvSpPr>
        <p:spPr>
          <a:xfrm>
            <a:off x="508426" y="3429000"/>
            <a:ext cx="142004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Select an Algorithm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25A8E2-D77F-4FE1-AE26-AE17434440F0}"/>
              </a:ext>
            </a:extLst>
          </p:cNvPr>
          <p:cNvSpPr txBox="1"/>
          <p:nvPr/>
        </p:nvSpPr>
        <p:spPr>
          <a:xfrm>
            <a:off x="8158197" y="3499975"/>
            <a:ext cx="142004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Evaluate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9D87879-F7E5-4FF3-B664-31B34693F24F}"/>
              </a:ext>
            </a:extLst>
          </p:cNvPr>
          <p:cNvCxnSpPr>
            <a:cxnSpLocks/>
          </p:cNvCxnSpPr>
          <p:nvPr/>
        </p:nvCxnSpPr>
        <p:spPr>
          <a:xfrm>
            <a:off x="6928182" y="3714149"/>
            <a:ext cx="10228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9408238-EF37-4036-B1AA-7624F51F59FB}"/>
              </a:ext>
            </a:extLst>
          </p:cNvPr>
          <p:cNvSpPr txBox="1"/>
          <p:nvPr/>
        </p:nvSpPr>
        <p:spPr>
          <a:xfrm>
            <a:off x="2074458" y="5677469"/>
            <a:ext cx="8106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Multiple models are trained and one with the minimum error is selected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942EC1-EC0F-43E9-AB05-F2E0D6C4F55C}"/>
              </a:ext>
            </a:extLst>
          </p:cNvPr>
          <p:cNvSpPr txBox="1"/>
          <p:nvPr/>
        </p:nvSpPr>
        <p:spPr>
          <a:xfrm>
            <a:off x="10523714" y="3499975"/>
            <a:ext cx="142004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Final model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A7051C-FA8A-470B-85B6-CB5F5A22615B}"/>
              </a:ext>
            </a:extLst>
          </p:cNvPr>
          <p:cNvCxnSpPr>
            <a:cxnSpLocks/>
          </p:cNvCxnSpPr>
          <p:nvPr/>
        </p:nvCxnSpPr>
        <p:spPr>
          <a:xfrm>
            <a:off x="9669785" y="3693319"/>
            <a:ext cx="6342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A24757C-6013-4665-836A-4C1EAE2C0AFA}"/>
              </a:ext>
            </a:extLst>
          </p:cNvPr>
          <p:cNvSpPr txBox="1"/>
          <p:nvPr/>
        </p:nvSpPr>
        <p:spPr>
          <a:xfrm>
            <a:off x="10212817" y="4715776"/>
            <a:ext cx="142004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Save error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F35DC548-B4AE-47DE-8963-13EB5FE271FE}"/>
              </a:ext>
            </a:extLst>
          </p:cNvPr>
          <p:cNvCxnSpPr>
            <a:cxnSpLocks/>
            <a:stCxn id="35" idx="2"/>
            <a:endCxn id="42" idx="1"/>
          </p:cNvCxnSpPr>
          <p:nvPr/>
        </p:nvCxnSpPr>
        <p:spPr>
          <a:xfrm rot="16200000" flipH="1">
            <a:off x="9024950" y="3712574"/>
            <a:ext cx="1031135" cy="13445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16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62 0.00486 L 0.06862 0.00509 C 0.09519 0.01134 0.14597 0.0257 0.17357 0.02639 C 0.19779 0.02685 0.22201 0.02269 0.24623 0.02107 C 0.25717 0.01528 0.31758 -0.01366 0.3375 -0.03009 C 0.35339 -0.04305 0.36771 -0.06111 0.38386 -0.07315 C 0.39831 -0.08379 0.4142 -0.09028 0.42709 -0.10532 C 0.46615 -0.15046 0.43763 -0.11551 0.48451 -0.18055 C 0.48842 -0.18611 0.49284 -0.19074 0.49688 -0.19676 C 0.50092 -0.20324 0.50508 -0.20903 0.50925 -0.21551 C 0.51081 -0.21805 0.51224 -0.22083 0.51381 -0.22338 C 0.51628 -0.22731 0.51901 -0.23079 0.52149 -0.23426 C 0.52253 -0.23796 0.52318 -0.24213 0.52461 -0.24537 C 0.52578 -0.24792 0.52826 -0.24815 0.5293 -0.25046 C 0.53086 -0.2544 0.53138 -0.25949 0.5323 -0.26412 C 0.53347 -0.26921 0.53282 -0.27685 0.53542 -0.27986 L 0.54011 -0.28565 C 0.54102 -0.29028 0.54219 -0.29884 0.54467 -0.30185 C 0.54662 -0.3037 0.54883 -0.30347 0.55078 -0.30417 C 0.55248 -0.30694 0.55365 -0.31065 0.5556 -0.3125 C 0.5573 -0.31412 0.55977 -0.31412 0.56172 -0.31504 C 0.56342 -0.31574 0.56498 -0.31667 0.56641 -0.31782 C 0.56849 -0.31944 0.57032 -0.32222 0.57253 -0.32338 C 0.5793 -0.32639 0.58321 -0.32569 0.58972 -0.32569 " pathEditMode="relative" rAng="0" ptsTypes="AAAAAAAAAAAAAAAAAAA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55" y="-1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hought Bubble: Cloud 21">
            <a:extLst>
              <a:ext uri="{FF2B5EF4-FFF2-40B4-BE49-F238E27FC236}">
                <a16:creationId xmlns:a16="http://schemas.microsoft.com/office/drawing/2014/main" id="{D5833A96-3974-4532-A680-8BA2359FF0BD}"/>
              </a:ext>
            </a:extLst>
          </p:cNvPr>
          <p:cNvSpPr/>
          <p:nvPr/>
        </p:nvSpPr>
        <p:spPr>
          <a:xfrm>
            <a:off x="10651144" y="2950121"/>
            <a:ext cx="1540856" cy="1687666"/>
          </a:xfrm>
          <a:prstGeom prst="cloud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53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1213433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Training Data / Test Data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02BE3FD-0C03-4DF8-A55E-BF2DB5561F21}"/>
              </a:ext>
            </a:extLst>
          </p:cNvPr>
          <p:cNvGrpSpPr/>
          <p:nvPr/>
        </p:nvGrpSpPr>
        <p:grpSpPr>
          <a:xfrm>
            <a:off x="2350194" y="2158058"/>
            <a:ext cx="1340028" cy="3053166"/>
            <a:chOff x="3267150" y="1902417"/>
            <a:chExt cx="1340028" cy="305316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953B2BF-372C-4EC0-83C2-0D8F6F34C68D}"/>
                </a:ext>
              </a:extLst>
            </p:cNvPr>
            <p:cNvSpPr/>
            <p:nvPr/>
          </p:nvSpPr>
          <p:spPr>
            <a:xfrm>
              <a:off x="3267150" y="2475854"/>
              <a:ext cx="825692" cy="19062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IN" sz="3600" dirty="0">
                  <a:solidFill>
                    <a:srgbClr val="FF0000"/>
                  </a:solidFill>
                </a:rPr>
                <a:t>Testing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774B616-9C15-457E-978B-AC627A8D6E63}"/>
                </a:ext>
              </a:extLst>
            </p:cNvPr>
            <p:cNvSpPr txBox="1"/>
            <p:nvPr/>
          </p:nvSpPr>
          <p:spPr>
            <a:xfrm rot="16200000">
              <a:off x="2469972" y="3290500"/>
              <a:ext cx="30531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/>
                <a:t>(Features 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6164B33-217F-43B5-B3BD-DAFB41C305AB}"/>
                </a:ext>
              </a:extLst>
            </p:cNvPr>
            <p:cNvSpPr txBox="1"/>
            <p:nvPr/>
          </p:nvSpPr>
          <p:spPr>
            <a:xfrm>
              <a:off x="3778105" y="4390902"/>
              <a:ext cx="8290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dirty="0"/>
                <a:t>[10000 x8] 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7DD0E48-4DE7-4D47-A239-01A571D8E6EF}"/>
              </a:ext>
            </a:extLst>
          </p:cNvPr>
          <p:cNvSpPr txBox="1"/>
          <p:nvPr/>
        </p:nvSpPr>
        <p:spPr>
          <a:xfrm>
            <a:off x="12755" y="2977232"/>
            <a:ext cx="175526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Final model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202C38D1-0750-4704-AE99-E9B1A6A2C3B4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 rot="5400000" flipH="1" flipV="1">
            <a:off x="1519178" y="2102703"/>
            <a:ext cx="615069" cy="1872654"/>
          </a:xfrm>
          <a:prstGeom prst="curvedConnector5">
            <a:avLst>
              <a:gd name="adj1" fmla="val -37167"/>
              <a:gd name="adj2" fmla="val 62410"/>
              <a:gd name="adj3" fmla="val 1371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725A8E2-D77F-4FE1-AE26-AE17434440F0}"/>
              </a:ext>
            </a:extLst>
          </p:cNvPr>
          <p:cNvSpPr txBox="1"/>
          <p:nvPr/>
        </p:nvSpPr>
        <p:spPr>
          <a:xfrm>
            <a:off x="5447093" y="4032548"/>
            <a:ext cx="1663699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Predicted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408238-EF37-4036-B1AA-7624F51F59FB}"/>
              </a:ext>
            </a:extLst>
          </p:cNvPr>
          <p:cNvSpPr txBox="1"/>
          <p:nvPr/>
        </p:nvSpPr>
        <p:spPr>
          <a:xfrm>
            <a:off x="2074458" y="5677469"/>
            <a:ext cx="8106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Multiple models are trained and one with the minimum error is selected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942EC1-EC0F-43E9-AB05-F2E0D6C4F55C}"/>
              </a:ext>
            </a:extLst>
          </p:cNvPr>
          <p:cNvSpPr txBox="1"/>
          <p:nvPr/>
        </p:nvSpPr>
        <p:spPr>
          <a:xfrm>
            <a:off x="8880968" y="3578955"/>
            <a:ext cx="142004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Evaluate final results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F09421D-7C17-4BDD-9648-7C49C74E7DB5}"/>
              </a:ext>
            </a:extLst>
          </p:cNvPr>
          <p:cNvGrpSpPr/>
          <p:nvPr/>
        </p:nvGrpSpPr>
        <p:grpSpPr>
          <a:xfrm>
            <a:off x="4621401" y="471539"/>
            <a:ext cx="1538310" cy="3053166"/>
            <a:chOff x="3132579" y="2738896"/>
            <a:chExt cx="1538310" cy="305316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F1E82D3-8FCE-4300-AADE-58F9259695BF}"/>
                </a:ext>
              </a:extLst>
            </p:cNvPr>
            <p:cNvSpPr/>
            <p:nvPr/>
          </p:nvSpPr>
          <p:spPr>
            <a:xfrm>
              <a:off x="3132579" y="3395270"/>
              <a:ext cx="825692" cy="19062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IN" sz="3600" dirty="0">
                  <a:solidFill>
                    <a:srgbClr val="FF0000"/>
                  </a:solidFill>
                </a:rPr>
                <a:t>Testing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F13AA55-A392-4149-B731-356F407BEDE5}"/>
                </a:ext>
              </a:extLst>
            </p:cNvPr>
            <p:cNvSpPr txBox="1"/>
            <p:nvPr/>
          </p:nvSpPr>
          <p:spPr>
            <a:xfrm rot="16200000">
              <a:off x="2315657" y="4126979"/>
              <a:ext cx="30531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/>
                <a:t>(Target )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8F840AD-BE40-46BC-92B1-5002ED05711D}"/>
                </a:ext>
              </a:extLst>
            </p:cNvPr>
            <p:cNvSpPr txBox="1"/>
            <p:nvPr/>
          </p:nvSpPr>
          <p:spPr>
            <a:xfrm>
              <a:off x="3841816" y="5303498"/>
              <a:ext cx="8290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dirty="0"/>
                <a:t>[10000 x1] </a:t>
              </a:r>
            </a:p>
          </p:txBody>
        </p:sp>
      </p:grp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27770B5F-0F3A-4F77-BE2C-EACAC5E89B08}"/>
              </a:ext>
            </a:extLst>
          </p:cNvPr>
          <p:cNvCxnSpPr>
            <a:stCxn id="44" idx="2"/>
            <a:endCxn id="37" idx="1"/>
          </p:cNvCxnSpPr>
          <p:nvPr/>
        </p:nvCxnSpPr>
        <p:spPr>
          <a:xfrm>
            <a:off x="5469562" y="1998122"/>
            <a:ext cx="3411406" cy="19039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AAD73DB9-DB67-4488-9C03-C3FAA7D7C363}"/>
              </a:ext>
            </a:extLst>
          </p:cNvPr>
          <p:cNvCxnSpPr>
            <a:stCxn id="35" idx="3"/>
            <a:endCxn id="37" idx="1"/>
          </p:cNvCxnSpPr>
          <p:nvPr/>
        </p:nvCxnSpPr>
        <p:spPr>
          <a:xfrm flipV="1">
            <a:off x="7110792" y="3902121"/>
            <a:ext cx="1770176" cy="4535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3809BBE-3AE9-4F4F-BDB7-14029406FA8D}"/>
              </a:ext>
            </a:extLst>
          </p:cNvPr>
          <p:cNvCxnSpPr>
            <a:stCxn id="26" idx="2"/>
            <a:endCxn id="35" idx="1"/>
          </p:cNvCxnSpPr>
          <p:nvPr/>
        </p:nvCxnSpPr>
        <p:spPr>
          <a:xfrm>
            <a:off x="3218099" y="3684641"/>
            <a:ext cx="2228994" cy="6710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C94EC0-590A-41E9-9A2D-A3B00E55ABD6}"/>
              </a:ext>
            </a:extLst>
          </p:cNvPr>
          <p:cNvSpPr txBox="1"/>
          <p:nvPr/>
        </p:nvSpPr>
        <p:spPr>
          <a:xfrm>
            <a:off x="10734864" y="3346564"/>
            <a:ext cx="1237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Did model generalise well?</a:t>
            </a:r>
          </a:p>
        </p:txBody>
      </p:sp>
    </p:spTree>
    <p:extLst>
      <p:ext uri="{BB962C8B-B14F-4D97-AF65-F5344CB8AC3E}">
        <p14:creationId xmlns:p14="http://schemas.microsoft.com/office/powerpoint/2010/main" val="5264379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54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1213433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Generalisation Error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CB8CB8-454C-44DF-AC51-9606635BB95B}"/>
              </a:ext>
            </a:extLst>
          </p:cNvPr>
          <p:cNvSpPr txBox="1"/>
          <p:nvPr/>
        </p:nvSpPr>
        <p:spPr>
          <a:xfrm>
            <a:off x="3988749" y="2084387"/>
            <a:ext cx="166369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/>
              <a:t>Testing Error 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5541A6-59DD-4CEB-A161-3010209AB368}"/>
              </a:ext>
            </a:extLst>
          </p:cNvPr>
          <p:cNvSpPr txBox="1"/>
          <p:nvPr/>
        </p:nvSpPr>
        <p:spPr>
          <a:xfrm>
            <a:off x="343154" y="2041408"/>
            <a:ext cx="166369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Training Error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7EA4E0-FDA5-46D8-A4E9-FD2BD6B5079A}"/>
              </a:ext>
            </a:extLst>
          </p:cNvPr>
          <p:cNvCxnSpPr>
            <a:cxnSpLocks/>
          </p:cNvCxnSpPr>
          <p:nvPr/>
        </p:nvCxnSpPr>
        <p:spPr>
          <a:xfrm>
            <a:off x="5946351" y="2130244"/>
            <a:ext cx="0" cy="32347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B0E4DB-7BAC-4034-AED0-F2D9988046B1}"/>
              </a:ext>
            </a:extLst>
          </p:cNvPr>
          <p:cNvCxnSpPr>
            <a:cxnSpLocks/>
          </p:cNvCxnSpPr>
          <p:nvPr/>
        </p:nvCxnSpPr>
        <p:spPr>
          <a:xfrm>
            <a:off x="2318322" y="2087265"/>
            <a:ext cx="0" cy="32347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8283721-E2EA-4157-B3B5-765921DEDC12}"/>
              </a:ext>
            </a:extLst>
          </p:cNvPr>
          <p:cNvSpPr txBox="1"/>
          <p:nvPr/>
        </p:nvSpPr>
        <p:spPr>
          <a:xfrm>
            <a:off x="8352429" y="2041408"/>
            <a:ext cx="274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 is good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C64E91-4FA6-41B4-B32C-00BF5C298E34}"/>
              </a:ext>
            </a:extLst>
          </p:cNvPr>
          <p:cNvSpPr txBox="1"/>
          <p:nvPr/>
        </p:nvSpPr>
        <p:spPr>
          <a:xfrm>
            <a:off x="368967" y="3332059"/>
            <a:ext cx="166369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Training Error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05381F-3F62-46AD-AC9C-2C002E74AF6B}"/>
              </a:ext>
            </a:extLst>
          </p:cNvPr>
          <p:cNvCxnSpPr>
            <a:cxnSpLocks/>
          </p:cNvCxnSpPr>
          <p:nvPr/>
        </p:nvCxnSpPr>
        <p:spPr>
          <a:xfrm>
            <a:off x="2344135" y="3377916"/>
            <a:ext cx="0" cy="32347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926AC49-6521-487E-8323-D56C0FAF179F}"/>
              </a:ext>
            </a:extLst>
          </p:cNvPr>
          <p:cNvSpPr txBox="1"/>
          <p:nvPr/>
        </p:nvSpPr>
        <p:spPr>
          <a:xfrm>
            <a:off x="3971028" y="3377916"/>
            <a:ext cx="166369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/>
              <a:t>Testing Error  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1918AC-4A68-4446-AC4D-1C879A44DC23}"/>
              </a:ext>
            </a:extLst>
          </p:cNvPr>
          <p:cNvCxnSpPr>
            <a:cxnSpLocks/>
          </p:cNvCxnSpPr>
          <p:nvPr/>
        </p:nvCxnSpPr>
        <p:spPr>
          <a:xfrm flipV="1">
            <a:off x="6096000" y="3160958"/>
            <a:ext cx="0" cy="580125"/>
          </a:xfrm>
          <a:prstGeom prst="straightConnector1">
            <a:avLst/>
          </a:prstGeom>
          <a:ln w="381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D5FEA2C-444A-494F-9E44-C0AC6AF1AD3D}"/>
              </a:ext>
            </a:extLst>
          </p:cNvPr>
          <p:cNvSpPr txBox="1"/>
          <p:nvPr/>
        </p:nvSpPr>
        <p:spPr>
          <a:xfrm>
            <a:off x="8326461" y="3332059"/>
            <a:ext cx="274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 is overfitting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4D9CC6-78D2-420E-B82F-BDA989DE1487}"/>
              </a:ext>
            </a:extLst>
          </p:cNvPr>
          <p:cNvSpPr txBox="1"/>
          <p:nvPr/>
        </p:nvSpPr>
        <p:spPr>
          <a:xfrm>
            <a:off x="343945" y="4972067"/>
            <a:ext cx="166369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Training Error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6CAD7C-5C9A-4E7B-A38E-F395FED2053E}"/>
              </a:ext>
            </a:extLst>
          </p:cNvPr>
          <p:cNvSpPr txBox="1"/>
          <p:nvPr/>
        </p:nvSpPr>
        <p:spPr>
          <a:xfrm>
            <a:off x="3946006" y="5017924"/>
            <a:ext cx="166369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/>
              <a:t>Testing Error  </a:t>
            </a:r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BEFB3D-CA73-4153-8ABC-35431FB49CCE}"/>
              </a:ext>
            </a:extLst>
          </p:cNvPr>
          <p:cNvCxnSpPr>
            <a:cxnSpLocks/>
          </p:cNvCxnSpPr>
          <p:nvPr/>
        </p:nvCxnSpPr>
        <p:spPr>
          <a:xfrm flipV="1">
            <a:off x="6070978" y="4800966"/>
            <a:ext cx="0" cy="580125"/>
          </a:xfrm>
          <a:prstGeom prst="straightConnector1">
            <a:avLst/>
          </a:prstGeom>
          <a:ln w="381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7D05DE2-8938-401A-9B54-7639CC218E5E}"/>
              </a:ext>
            </a:extLst>
          </p:cNvPr>
          <p:cNvSpPr txBox="1"/>
          <p:nvPr/>
        </p:nvSpPr>
        <p:spPr>
          <a:xfrm>
            <a:off x="8301439" y="4972067"/>
            <a:ext cx="274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 is underfitting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060E39-FA0A-42E4-AA33-B2260F4E745A}"/>
              </a:ext>
            </a:extLst>
          </p:cNvPr>
          <p:cNvCxnSpPr>
            <a:cxnSpLocks/>
          </p:cNvCxnSpPr>
          <p:nvPr/>
        </p:nvCxnSpPr>
        <p:spPr>
          <a:xfrm flipV="1">
            <a:off x="2344134" y="4803654"/>
            <a:ext cx="0" cy="580125"/>
          </a:xfrm>
          <a:prstGeom prst="straightConnector1">
            <a:avLst/>
          </a:prstGeom>
          <a:ln w="381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5065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55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1213433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Bias – Variance </a:t>
            </a:r>
            <a:r>
              <a:rPr lang="en-IN" sz="3400" dirty="0" err="1">
                <a:latin typeface="+mn-lt"/>
              </a:rPr>
              <a:t>Tradeoff</a:t>
            </a:r>
            <a:endParaRPr lang="en-IN" sz="3400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A85441-1502-4D1E-A76E-12C4ABBCB3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622"/>
          <a:stretch/>
        </p:blipFill>
        <p:spPr>
          <a:xfrm>
            <a:off x="995363" y="1562100"/>
            <a:ext cx="3098966" cy="3733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12A608-7ADA-4C8C-B3C7-B1D242C7C8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25" t="-2559" r="35797" b="2559"/>
          <a:stretch/>
        </p:blipFill>
        <p:spPr>
          <a:xfrm>
            <a:off x="4403677" y="1562100"/>
            <a:ext cx="3384645" cy="3733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764963-32D2-4014-8199-E1BEE48CE7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692" t="-1298" r="2131" b="1298"/>
          <a:stretch/>
        </p:blipFill>
        <p:spPr>
          <a:xfrm>
            <a:off x="8289877" y="1562100"/>
            <a:ext cx="338464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9158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56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1213433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Bias – Variance </a:t>
            </a:r>
            <a:r>
              <a:rPr lang="en-IN" sz="3400" dirty="0" err="1">
                <a:latin typeface="+mn-lt"/>
              </a:rPr>
              <a:t>Tradeoff</a:t>
            </a:r>
            <a:endParaRPr lang="en-IN" sz="3400" dirty="0"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051E12-02C0-47BE-A198-52E9072FB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490662"/>
            <a:ext cx="98679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467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57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1213433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Training Data / Test Data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02BE3FD-0C03-4DF8-A55E-BF2DB5561F21}"/>
              </a:ext>
            </a:extLst>
          </p:cNvPr>
          <p:cNvGrpSpPr/>
          <p:nvPr/>
        </p:nvGrpSpPr>
        <p:grpSpPr>
          <a:xfrm>
            <a:off x="2350194" y="2158058"/>
            <a:ext cx="1340028" cy="3053166"/>
            <a:chOff x="3267150" y="1902417"/>
            <a:chExt cx="1340028" cy="305316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953B2BF-372C-4EC0-83C2-0D8F6F34C68D}"/>
                </a:ext>
              </a:extLst>
            </p:cNvPr>
            <p:cNvSpPr/>
            <p:nvPr/>
          </p:nvSpPr>
          <p:spPr>
            <a:xfrm>
              <a:off x="3267150" y="2475854"/>
              <a:ext cx="825692" cy="19062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IN" sz="2800" dirty="0">
                  <a:solidFill>
                    <a:srgbClr val="FF0000"/>
                  </a:solidFill>
                </a:rPr>
                <a:t>New Data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774B616-9C15-457E-978B-AC627A8D6E63}"/>
                </a:ext>
              </a:extLst>
            </p:cNvPr>
            <p:cNvSpPr txBox="1"/>
            <p:nvPr/>
          </p:nvSpPr>
          <p:spPr>
            <a:xfrm rot="16200000">
              <a:off x="2469972" y="3290500"/>
              <a:ext cx="30531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/>
                <a:t>(Features 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6164B33-217F-43B5-B3BD-DAFB41C305AB}"/>
                </a:ext>
              </a:extLst>
            </p:cNvPr>
            <p:cNvSpPr txBox="1"/>
            <p:nvPr/>
          </p:nvSpPr>
          <p:spPr>
            <a:xfrm>
              <a:off x="3778105" y="4390902"/>
              <a:ext cx="8290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100" dirty="0"/>
                <a:t>[10000 x8] 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7DD0E48-4DE7-4D47-A239-01A571D8E6EF}"/>
              </a:ext>
            </a:extLst>
          </p:cNvPr>
          <p:cNvSpPr txBox="1"/>
          <p:nvPr/>
        </p:nvSpPr>
        <p:spPr>
          <a:xfrm>
            <a:off x="12755" y="2977232"/>
            <a:ext cx="175526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Final model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202C38D1-0750-4704-AE99-E9B1A6A2C3B4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 rot="5400000" flipH="1" flipV="1">
            <a:off x="1519178" y="2102703"/>
            <a:ext cx="615069" cy="1872654"/>
          </a:xfrm>
          <a:prstGeom prst="curvedConnector5">
            <a:avLst>
              <a:gd name="adj1" fmla="val -37167"/>
              <a:gd name="adj2" fmla="val 62410"/>
              <a:gd name="adj3" fmla="val 1371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725A8E2-D77F-4FE1-AE26-AE17434440F0}"/>
              </a:ext>
            </a:extLst>
          </p:cNvPr>
          <p:cNvSpPr txBox="1"/>
          <p:nvPr/>
        </p:nvSpPr>
        <p:spPr>
          <a:xfrm>
            <a:off x="5706401" y="3429000"/>
            <a:ext cx="1663699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Predicted Values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3809BBE-3AE9-4F4F-BDB7-14029406FA8D}"/>
              </a:ext>
            </a:extLst>
          </p:cNvPr>
          <p:cNvCxnSpPr>
            <a:stCxn id="26" idx="2"/>
            <a:endCxn id="35" idx="1"/>
          </p:cNvCxnSpPr>
          <p:nvPr/>
        </p:nvCxnSpPr>
        <p:spPr>
          <a:xfrm>
            <a:off x="3218099" y="3684641"/>
            <a:ext cx="2488302" cy="675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C94EC0-590A-41E9-9A2D-A3B00E55ABD6}"/>
              </a:ext>
            </a:extLst>
          </p:cNvPr>
          <p:cNvSpPr txBox="1"/>
          <p:nvPr/>
        </p:nvSpPr>
        <p:spPr>
          <a:xfrm>
            <a:off x="8610600" y="4253153"/>
            <a:ext cx="1586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Happy Customer/Stakeholder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AB5A81E6-54F1-4E03-B587-0BA7FBE1C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44002" y="339342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926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58</a:t>
            </a:fld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1213433" cy="1466099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+mn-lt"/>
              </a:rPr>
              <a:t>Explore these concept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AE49FD-7FDB-4452-8D82-7DBBB18A98C9}"/>
              </a:ext>
            </a:extLst>
          </p:cNvPr>
          <p:cNvCxnSpPr>
            <a:cxnSpLocks/>
          </p:cNvCxnSpPr>
          <p:nvPr/>
        </p:nvCxnSpPr>
        <p:spPr>
          <a:xfrm>
            <a:off x="3288634" y="1646238"/>
            <a:ext cx="0" cy="47101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F74E1A9-F389-4C35-8D47-AE63C286F2EB}"/>
              </a:ext>
            </a:extLst>
          </p:cNvPr>
          <p:cNvSpPr txBox="1"/>
          <p:nvPr/>
        </p:nvSpPr>
        <p:spPr>
          <a:xfrm>
            <a:off x="3949701" y="1972232"/>
            <a:ext cx="67430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Bias Variance Trade off</a:t>
            </a:r>
          </a:p>
          <a:p>
            <a:endParaRPr lang="en-IN" sz="2400" b="1" dirty="0">
              <a:solidFill>
                <a:schemeClr val="accent1"/>
              </a:solidFill>
            </a:endParaRPr>
          </a:p>
          <a:p>
            <a:r>
              <a:rPr lang="en-IN" sz="2400" b="1" dirty="0">
                <a:solidFill>
                  <a:schemeClr val="accent1"/>
                </a:solidFill>
              </a:rPr>
              <a:t>Generalisation Error</a:t>
            </a:r>
          </a:p>
          <a:p>
            <a:endParaRPr lang="en-IN" sz="2400" b="1" dirty="0">
              <a:solidFill>
                <a:schemeClr val="accent1"/>
              </a:solidFill>
            </a:endParaRPr>
          </a:p>
          <a:p>
            <a:r>
              <a:rPr lang="en-IN" sz="2400" b="1" dirty="0">
                <a:solidFill>
                  <a:schemeClr val="accent1"/>
                </a:solidFill>
              </a:rPr>
              <a:t>Hyperparameter Tuning</a:t>
            </a:r>
          </a:p>
          <a:p>
            <a:endParaRPr lang="en-IN" sz="2400" b="1" dirty="0">
              <a:solidFill>
                <a:schemeClr val="accent1"/>
              </a:solidFill>
            </a:endParaRPr>
          </a:p>
          <a:p>
            <a:r>
              <a:rPr lang="en-IN" sz="2400" b="1" dirty="0">
                <a:solidFill>
                  <a:schemeClr val="accent1"/>
                </a:solidFill>
              </a:rPr>
              <a:t>Deploying to web/production</a:t>
            </a:r>
          </a:p>
          <a:p>
            <a:endParaRPr lang="en-IN" sz="2400" b="1" dirty="0">
              <a:solidFill>
                <a:schemeClr val="accent1"/>
              </a:solidFill>
            </a:endParaRPr>
          </a:p>
          <a:p>
            <a:r>
              <a:rPr lang="en-IN" sz="2400" b="1" dirty="0">
                <a:solidFill>
                  <a:schemeClr val="accent1"/>
                </a:solidFill>
              </a:rPr>
              <a:t>Big Data and ML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379DBC5F-646A-4A29-B710-882520406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514" y="2320973"/>
            <a:ext cx="2216054" cy="221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452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251BE-6F7B-4D3D-B030-285251D33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Bias Variance </a:t>
            </a:r>
            <a:r>
              <a:rPr lang="en-IN" dirty="0" err="1"/>
              <a:t>Tradeoff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0AD35-DDBC-4BDB-9A11-F3240E916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936E9-80F3-4AC2-834F-74399887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59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2ABE-B5BC-4EF7-BE45-854AEA3C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0503569" cy="1466099"/>
          </a:xfrm>
        </p:spPr>
        <p:txBody>
          <a:bodyPr>
            <a:normAutofit/>
          </a:bodyPr>
          <a:lstStyle/>
          <a:p>
            <a:r>
              <a:rPr lang="en-IN" sz="3400" b="1" dirty="0">
                <a:latin typeface="+mn-lt"/>
              </a:rPr>
              <a:t>What is Machine Learning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7CDEC-1652-4CEB-9260-BFF68A178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08368" cy="448627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i="0" u="none" strike="noStrike" baseline="0" dirty="0"/>
              <a:t>Machine Learning is the science (and art) of programming computers so they can </a:t>
            </a:r>
            <a:r>
              <a:rPr lang="en-IN" sz="1800" i="1" u="none" strike="noStrike" baseline="0" dirty="0"/>
              <a:t>learn from data</a:t>
            </a:r>
            <a:endParaRPr lang="en-IN" sz="1800" dirty="0"/>
          </a:p>
          <a:p>
            <a:pPr marL="0" indent="0" algn="l">
              <a:buNone/>
            </a:pPr>
            <a:endParaRPr lang="en-IN" sz="1800" b="0" i="0" u="none" strike="noStrike" baseline="0" dirty="0"/>
          </a:p>
          <a:p>
            <a:pPr marL="0" indent="0">
              <a:buNone/>
            </a:pPr>
            <a:r>
              <a:rPr lang="en-US" sz="1800" i="0" u="none" strike="noStrike" baseline="0" dirty="0"/>
              <a:t>[Machine Learning is the] field of study that gives computers the ability to learn</a:t>
            </a:r>
          </a:p>
          <a:p>
            <a:pPr marL="0" indent="0">
              <a:buNone/>
            </a:pPr>
            <a:r>
              <a:rPr lang="en-IN" sz="1800" i="0" u="none" strike="noStrike" baseline="0" dirty="0"/>
              <a:t>without being explicitly programmed.</a:t>
            </a:r>
          </a:p>
          <a:p>
            <a:pPr marL="0" indent="0">
              <a:buNone/>
            </a:pPr>
            <a:r>
              <a:rPr lang="en-IN" sz="1800" b="0" i="0" u="none" strike="noStrike" baseline="0" dirty="0"/>
              <a:t>—Arthur Samuel, </a:t>
            </a:r>
            <a:r>
              <a:rPr lang="en-IN" sz="1800" b="0" i="1" u="none" strike="noStrike" baseline="0" dirty="0"/>
              <a:t>1959</a:t>
            </a:r>
          </a:p>
          <a:p>
            <a:pPr marL="0" indent="0" algn="l">
              <a:buNone/>
            </a:pPr>
            <a:endParaRPr lang="en-US" sz="1800" b="0" i="0" u="none" strike="noStrike" baseline="0" dirty="0"/>
          </a:p>
          <a:p>
            <a:pPr marL="0" indent="0">
              <a:buNone/>
            </a:pPr>
            <a:r>
              <a:rPr lang="en-US" sz="1800" i="0" u="none" strike="noStrike" baseline="0" dirty="0"/>
              <a:t>A computer program is said to learn from experience E with respect to some task T</a:t>
            </a:r>
          </a:p>
          <a:p>
            <a:pPr marL="0" indent="0">
              <a:buNone/>
            </a:pPr>
            <a:r>
              <a:rPr lang="en-US" sz="1800" i="0" u="none" strike="noStrike" baseline="0" dirty="0"/>
              <a:t>and some performance measure P, if its performance on T, as measured by P, improves</a:t>
            </a:r>
          </a:p>
          <a:p>
            <a:pPr marL="0" indent="0">
              <a:buNone/>
            </a:pPr>
            <a:r>
              <a:rPr lang="en-IN" sz="1800" i="0" u="none" strike="noStrike" baseline="0" dirty="0"/>
              <a:t>with experience E.</a:t>
            </a:r>
          </a:p>
          <a:p>
            <a:pPr marL="0" indent="0">
              <a:buNone/>
            </a:pPr>
            <a:r>
              <a:rPr lang="en-IN" sz="1800" b="0" i="0" u="none" strike="noStrike" baseline="0" dirty="0"/>
              <a:t>—Tom Mitchell, </a:t>
            </a:r>
            <a:r>
              <a:rPr lang="en-IN" sz="1800" b="0" i="1" u="none" strike="noStrike" baseline="0" dirty="0"/>
              <a:t>1997</a:t>
            </a:r>
            <a:endParaRPr lang="en-IN" sz="1800" b="0" i="0" u="none" strike="noStrike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591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E1075-8B27-434A-9B45-197E0D06D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6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663E4-2BFB-4608-BDA2-78A6D344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1007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E1075-8B27-434A-9B45-197E0D06D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6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663E4-2BFB-4608-BDA2-78A6D344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61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3727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E1075-8B27-434A-9B45-197E0D06D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6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663E4-2BFB-4608-BDA2-78A6D344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62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0470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ACFE-64AC-40CD-9784-BECE78258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842" y="0"/>
            <a:ext cx="11871157" cy="14821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400" b="1" dirty="0">
                <a:latin typeface="+mn-lt"/>
              </a:rPr>
              <a:t>Data 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B2A70-2A45-4C77-AD6C-331B2178B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141"/>
            <a:ext cx="10515600" cy="4351338"/>
          </a:xfrm>
        </p:spPr>
        <p:txBody>
          <a:bodyPr>
            <a:noAutofit/>
          </a:bodyPr>
          <a:lstStyle/>
          <a:p>
            <a:r>
              <a:rPr lang="en-IN" sz="1800" dirty="0"/>
              <a:t>Databases</a:t>
            </a:r>
          </a:p>
          <a:p>
            <a:pPr lvl="1"/>
            <a:r>
              <a:rPr lang="en-IN" sz="1800" dirty="0"/>
              <a:t>Customer transaction data</a:t>
            </a:r>
          </a:p>
          <a:p>
            <a:r>
              <a:rPr lang="en-IN" sz="1800" dirty="0"/>
              <a:t>Webservers</a:t>
            </a:r>
          </a:p>
          <a:p>
            <a:pPr lvl="1"/>
            <a:r>
              <a:rPr lang="en-IN" sz="1800" dirty="0"/>
              <a:t>Customer click events on the website</a:t>
            </a:r>
          </a:p>
          <a:p>
            <a:r>
              <a:rPr lang="en-IN" sz="1800" dirty="0"/>
              <a:t>Geolocations and weather centre data</a:t>
            </a:r>
          </a:p>
          <a:p>
            <a:pPr lvl="1"/>
            <a:r>
              <a:rPr lang="en-IN" sz="1800" dirty="0"/>
              <a:t>Data collected in different labs</a:t>
            </a:r>
          </a:p>
          <a:p>
            <a:r>
              <a:rPr lang="en-IN" sz="1800" dirty="0"/>
              <a:t>Observatories</a:t>
            </a:r>
          </a:p>
          <a:p>
            <a:pPr lvl="1"/>
            <a:r>
              <a:rPr lang="en-IN" sz="1800" dirty="0"/>
              <a:t>NASA; European space agencies, ISRO collect data from space</a:t>
            </a:r>
          </a:p>
          <a:p>
            <a:r>
              <a:rPr lang="en-IN" sz="1800" dirty="0"/>
              <a:t>Genomics</a:t>
            </a:r>
          </a:p>
          <a:p>
            <a:pPr lvl="1"/>
            <a:r>
              <a:rPr lang="en-IN" sz="1800" dirty="0"/>
              <a:t>Data collected from DNA samples</a:t>
            </a:r>
          </a:p>
          <a:p>
            <a:r>
              <a:rPr lang="en-IN" sz="1800" dirty="0"/>
              <a:t>Healthcare etc.</a:t>
            </a:r>
          </a:p>
          <a:p>
            <a:pPr lvl="1"/>
            <a:r>
              <a:rPr lang="en-IN" sz="1800" dirty="0"/>
              <a:t>Patient health history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FCD4E-506B-4F96-90E1-3B01A869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63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6849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9854A892-0532-4B9C-B6AA-17B3CB986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99" y="2004766"/>
            <a:ext cx="10810875" cy="41814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5832042-E2EA-49D3-A2FD-4BAE9F7553C3}"/>
              </a:ext>
            </a:extLst>
          </p:cNvPr>
          <p:cNvSpPr txBox="1"/>
          <p:nvPr/>
        </p:nvSpPr>
        <p:spPr>
          <a:xfrm>
            <a:off x="677354" y="4438508"/>
            <a:ext cx="3621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70C0"/>
                </a:solidFill>
              </a:rPr>
              <a:t>Data extracted from different 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0070C0"/>
                </a:solidFill>
              </a:rPr>
              <a:t>Databases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0070C0"/>
                </a:solidFill>
              </a:rPr>
              <a:t>Webservers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0070C0"/>
                </a:solidFill>
              </a:rPr>
              <a:t>Surveys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0070C0"/>
                </a:solidFill>
              </a:rPr>
              <a:t>Sensory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0070C0"/>
                </a:solidFill>
              </a:rPr>
              <a:t>Observatories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52E6C2-3C64-4C5C-813E-376C930DCDE9}"/>
              </a:ext>
            </a:extLst>
          </p:cNvPr>
          <p:cNvSpPr txBox="1"/>
          <p:nvPr/>
        </p:nvSpPr>
        <p:spPr>
          <a:xfrm>
            <a:off x="5299966" y="2131902"/>
            <a:ext cx="1550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70C0"/>
                </a:solidFill>
              </a:rPr>
              <a:t>Feature Engineering and selection Phase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282EAD-13F7-4C2C-91E4-EE73100F84AC}"/>
              </a:ext>
            </a:extLst>
          </p:cNvPr>
          <p:cNvSpPr txBox="1"/>
          <p:nvPr/>
        </p:nvSpPr>
        <p:spPr>
          <a:xfrm>
            <a:off x="8462266" y="1773934"/>
            <a:ext cx="1550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70C0"/>
                </a:solidFill>
              </a:rPr>
              <a:t>Identified features are fed to ML model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69C4EEE-3566-479E-B4D3-3CF10D850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69" y="82123"/>
            <a:ext cx="1077401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400" b="1" dirty="0">
                <a:latin typeface="+mn-lt"/>
              </a:rPr>
              <a:t>Data Pre-processing And Feature Selection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5DD839-6CA9-48AF-BD47-810E95C5107B}"/>
              </a:ext>
            </a:extLst>
          </p:cNvPr>
          <p:cNvSpPr txBox="1"/>
          <p:nvPr/>
        </p:nvSpPr>
        <p:spPr>
          <a:xfrm>
            <a:off x="1929119" y="2088054"/>
            <a:ext cx="175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70C0"/>
                </a:solidFill>
              </a:rPr>
              <a:t>Clean and Transform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9477D3-296D-4E3B-8EC2-285B51763E0A}"/>
              </a:ext>
            </a:extLst>
          </p:cNvPr>
          <p:cNvCxnSpPr/>
          <p:nvPr/>
        </p:nvCxnSpPr>
        <p:spPr>
          <a:xfrm>
            <a:off x="2746191" y="2365053"/>
            <a:ext cx="353121" cy="1152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BF89A43-D6B8-4312-8E04-741CC256FAB0}"/>
              </a:ext>
            </a:extLst>
          </p:cNvPr>
          <p:cNvCxnSpPr/>
          <p:nvPr/>
        </p:nvCxnSpPr>
        <p:spPr>
          <a:xfrm>
            <a:off x="6496865" y="2538600"/>
            <a:ext cx="353121" cy="1152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E807654-CA11-490B-AC86-043BB3DBC58D}"/>
              </a:ext>
            </a:extLst>
          </p:cNvPr>
          <p:cNvCxnSpPr>
            <a:cxnSpLocks/>
          </p:cNvCxnSpPr>
          <p:nvPr/>
        </p:nvCxnSpPr>
        <p:spPr>
          <a:xfrm>
            <a:off x="9857639" y="2236811"/>
            <a:ext cx="389900" cy="877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31A6378-4441-4556-8204-5837FDE8C9C8}"/>
              </a:ext>
            </a:extLst>
          </p:cNvPr>
          <p:cNvSpPr/>
          <p:nvPr/>
        </p:nvSpPr>
        <p:spPr>
          <a:xfrm>
            <a:off x="10773406" y="3114765"/>
            <a:ext cx="838200" cy="1152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ML Model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08D5D5A-025D-4AC7-B4E7-A805C0400A39}"/>
              </a:ext>
            </a:extLst>
          </p:cNvPr>
          <p:cNvCxnSpPr>
            <a:cxnSpLocks/>
          </p:cNvCxnSpPr>
          <p:nvPr/>
        </p:nvCxnSpPr>
        <p:spPr>
          <a:xfrm>
            <a:off x="9857639" y="2235599"/>
            <a:ext cx="838200" cy="1455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DFAFF86-CAAA-449F-9B5F-41D0997B8A3C}"/>
              </a:ext>
            </a:extLst>
          </p:cNvPr>
          <p:cNvCxnSpPr>
            <a:cxnSpLocks/>
          </p:cNvCxnSpPr>
          <p:nvPr/>
        </p:nvCxnSpPr>
        <p:spPr>
          <a:xfrm>
            <a:off x="9857639" y="2235599"/>
            <a:ext cx="637479" cy="1875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B6CCFE30-AF40-4434-9119-820323700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0686" y="6291761"/>
            <a:ext cx="2743200" cy="365125"/>
          </a:xfrm>
        </p:spPr>
        <p:txBody>
          <a:bodyPr/>
          <a:lstStyle/>
          <a:p>
            <a:fld id="{839E3E53-DB0E-4870-977C-FF565E66981C}" type="slidenum">
              <a:rPr lang="en-IN" smtClean="0"/>
              <a:t>64</a:t>
            </a:fld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3A7394-0B42-42DB-841F-DC71E6C5A05E}"/>
              </a:ext>
            </a:extLst>
          </p:cNvPr>
          <p:cNvCxnSpPr/>
          <p:nvPr/>
        </p:nvCxnSpPr>
        <p:spPr>
          <a:xfrm flipV="1">
            <a:off x="1501254" y="4111456"/>
            <a:ext cx="0" cy="381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4420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E1E58-0586-40F8-86B8-AECB28219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74" y="0"/>
            <a:ext cx="12320337" cy="14381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400" b="1" dirty="0">
                <a:latin typeface="+mn-lt"/>
              </a:rPr>
              <a:t>Feature Engineering And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15A16-3DC8-4042-83A9-02160552F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1" y="1690688"/>
            <a:ext cx="11806989" cy="495458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2000" b="1" dirty="0"/>
              <a:t>Feature Engineering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US" sz="1800" b="0" u="none" strike="noStrike" baseline="0" dirty="0"/>
              <a:t>Feature engineering </a:t>
            </a:r>
            <a:r>
              <a:rPr lang="en-US" sz="1800" b="0" i="0" u="none" strike="noStrike" baseline="0" dirty="0"/>
              <a:t>is the act of extracting features from raw data and transforming them into formats that are suitable for the machine learning </a:t>
            </a:r>
            <a:r>
              <a:rPr lang="en-IN" sz="1800" b="0" i="0" u="none" strike="noStrike" baseline="0" dirty="0"/>
              <a:t>Model</a:t>
            </a:r>
          </a:p>
          <a:p>
            <a:pPr marL="0" indent="0" algn="l">
              <a:buNone/>
            </a:pPr>
            <a:endParaRPr lang="en-IN" sz="1800" dirty="0"/>
          </a:p>
          <a:p>
            <a:pPr marL="0" indent="0" algn="l">
              <a:buNone/>
            </a:pPr>
            <a:endParaRPr lang="en-IN" sz="1800" dirty="0"/>
          </a:p>
          <a:p>
            <a:pPr marL="0" indent="0" algn="l">
              <a:buNone/>
            </a:pPr>
            <a:endParaRPr lang="en-IN" sz="1800" dirty="0"/>
          </a:p>
          <a:p>
            <a:pPr marL="0" indent="0" algn="l">
              <a:buNone/>
            </a:pPr>
            <a:endParaRPr lang="en-IN" sz="1800" dirty="0"/>
          </a:p>
          <a:p>
            <a:pPr marL="0" indent="0" algn="l">
              <a:buNone/>
            </a:pPr>
            <a:endParaRPr lang="en-IN" sz="1800" dirty="0"/>
          </a:p>
          <a:p>
            <a:pPr marL="0" indent="0" algn="l">
              <a:buNone/>
            </a:pPr>
            <a:r>
              <a:rPr lang="en-IN" sz="2000" b="1" dirty="0"/>
              <a:t>Feature Selection: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IN" sz="1800" dirty="0"/>
              <a:t>	</a:t>
            </a:r>
            <a:r>
              <a:rPr lang="en-US" sz="1800" b="0" i="0" u="none" strike="noStrike" baseline="0" dirty="0"/>
              <a:t>Feature selection techniques prune away non useful features in order to reduce the complexity of the resulting model</a:t>
            </a:r>
          </a:p>
          <a:p>
            <a:pPr marL="0" indent="0" algn="ctr">
              <a:buNone/>
            </a:pPr>
            <a:endParaRPr lang="en-US" sz="1800" b="0" i="0" u="none" strike="noStrike" baseline="0" dirty="0"/>
          </a:p>
          <a:p>
            <a:pPr lvl="1"/>
            <a:r>
              <a:rPr lang="en-IN" sz="1800" dirty="0"/>
              <a:t>Selecting inputs which are more suitable for model and results in better model</a:t>
            </a:r>
          </a:p>
          <a:p>
            <a:pPr lvl="1"/>
            <a:r>
              <a:rPr lang="en-IN" sz="1800" dirty="0"/>
              <a:t>Reducing feature does not necessarily reduce training time </a:t>
            </a:r>
          </a:p>
          <a:p>
            <a:pPr lvl="1"/>
            <a:endParaRPr lang="en-US" sz="1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4E71628-4057-40ED-A338-FE62C37CF326}"/>
              </a:ext>
            </a:extLst>
          </p:cNvPr>
          <p:cNvSpPr/>
          <p:nvPr/>
        </p:nvSpPr>
        <p:spPr>
          <a:xfrm>
            <a:off x="579784" y="3419909"/>
            <a:ext cx="1577009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D35287A-59E6-4C5D-AFD9-57BB4AD60825}"/>
              </a:ext>
            </a:extLst>
          </p:cNvPr>
          <p:cNvSpPr/>
          <p:nvPr/>
        </p:nvSpPr>
        <p:spPr>
          <a:xfrm>
            <a:off x="6603724" y="3419909"/>
            <a:ext cx="1759226" cy="609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BC0B71-238A-4731-A14D-A99AB1A44530}"/>
              </a:ext>
            </a:extLst>
          </p:cNvPr>
          <p:cNvSpPr/>
          <p:nvPr/>
        </p:nvSpPr>
        <p:spPr>
          <a:xfrm>
            <a:off x="9899374" y="3419909"/>
            <a:ext cx="1759226" cy="609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Prediction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7A10EE-77DE-47EB-84CD-4E40248040D0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156793" y="3724709"/>
            <a:ext cx="133349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013B0D-C461-4349-B50D-53A123FB02C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362950" y="3724710"/>
            <a:ext cx="15364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0AA4B4C-131D-474F-8C61-CE6FFA5AC9F3}"/>
              </a:ext>
            </a:extLst>
          </p:cNvPr>
          <p:cNvSpPr/>
          <p:nvPr/>
        </p:nvSpPr>
        <p:spPr>
          <a:xfrm>
            <a:off x="3490292" y="3419910"/>
            <a:ext cx="1577009" cy="6096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Features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B75651-1A37-4F9A-B275-12F5474B84CC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5067301" y="3724710"/>
            <a:ext cx="15364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EA96B72-3AA0-4B21-8BEE-E546D09D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65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6930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9710536-78E2-4154-8EC6-A0B697458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579" y="1648692"/>
            <a:ext cx="8131305" cy="33564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36AC66-B15C-4A8F-80DA-0EFEFF3F0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6" y="1"/>
            <a:ext cx="12192000" cy="14378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400" b="1" dirty="0">
                <a:latin typeface="+mn-lt"/>
              </a:rPr>
              <a:t>Train/Test /Validation Split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F8B3E-DFE0-4071-8731-1DB7CFB17916}"/>
              </a:ext>
            </a:extLst>
          </p:cNvPr>
          <p:cNvSpPr txBox="1"/>
          <p:nvPr/>
        </p:nvSpPr>
        <p:spPr>
          <a:xfrm>
            <a:off x="561473" y="1684421"/>
            <a:ext cx="44436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is divided into three parts training, validation and testing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Training Set </a:t>
            </a:r>
            <a:r>
              <a:rPr lang="en-IN" dirty="0"/>
              <a:t>-  This part of data is used for training purpose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Validation Set </a:t>
            </a:r>
            <a:r>
              <a:rPr lang="en-IN" dirty="0"/>
              <a:t>– This is also called as hold out set; it is used for model selection. Different models are evaluated on validation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Test Set </a:t>
            </a:r>
            <a:r>
              <a:rPr lang="en-IN" dirty="0"/>
              <a:t>– This data is not used during training; final model is evaluated using test set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2DE10-56EA-410F-96C3-1194D65B7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66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9014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BA3681D-E27C-4999-8CE7-A11D71EBE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82" y="1499407"/>
            <a:ext cx="11029950" cy="4552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00B3CE-31B4-4965-826F-163E74AE6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768" y="0"/>
            <a:ext cx="10515600" cy="1530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400" b="1" dirty="0">
                <a:latin typeface="+mn-lt"/>
              </a:rPr>
              <a:t>Model Training [Finding Model Parameters]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87494-E914-4C30-9B2A-32C07A89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67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9317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93D72B3-10FC-4E05-9A97-3FB6FCA6A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942"/>
            <a:ext cx="12192000" cy="47782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540A27-79BE-4CE8-96DC-9E1745A0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810" y="45369"/>
            <a:ext cx="10515600" cy="14249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400" b="1" dirty="0">
                <a:latin typeface="+mn-lt"/>
              </a:rPr>
              <a:t>Model Evaluation [Selecting A Model]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0D110-DD99-45FF-ABEF-8F67A91EC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68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450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A80D048-63BE-4073-B5E8-18E9A621E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1698415"/>
            <a:ext cx="11972925" cy="4400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C8C29F-A8BC-4136-95CE-499C3D529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15468"/>
            <a:ext cx="1106905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400" b="1" dirty="0">
                <a:latin typeface="+mn-lt"/>
              </a:rPr>
              <a:t>Model Prediction And Generalization (Overfit/Underfit)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890CE-F3DD-46CC-8B97-65912C8C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69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86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2ABE-B5BC-4EF7-BE45-854AEA3C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7596" y="1694797"/>
            <a:ext cx="6487723" cy="3468406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+mn-lt"/>
              </a:rPr>
              <a:t>A machine learning algorithm is an algorithm that is able to learn from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6830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A4BE0-0A9D-4C4D-A425-BB14E4333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67" y="1365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400" b="1" dirty="0">
                <a:latin typeface="+mn-lt"/>
              </a:rPr>
              <a:t>What We Learnt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5C06A-44F7-459E-B17A-1B086AC5A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766" y="1634555"/>
            <a:ext cx="10925033" cy="3727302"/>
          </a:xfrm>
          <a:noFill/>
        </p:spPr>
        <p:txBody>
          <a:bodyPr wrap="square" rtlCol="0">
            <a:spAutoFit/>
          </a:bodyPr>
          <a:lstStyle/>
          <a:p>
            <a:pPr marL="0">
              <a:lnSpc>
                <a:spcPct val="150000"/>
              </a:lnSpc>
            </a:pPr>
            <a:r>
              <a:rPr lang="en-IN" sz="1800" dirty="0"/>
              <a:t>What is machine learning</a:t>
            </a:r>
          </a:p>
          <a:p>
            <a:pPr marL="0">
              <a:lnSpc>
                <a:spcPct val="150000"/>
              </a:lnSpc>
            </a:pPr>
            <a:r>
              <a:rPr lang="en-IN" sz="1800" dirty="0"/>
              <a:t>Analogy to Mathematical model</a:t>
            </a:r>
          </a:p>
          <a:p>
            <a:pPr marL="0">
              <a:lnSpc>
                <a:spcPct val="150000"/>
              </a:lnSpc>
            </a:pPr>
            <a:r>
              <a:rPr lang="en-IN" sz="1800" dirty="0"/>
              <a:t>What is Data and how its used to train machine learning models</a:t>
            </a:r>
          </a:p>
          <a:p>
            <a:pPr marL="0">
              <a:lnSpc>
                <a:spcPct val="150000"/>
              </a:lnSpc>
            </a:pPr>
            <a:r>
              <a:rPr lang="en-IN" sz="1800" dirty="0"/>
              <a:t>Machine Learning process workflow</a:t>
            </a:r>
          </a:p>
          <a:p>
            <a:pPr marL="0">
              <a:lnSpc>
                <a:spcPct val="150000"/>
              </a:lnSpc>
            </a:pPr>
            <a:r>
              <a:rPr lang="en-IN" sz="1800" dirty="0"/>
              <a:t>Demo on model parameter and hyperparameter</a:t>
            </a:r>
          </a:p>
          <a:p>
            <a:pPr marL="0">
              <a:lnSpc>
                <a:spcPct val="150000"/>
              </a:lnSpc>
            </a:pPr>
            <a:r>
              <a:rPr lang="en-IN" sz="1800" dirty="0"/>
              <a:t>Underfitting and Overfitting</a:t>
            </a:r>
          </a:p>
          <a:p>
            <a:pPr marL="0">
              <a:lnSpc>
                <a:spcPct val="150000"/>
              </a:lnSpc>
            </a:pPr>
            <a:r>
              <a:rPr lang="en-IN" sz="1800" dirty="0"/>
              <a:t>Model Generalisation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8CDA0-6BA6-4B20-B0C2-B569C5D93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70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783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8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9C1562-1DD7-4E86-8830-E60E0A724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27" y="2287516"/>
            <a:ext cx="2063673" cy="20670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C1AF90-BE23-4216-8C42-BE66FE5516CF}"/>
              </a:ext>
            </a:extLst>
          </p:cNvPr>
          <p:cNvSpPr txBox="1"/>
          <p:nvPr/>
        </p:nvSpPr>
        <p:spPr>
          <a:xfrm>
            <a:off x="717482" y="4984381"/>
            <a:ext cx="2346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Works with a huge maze of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0116DA-3B4C-42DA-84A3-EDE6559A0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674534" y="2459525"/>
            <a:ext cx="2431138" cy="19671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2D8DFE-AE13-4764-AA73-5EA62E2D0E0D}"/>
              </a:ext>
            </a:extLst>
          </p:cNvPr>
          <p:cNvSpPr txBox="1"/>
          <p:nvPr/>
        </p:nvSpPr>
        <p:spPr>
          <a:xfrm>
            <a:off x="4851182" y="5122880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Find Patterns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6EDC46-4972-4056-83E4-07D6C63CF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819" y="2556041"/>
            <a:ext cx="2346761" cy="16728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2C1F66E-111B-4E3D-A118-DDC718F3899C}"/>
              </a:ext>
            </a:extLst>
          </p:cNvPr>
          <p:cNvSpPr txBox="1"/>
          <p:nvPr/>
        </p:nvSpPr>
        <p:spPr>
          <a:xfrm>
            <a:off x="8808819" y="4989731"/>
            <a:ext cx="2346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Make intelligent decisions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16539E9-4122-43BD-A7FB-0127FB009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7570" y="2459525"/>
            <a:ext cx="625209" cy="646331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0503569" cy="1466099"/>
          </a:xfrm>
        </p:spPr>
        <p:txBody>
          <a:bodyPr>
            <a:normAutofit/>
          </a:bodyPr>
          <a:lstStyle/>
          <a:p>
            <a:r>
              <a:rPr lang="en-IN" sz="3400" b="1" dirty="0">
                <a:latin typeface="+mn-lt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9034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606E-0B25-4381-AE79-6216C7C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3E53-DB0E-4870-977C-FF565E66981C}" type="slidenum">
              <a:rPr lang="en-IN" smtClean="0"/>
              <a:t>9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C1AF90-BE23-4216-8C42-BE66FE5516CF}"/>
              </a:ext>
            </a:extLst>
          </p:cNvPr>
          <p:cNvSpPr txBox="1"/>
          <p:nvPr/>
        </p:nvSpPr>
        <p:spPr>
          <a:xfrm>
            <a:off x="859027" y="5035898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Email on a 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2D8DFE-AE13-4764-AA73-5EA62E2D0E0D}"/>
              </a:ext>
            </a:extLst>
          </p:cNvPr>
          <p:cNvSpPr txBox="1"/>
          <p:nvPr/>
        </p:nvSpPr>
        <p:spPr>
          <a:xfrm>
            <a:off x="4922619" y="5015346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Spam or Ham?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C1F66E-111B-4E3D-A118-DDC718F3899C}"/>
              </a:ext>
            </a:extLst>
          </p:cNvPr>
          <p:cNvSpPr txBox="1"/>
          <p:nvPr/>
        </p:nvSpPr>
        <p:spPr>
          <a:xfrm>
            <a:off x="8808819" y="4989731"/>
            <a:ext cx="234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Trash or Inbox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009EB3-0D1E-4C07-9E8D-E6ED4CC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0"/>
            <a:ext cx="10503569" cy="1466099"/>
          </a:xfrm>
        </p:spPr>
        <p:txBody>
          <a:bodyPr>
            <a:normAutofit/>
          </a:bodyPr>
          <a:lstStyle/>
          <a:p>
            <a:r>
              <a:rPr lang="en-IN" sz="3400" b="1" dirty="0">
                <a:latin typeface="+mn-lt"/>
              </a:rPr>
              <a:t>Machine Learning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9274E6E-A6B4-411B-9DCF-76DC056DE72E}"/>
              </a:ext>
            </a:extLst>
          </p:cNvPr>
          <p:cNvGrpSpPr/>
          <p:nvPr/>
        </p:nvGrpSpPr>
        <p:grpSpPr>
          <a:xfrm>
            <a:off x="1103010" y="2647640"/>
            <a:ext cx="2235264" cy="1175163"/>
            <a:chOff x="604912" y="1659988"/>
            <a:chExt cx="2133934" cy="123984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4CADA87-60F9-4B16-92C8-1898197DD2F5}"/>
                </a:ext>
              </a:extLst>
            </p:cNvPr>
            <p:cNvGrpSpPr/>
            <p:nvPr/>
          </p:nvGrpSpPr>
          <p:grpSpPr>
            <a:xfrm>
              <a:off x="604912" y="1659988"/>
              <a:ext cx="953922" cy="508446"/>
              <a:chOff x="604912" y="1659988"/>
              <a:chExt cx="1547446" cy="78779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4AE3CA4-EA6F-422A-A86D-91B65DB5EF80}"/>
                  </a:ext>
                </a:extLst>
              </p:cNvPr>
              <p:cNvSpPr/>
              <p:nvPr/>
            </p:nvSpPr>
            <p:spPr>
              <a:xfrm>
                <a:off x="604912" y="1659988"/>
                <a:ext cx="1547446" cy="787790"/>
              </a:xfrm>
              <a:prstGeom prst="rect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B7130779-A43B-4ACB-AED0-87EA38CE81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912" y="1659988"/>
                <a:ext cx="773722" cy="418458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AE91214-6A1B-4750-9031-8E5688F5A9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49829" y="1659988"/>
                <a:ext cx="802529" cy="438778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849744F-695F-4680-B452-E88DE29FACA6}"/>
                </a:ext>
              </a:extLst>
            </p:cNvPr>
            <p:cNvGrpSpPr/>
            <p:nvPr/>
          </p:nvGrpSpPr>
          <p:grpSpPr>
            <a:xfrm>
              <a:off x="1784924" y="1664342"/>
              <a:ext cx="953922" cy="508446"/>
              <a:chOff x="604912" y="1659988"/>
              <a:chExt cx="1547446" cy="78779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5F8475-8E15-48B6-9DDD-EE727F3CF64F}"/>
                  </a:ext>
                </a:extLst>
              </p:cNvPr>
              <p:cNvSpPr/>
              <p:nvPr/>
            </p:nvSpPr>
            <p:spPr>
              <a:xfrm>
                <a:off x="604912" y="1659988"/>
                <a:ext cx="1547446" cy="787790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A8E6177-CD0F-48A7-B7B8-A5261E10E6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912" y="1659988"/>
                <a:ext cx="773722" cy="418458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5B7D634-35FB-48C9-822E-B7C3E78E52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49829" y="1659988"/>
                <a:ext cx="802529" cy="438778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532EE27-1743-4AF0-875B-9449E6838AD3}"/>
                </a:ext>
              </a:extLst>
            </p:cNvPr>
            <p:cNvGrpSpPr/>
            <p:nvPr/>
          </p:nvGrpSpPr>
          <p:grpSpPr>
            <a:xfrm>
              <a:off x="604912" y="2391385"/>
              <a:ext cx="953922" cy="508446"/>
              <a:chOff x="604912" y="1659988"/>
              <a:chExt cx="1547446" cy="78779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4CB4E03-120F-4F7D-A9A6-76A5391AF95A}"/>
                  </a:ext>
                </a:extLst>
              </p:cNvPr>
              <p:cNvSpPr/>
              <p:nvPr/>
            </p:nvSpPr>
            <p:spPr>
              <a:xfrm>
                <a:off x="604912" y="1659988"/>
                <a:ext cx="1547446" cy="787790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C40D9C2-38A3-417C-8524-6D5219636C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912" y="1659988"/>
                <a:ext cx="773722" cy="418458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0D36B94-C686-4D94-9C9D-84AB079A6B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49829" y="1659988"/>
                <a:ext cx="802529" cy="438778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BFC95E2-A785-47BC-A718-E8C8F0BFE92B}"/>
                </a:ext>
              </a:extLst>
            </p:cNvPr>
            <p:cNvGrpSpPr/>
            <p:nvPr/>
          </p:nvGrpSpPr>
          <p:grpSpPr>
            <a:xfrm>
              <a:off x="1784924" y="2371031"/>
              <a:ext cx="953922" cy="508446"/>
              <a:chOff x="604912" y="1659988"/>
              <a:chExt cx="1547446" cy="78779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1BF4233-948F-4F62-BDCD-4FB075206BAB}"/>
                  </a:ext>
                </a:extLst>
              </p:cNvPr>
              <p:cNvSpPr/>
              <p:nvPr/>
            </p:nvSpPr>
            <p:spPr>
              <a:xfrm>
                <a:off x="604912" y="1659988"/>
                <a:ext cx="1547446" cy="787790"/>
              </a:xfrm>
              <a:prstGeom prst="rect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B0FB603-2C7B-46F1-AFEB-4E77746D70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912" y="1659988"/>
                <a:ext cx="773722" cy="418458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8E2A905-05A2-4B89-99CC-64DF2BDAB4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49829" y="1659988"/>
                <a:ext cx="802529" cy="438778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042AAD3-BCD4-4575-B9F4-B65DA262DB2F}"/>
              </a:ext>
            </a:extLst>
          </p:cNvPr>
          <p:cNvGrpSpPr/>
          <p:nvPr/>
        </p:nvGrpSpPr>
        <p:grpSpPr>
          <a:xfrm>
            <a:off x="5115147" y="2520440"/>
            <a:ext cx="1961705" cy="1466099"/>
            <a:chOff x="4671570" y="2297049"/>
            <a:chExt cx="2627266" cy="1832559"/>
          </a:xfrm>
        </p:grpSpPr>
        <p:sp>
          <p:nvSpPr>
            <p:cNvPr id="39" name="&quot;Not Allowed&quot; Symbol 38">
              <a:extLst>
                <a:ext uri="{FF2B5EF4-FFF2-40B4-BE49-F238E27FC236}">
                  <a16:creationId xmlns:a16="http://schemas.microsoft.com/office/drawing/2014/main" id="{0D01DC9C-98C3-4805-8244-B7801B4FB515}"/>
                </a:ext>
              </a:extLst>
            </p:cNvPr>
            <p:cNvSpPr/>
            <p:nvPr/>
          </p:nvSpPr>
          <p:spPr>
            <a:xfrm>
              <a:off x="4671570" y="2297049"/>
              <a:ext cx="1173381" cy="1086313"/>
            </a:xfrm>
            <a:prstGeom prst="noSmoking">
              <a:avLst/>
            </a:prstGeom>
            <a:solidFill>
              <a:srgbClr val="CC3300">
                <a:alpha val="61961"/>
              </a:srgb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CE62534-1FA0-4DCE-96A0-5A370A5689E0}"/>
                </a:ext>
              </a:extLst>
            </p:cNvPr>
            <p:cNvGrpSpPr/>
            <p:nvPr/>
          </p:nvGrpSpPr>
          <p:grpSpPr>
            <a:xfrm>
              <a:off x="6125455" y="2954445"/>
              <a:ext cx="1173381" cy="1175163"/>
              <a:chOff x="6009371" y="2601002"/>
              <a:chExt cx="1407925" cy="1186947"/>
            </a:xfrm>
          </p:grpSpPr>
          <p:sp>
            <p:nvSpPr>
              <p:cNvPr id="41" name="Star: 12 Points 40">
                <a:extLst>
                  <a:ext uri="{FF2B5EF4-FFF2-40B4-BE49-F238E27FC236}">
                    <a16:creationId xmlns:a16="http://schemas.microsoft.com/office/drawing/2014/main" id="{10C4CE93-54F5-4411-A48E-584347095133}"/>
                  </a:ext>
                </a:extLst>
              </p:cNvPr>
              <p:cNvSpPr/>
              <p:nvPr/>
            </p:nvSpPr>
            <p:spPr>
              <a:xfrm>
                <a:off x="6009371" y="2601002"/>
                <a:ext cx="1407925" cy="1186947"/>
              </a:xfrm>
              <a:prstGeom prst="star12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pic>
            <p:nvPicPr>
              <p:cNvPr id="43" name="Graphic 42" descr="Checkmark">
                <a:extLst>
                  <a:ext uri="{FF2B5EF4-FFF2-40B4-BE49-F238E27FC236}">
                    <a16:creationId xmlns:a16="http://schemas.microsoft.com/office/drawing/2014/main" id="{05E8200E-D848-4A3D-AD89-C7C5B0F9D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47374" y="2933501"/>
                <a:ext cx="531917" cy="531917"/>
              </a:xfrm>
              <a:prstGeom prst="rect">
                <a:avLst/>
              </a:prstGeom>
            </p:spPr>
          </p:pic>
        </p:grpSp>
      </p:grpSp>
      <p:pic>
        <p:nvPicPr>
          <p:cNvPr id="46" name="Graphic 45" descr="Garbage">
            <a:extLst>
              <a:ext uri="{FF2B5EF4-FFF2-40B4-BE49-F238E27FC236}">
                <a16:creationId xmlns:a16="http://schemas.microsoft.com/office/drawing/2014/main" id="{D9A117B5-00C2-446C-9507-91355609E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04195" y="2647640"/>
            <a:ext cx="902496" cy="902496"/>
          </a:xfrm>
          <a:prstGeom prst="rect">
            <a:avLst/>
          </a:prstGeom>
        </p:spPr>
      </p:pic>
      <p:pic>
        <p:nvPicPr>
          <p:cNvPr id="48" name="Graphic 47" descr="Open envelope">
            <a:extLst>
              <a:ext uri="{FF2B5EF4-FFF2-40B4-BE49-F238E27FC236}">
                <a16:creationId xmlns:a16="http://schemas.microsoft.com/office/drawing/2014/main" id="{023744C5-61FD-46CE-9795-40352DFEF5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06821" y="2662672"/>
            <a:ext cx="902496" cy="90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3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2591</TotalTime>
  <Words>1922</Words>
  <Application>Microsoft Office PowerPoint</Application>
  <PresentationFormat>Widescreen</PresentationFormat>
  <Paragraphs>564</Paragraphs>
  <Slides>70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4" baseType="lpstr">
      <vt:lpstr>Arial</vt:lpstr>
      <vt:lpstr>Calibri</vt:lpstr>
      <vt:lpstr>Calibri Light</vt:lpstr>
      <vt:lpstr>Office Theme</vt:lpstr>
      <vt:lpstr>Machine Learning</vt:lpstr>
      <vt:lpstr>Overview</vt:lpstr>
      <vt:lpstr>Prerequisite</vt:lpstr>
      <vt:lpstr>Outline</vt:lpstr>
      <vt:lpstr>Machine Learning Applications</vt:lpstr>
      <vt:lpstr>What is Machine Learning ?</vt:lpstr>
      <vt:lpstr>A machine learning algorithm is an algorithm that is able to learn from data</vt:lpstr>
      <vt:lpstr>Machine Learning</vt:lpstr>
      <vt:lpstr>Machine Learning</vt:lpstr>
      <vt:lpstr>Types of Machine Learning Problems</vt:lpstr>
      <vt:lpstr>Types of Machine Learning Problems</vt:lpstr>
      <vt:lpstr>Whales: Fish or Mammals</vt:lpstr>
      <vt:lpstr>Rule-based Binary Classifier</vt:lpstr>
      <vt:lpstr>Experts know what rules to apply</vt:lpstr>
      <vt:lpstr>ML – based Binary Classifiers</vt:lpstr>
      <vt:lpstr>ML – based Binary Classifier</vt:lpstr>
      <vt:lpstr>Training the ML – Based classifier</vt:lpstr>
      <vt:lpstr>ML – based Binary Classifiers</vt:lpstr>
      <vt:lpstr>ML – based Binary Classifiers</vt:lpstr>
      <vt:lpstr>ML – based Binary Classifiers</vt:lpstr>
      <vt:lpstr>Traditional and Representational Machine Learning</vt:lpstr>
      <vt:lpstr>ML Based Binary Classifier</vt:lpstr>
      <vt:lpstr>Specific Algorithm Which Learns From Data</vt:lpstr>
      <vt:lpstr>Choice of Algorithm Determined by Experts (Data scientists)</vt:lpstr>
      <vt:lpstr>Features Determined by Experts (Data scientists)</vt:lpstr>
      <vt:lpstr>Machine Learning Models</vt:lpstr>
      <vt:lpstr>Traditional ML Models</vt:lpstr>
      <vt:lpstr>Traditional ML Models</vt:lpstr>
      <vt:lpstr>Traditional ML Models</vt:lpstr>
      <vt:lpstr>Traditional ML Models</vt:lpstr>
      <vt:lpstr>Representation ML Models</vt:lpstr>
      <vt:lpstr>Representation ML Models</vt:lpstr>
      <vt:lpstr>What is a Neural Network</vt:lpstr>
      <vt:lpstr>Neural Networks</vt:lpstr>
      <vt:lpstr>Neural Networks</vt:lpstr>
      <vt:lpstr>Neural Networks</vt:lpstr>
      <vt:lpstr>Neural Networks</vt:lpstr>
      <vt:lpstr>Traditional vs Deep Learning Models</vt:lpstr>
      <vt:lpstr>Traditional vs Deep Learning Models</vt:lpstr>
      <vt:lpstr>Traditional vs Deep Learning Models</vt:lpstr>
      <vt:lpstr>Traditional vs Deep Learning Models</vt:lpstr>
      <vt:lpstr>Traditional vs Deep Learning Models</vt:lpstr>
      <vt:lpstr>Traditional vs Deep Learning Models</vt:lpstr>
      <vt:lpstr>Traditional vs Deep Learning Models</vt:lpstr>
      <vt:lpstr>Important Concepts in Machine Learning</vt:lpstr>
      <vt:lpstr>Dataset </vt:lpstr>
      <vt:lpstr>Mathematical Model Analogy</vt:lpstr>
      <vt:lpstr>Data </vt:lpstr>
      <vt:lpstr>How Data Is Used In ML</vt:lpstr>
      <vt:lpstr>Training Data / Test Data</vt:lpstr>
      <vt:lpstr>Training Data / Test Data</vt:lpstr>
      <vt:lpstr>Training Data / Test Data</vt:lpstr>
      <vt:lpstr>Training Data / Test Data</vt:lpstr>
      <vt:lpstr>Generalisation Error</vt:lpstr>
      <vt:lpstr>Bias – Variance Tradeoff</vt:lpstr>
      <vt:lpstr>Bias – Variance Tradeoff</vt:lpstr>
      <vt:lpstr>Training Data / Test Data</vt:lpstr>
      <vt:lpstr>Explore these concept</vt:lpstr>
      <vt:lpstr>Bias Variance Tradeoff</vt:lpstr>
      <vt:lpstr>PowerPoint Presentation</vt:lpstr>
      <vt:lpstr>PowerPoint Presentation</vt:lpstr>
      <vt:lpstr>PowerPoint Presentation</vt:lpstr>
      <vt:lpstr>Data Sources </vt:lpstr>
      <vt:lpstr>Data Pre-processing And Feature Selection</vt:lpstr>
      <vt:lpstr>Feature Engineering And Feature Selection</vt:lpstr>
      <vt:lpstr>Train/Test /Validation Split</vt:lpstr>
      <vt:lpstr>Model Training [Finding Model Parameters]</vt:lpstr>
      <vt:lpstr>Model Evaluation [Selecting A Model]</vt:lpstr>
      <vt:lpstr>Model Prediction And Generalization (Overfit/Underfit)</vt:lpstr>
      <vt:lpstr>What We Learnt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khemraj_sawant@outlook.com</dc:creator>
  <cp:lastModifiedBy>khemraj_sawant@outlook.com</cp:lastModifiedBy>
  <cp:revision>109</cp:revision>
  <dcterms:created xsi:type="dcterms:W3CDTF">2021-05-02T02:44:59Z</dcterms:created>
  <dcterms:modified xsi:type="dcterms:W3CDTF">2021-05-24T04:46:25Z</dcterms:modified>
</cp:coreProperties>
</file>