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4" r:id="rId3"/>
    <p:sldId id="276" r:id="rId4"/>
    <p:sldId id="277" r:id="rId5"/>
    <p:sldId id="269" r:id="rId6"/>
    <p:sldId id="262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2" r:id="rId22"/>
    <p:sldId id="293" r:id="rId23"/>
    <p:sldId id="294" r:id="rId24"/>
    <p:sldId id="295" r:id="rId25"/>
    <p:sldId id="296" r:id="rId26"/>
    <p:sldId id="307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9" r:id="rId39"/>
    <p:sldId id="311" r:id="rId40"/>
    <p:sldId id="312" r:id="rId41"/>
    <p:sldId id="310" r:id="rId42"/>
    <p:sldId id="313" r:id="rId43"/>
    <p:sldId id="314" r:id="rId44"/>
    <p:sldId id="315" r:id="rId45"/>
    <p:sldId id="317" r:id="rId46"/>
    <p:sldId id="318" r:id="rId47"/>
    <p:sldId id="263" r:id="rId48"/>
    <p:sldId id="257" r:id="rId49"/>
    <p:sldId id="258" r:id="rId50"/>
    <p:sldId id="316" r:id="rId51"/>
    <p:sldId id="319" r:id="rId52"/>
    <p:sldId id="320" r:id="rId53"/>
    <p:sldId id="321" r:id="rId54"/>
    <p:sldId id="324" r:id="rId55"/>
    <p:sldId id="326" r:id="rId56"/>
    <p:sldId id="260" r:id="rId57"/>
    <p:sldId id="259" r:id="rId58"/>
    <p:sldId id="261" r:id="rId59"/>
    <p:sldId id="264" r:id="rId60"/>
    <p:sldId id="265" r:id="rId61"/>
    <p:sldId id="266" r:id="rId62"/>
    <p:sldId id="267" r:id="rId63"/>
    <p:sldId id="270" r:id="rId64"/>
    <p:sldId id="271" r:id="rId65"/>
    <p:sldId id="26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emraj_sawant@outlook.com" initials="k" lastIdx="2" clrIdx="0">
    <p:extLst>
      <p:ext uri="{19B8F6BF-5375-455C-9EA6-DF929625EA0E}">
        <p15:presenceInfo xmlns:p15="http://schemas.microsoft.com/office/powerpoint/2012/main" userId="8332f209a53bcd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1FD1A7"/>
    <a:srgbClr val="FF3300"/>
    <a:srgbClr val="4472C4"/>
    <a:srgbClr val="CC3300"/>
    <a:srgbClr val="FF5A00"/>
    <a:srgbClr val="8238BA"/>
    <a:srgbClr val="0441BC"/>
    <a:srgbClr val="D17247"/>
    <a:srgbClr val="4D4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464" autoAdjust="0"/>
  </p:normalViewPr>
  <p:slideViewPr>
    <p:cSldViewPr snapToGrid="0">
      <p:cViewPr varScale="1">
        <p:scale>
          <a:sx n="68" d="100"/>
          <a:sy n="68" d="100"/>
        </p:scale>
        <p:origin x="726" y="54"/>
      </p:cViewPr>
      <p:guideLst>
        <p:guide orient="horz" pos="2092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2.5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3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4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4.6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8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12F2-C871-4C1D-93C7-0527B46E71DD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400A2-E284-416C-9AC4-59117304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4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5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4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7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3FA-A68C-4966-BE5B-EC6F124C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AC8C-5800-4169-96A8-1676C971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739-8064-4560-9B69-09B95CA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772-FD0B-4FDE-8DA7-E9F3A97A3768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4E9-D927-4993-B199-B131AEF5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87EE-5E59-4138-B20E-7899229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2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DAB7-3582-4B92-B8EB-054B31CC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367AF-093C-4DA0-A7FC-862DA13B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7AE-3985-4E88-9B36-7E784C1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9B69-D834-4456-B6F8-8B7F98C1138C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4044-0E0D-4486-A816-546C9098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920C-1880-4E49-92A0-6D6B00F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2814D-FA55-4D2F-ADA6-358F82E29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3743-D143-4CE6-B145-9F5525DC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97B0-81A0-45A4-8E77-38F448F7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FA74-BFF1-44B6-9CB5-EDE8F545D0CA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9623-8BD3-4546-9FF3-4EF3851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A98B-BC07-443B-8629-CD452F2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EA53-C752-4900-9AD5-97FA7731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46D8-50E8-4BDB-A78F-AF30FABD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6219-E934-4E23-8163-07487EFA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1250-E2B5-4298-A89E-521B7C926E78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0B06-2BCA-477B-8060-88E23902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4F1E-AC63-41DF-B247-E9B8955B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3208-25A6-4B5C-ADA4-97EDE185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EB6-9725-428A-855E-D4281B6D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8FED-4235-4109-A44C-E94293A3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1684-AFB3-4C91-B64C-02114D8DFE26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CEF-BDE4-4973-9C67-0C99B089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101A-BD36-47FC-9B23-190FD7D2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CA3-F999-4C6E-B460-36842B7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E67B-DCAF-4DF1-8FFD-D00EC83F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31498-483E-496B-A66B-64CEEEBC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4638-A0DA-443F-B92F-9706D7D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574E-B122-4727-A293-F4957DF88A63}" type="datetime1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E1DA-5F6D-4C40-8D19-7702467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D36B-96B8-4A0A-97F9-782F4FB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B59-2584-442D-881B-49568861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006B-5155-4B9A-B6D9-8F321E58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8BDE-B9B1-4F64-9672-B8FA0CBD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55DE-133D-4817-AFF5-1EF576D2D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46DE4-C507-4CF2-B266-3592FB70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4AA7F-8868-419F-82CE-607FD23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15D6-A6F7-4FF3-9D82-48BAD74E8EA3}" type="datetime1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0CD1-7950-47B6-AEE4-EAC9CC6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4A31-FAE3-491B-A3C1-3A1EC4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668-4483-4D2E-B024-99CF8757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4329F-A5F8-4048-9FFA-72BBE45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9C8B-52ED-45EE-898A-40A314F6E5B2}" type="datetime1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EDF1E-0BA8-4325-858F-17B221B3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23E8-CEAE-4DEB-9B6C-2B0BC6A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49D0-FA0A-46DB-8354-8C01F87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BF5-8F3E-47CA-9654-66B74ABC3DCF}" type="datetime1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99EB-AD62-42FD-88FD-8B56CE7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BEB6-B46D-4B47-9472-C71B3F7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97B-3808-498F-B0DF-9F122210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9C96-2468-4EEC-8927-F64308A0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C4DE-3F0A-41FB-B97C-06F36717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2CE2-B45A-49B8-88C5-C93D9DAC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344-4308-4AB8-A144-A1264EFDCEFB}" type="datetime1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1E55-1F61-42BB-B8CF-6AC60CA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E3FD-992A-40E9-A4D3-7BE329E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5DD4-60CC-4CC9-8366-36BF57E7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7E50-915C-47C8-A4DF-930352268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611-9638-40AA-BD20-9742D9E6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FCA9-B086-4DC7-BF70-8A6AA14F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4F5E-DD6E-493C-8E84-D4CAB2984A3A}" type="datetime1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83A4-51FC-4392-86EF-4BFD7AB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F768-C54E-43E3-8A6F-6E43188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90C31-15BF-486C-A759-20D8B4C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1B7B-397D-4A79-9C5A-3E3658E4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BC56-2341-4BA9-A172-1589461D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4059-7D58-481C-943C-3E65406F8A85}" type="datetime1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B6A3-7B36-4754-8A5E-F7E436BE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EC6C-2291-470F-BB59-864F4315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dosn.org/events/event/unveiling-the-secret-through-machine-learn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svg"/><Relationship Id="rId7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svg"/><Relationship Id="rId7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microsoft.com/office/2007/relationships/hdphoto" Target="../media/hdphoto2.wdp"/><Relationship Id="rId7" Type="http://schemas.openxmlformats.org/officeDocument/2006/relationships/image" Target="../media/image29.svg"/><Relationship Id="rId12" Type="http://schemas.openxmlformats.org/officeDocument/2006/relationships/customXml" Target="../ink/ink1.xml"/><Relationship Id="rId17" Type="http://schemas.openxmlformats.org/officeDocument/2006/relationships/customXml" Target="../ink/ink5.xml"/><Relationship Id="rId2" Type="http://schemas.openxmlformats.org/officeDocument/2006/relationships/image" Target="../media/image34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svg"/><Relationship Id="rId5" Type="http://schemas.openxmlformats.org/officeDocument/2006/relationships/image" Target="../media/image33.svg"/><Relationship Id="rId15" Type="http://schemas.openxmlformats.org/officeDocument/2006/relationships/customXml" Target="../ink/ink3.xml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svg"/><Relationship Id="rId1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5.svg"/><Relationship Id="rId5" Type="http://schemas.openxmlformats.org/officeDocument/2006/relationships/image" Target="../media/image41.svg"/><Relationship Id="rId15" Type="http://schemas.openxmlformats.org/officeDocument/2006/relationships/image" Target="../media/image37.sv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5.svg"/><Relationship Id="rId5" Type="http://schemas.openxmlformats.org/officeDocument/2006/relationships/image" Target="../media/image41.svg"/><Relationship Id="rId15" Type="http://schemas.openxmlformats.org/officeDocument/2006/relationships/image" Target="../media/image37.sv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5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svg"/><Relationship Id="rId5" Type="http://schemas.openxmlformats.org/officeDocument/2006/relationships/image" Target="../media/image41.svg"/><Relationship Id="rId1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50.png"/><Relationship Id="rId5" Type="http://schemas.openxmlformats.org/officeDocument/2006/relationships/image" Target="../media/image24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0E85D0-528E-4D80-ACF1-32D25A89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868433" y="-19050"/>
            <a:ext cx="16181294" cy="6877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EA3F6-B592-4D1C-B379-12F36153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EDA0-BEAF-4C3C-8494-4D047A6C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Process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517-02F0-4139-A8D5-63C38EC6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82BF9-4EF0-4165-ACC2-D6BC03A7BEAD}"/>
              </a:ext>
            </a:extLst>
          </p:cNvPr>
          <p:cNvSpPr txBox="1"/>
          <p:nvPr/>
        </p:nvSpPr>
        <p:spPr>
          <a:xfrm>
            <a:off x="-4227095" y="7354887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bdosn.org/events/event/unveiling-the-secret-through-machine-learni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980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368967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32208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9101765" y="4370320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Dimensionality reduction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Types of Machine Learning Problems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620258" y="2572749"/>
            <a:ext cx="1914394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3E8984DC-246A-4803-8C81-DAB680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819" y="2447149"/>
            <a:ext cx="2557477" cy="1829805"/>
          </a:xfrm>
          <a:prstGeom prst="rect">
            <a:avLst/>
          </a:prstGeom>
        </p:spPr>
      </p:pic>
      <p:pic>
        <p:nvPicPr>
          <p:cNvPr id="12" name="Graphic 11" descr="Network">
            <a:extLst>
              <a:ext uri="{FF2B5EF4-FFF2-40B4-BE49-F238E27FC236}">
                <a16:creationId xmlns:a16="http://schemas.microsoft.com/office/drawing/2014/main" id="{59D4AEE1-323A-4127-9FE7-C6405E2CC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244" y="2105442"/>
            <a:ext cx="2171512" cy="21715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6BC7EF-D5B1-45F4-834B-09DC1541B4DC}"/>
              </a:ext>
            </a:extLst>
          </p:cNvPr>
          <p:cNvSpPr txBox="1"/>
          <p:nvPr/>
        </p:nvSpPr>
        <p:spPr>
          <a:xfrm>
            <a:off x="61296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7FB1B3-47FB-43D3-93CD-68D845924AE2}"/>
              </a:ext>
            </a:extLst>
          </p:cNvPr>
          <p:cNvGrpSpPr/>
          <p:nvPr/>
        </p:nvGrpSpPr>
        <p:grpSpPr>
          <a:xfrm>
            <a:off x="8972083" y="2180255"/>
            <a:ext cx="2606123" cy="1966923"/>
            <a:chOff x="8747677" y="2205155"/>
            <a:chExt cx="2606123" cy="1966923"/>
          </a:xfrm>
        </p:grpSpPr>
        <p:pic>
          <p:nvPicPr>
            <p:cNvPr id="15" name="Graphic 14" descr="Books on shelf">
              <a:extLst>
                <a:ext uri="{FF2B5EF4-FFF2-40B4-BE49-F238E27FC236}">
                  <a16:creationId xmlns:a16="http://schemas.microsoft.com/office/drawing/2014/main" id="{5A6FD925-441C-44E5-8A8D-078A23F4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7677" y="2205155"/>
              <a:ext cx="1966923" cy="1966923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3A6F3261-B194-4295-9B49-930DE37F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18199">
              <a:off x="10439400" y="293160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7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368967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32208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9101765" y="4370320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Dimensionality reduction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Types of Machine Learning Problems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620258" y="2572749"/>
            <a:ext cx="1914394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3E8984DC-246A-4803-8C81-DAB680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819" y="2447149"/>
            <a:ext cx="2557477" cy="18298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Graphic 11" descr="Network">
            <a:extLst>
              <a:ext uri="{FF2B5EF4-FFF2-40B4-BE49-F238E27FC236}">
                <a16:creationId xmlns:a16="http://schemas.microsoft.com/office/drawing/2014/main" id="{59D4AEE1-323A-4127-9FE7-C6405E2CC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244" y="2105442"/>
            <a:ext cx="2171512" cy="2171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6BC7EF-D5B1-45F4-834B-09DC1541B4DC}"/>
              </a:ext>
            </a:extLst>
          </p:cNvPr>
          <p:cNvSpPr txBox="1"/>
          <p:nvPr/>
        </p:nvSpPr>
        <p:spPr>
          <a:xfrm>
            <a:off x="61296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7FB1B3-47FB-43D3-93CD-68D845924AE2}"/>
              </a:ext>
            </a:extLst>
          </p:cNvPr>
          <p:cNvGrpSpPr/>
          <p:nvPr/>
        </p:nvGrpSpPr>
        <p:grpSpPr>
          <a:xfrm>
            <a:off x="8972083" y="2180255"/>
            <a:ext cx="2606123" cy="1966923"/>
            <a:chOff x="8747677" y="2205155"/>
            <a:chExt cx="2606123" cy="1966923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pic>
          <p:nvPicPr>
            <p:cNvPr id="15" name="Graphic 14" descr="Books on shelf">
              <a:extLst>
                <a:ext uri="{FF2B5EF4-FFF2-40B4-BE49-F238E27FC236}">
                  <a16:creationId xmlns:a16="http://schemas.microsoft.com/office/drawing/2014/main" id="{5A6FD925-441C-44E5-8A8D-078A23F4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7677" y="2205155"/>
              <a:ext cx="1966923" cy="1966923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3A6F3261-B194-4295-9B49-930DE37F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18199">
              <a:off x="10439400" y="2931609"/>
              <a:ext cx="914400" cy="914400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</p:pic>
      </p:grpSp>
    </p:spTree>
    <p:extLst>
      <p:ext uri="{BB962C8B-B14F-4D97-AF65-F5344CB8AC3E}">
        <p14:creationId xmlns:p14="http://schemas.microsoft.com/office/powerpoint/2010/main" val="249593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Whales: Fish or Mammals</a:t>
            </a:r>
          </a:p>
        </p:txBody>
      </p:sp>
      <p:pic>
        <p:nvPicPr>
          <p:cNvPr id="3" name="Graphic 2" descr="Shark">
            <a:extLst>
              <a:ext uri="{FF2B5EF4-FFF2-40B4-BE49-F238E27FC236}">
                <a16:creationId xmlns:a16="http://schemas.microsoft.com/office/drawing/2014/main" id="{52E4533C-B307-4A6B-9E36-4F3B78BC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464" y="1379621"/>
            <a:ext cx="4098758" cy="4098758"/>
          </a:xfrm>
          <a:prstGeom prst="rect">
            <a:avLst/>
          </a:prstGeom>
        </p:spPr>
      </p:pic>
      <p:pic>
        <p:nvPicPr>
          <p:cNvPr id="6" name="Graphic 5" descr="Elephant">
            <a:extLst>
              <a:ext uri="{FF2B5EF4-FFF2-40B4-BE49-F238E27FC236}">
                <a16:creationId xmlns:a16="http://schemas.microsoft.com/office/drawing/2014/main" id="{469B0E55-7697-4DFD-9DC6-3468C9E9B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78" y="1466099"/>
            <a:ext cx="3489158" cy="34891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9B7A36-0B7A-410B-8DD9-DA584573B878}"/>
              </a:ext>
            </a:extLst>
          </p:cNvPr>
          <p:cNvSpPr txBox="1"/>
          <p:nvPr/>
        </p:nvSpPr>
        <p:spPr>
          <a:xfrm>
            <a:off x="2310061" y="5391901"/>
            <a:ext cx="23467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Fish </a:t>
            </a:r>
          </a:p>
          <a:p>
            <a:pPr algn="ctr"/>
            <a:r>
              <a:rPr lang="en-IN" dirty="0"/>
              <a:t>(Looks like fish, swim like fish, and move with fish)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CD597-8327-414A-B9DD-5E2A35F835EC}"/>
              </a:ext>
            </a:extLst>
          </p:cNvPr>
          <p:cNvSpPr txBox="1"/>
          <p:nvPr/>
        </p:nvSpPr>
        <p:spPr>
          <a:xfrm>
            <a:off x="7535178" y="5391901"/>
            <a:ext cx="234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Mammals</a:t>
            </a:r>
            <a:r>
              <a:rPr lang="en-IN" sz="1600" b="1" dirty="0"/>
              <a:t> </a:t>
            </a:r>
            <a:r>
              <a:rPr lang="en-IN" sz="1600" dirty="0" err="1"/>
              <a:t>Memebers</a:t>
            </a:r>
            <a:r>
              <a:rPr lang="en-IN" sz="1600" dirty="0"/>
              <a:t> of infraorder </a:t>
            </a:r>
            <a:r>
              <a:rPr lang="en-IN" sz="1600" dirty="0" err="1"/>
              <a:t>cetacea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8890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Rule-based Binary Classifier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Rule-based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C13A4-4351-4A7F-8032-236D59EF5E0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D36783-62CA-4E49-92C2-6806D6C2FB9D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F853F74E-943A-4531-BFEE-4EE41FB72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621" y="4251158"/>
            <a:ext cx="1812758" cy="1812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7BC735-F076-4CDE-A58C-97AB9390C73D}"/>
              </a:ext>
            </a:extLst>
          </p:cNvPr>
          <p:cNvSpPr txBox="1"/>
          <p:nvPr/>
        </p:nvSpPr>
        <p:spPr>
          <a:xfrm>
            <a:off x="4950692" y="606391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Human Experts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E84C56-2C0A-4D41-827A-34740E8474A3}"/>
              </a:ext>
            </a:extLst>
          </p:cNvPr>
          <p:cNvSpPr txBox="1"/>
          <p:nvPr/>
        </p:nvSpPr>
        <p:spPr>
          <a:xfrm>
            <a:off x="368967" y="279893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48693-29D2-4F43-B902-9B27D18B3AD0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pic>
        <p:nvPicPr>
          <p:cNvPr id="44" name="Graphic 43" descr="Elephant">
            <a:extLst>
              <a:ext uri="{FF2B5EF4-FFF2-40B4-BE49-F238E27FC236}">
                <a16:creationId xmlns:a16="http://schemas.microsoft.com/office/drawing/2014/main" id="{F643E0F7-F82E-4C41-B2A8-A3199504B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45" name="Graphic 44" descr="Shark">
            <a:extLst>
              <a:ext uri="{FF2B5EF4-FFF2-40B4-BE49-F238E27FC236}">
                <a16:creationId xmlns:a16="http://schemas.microsoft.com/office/drawing/2014/main" id="{B7742A71-2005-4C2D-8F88-93C40380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391" y="3244334"/>
            <a:ext cx="369332" cy="369332"/>
          </a:xfrm>
          <a:prstGeom prst="rect">
            <a:avLst/>
          </a:prstGeom>
        </p:spPr>
      </p:pic>
      <p:pic>
        <p:nvPicPr>
          <p:cNvPr id="46" name="Graphic 45" descr="Elephant">
            <a:extLst>
              <a:ext uri="{FF2B5EF4-FFF2-40B4-BE49-F238E27FC236}">
                <a16:creationId xmlns:a16="http://schemas.microsoft.com/office/drawing/2014/main" id="{CD328127-E117-45B8-8626-35D27E621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3756" y="3188549"/>
            <a:ext cx="425117" cy="425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24DCDD-6838-4B2F-ABDD-9B395644BB63}"/>
              </a:ext>
            </a:extLst>
          </p:cNvPr>
          <p:cNvSpPr txBox="1"/>
          <p:nvPr/>
        </p:nvSpPr>
        <p:spPr>
          <a:xfrm>
            <a:off x="313821" y="322195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836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Experts know what rules to apply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Rule-based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F853F74E-943A-4531-BFEE-4EE41FB72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621" y="4251158"/>
            <a:ext cx="1812758" cy="1812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7BC735-F076-4CDE-A58C-97AB9390C73D}"/>
              </a:ext>
            </a:extLst>
          </p:cNvPr>
          <p:cNvSpPr txBox="1"/>
          <p:nvPr/>
        </p:nvSpPr>
        <p:spPr>
          <a:xfrm>
            <a:off x="4950692" y="606391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Human Experts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83685" y="2466886"/>
            <a:ext cx="234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Breathes like mammal,</a:t>
            </a:r>
          </a:p>
          <a:p>
            <a:pPr algn="ctr"/>
            <a:r>
              <a:rPr lang="en-IN" b="1" dirty="0"/>
              <a:t>Gives birth like mammal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pic>
        <p:nvPicPr>
          <p:cNvPr id="18" name="Graphic 17" descr="Elephant">
            <a:extLst>
              <a:ext uri="{FF2B5EF4-FFF2-40B4-BE49-F238E27FC236}">
                <a16:creationId xmlns:a16="http://schemas.microsoft.com/office/drawing/2014/main" id="{D647D97A-B73B-43EF-BD76-B2ED7C794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7123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CFCAC-332E-4F62-BD1C-4300E5AF0561}"/>
              </a:ext>
            </a:extLst>
          </p:cNvPr>
          <p:cNvSpPr/>
          <p:nvPr/>
        </p:nvSpPr>
        <p:spPr>
          <a:xfrm>
            <a:off x="838200" y="2017295"/>
            <a:ext cx="4572000" cy="28234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Training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Feed in a large corpus of data classified correctly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15CAA6-D750-45EF-A92F-FC329D6FF620}"/>
              </a:ext>
            </a:extLst>
          </p:cNvPr>
          <p:cNvSpPr/>
          <p:nvPr/>
        </p:nvSpPr>
        <p:spPr>
          <a:xfrm>
            <a:off x="6781800" y="2017295"/>
            <a:ext cx="4572000" cy="28234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Prediction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Use it to classify new instances which it has not seen before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8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1CC09099-C041-47FF-B076-3AFB867F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60000">
            <a:off x="6524138" y="2706124"/>
            <a:ext cx="4808118" cy="42245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the ML – Based classifier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77BAD92B-28B5-4C85-B816-A97079E8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93" y="2384034"/>
            <a:ext cx="1370111" cy="137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BD634-C6A6-47B6-A6AE-811CFF6DD1EC}"/>
              </a:ext>
            </a:extLst>
          </p:cNvPr>
          <p:cNvSpPr txBox="1"/>
          <p:nvPr/>
        </p:nvSpPr>
        <p:spPr>
          <a:xfrm>
            <a:off x="368967" y="3698971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2524615B-3589-46A8-B5C4-F0986B1EE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8916E-0052-43BC-ADA7-E437F1348AD0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80CA-347B-4CE4-BCA9-B23CC01F63DD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Shark">
            <a:extLst>
              <a:ext uri="{FF2B5EF4-FFF2-40B4-BE49-F238E27FC236}">
                <a16:creationId xmlns:a16="http://schemas.microsoft.com/office/drawing/2014/main" id="{53F5F32E-3C7A-4DAB-B4E8-A3A8689B1E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12" name="Graphic 11" descr="Elephant">
            <a:extLst>
              <a:ext uri="{FF2B5EF4-FFF2-40B4-BE49-F238E27FC236}">
                <a16:creationId xmlns:a16="http://schemas.microsoft.com/office/drawing/2014/main" id="{5DC17761-5E5B-4E6E-8F50-67F332F94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DE14B-769B-4247-9D0A-9B22CE28535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62F8D-8264-4133-86C3-F4580323C79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88E2D4-029A-4FDA-B817-1F0D73EB083F}"/>
              </a:ext>
            </a:extLst>
          </p:cNvPr>
          <p:cNvSpPr txBox="1"/>
          <p:nvPr/>
        </p:nvSpPr>
        <p:spPr>
          <a:xfrm>
            <a:off x="9476271" y="278982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D49ED-0429-4BA8-A40B-E0494A170F84}"/>
              </a:ext>
            </a:extLst>
          </p:cNvPr>
          <p:cNvSpPr txBox="1"/>
          <p:nvPr/>
        </p:nvSpPr>
        <p:spPr>
          <a:xfrm>
            <a:off x="8050785" y="4606822"/>
            <a:ext cx="23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Feedback – loss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A43849-2C44-424B-A1AC-77BD4A47D12F}"/>
                  </a:ext>
                </a:extLst>
              </p14:cNvPr>
              <p14:cNvContentPartPr/>
              <p14:nvPr/>
            </p14:nvContentPartPr>
            <p14:xfrm>
              <a:off x="9191634" y="3705499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A43849-2C44-424B-A1AC-77BD4A47D1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2994" y="36964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4485408-ED49-42D6-92D9-DD2971A96EA7}"/>
              </a:ext>
            </a:extLst>
          </p:cNvPr>
          <p:cNvGrpSpPr/>
          <p:nvPr/>
        </p:nvGrpSpPr>
        <p:grpSpPr>
          <a:xfrm>
            <a:off x="6849474" y="5581819"/>
            <a:ext cx="360" cy="360"/>
            <a:chOff x="6849474" y="55818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9172CF-8B21-40F0-88F6-013220CBD345}"/>
                    </a:ext>
                  </a:extLst>
                </p14:cNvPr>
                <p14:cNvContentPartPr/>
                <p14:nvPr/>
              </p14:nvContentPartPr>
              <p14:xfrm>
                <a:off x="6849474" y="5581819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9172CF-8B21-40F0-88F6-013220CBD3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0834" y="55731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18ABFA-8BE0-4916-954D-86FCA23411E4}"/>
                    </a:ext>
                  </a:extLst>
                </p14:cNvPr>
                <p14:cNvContentPartPr/>
                <p14:nvPr/>
              </p14:nvContentPartPr>
              <p14:xfrm>
                <a:off x="6849474" y="5581819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18ABFA-8BE0-4916-954D-86FCA2341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0834" y="55731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47A41DE-BDDA-498D-944B-395F1B14703E}"/>
                  </a:ext>
                </a:extLst>
              </p14:cNvPr>
              <p14:cNvContentPartPr/>
              <p14:nvPr/>
            </p14:nvContentPartPr>
            <p14:xfrm>
              <a:off x="7379034" y="5742739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47A41DE-BDDA-498D-944B-395F1B1470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0034" y="57337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AD494C-3E3E-483C-A6E8-9B52B7BB5422}"/>
                  </a:ext>
                </a:extLst>
              </p14:cNvPr>
              <p14:cNvContentPartPr/>
              <p14:nvPr/>
            </p14:nvContentPartPr>
            <p14:xfrm>
              <a:off x="6945954" y="543781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AD494C-3E3E-483C-A6E8-9B52B7BB54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6954" y="542881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2EBC60E-C371-4169-94EE-ECEB11EC2D0E}"/>
              </a:ext>
            </a:extLst>
          </p:cNvPr>
          <p:cNvSpPr txBox="1"/>
          <p:nvPr/>
        </p:nvSpPr>
        <p:spPr>
          <a:xfrm>
            <a:off x="2260136" y="4911742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Improves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44358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83685" y="2466886"/>
            <a:ext cx="234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Breathes like mammal,</a:t>
            </a:r>
          </a:p>
          <a:p>
            <a:pPr algn="ctr"/>
            <a:r>
              <a:rPr lang="en-IN" b="1" dirty="0"/>
              <a:t>Gives birth like mammal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pic>
        <p:nvPicPr>
          <p:cNvPr id="18" name="Graphic 17" descr="Elephant">
            <a:extLst>
              <a:ext uri="{FF2B5EF4-FFF2-40B4-BE49-F238E27FC236}">
                <a16:creationId xmlns:a16="http://schemas.microsoft.com/office/drawing/2014/main" id="{D647D97A-B73B-43EF-BD76-B2ED7C794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05325-C42C-44B4-9D44-326731FE320B}"/>
              </a:ext>
            </a:extLst>
          </p:cNvPr>
          <p:cNvSpPr txBox="1"/>
          <p:nvPr/>
        </p:nvSpPr>
        <p:spPr>
          <a:xfrm>
            <a:off x="-664670" y="4756085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Input : Feature Vectors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D26416C-568D-4D62-A3A1-F6BBBA12F880}"/>
              </a:ext>
            </a:extLst>
          </p:cNvPr>
          <p:cNvCxnSpPr/>
          <p:nvPr/>
        </p:nvCxnSpPr>
        <p:spPr>
          <a:xfrm rot="5400000">
            <a:off x="1448702" y="3839229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C7168A-6D60-4DCA-A54A-75E70E654052}"/>
              </a:ext>
            </a:extLst>
          </p:cNvPr>
          <p:cNvSpPr txBox="1"/>
          <p:nvPr/>
        </p:nvSpPr>
        <p:spPr>
          <a:xfrm>
            <a:off x="7844782" y="4668003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Output : Label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F2610-ECAD-4923-B697-696A6DF1316C}"/>
              </a:ext>
            </a:extLst>
          </p:cNvPr>
          <p:cNvCxnSpPr/>
          <p:nvPr/>
        </p:nvCxnSpPr>
        <p:spPr>
          <a:xfrm rot="5400000">
            <a:off x="9958154" y="3751147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53" y="1466099"/>
            <a:ext cx="10808368" cy="448627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scikit</a:t>
            </a:r>
            <a:r>
              <a:rPr lang="en-IN" sz="2400" dirty="0">
                <a:solidFill>
                  <a:srgbClr val="FF0000"/>
                </a:solidFill>
              </a:rPr>
              <a:t>-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learn</a:t>
            </a:r>
            <a:r>
              <a:rPr lang="en-IN" sz="2400" dirty="0"/>
              <a:t> for data and ML modelling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Relationship with 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IN" sz="2400" dirty="0"/>
              <a:t> , </a:t>
            </a:r>
            <a:r>
              <a:rPr lang="en-IN" sz="2400" dirty="0">
                <a:solidFill>
                  <a:srgbClr val="00B050"/>
                </a:solidFill>
              </a:rPr>
              <a:t>Pandas</a:t>
            </a:r>
            <a:r>
              <a:rPr lang="en-IN" sz="2400" dirty="0"/>
              <a:t>, and </a:t>
            </a:r>
            <a:r>
              <a:rPr lang="en-IN" sz="2400" dirty="0">
                <a:solidFill>
                  <a:srgbClr val="7030A0"/>
                </a:solidFill>
              </a:rPr>
              <a:t>Matplotlib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Algorithms for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IN" sz="2400" dirty="0"/>
              <a:t> and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Contrast with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TensorFlow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KERAS</a:t>
            </a:r>
            <a:r>
              <a:rPr lang="en-IN" sz="2400" dirty="0"/>
              <a:t>, and other deep learning libraries</a:t>
            </a: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20</a:t>
            </a:fld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09207" y="2628748"/>
            <a:ext cx="234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Moves like fish,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Swims like fish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Fish</a:t>
            </a:r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24" name="Graphic 23" descr="Shark">
            <a:extLst>
              <a:ext uri="{FF2B5EF4-FFF2-40B4-BE49-F238E27FC236}">
                <a16:creationId xmlns:a16="http://schemas.microsoft.com/office/drawing/2014/main" id="{7BB479A8-8ADA-42DE-8233-58CECEC9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3129" y="2810597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2B7CA9-88AF-4CBF-92C7-DCD4977DA690}"/>
              </a:ext>
            </a:extLst>
          </p:cNvPr>
          <p:cNvSpPr txBox="1"/>
          <p:nvPr/>
        </p:nvSpPr>
        <p:spPr>
          <a:xfrm>
            <a:off x="110358" y="4814631"/>
            <a:ext cx="294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Input : Wrong choice of features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96A7A0F-ECF4-4349-A98E-6F6B0760757B}"/>
              </a:ext>
            </a:extLst>
          </p:cNvPr>
          <p:cNvCxnSpPr/>
          <p:nvPr/>
        </p:nvCxnSpPr>
        <p:spPr>
          <a:xfrm rot="5400000">
            <a:off x="1448702" y="3839229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33AB10-7D30-4B5A-A57F-19EA7C8A0ABC}"/>
              </a:ext>
            </a:extLst>
          </p:cNvPr>
          <p:cNvCxnSpPr/>
          <p:nvPr/>
        </p:nvCxnSpPr>
        <p:spPr>
          <a:xfrm rot="5400000">
            <a:off x="9958154" y="3751147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41DA-068D-453C-B0C5-7A871C5A8EA6}"/>
              </a:ext>
            </a:extLst>
          </p:cNvPr>
          <p:cNvGrpSpPr/>
          <p:nvPr/>
        </p:nvGrpSpPr>
        <p:grpSpPr>
          <a:xfrm>
            <a:off x="7844782" y="4668003"/>
            <a:ext cx="4514415" cy="1200329"/>
            <a:chOff x="7844782" y="4668003"/>
            <a:chExt cx="4514415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681D3-8004-43F8-BF44-7224502908B5}"/>
                </a:ext>
              </a:extLst>
            </p:cNvPr>
            <p:cNvSpPr txBox="1"/>
            <p:nvPr/>
          </p:nvSpPr>
          <p:spPr>
            <a:xfrm>
              <a:off x="7844782" y="4668003"/>
              <a:ext cx="4514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Predicted Label</a:t>
              </a:r>
            </a:p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=</a:t>
              </a:r>
            </a:p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Actual Label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E01468-FE5B-418C-8181-02632EEB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0916" y="5149548"/>
              <a:ext cx="142145" cy="271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37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431" y="269595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and Representational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6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Based Binary Classifier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Specific Algorithm Which Learns From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Choice of Algorithm Determined by Experts (Data scientists)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Features Determined by Experts (Data scientists)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  <p:pic>
        <p:nvPicPr>
          <p:cNvPr id="33" name="Graphic 32" descr="Server">
            <a:extLst>
              <a:ext uri="{FF2B5EF4-FFF2-40B4-BE49-F238E27FC236}">
                <a16:creationId xmlns:a16="http://schemas.microsoft.com/office/drawing/2014/main" id="{8538B309-4D0A-4BBE-A080-906029942E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C9342F-065D-4157-979A-EE24579E2B51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35" name="Graphic 34" descr="Shark">
            <a:extLst>
              <a:ext uri="{FF2B5EF4-FFF2-40B4-BE49-F238E27FC236}">
                <a16:creationId xmlns:a16="http://schemas.microsoft.com/office/drawing/2014/main" id="{7E24174B-2E6B-40F0-8890-43A053CED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36" name="Graphic 35" descr="Elephant">
            <a:extLst>
              <a:ext uri="{FF2B5EF4-FFF2-40B4-BE49-F238E27FC236}">
                <a16:creationId xmlns:a16="http://schemas.microsoft.com/office/drawing/2014/main" id="{4F12DF44-79A5-4049-B3A6-AEBD43BCA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9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Machine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009319" y="2720885"/>
            <a:ext cx="6743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  <a:endParaRPr lang="en-IN" sz="2400" b="1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79DBC5F-646A-4A29-B710-88252040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14" y="2320973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A40DDF-96E7-4346-977A-F6F0B579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8" b="95223" l="5224" r="94030">
                        <a14:foregroundMark x1="50187" y1="4618" x2="50187" y2="4618"/>
                        <a14:foregroundMark x1="5224" y1="38694" x2="5224" y2="38694"/>
                        <a14:foregroundMark x1="94216" y1="62261" x2="94216" y2="62261"/>
                        <a14:foregroundMark x1="49254" y1="95223" x2="49254" y2="9522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67" y="2398928"/>
            <a:ext cx="2161424" cy="25324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68" y="1833732"/>
            <a:ext cx="6743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Regression models : </a:t>
            </a:r>
            <a:r>
              <a:rPr lang="en-IN" sz="2400" b="1" dirty="0"/>
              <a:t>Linear, Lasso,</a:t>
            </a:r>
          </a:p>
          <a:p>
            <a:r>
              <a:rPr lang="en-IN" sz="2400" b="1" dirty="0"/>
              <a:t>Ridge, SVR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Classification models : </a:t>
            </a:r>
            <a:r>
              <a:rPr lang="en-IN" sz="2400" b="1" dirty="0"/>
              <a:t>Naïve Bayes, SVMs,</a:t>
            </a:r>
          </a:p>
          <a:p>
            <a:r>
              <a:rPr lang="en-IN" sz="2400" b="1" dirty="0"/>
              <a:t>Decision Trees, Random Forest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Dimensionality Reduction : </a:t>
            </a:r>
            <a:r>
              <a:rPr lang="en-IN" sz="2400" b="1" dirty="0"/>
              <a:t>Manifold Learning, factor analysis, SVR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Clustering : </a:t>
            </a:r>
            <a:r>
              <a:rPr lang="en-IN" sz="2400" b="1" dirty="0"/>
              <a:t>K - means, DBSCAN, Spectral clustering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346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A40DDF-96E7-4346-977A-F6F0B579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8" b="95223" l="5224" r="94030">
                        <a14:foregroundMark x1="50187" y1="4618" x2="50187" y2="4618"/>
                        <a14:foregroundMark x1="5224" y1="38694" x2="5224" y2="38694"/>
                        <a14:foregroundMark x1="94216" y1="62261" x2="94216" y2="62261"/>
                        <a14:foregroundMark x1="49254" y1="95223" x2="49254" y2="9522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67" y="2398928"/>
            <a:ext cx="2161424" cy="25324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74" y="2203064"/>
            <a:ext cx="6971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Have a fundamental algorithmic structure to solve problems</a:t>
            </a:r>
          </a:p>
          <a:p>
            <a:endParaRPr lang="en-IN" sz="2400" b="1" dirty="0"/>
          </a:p>
          <a:p>
            <a:r>
              <a:rPr lang="en-IN" sz="2400" b="1" dirty="0"/>
              <a:t>The algorithm is fed data which train algorithmic parameters</a:t>
            </a:r>
          </a:p>
          <a:p>
            <a:endParaRPr lang="en-IN" sz="2400" b="1" dirty="0"/>
          </a:p>
          <a:p>
            <a:r>
              <a:rPr lang="en-IN" sz="2400" b="1" dirty="0"/>
              <a:t>Called </a:t>
            </a:r>
            <a:r>
              <a:rPr lang="en-IN" sz="2400" b="1" dirty="0">
                <a:solidFill>
                  <a:schemeClr val="accent1"/>
                </a:solidFill>
              </a:rPr>
              <a:t>model parameters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3036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889DF-7523-4C43-8BC1-EA83A58B1385}"/>
              </a:ext>
            </a:extLst>
          </p:cNvPr>
          <p:cNvSpPr/>
          <p:nvPr/>
        </p:nvSpPr>
        <p:spPr>
          <a:xfrm>
            <a:off x="830177" y="2470484"/>
            <a:ext cx="3404940" cy="2727158"/>
          </a:xfrm>
          <a:prstGeom prst="rect">
            <a:avLst/>
          </a:prstGeom>
          <a:solidFill>
            <a:srgbClr val="044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Build a tree structure to classify instances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AE682-3616-478D-B7CD-D284ADCE7EA9}"/>
              </a:ext>
            </a:extLst>
          </p:cNvPr>
          <p:cNvSpPr/>
          <p:nvPr/>
        </p:nvSpPr>
        <p:spPr>
          <a:xfrm>
            <a:off x="4551945" y="2470484"/>
            <a:ext cx="3404940" cy="27271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Fit a line or a curve on data to make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F7753-2243-46C6-8AE0-D5F43A71E230}"/>
              </a:ext>
            </a:extLst>
          </p:cNvPr>
          <p:cNvSpPr/>
          <p:nvPr/>
        </p:nvSpPr>
        <p:spPr>
          <a:xfrm>
            <a:off x="8279730" y="2470484"/>
            <a:ext cx="3404940" cy="2727158"/>
          </a:xfrm>
          <a:prstGeom prst="rect">
            <a:avLst/>
          </a:prstGeom>
          <a:solidFill>
            <a:srgbClr val="1F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Apply probabilities on input data to get 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881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166"/>
            <a:ext cx="10808368" cy="389124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Basic python programming knowledge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For beginners in Machine Learning (ML)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2400" dirty="0"/>
              <a:t>No ML knowledge is required</a:t>
            </a: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lnSpc>
                <a:spcPct val="250000"/>
              </a:lnSpc>
              <a:buNone/>
            </a:pP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6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E3B7E-FD56-4445-B197-9D5EF93892E5}"/>
              </a:ext>
            </a:extLst>
          </p:cNvPr>
          <p:cNvSpPr txBox="1">
            <a:spLocks/>
          </p:cNvSpPr>
          <p:nvPr/>
        </p:nvSpPr>
        <p:spPr>
          <a:xfrm>
            <a:off x="2136944" y="1694797"/>
            <a:ext cx="8242298" cy="346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+mn-lt"/>
              </a:rPr>
              <a:t>“Traditional” ML-based system rely on experts to decide what features to pay attention to – and how</a:t>
            </a:r>
          </a:p>
        </p:txBody>
      </p:sp>
    </p:spTree>
    <p:extLst>
      <p:ext uri="{BB962C8B-B14F-4D97-AF65-F5344CB8AC3E}">
        <p14:creationId xmlns:p14="http://schemas.microsoft.com/office/powerpoint/2010/main" val="295992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Representation ML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74" y="2203064"/>
            <a:ext cx="6971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Also used to solve classification, regression,</a:t>
            </a:r>
          </a:p>
          <a:p>
            <a:r>
              <a:rPr lang="en-IN" sz="2400" b="1" dirty="0"/>
              <a:t>Clustering and dimensionality reduction</a:t>
            </a:r>
          </a:p>
          <a:p>
            <a:endParaRPr lang="en-IN" sz="2400" b="1" dirty="0"/>
          </a:p>
          <a:p>
            <a:r>
              <a:rPr lang="en-IN" sz="2400" b="1" dirty="0"/>
              <a:t>Learn significant features from underlying data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Deep learning models </a:t>
            </a:r>
            <a:r>
              <a:rPr lang="en-IN" sz="2400" b="1" dirty="0"/>
              <a:t>such as neural network</a:t>
            </a:r>
            <a:endParaRPr lang="en-IN" sz="2400" b="1" dirty="0">
              <a:solidFill>
                <a:schemeClr val="accent1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21E29BE0-2618-4420-8140-8599A7EA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32" y="2163760"/>
            <a:ext cx="3048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7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Representation ML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E3B7E-FD56-4445-B197-9D5EF93892E5}"/>
              </a:ext>
            </a:extLst>
          </p:cNvPr>
          <p:cNvSpPr txBox="1">
            <a:spLocks/>
          </p:cNvSpPr>
          <p:nvPr/>
        </p:nvSpPr>
        <p:spPr>
          <a:xfrm>
            <a:off x="1540042" y="1694797"/>
            <a:ext cx="8839200" cy="346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+mn-lt"/>
              </a:rPr>
              <a:t>“Representation” ML-based system figure out by themselves what features to pay attention to – and how</a:t>
            </a:r>
          </a:p>
        </p:txBody>
      </p:sp>
    </p:spTree>
    <p:extLst>
      <p:ext uri="{BB962C8B-B14F-4D97-AF65-F5344CB8AC3E}">
        <p14:creationId xmlns:p14="http://schemas.microsoft.com/office/powerpoint/2010/main" val="22566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What is a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889DF-7523-4C43-8BC1-EA83A58B1385}"/>
              </a:ext>
            </a:extLst>
          </p:cNvPr>
          <p:cNvSpPr/>
          <p:nvPr/>
        </p:nvSpPr>
        <p:spPr>
          <a:xfrm>
            <a:off x="830177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Deep Learning</a:t>
            </a:r>
          </a:p>
          <a:p>
            <a:pPr algn="ctr"/>
            <a:endParaRPr lang="en-IN" sz="800" dirty="0"/>
          </a:p>
          <a:p>
            <a:pPr algn="ctr"/>
            <a:r>
              <a:rPr lang="en-IN" sz="2400" dirty="0"/>
              <a:t>Algorithms that learns what features matter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AE682-3616-478D-B7CD-D284ADCE7EA9}"/>
              </a:ext>
            </a:extLst>
          </p:cNvPr>
          <p:cNvSpPr/>
          <p:nvPr/>
        </p:nvSpPr>
        <p:spPr>
          <a:xfrm>
            <a:off x="4551945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dirty="0">
                <a:solidFill>
                  <a:prstClr val="white"/>
                </a:solidFill>
              </a:rPr>
              <a:t>Neural Networks</a:t>
            </a:r>
          </a:p>
          <a:p>
            <a:pPr lvl="0" algn="ctr"/>
            <a:endParaRPr lang="en-IN" sz="800" dirty="0">
              <a:solidFill>
                <a:prstClr val="white"/>
              </a:solidFill>
            </a:endParaRPr>
          </a:p>
          <a:p>
            <a:pPr lvl="0" algn="ctr"/>
            <a:r>
              <a:rPr lang="en-IN" sz="2400" dirty="0">
                <a:solidFill>
                  <a:prstClr val="white"/>
                </a:solidFill>
              </a:rPr>
              <a:t>The most common class of deep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F7753-2243-46C6-8AE0-D5F43A71E230}"/>
              </a:ext>
            </a:extLst>
          </p:cNvPr>
          <p:cNvSpPr/>
          <p:nvPr/>
        </p:nvSpPr>
        <p:spPr>
          <a:xfrm>
            <a:off x="8279730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dirty="0">
                <a:solidFill>
                  <a:prstClr val="white"/>
                </a:solidFill>
              </a:rPr>
              <a:t>Neurons</a:t>
            </a:r>
          </a:p>
          <a:p>
            <a:pPr lvl="0" algn="ctr"/>
            <a:endParaRPr lang="en-IN" sz="800" dirty="0">
              <a:solidFill>
                <a:prstClr val="white"/>
              </a:solidFill>
            </a:endParaRPr>
          </a:p>
          <a:p>
            <a:pPr lvl="0" algn="ctr"/>
            <a:r>
              <a:rPr lang="en-IN" sz="2400" dirty="0">
                <a:solidFill>
                  <a:prstClr val="white"/>
                </a:solidFill>
              </a:rPr>
              <a:t>Simple building blocks that actually “learn”</a:t>
            </a:r>
          </a:p>
        </p:txBody>
      </p:sp>
    </p:spTree>
    <p:extLst>
      <p:ext uri="{BB962C8B-B14F-4D97-AF65-F5344CB8AC3E}">
        <p14:creationId xmlns:p14="http://schemas.microsoft.com/office/powerpoint/2010/main" val="10984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………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 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67" name="Rectangle: Rounded Corners 2">
            <a:extLst>
              <a:ext uri="{FF2B5EF4-FFF2-40B4-BE49-F238E27FC236}">
                <a16:creationId xmlns:a16="http://schemas.microsoft.com/office/drawing/2014/main" id="{B7F3DDBB-EB86-484F-AFD4-67A0378FD797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690A3-5E19-4BAB-95A0-15D7992196BE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62007-B104-48A9-A09A-14671D1BBD4C}"/>
              </a:ext>
            </a:extLst>
          </p:cNvPr>
          <p:cNvSpPr/>
          <p:nvPr/>
        </p:nvSpPr>
        <p:spPr>
          <a:xfrm>
            <a:off x="3110463" y="216792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FE4BF-A6F0-4580-B00B-CD555ADF864A}"/>
              </a:ext>
            </a:extLst>
          </p:cNvPr>
          <p:cNvSpPr/>
          <p:nvPr/>
        </p:nvSpPr>
        <p:spPr>
          <a:xfrm>
            <a:off x="3110463" y="280029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4DFED-B292-4A01-A65C-EF87FE14E667}"/>
              </a:ext>
            </a:extLst>
          </p:cNvPr>
          <p:cNvSpPr/>
          <p:nvPr/>
        </p:nvSpPr>
        <p:spPr>
          <a:xfrm>
            <a:off x="3110463" y="248235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6E439-6512-491E-8A34-123E5F6E8B69}"/>
              </a:ext>
            </a:extLst>
          </p:cNvPr>
          <p:cNvSpPr/>
          <p:nvPr/>
        </p:nvSpPr>
        <p:spPr>
          <a:xfrm>
            <a:off x="3110463" y="34290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C30B5-C6BE-46AB-BF47-275A54A8AB9F}"/>
              </a:ext>
            </a:extLst>
          </p:cNvPr>
          <p:cNvSpPr/>
          <p:nvPr/>
        </p:nvSpPr>
        <p:spPr>
          <a:xfrm>
            <a:off x="3110463" y="31004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7C11-D72E-4587-9D81-D0FB6FC80512}"/>
              </a:ext>
            </a:extLst>
          </p:cNvPr>
          <p:cNvSpPr/>
          <p:nvPr/>
        </p:nvSpPr>
        <p:spPr>
          <a:xfrm>
            <a:off x="4863548" y="216207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35910-7C43-43CD-B0D6-033904FDCF67}"/>
              </a:ext>
            </a:extLst>
          </p:cNvPr>
          <p:cNvSpPr/>
          <p:nvPr/>
        </p:nvSpPr>
        <p:spPr>
          <a:xfrm>
            <a:off x="4863548" y="279444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883F9-23B9-43F5-96DA-C9DA3EB13C37}"/>
              </a:ext>
            </a:extLst>
          </p:cNvPr>
          <p:cNvSpPr/>
          <p:nvPr/>
        </p:nvSpPr>
        <p:spPr>
          <a:xfrm>
            <a:off x="4863548" y="247650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D5B70-D454-4467-A128-ACE0B76F2EBB}"/>
              </a:ext>
            </a:extLst>
          </p:cNvPr>
          <p:cNvSpPr/>
          <p:nvPr/>
        </p:nvSpPr>
        <p:spPr>
          <a:xfrm>
            <a:off x="4863548" y="34231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C555F-5EA0-4D14-AEC9-F2F4F337BC95}"/>
              </a:ext>
            </a:extLst>
          </p:cNvPr>
          <p:cNvSpPr/>
          <p:nvPr/>
        </p:nvSpPr>
        <p:spPr>
          <a:xfrm>
            <a:off x="4863548" y="30946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CEB9A-D133-49FD-B17E-DAB2FDE522BE}"/>
              </a:ext>
            </a:extLst>
          </p:cNvPr>
          <p:cNvSpPr/>
          <p:nvPr/>
        </p:nvSpPr>
        <p:spPr>
          <a:xfrm>
            <a:off x="6717637" y="216042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B38B1-5530-448D-9B4C-A3DDC5ED7C62}"/>
              </a:ext>
            </a:extLst>
          </p:cNvPr>
          <p:cNvSpPr/>
          <p:nvPr/>
        </p:nvSpPr>
        <p:spPr>
          <a:xfrm>
            <a:off x="6717637" y="279279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312C0-65C5-451B-823A-14E047C9C548}"/>
              </a:ext>
            </a:extLst>
          </p:cNvPr>
          <p:cNvSpPr/>
          <p:nvPr/>
        </p:nvSpPr>
        <p:spPr>
          <a:xfrm>
            <a:off x="6717637" y="247485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C3F22C-3EFB-4FB6-813F-0EA4EDD2A871}"/>
              </a:ext>
            </a:extLst>
          </p:cNvPr>
          <p:cNvSpPr/>
          <p:nvPr/>
        </p:nvSpPr>
        <p:spPr>
          <a:xfrm>
            <a:off x="6717637" y="342150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870FE-80C2-4020-BD5E-1725E25B73D4}"/>
              </a:ext>
            </a:extLst>
          </p:cNvPr>
          <p:cNvSpPr/>
          <p:nvPr/>
        </p:nvSpPr>
        <p:spPr>
          <a:xfrm>
            <a:off x="6717637" y="3092997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CA249C-C391-45EC-A6D6-B4B8010B4191}"/>
              </a:ext>
            </a:extLst>
          </p:cNvPr>
          <p:cNvSpPr/>
          <p:nvPr/>
        </p:nvSpPr>
        <p:spPr>
          <a:xfrm>
            <a:off x="8454498" y="216792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6C0234-74BA-47D9-AE28-3F04F3C51C15}"/>
              </a:ext>
            </a:extLst>
          </p:cNvPr>
          <p:cNvSpPr/>
          <p:nvPr/>
        </p:nvSpPr>
        <p:spPr>
          <a:xfrm>
            <a:off x="8454498" y="280029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D48174-A71F-4859-B274-977239139BAF}"/>
              </a:ext>
            </a:extLst>
          </p:cNvPr>
          <p:cNvSpPr/>
          <p:nvPr/>
        </p:nvSpPr>
        <p:spPr>
          <a:xfrm>
            <a:off x="8454498" y="248235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9466E0-776E-40C1-97C2-9BFAC608ABDA}"/>
              </a:ext>
            </a:extLst>
          </p:cNvPr>
          <p:cNvSpPr/>
          <p:nvPr/>
        </p:nvSpPr>
        <p:spPr>
          <a:xfrm>
            <a:off x="8454498" y="342900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B6CA9-3212-472F-BD2C-05437AFD7394}"/>
              </a:ext>
            </a:extLst>
          </p:cNvPr>
          <p:cNvSpPr/>
          <p:nvPr/>
        </p:nvSpPr>
        <p:spPr>
          <a:xfrm>
            <a:off x="8454498" y="310049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CA060-AD3C-4406-A0CB-E8D4C37AF43F}"/>
              </a:ext>
            </a:extLst>
          </p:cNvPr>
          <p:cNvSpPr/>
          <p:nvPr/>
        </p:nvSpPr>
        <p:spPr>
          <a:xfrm>
            <a:off x="3119988" y="41992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B7225-D2CA-4F95-A8A1-0D7DDCD936CD}"/>
              </a:ext>
            </a:extLst>
          </p:cNvPr>
          <p:cNvSpPr/>
          <p:nvPr/>
        </p:nvSpPr>
        <p:spPr>
          <a:xfrm>
            <a:off x="3119988" y="38706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E16EF-819C-4780-AD32-2CCA5096D12F}"/>
              </a:ext>
            </a:extLst>
          </p:cNvPr>
          <p:cNvSpPr/>
          <p:nvPr/>
        </p:nvSpPr>
        <p:spPr>
          <a:xfrm>
            <a:off x="4863548" y="41933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A5F591-3272-40E6-8B45-7A377D5C2229}"/>
              </a:ext>
            </a:extLst>
          </p:cNvPr>
          <p:cNvSpPr/>
          <p:nvPr/>
        </p:nvSpPr>
        <p:spPr>
          <a:xfrm>
            <a:off x="4863548" y="38648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B9FF1-BA05-401E-8B66-40332285E713}"/>
              </a:ext>
            </a:extLst>
          </p:cNvPr>
          <p:cNvSpPr/>
          <p:nvPr/>
        </p:nvSpPr>
        <p:spPr>
          <a:xfrm>
            <a:off x="6717637" y="4193353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A6F162-7D5E-41AB-A750-C89AE3CA604E}"/>
              </a:ext>
            </a:extLst>
          </p:cNvPr>
          <p:cNvSpPr/>
          <p:nvPr/>
        </p:nvSpPr>
        <p:spPr>
          <a:xfrm>
            <a:off x="6717637" y="3864846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A635BC-1BF0-4587-B91B-C3EB144A36B2}"/>
              </a:ext>
            </a:extLst>
          </p:cNvPr>
          <p:cNvSpPr/>
          <p:nvPr/>
        </p:nvSpPr>
        <p:spPr>
          <a:xfrm>
            <a:off x="8454498" y="419335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FA8B46-D284-4E53-9451-48CA46C3B956}"/>
              </a:ext>
            </a:extLst>
          </p:cNvPr>
          <p:cNvSpPr/>
          <p:nvPr/>
        </p:nvSpPr>
        <p:spPr>
          <a:xfrm>
            <a:off x="8454498" y="3864846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1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690A3-5E19-4BAB-95A0-15D7992196BE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5A00"/>
                </a:solidFill>
              </a:rPr>
              <a:t>Each layer consist of individual interconnected neurons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62007-B104-48A9-A09A-14671D1BBD4C}"/>
              </a:ext>
            </a:extLst>
          </p:cNvPr>
          <p:cNvSpPr/>
          <p:nvPr/>
        </p:nvSpPr>
        <p:spPr>
          <a:xfrm>
            <a:off x="3110463" y="216792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FE4BF-A6F0-4580-B00B-CD555ADF864A}"/>
              </a:ext>
            </a:extLst>
          </p:cNvPr>
          <p:cNvSpPr/>
          <p:nvPr/>
        </p:nvSpPr>
        <p:spPr>
          <a:xfrm>
            <a:off x="3110463" y="280029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4DFED-B292-4A01-A65C-EF87FE14E667}"/>
              </a:ext>
            </a:extLst>
          </p:cNvPr>
          <p:cNvSpPr/>
          <p:nvPr/>
        </p:nvSpPr>
        <p:spPr>
          <a:xfrm>
            <a:off x="3110463" y="248235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6E439-6512-491E-8A34-123E5F6E8B69}"/>
              </a:ext>
            </a:extLst>
          </p:cNvPr>
          <p:cNvSpPr/>
          <p:nvPr/>
        </p:nvSpPr>
        <p:spPr>
          <a:xfrm>
            <a:off x="3110463" y="34290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C30B5-C6BE-46AB-BF47-275A54A8AB9F}"/>
              </a:ext>
            </a:extLst>
          </p:cNvPr>
          <p:cNvSpPr/>
          <p:nvPr/>
        </p:nvSpPr>
        <p:spPr>
          <a:xfrm>
            <a:off x="3110463" y="31004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7C11-D72E-4587-9D81-D0FB6FC80512}"/>
              </a:ext>
            </a:extLst>
          </p:cNvPr>
          <p:cNvSpPr/>
          <p:nvPr/>
        </p:nvSpPr>
        <p:spPr>
          <a:xfrm>
            <a:off x="4863548" y="216207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35910-7C43-43CD-B0D6-033904FDCF67}"/>
              </a:ext>
            </a:extLst>
          </p:cNvPr>
          <p:cNvSpPr/>
          <p:nvPr/>
        </p:nvSpPr>
        <p:spPr>
          <a:xfrm>
            <a:off x="4863548" y="279444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883F9-23B9-43F5-96DA-C9DA3EB13C37}"/>
              </a:ext>
            </a:extLst>
          </p:cNvPr>
          <p:cNvSpPr/>
          <p:nvPr/>
        </p:nvSpPr>
        <p:spPr>
          <a:xfrm>
            <a:off x="4863548" y="247650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D5B70-D454-4467-A128-ACE0B76F2EBB}"/>
              </a:ext>
            </a:extLst>
          </p:cNvPr>
          <p:cNvSpPr/>
          <p:nvPr/>
        </p:nvSpPr>
        <p:spPr>
          <a:xfrm>
            <a:off x="4863548" y="34231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C555F-5EA0-4D14-AEC9-F2F4F337BC95}"/>
              </a:ext>
            </a:extLst>
          </p:cNvPr>
          <p:cNvSpPr/>
          <p:nvPr/>
        </p:nvSpPr>
        <p:spPr>
          <a:xfrm>
            <a:off x="4863548" y="30946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CEB9A-D133-49FD-B17E-DAB2FDE522BE}"/>
              </a:ext>
            </a:extLst>
          </p:cNvPr>
          <p:cNvSpPr/>
          <p:nvPr/>
        </p:nvSpPr>
        <p:spPr>
          <a:xfrm>
            <a:off x="6717637" y="216042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B38B1-5530-448D-9B4C-A3DDC5ED7C62}"/>
              </a:ext>
            </a:extLst>
          </p:cNvPr>
          <p:cNvSpPr/>
          <p:nvPr/>
        </p:nvSpPr>
        <p:spPr>
          <a:xfrm>
            <a:off x="6717637" y="279279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312C0-65C5-451B-823A-14E047C9C548}"/>
              </a:ext>
            </a:extLst>
          </p:cNvPr>
          <p:cNvSpPr/>
          <p:nvPr/>
        </p:nvSpPr>
        <p:spPr>
          <a:xfrm>
            <a:off x="6717637" y="247485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C3F22C-3EFB-4FB6-813F-0EA4EDD2A871}"/>
              </a:ext>
            </a:extLst>
          </p:cNvPr>
          <p:cNvSpPr/>
          <p:nvPr/>
        </p:nvSpPr>
        <p:spPr>
          <a:xfrm>
            <a:off x="6717637" y="342150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870FE-80C2-4020-BD5E-1725E25B73D4}"/>
              </a:ext>
            </a:extLst>
          </p:cNvPr>
          <p:cNvSpPr/>
          <p:nvPr/>
        </p:nvSpPr>
        <p:spPr>
          <a:xfrm>
            <a:off x="6717637" y="3092997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CA249C-C391-45EC-A6D6-B4B8010B4191}"/>
              </a:ext>
            </a:extLst>
          </p:cNvPr>
          <p:cNvSpPr/>
          <p:nvPr/>
        </p:nvSpPr>
        <p:spPr>
          <a:xfrm>
            <a:off x="8454498" y="216792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6C0234-74BA-47D9-AE28-3F04F3C51C15}"/>
              </a:ext>
            </a:extLst>
          </p:cNvPr>
          <p:cNvSpPr/>
          <p:nvPr/>
        </p:nvSpPr>
        <p:spPr>
          <a:xfrm>
            <a:off x="8454498" y="280029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D48174-A71F-4859-B274-977239139BAF}"/>
              </a:ext>
            </a:extLst>
          </p:cNvPr>
          <p:cNvSpPr/>
          <p:nvPr/>
        </p:nvSpPr>
        <p:spPr>
          <a:xfrm>
            <a:off x="8454498" y="248235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9466E0-776E-40C1-97C2-9BFAC608ABDA}"/>
              </a:ext>
            </a:extLst>
          </p:cNvPr>
          <p:cNvSpPr/>
          <p:nvPr/>
        </p:nvSpPr>
        <p:spPr>
          <a:xfrm>
            <a:off x="8454498" y="342900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B6CA9-3212-472F-BD2C-05437AFD7394}"/>
              </a:ext>
            </a:extLst>
          </p:cNvPr>
          <p:cNvSpPr/>
          <p:nvPr/>
        </p:nvSpPr>
        <p:spPr>
          <a:xfrm>
            <a:off x="8454498" y="310049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CA060-AD3C-4406-A0CB-E8D4C37AF43F}"/>
              </a:ext>
            </a:extLst>
          </p:cNvPr>
          <p:cNvSpPr/>
          <p:nvPr/>
        </p:nvSpPr>
        <p:spPr>
          <a:xfrm>
            <a:off x="3119988" y="41992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B7225-D2CA-4F95-A8A1-0D7DDCD936CD}"/>
              </a:ext>
            </a:extLst>
          </p:cNvPr>
          <p:cNvSpPr/>
          <p:nvPr/>
        </p:nvSpPr>
        <p:spPr>
          <a:xfrm>
            <a:off x="3119988" y="38706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E16EF-819C-4780-AD32-2CCA5096D12F}"/>
              </a:ext>
            </a:extLst>
          </p:cNvPr>
          <p:cNvSpPr/>
          <p:nvPr/>
        </p:nvSpPr>
        <p:spPr>
          <a:xfrm>
            <a:off x="4863548" y="41933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A5F591-3272-40E6-8B45-7A377D5C2229}"/>
              </a:ext>
            </a:extLst>
          </p:cNvPr>
          <p:cNvSpPr/>
          <p:nvPr/>
        </p:nvSpPr>
        <p:spPr>
          <a:xfrm>
            <a:off x="4863548" y="38648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B9FF1-BA05-401E-8B66-40332285E713}"/>
              </a:ext>
            </a:extLst>
          </p:cNvPr>
          <p:cNvSpPr/>
          <p:nvPr/>
        </p:nvSpPr>
        <p:spPr>
          <a:xfrm>
            <a:off x="6717637" y="4193353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A6F162-7D5E-41AB-A750-C89AE3CA604E}"/>
              </a:ext>
            </a:extLst>
          </p:cNvPr>
          <p:cNvSpPr/>
          <p:nvPr/>
        </p:nvSpPr>
        <p:spPr>
          <a:xfrm>
            <a:off x="6717637" y="3864846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A635BC-1BF0-4587-B91B-C3EB144A36B2}"/>
              </a:ext>
            </a:extLst>
          </p:cNvPr>
          <p:cNvSpPr/>
          <p:nvPr/>
        </p:nvSpPr>
        <p:spPr>
          <a:xfrm>
            <a:off x="8454498" y="419335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FA8B46-D284-4E53-9451-48CA46C3B956}"/>
              </a:ext>
            </a:extLst>
          </p:cNvPr>
          <p:cNvSpPr/>
          <p:nvPr/>
        </p:nvSpPr>
        <p:spPr>
          <a:xfrm>
            <a:off x="8454498" y="3864846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A290F2-D177-49AA-B5FC-B091A88D65A0}"/>
              </a:ext>
            </a:extLst>
          </p:cNvPr>
          <p:cNvCxnSpPr>
            <a:stCxn id="2" idx="3"/>
            <a:endCxn id="30" idx="1"/>
          </p:cNvCxnSpPr>
          <p:nvPr/>
        </p:nvCxnSpPr>
        <p:spPr>
          <a:xfrm>
            <a:off x="3317816" y="2272198"/>
            <a:ext cx="1545732" cy="308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04C94F-C0A7-4DEF-AEB9-88D0BB30AC75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3317816" y="2272198"/>
            <a:ext cx="1545732" cy="6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2B5735-F165-4F3D-8ECF-F5AFC9C8E74B}"/>
              </a:ext>
            </a:extLst>
          </p:cNvPr>
          <p:cNvCxnSpPr>
            <a:cxnSpLocks/>
            <a:stCxn id="2" idx="3"/>
            <a:endCxn id="32" idx="1"/>
          </p:cNvCxnSpPr>
          <p:nvPr/>
        </p:nvCxnSpPr>
        <p:spPr>
          <a:xfrm>
            <a:off x="3317816" y="2272198"/>
            <a:ext cx="1545732" cy="926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F0E173-03AE-42C3-B5ED-D3C0A9F658BA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3317816" y="2272198"/>
            <a:ext cx="1545732" cy="2025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14B310-5AF8-45AE-BA9D-33B1AE791FED}"/>
              </a:ext>
            </a:extLst>
          </p:cNvPr>
          <p:cNvCxnSpPr>
            <a:cxnSpLocks/>
            <a:stCxn id="2" idx="3"/>
            <a:endCxn id="46" idx="1"/>
          </p:cNvCxnSpPr>
          <p:nvPr/>
        </p:nvCxnSpPr>
        <p:spPr>
          <a:xfrm>
            <a:off x="3317816" y="2272198"/>
            <a:ext cx="1545732" cy="1696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B5F015-5FA8-435E-B24F-8D1CEC1220D3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3317816" y="2272198"/>
            <a:ext cx="1545732" cy="1255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E6A691-2BB0-4642-A612-5ABD10AE766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3317816" y="2266351"/>
            <a:ext cx="1545732" cy="5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38AF46-CFC1-4040-9AF3-5B52080F0AF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3144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6704E4-A59A-411E-8C1B-21BA38C8CE5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632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A28A98-4C63-408B-B40D-72981454E9D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9325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32A303-CB30-4E78-BFFE-351731919A8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20312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0A7C7F-6E9C-4273-9C78-1854416BBFE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702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8EB89D-FD60-4A5A-AC15-E360BB1C63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261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DCFB7C-A133-4422-AA0D-0A9CF25B639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A664D9-9182-417F-8DFF-767CB0DCF682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6924990" y="2264702"/>
            <a:ext cx="1529508" cy="321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AA3D99-32AC-4ECC-9881-9021314C4841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6924990" y="2264702"/>
            <a:ext cx="1529508" cy="639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8006D0-933F-40F3-A795-3460951DE6EE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6924990" y="2264702"/>
            <a:ext cx="1529508" cy="940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E02EF-CCB4-435F-A7B2-18D83C3FC2D0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6924990" y="2264702"/>
            <a:ext cx="1529508" cy="2032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C92569-3F0D-4DCF-8F97-4FC45A747BC9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924990" y="2264702"/>
            <a:ext cx="1529508" cy="1704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87F8788-6D30-48B3-825F-80CE1E3AA88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6924990" y="2264702"/>
            <a:ext cx="1529508" cy="126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619800-A8E2-40CE-B9FC-475876A9A6BD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6924990" y="2264702"/>
            <a:ext cx="1529508" cy="7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EBFC0D-1475-4E60-ADB6-C60B5CAB4E7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317816" y="2580777"/>
            <a:ext cx="1545732" cy="5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65BDAB0-CD57-46F8-B4DD-5EFF7EF6264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3317816" y="2586624"/>
            <a:ext cx="1545732" cy="312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0FF7A-5801-46E5-9675-C16FB730E3A7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3317816" y="2586624"/>
            <a:ext cx="1545732" cy="612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E4C511A-A6FD-4A0A-A74E-AD45D216D113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>
            <a:off x="3317816" y="2586624"/>
            <a:ext cx="1545732" cy="1711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E48A6E-FC1F-4403-A30C-2906D1EDA3A6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3317816" y="2586624"/>
            <a:ext cx="1545732" cy="1382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7D833EA-A412-44E2-84DE-84FA67FE6CD0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3317816" y="2586624"/>
            <a:ext cx="1545732" cy="940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A44C59-3014-486C-9FE3-11514436F964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3317816" y="2266351"/>
            <a:ext cx="1545732" cy="320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07F386D-DB62-4C99-8953-99E6F1CD454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582854"/>
            <a:ext cx="1552002" cy="321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EFA458-E11E-45E2-853B-D6E9359C154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900796"/>
            <a:ext cx="1552002" cy="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F77CC4-8960-494A-BBDA-3F48D559AB2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296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7AA66B-F25E-467A-A870-53AFA5C4E13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1395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6101043-FD92-45ED-B18D-0FAB8B3AA78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1066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D9C338-9A82-4AEE-A3D3-BF418FD38D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624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0846C3-0625-4CA8-A844-34AFFD23C17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268428"/>
            <a:ext cx="1552002" cy="636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60B0F3-D259-4C09-A12B-F82007DEC24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571525"/>
            <a:ext cx="1544122" cy="633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4F4D70-CED0-4EC5-B0A1-1DCD8D97D0F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889467"/>
            <a:ext cx="1544122" cy="315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54BB122-DE0E-48AE-B2EB-014BF0026FD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3189667"/>
            <a:ext cx="1544122" cy="15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D33A37-5F38-4371-96DD-703C450CC35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1083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B6E88C2-9B35-42ED-8D6A-7DA8AE8E1C8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75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207D051-EB68-45FD-9FA9-2DCAACD9EBE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313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A7F2AC4-3AFC-4D48-9FB5-33C933B2846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257099"/>
            <a:ext cx="1544122" cy="947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91B4AEA-5A26-4997-A516-3735C6B2CF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571526"/>
            <a:ext cx="1544122" cy="961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48AD3A1-9C0A-434C-B344-E42B49CD711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889468"/>
            <a:ext cx="1544122" cy="643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F933FDB-3EDD-412C-AFC3-16E96CA132C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3189668"/>
            <a:ext cx="1544122" cy="343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44F8D72-451E-43B4-B288-CB332121CE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17816" y="3533274"/>
            <a:ext cx="1544122" cy="75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EE5A08-6A7E-49CE-8D38-DF824D88445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17816" y="3533274"/>
            <a:ext cx="1544122" cy="426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44D35A6-318A-434C-9241-5BF420ED47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3518174"/>
            <a:ext cx="1544122" cy="15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B30F6A-B31D-46B8-A0F1-E7024B92587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257100"/>
            <a:ext cx="1544122" cy="1276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7B0C17-2FBE-4E26-A96B-EB5EE85BE67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578933"/>
            <a:ext cx="1523668" cy="1396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106A427-73BF-44D9-945F-692F3833EFBB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896875"/>
            <a:ext cx="1523668" cy="107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B896584-7F7A-42E5-8A58-A6FA73A88C2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197075"/>
            <a:ext cx="1523668" cy="777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E18FE93-5CB5-4BAC-821A-579D347F12F8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327341" y="3974967"/>
            <a:ext cx="1523668" cy="320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8A7EA73-21A4-4254-9BD0-69A9EA79E37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967273"/>
            <a:ext cx="152366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802305-7ECB-44F5-B32D-4BD9E49549AB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525581"/>
            <a:ext cx="1523668" cy="449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8C4ED0A-4312-4A3C-92E0-B1FD057A53E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264507"/>
            <a:ext cx="1523668" cy="1710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7909984-5D74-42E1-8130-DF37663DA4C8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571240"/>
            <a:ext cx="1560645" cy="1732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2F91421-E8C6-4A2F-8299-49214917B38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889182"/>
            <a:ext cx="1560645" cy="1414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25AF95E-05C4-4F03-B43F-8BB184EE0C6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189382"/>
            <a:ext cx="1560645" cy="1114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9217C9-E390-4751-88F7-4D72CCEB85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4288086"/>
            <a:ext cx="1560645" cy="15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A5BB10D-1950-4F15-A29F-471CB3F739C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959580"/>
            <a:ext cx="1560645" cy="343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EDFD49C-C196-42A9-8432-C4125AFD44E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517888"/>
            <a:ext cx="1560645" cy="785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2E7D9EC-E349-4862-9312-43895AAABB2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256814"/>
            <a:ext cx="1560645" cy="2046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D2EA42C-F881-403E-9295-19115AB92EB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8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D6FDD9D-0EFA-4C16-9FA9-7312E35928E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326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BA4D589-DEAD-4236-B1DC-7E1075D695A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626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36D1DA7-DEC7-4FD7-BAE9-E4B9E68C06D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1724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4330E4-878F-4A9F-B624-61C982F9416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139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9B59E32-CD7C-4C0D-AB2D-82A8B5525AD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954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6CD9094-80AA-44DC-85B6-222BB621B65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070901" y="2274495"/>
            <a:ext cx="1661123" cy="306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FCE6EE1-B6DB-4ABD-8F1F-B6CA1DF0DC01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070901" y="2588877"/>
            <a:ext cx="1661123" cy="3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F78E3D7-AC9B-427D-A3D8-A67D412F98F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8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0E53CE1-2A55-445A-B8FF-37E948379C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308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EFE1607-416C-4C3D-9BB3-F4989A35ABB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1407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01ECB7F-0D4F-4C8D-9704-0F6D9E3344D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1078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32B098C-360B-4501-B9EB-22722866998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636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7B791A7-C071-49E7-BE75-F062995419D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070901" y="2274453"/>
            <a:ext cx="1661123" cy="62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9FDE302-1D1B-4929-A97D-738776E6DCB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596670"/>
            <a:ext cx="1671174" cy="602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1CFCEB1-0714-4FFD-A508-B3349985752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914614"/>
            <a:ext cx="1671174" cy="284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C19BCDC-436E-40E5-9EA0-B6A77595BD7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15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71E04B4-3209-46EA-8E07-199939EF3C5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1114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C899B37-C7A9-45A1-A41C-2016E3CBB87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786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43CD73E-3EE2-4807-82A2-3C77CB76B02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34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F276FDE-DAAC-4704-987B-9EBAC8EA657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282246"/>
            <a:ext cx="1671174" cy="916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25D978E-CC63-427F-BA08-5A648C9E7B3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604607"/>
            <a:ext cx="1671174" cy="922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8ED4558-4E3F-496B-B0A1-78BF25B0373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922551"/>
            <a:ext cx="1671174" cy="604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C0476D2D-F728-4881-A834-2113B0DF4F5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3222749"/>
            <a:ext cx="1671174" cy="3046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3244F30-371F-4795-AA13-013A33E0E85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794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960BD4B-C291-42AB-BE7C-7C1E18C72CF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465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D0997A0-EEE7-4AF2-9099-4CE85D6D6BB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23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AFF6FC4-CFC2-401B-8015-4F89575D5F6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290183"/>
            <a:ext cx="1671174" cy="1237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C9173E1-85C1-4D2F-BA87-255660EA95B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595068"/>
            <a:ext cx="1671174" cy="1374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2A2623F-7306-46F0-B3A8-082C966E5396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913012"/>
            <a:ext cx="1671174" cy="1056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6BC5987-43E1-48F0-B2B6-7A9A4875279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3213210"/>
            <a:ext cx="1671174" cy="755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ECBA756-1D23-41BB-AD6C-D851D311754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70901" y="3969120"/>
            <a:ext cx="1671174" cy="3427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B2B7B39-CDBA-4070-835A-9F3C7F35D12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70901" y="3969120"/>
            <a:ext cx="1671174" cy="14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F02AFEF-9D6A-4C50-A0FC-C371F5B8C25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3541718"/>
            <a:ext cx="1671174" cy="427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D208210-B33D-45A5-843E-F1FD74265EE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280644"/>
            <a:ext cx="1671174" cy="168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31D2931D-5F9D-4B58-9E6F-8B096FA0350C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585229"/>
            <a:ext cx="1671174" cy="1712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4371856-AD2D-4AF5-AB7C-07761073BD5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903173"/>
            <a:ext cx="1671174" cy="1394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E02E7D0F-1B79-4FD0-8E08-5B771A99BE9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203371"/>
            <a:ext cx="1671174" cy="1094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8813F72F-2B00-4122-87D1-0E2F6075C86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070901" y="4297627"/>
            <a:ext cx="1671174" cy="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9FF4532-B98F-40BA-AF67-A6926B332879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973571"/>
            <a:ext cx="1671174" cy="32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41105A5A-AB1C-406F-842D-06CF4871605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531879"/>
            <a:ext cx="1671174" cy="765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41CF78DE-9446-4A03-88BB-A1A4702AD5D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270805"/>
            <a:ext cx="1671174" cy="2026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B699D21-4135-4B9C-ACC5-91B99A4DDA2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7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8753A96-5421-4FED-8D0A-58428408EA9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325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0DFA6D3C-A78B-4392-97D2-4D24E4D1A13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625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7CE06A1D-C272-4D42-82B8-550DB44FB89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1718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1672597-EBE8-498B-8FC5-58CC46FA81F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1389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6245B23E-0D36-4366-8B93-B68C535A78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954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537D7C7-D0D4-4FCC-B2A7-9A8534BEF4F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924990" y="2272198"/>
            <a:ext cx="1541383" cy="306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7BD39D9-91AA-49C8-97BB-92C8944F597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24990" y="2596276"/>
            <a:ext cx="1531526" cy="300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E57A130-9E09-4ADE-89B4-F6C3C76D408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7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764204B-3889-419E-9B9A-90353DB24A9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317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FD5E5BC-04ED-4192-96BB-202E8FDECF2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41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710D3D9-D7A0-448C-97FF-11F7C6CF9D8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081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092BFD4-D7E8-425B-8BDB-AAE6E202FF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645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2A56731-AB11-49C4-9A67-3E853F618AB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24990" y="2281850"/>
            <a:ext cx="1531526" cy="615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8542DFB-0CFA-46A4-9264-5C413B2FEDA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577591"/>
            <a:ext cx="1540845" cy="619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FAA2D5-E6F3-4B22-AA79-199B2EB7761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895533"/>
            <a:ext cx="1540845" cy="301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7CCAB9B-B70A-4A47-8AC3-26627AFE39D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3195733"/>
            <a:ext cx="1540845" cy="1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831B110-6162-4168-BEDE-51516137D54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1091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6CD9DEF-2315-4B26-A4F9-6B29AD492AB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762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CA44208D-72FC-475E-84D9-7C04434BDAA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326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AE57148-1F90-4C21-9899-FF50A8B779B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263165"/>
            <a:ext cx="1540845" cy="934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E3628ED-6AEE-4BAD-817E-31FF87F3C2F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567940"/>
            <a:ext cx="1550690" cy="957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AB8165BB-8907-4D20-AC3B-495AACDAAB3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885882"/>
            <a:ext cx="1550690" cy="63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401E342-8C69-4054-88E5-85A53476996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3186082"/>
            <a:ext cx="1550690" cy="339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D99A4E9-BEC8-4147-805B-A318B6F9ECD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924990" y="3525778"/>
            <a:ext cx="1550690" cy="75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CC2FA78-5DF4-497F-8070-82D322D33D5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924990" y="3525778"/>
            <a:ext cx="1550690" cy="424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954F570-7E11-4406-914D-155862384BA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3514588"/>
            <a:ext cx="1550690" cy="11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9355F8C-AD23-4D76-BF5F-71A444BC3DE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253514"/>
            <a:ext cx="1550690" cy="1272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B0C860A-9067-4264-B1ED-133D35F7EFA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557780"/>
            <a:ext cx="1540845" cy="1411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4BBCFF1-59AE-4E1E-A022-FE621E119F4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875722"/>
            <a:ext cx="1540845" cy="109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7FC250B3-92AD-4BBB-B72E-E6162CA675A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175922"/>
            <a:ext cx="1540845" cy="793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D411D4C-703A-477F-B65A-46012F9DE433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924990" y="3969120"/>
            <a:ext cx="1540845" cy="299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A55A30B7-7297-4994-911F-B9B105836BF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940274"/>
            <a:ext cx="1540845" cy="2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4F246A1-E680-431F-9253-A7CE631007A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504428"/>
            <a:ext cx="1540845" cy="464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A1376BF-3B58-471D-92E3-F520036758BB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243354"/>
            <a:ext cx="1540845" cy="1725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533CC22-EE32-49F0-A893-B73231CC829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577591"/>
            <a:ext cx="1540845" cy="1720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18CA6CFF-A3C3-4B1B-A763-F09A14643B7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895533"/>
            <a:ext cx="1540845" cy="1402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728999B4-F7D5-47A4-AB6E-27536CB2294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195733"/>
            <a:ext cx="1540845" cy="1101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92AEF9C9-3392-402A-ABF5-F678260FCA7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4288593"/>
            <a:ext cx="1540845" cy="9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71F280DD-5DD2-445A-8035-9559B29D679C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960085"/>
            <a:ext cx="1540845" cy="337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F11ED0FC-94F8-4F0E-8A97-34B21927EB7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524239"/>
            <a:ext cx="1540845" cy="77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ACE78B6-D1E3-4128-B4B4-CF9084FC392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263165"/>
            <a:ext cx="1540845" cy="2034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3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Pixels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Edges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Corners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Object Parts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67" name="Rectangle: Rounded Corners 2">
            <a:extLst>
              <a:ext uri="{FF2B5EF4-FFF2-40B4-BE49-F238E27FC236}">
                <a16:creationId xmlns:a16="http://schemas.microsoft.com/office/drawing/2014/main" id="{B7F3DDBB-EB86-484F-AFD4-67A0378FD797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FB99F913-B19D-42DB-A8F3-FDFB64329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96D74D-6C58-4D6F-BF89-74EA148D500C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25" name="Graphic 24" descr="Shark">
            <a:extLst>
              <a:ext uri="{FF2B5EF4-FFF2-40B4-BE49-F238E27FC236}">
                <a16:creationId xmlns:a16="http://schemas.microsoft.com/office/drawing/2014/main" id="{41C6EFEA-85BD-4583-A1AD-BA6402415E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6" name="Graphic 25" descr="Elephant">
            <a:extLst>
              <a:ext uri="{FF2B5EF4-FFF2-40B4-BE49-F238E27FC236}">
                <a16:creationId xmlns:a16="http://schemas.microsoft.com/office/drawing/2014/main" id="{D8B541DC-F943-47F5-96AD-CE8F804C7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Features used in models explicitly chosen by domain </a:t>
            </a:r>
            <a:r>
              <a:rPr lang="en-IN" sz="2400" b="1" dirty="0">
                <a:solidFill>
                  <a:schemeClr val="accent2"/>
                </a:solidFill>
              </a:rPr>
              <a:t>experts</a:t>
            </a:r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Features used in models implicitly chosen by </a:t>
            </a:r>
            <a:r>
              <a:rPr lang="en-IN" sz="2400" b="1" dirty="0">
                <a:solidFill>
                  <a:schemeClr val="accent2"/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384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explicitly chosen by domain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experts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Structured data such as number and probabilities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implicitly chosen by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Unstructured data such as images, text and audio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289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166"/>
            <a:ext cx="10808368" cy="389124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Introduction to ML and scikit-learn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ML workflow with scikit learn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2400" dirty="0"/>
              <a:t>Building simple regression model for regression and classification</a:t>
            </a: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lnSpc>
                <a:spcPct val="250000"/>
              </a:lnSpc>
              <a:buNone/>
            </a:pP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9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explicitly chosen by domain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experts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Structured data such as number and probabilities</a:t>
            </a:r>
          </a:p>
          <a:p>
            <a:endParaRPr lang="en-IN" sz="2400" b="1" dirty="0"/>
          </a:p>
          <a:p>
            <a:r>
              <a:rPr lang="en-IN" sz="2400" b="1" dirty="0"/>
              <a:t>Classification, regression, clustering and dimensionality reduction</a:t>
            </a:r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implicitly chosen by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Unstructured data such as images, text and audio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Classification, regression, clustering and dimensionality reduction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279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Wide range of problem specific  solution techniques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Neural network is by far the most common solution technique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80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Each solution technique adopts characteristic approach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All solution techniques rely on neurons and interconnections between them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77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Each solution technique adopts characteristic approach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User has more insight into mechanics and internals of model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All solution techniques rely on neurons and interconnections between them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Black-box models are hard to question and reverse engineer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39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Each solution technique adopts characteristic approach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User has more insight into mechanics and internals of model</a:t>
            </a:r>
          </a:p>
          <a:p>
            <a:endParaRPr lang="en-IN" sz="2400" b="1" dirty="0"/>
          </a:p>
          <a:p>
            <a:r>
              <a:rPr lang="en-IN" sz="2400" b="1" dirty="0"/>
              <a:t>Scikit-learn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All solution techniques rely on neurons and interconnections between them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Black-box models are hard to question and reverse engineer</a:t>
            </a:r>
          </a:p>
          <a:p>
            <a:endParaRPr lang="en-IN" sz="2400" b="1" dirty="0"/>
          </a:p>
          <a:p>
            <a:r>
              <a:rPr lang="en-IN" sz="2400" b="1" dirty="0"/>
              <a:t>TensorFlow , </a:t>
            </a:r>
            <a:r>
              <a:rPr lang="en-IN" sz="2400" b="1" dirty="0" err="1"/>
              <a:t>Keras</a:t>
            </a:r>
            <a:r>
              <a:rPr lang="en-IN" sz="2400" b="1" dirty="0"/>
              <a:t>, </a:t>
            </a:r>
            <a:r>
              <a:rPr lang="en-IN" sz="2400" b="1" dirty="0" err="1"/>
              <a:t>PyTorch</a:t>
            </a:r>
            <a:r>
              <a:rPr lang="en-IN" sz="2400" b="1" dirty="0"/>
              <a:t> 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843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431" y="2695950"/>
            <a:ext cx="10503569" cy="1466099"/>
          </a:xfrm>
        </p:spPr>
        <p:txBody>
          <a:bodyPr>
            <a:normAutofit/>
          </a:bodyPr>
          <a:lstStyle/>
          <a:p>
            <a:pPr algn="ctr"/>
            <a:r>
              <a:rPr lang="en-IN" sz="3400" dirty="0">
                <a:latin typeface="+mn-lt"/>
              </a:rPr>
              <a:t>Important Concepts in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16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Dataset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4A4BF-4CFC-44EB-A384-1EA65F32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32"/>
          <a:stretch/>
        </p:blipFill>
        <p:spPr>
          <a:xfrm>
            <a:off x="0" y="1369738"/>
            <a:ext cx="11611841" cy="2261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9B42ED-E351-4E99-9994-A29B3C0D2F78}"/>
              </a:ext>
            </a:extLst>
          </p:cNvPr>
          <p:cNvSpPr/>
          <p:nvPr/>
        </p:nvSpPr>
        <p:spPr>
          <a:xfrm>
            <a:off x="445629" y="1473047"/>
            <a:ext cx="9345478" cy="2014780"/>
          </a:xfrm>
          <a:prstGeom prst="rect">
            <a:avLst/>
          </a:prstGeom>
          <a:solidFill>
            <a:srgbClr val="4472C4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B35C89-2FD7-47EA-98E9-B5DC213ACFE5}"/>
              </a:ext>
            </a:extLst>
          </p:cNvPr>
          <p:cNvSpPr/>
          <p:nvPr/>
        </p:nvSpPr>
        <p:spPr>
          <a:xfrm rot="5400000">
            <a:off x="4893643" y="-674175"/>
            <a:ext cx="449451" cy="9345480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5A92-DD28-4287-BB21-9B3715E876EC}"/>
              </a:ext>
            </a:extLst>
          </p:cNvPr>
          <p:cNvSpPr txBox="1"/>
          <p:nvPr/>
        </p:nvSpPr>
        <p:spPr>
          <a:xfrm>
            <a:off x="4215538" y="4439656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Features /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D9C7C-9C9D-4627-9421-C5EE5F1D1C63}"/>
              </a:ext>
            </a:extLst>
          </p:cNvPr>
          <p:cNvSpPr txBox="1"/>
          <p:nvPr/>
        </p:nvSpPr>
        <p:spPr>
          <a:xfrm>
            <a:off x="9893348" y="4439656"/>
            <a:ext cx="16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/ Output 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6E37039-C8FB-48DF-85FF-0A039060FE1A}"/>
              </a:ext>
            </a:extLst>
          </p:cNvPr>
          <p:cNvSpPr/>
          <p:nvPr/>
        </p:nvSpPr>
        <p:spPr>
          <a:xfrm rot="5400000">
            <a:off x="10620674" y="3020934"/>
            <a:ext cx="449451" cy="1955263"/>
          </a:xfrm>
          <a:prstGeom prst="rightBrac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C56E1-22AE-4278-9C4F-4EDE8E19E8D5}"/>
              </a:ext>
            </a:extLst>
          </p:cNvPr>
          <p:cNvSpPr/>
          <p:nvPr/>
        </p:nvSpPr>
        <p:spPr>
          <a:xfrm>
            <a:off x="9867769" y="1473047"/>
            <a:ext cx="1955264" cy="2014780"/>
          </a:xfrm>
          <a:prstGeom prst="rect">
            <a:avLst/>
          </a:prstGeom>
          <a:solidFill>
            <a:srgbClr val="1FD1A7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1F239-BF2E-42AB-AE11-A8D413F31A14}"/>
              </a:ext>
            </a:extLst>
          </p:cNvPr>
          <p:cNvSpPr txBox="1"/>
          <p:nvPr/>
        </p:nvSpPr>
        <p:spPr>
          <a:xfrm>
            <a:off x="10030030" y="5080537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Y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CFD1B-3B94-4F48-BF4B-9DEDA1954114}"/>
              </a:ext>
            </a:extLst>
          </p:cNvPr>
          <p:cNvSpPr txBox="1"/>
          <p:nvPr/>
        </p:nvSpPr>
        <p:spPr>
          <a:xfrm>
            <a:off x="4484704" y="4997433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6762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2092-1CF8-4C64-8450-F8AFDC8F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-38714"/>
            <a:ext cx="10535652" cy="1478128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Mathematical Model Analogy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7E1C0-6A2F-4A57-8765-F2FC76994831}"/>
              </a:ext>
            </a:extLst>
          </p:cNvPr>
          <p:cNvSpPr/>
          <p:nvPr/>
        </p:nvSpPr>
        <p:spPr>
          <a:xfrm>
            <a:off x="4989093" y="1943020"/>
            <a:ext cx="1395663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4B866F-E63E-4F20-97CA-575CEFBE71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47999" y="2520536"/>
            <a:ext cx="194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D4A263-FE2B-4635-B81D-42EB65173A84}"/>
              </a:ext>
            </a:extLst>
          </p:cNvPr>
          <p:cNvSpPr txBox="1"/>
          <p:nvPr/>
        </p:nvSpPr>
        <p:spPr>
          <a:xfrm>
            <a:off x="7628020" y="2228148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Y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5185D-EED2-40CF-B383-1EA0FD568324}"/>
              </a:ext>
            </a:extLst>
          </p:cNvPr>
          <p:cNvCxnSpPr>
            <a:cxnSpLocks/>
          </p:cNvCxnSpPr>
          <p:nvPr/>
        </p:nvCxnSpPr>
        <p:spPr>
          <a:xfrm>
            <a:off x="6087979" y="2520536"/>
            <a:ext cx="154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FFCDA6-BD6B-4BB0-9805-4BE87F90E279}"/>
              </a:ext>
            </a:extLst>
          </p:cNvPr>
          <p:cNvSpPr txBox="1"/>
          <p:nvPr/>
        </p:nvSpPr>
        <p:spPr>
          <a:xfrm>
            <a:off x="1609514" y="2254703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</a:t>
            </a:r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934BB-0C71-48FA-BF41-4701FD3B3C88}"/>
              </a:ext>
            </a:extLst>
          </p:cNvPr>
          <p:cNvSpPr txBox="1"/>
          <p:nvPr/>
        </p:nvSpPr>
        <p:spPr>
          <a:xfrm>
            <a:off x="3248524" y="4511742"/>
            <a:ext cx="53620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f(x) : hypothesis =  weights * input + bias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354D7-A895-4BCC-BDC4-2C49C379B705}"/>
              </a:ext>
            </a:extLst>
          </p:cNvPr>
          <p:cNvSpPr txBox="1"/>
          <p:nvPr/>
        </p:nvSpPr>
        <p:spPr>
          <a:xfrm>
            <a:off x="8742947" y="3350384"/>
            <a:ext cx="309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input and output ; what is the model that best fits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004BA3-4751-4EB8-8D88-1ED9E30AC8E4}"/>
              </a:ext>
            </a:extLst>
          </p:cNvPr>
          <p:cNvSpPr txBox="1"/>
          <p:nvPr/>
        </p:nvSpPr>
        <p:spPr>
          <a:xfrm>
            <a:off x="8742947" y="4881074"/>
            <a:ext cx="309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try to minimise the loss function/error to get best possible fit to the data by updating weight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F4481-E32E-48C6-8B01-3124BE74FBC8}"/>
              </a:ext>
            </a:extLst>
          </p:cNvPr>
          <p:cNvSpPr txBox="1"/>
          <p:nvPr/>
        </p:nvSpPr>
        <p:spPr>
          <a:xfrm>
            <a:off x="1580144" y="2844019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Input/features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04E0C0-2163-4638-9DA5-F7E3BE631032}"/>
              </a:ext>
            </a:extLst>
          </p:cNvPr>
          <p:cNvSpPr txBox="1"/>
          <p:nvPr/>
        </p:nvSpPr>
        <p:spPr>
          <a:xfrm>
            <a:off x="7628020" y="2798877"/>
            <a:ext cx="1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output/response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EA3F38D-C294-4F49-BE22-90BF1AB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47</a:t>
            </a:fld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48365-B383-4144-80E7-CD923B2566A5}"/>
              </a:ext>
            </a:extLst>
          </p:cNvPr>
          <p:cNvSpPr txBox="1"/>
          <p:nvPr/>
        </p:nvSpPr>
        <p:spPr>
          <a:xfrm>
            <a:off x="3248523" y="5417873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Error : loss function =  g(w)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1A76B-B985-4208-AA05-60049581E6C6}"/>
              </a:ext>
            </a:extLst>
          </p:cNvPr>
          <p:cNvSpPr txBox="1"/>
          <p:nvPr/>
        </p:nvSpPr>
        <p:spPr>
          <a:xfrm>
            <a:off x="3248523" y="6068412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/>
              <a:t>minimize g(w) to find optimal weights</a:t>
            </a:r>
          </a:p>
        </p:txBody>
      </p:sp>
    </p:spTree>
    <p:extLst>
      <p:ext uri="{BB962C8B-B14F-4D97-AF65-F5344CB8AC3E}">
        <p14:creationId xmlns:p14="http://schemas.microsoft.com/office/powerpoint/2010/main" val="32844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1"/>
            <a:ext cx="10515600" cy="151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A70D-0E90-430D-A549-5B9C877A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8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Without data there is No “Machine Learning”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What is data – “</a:t>
            </a:r>
            <a:r>
              <a:rPr lang="en-US" sz="2000" dirty="0"/>
              <a:t> It can be any unprocessed fact, value, text, sound or picture that is not being interpreted and analyzed</a:t>
            </a:r>
            <a:r>
              <a:rPr lang="en-IN" sz="2000" dirty="0"/>
              <a:t>”</a:t>
            </a:r>
            <a:r>
              <a:rPr lang="en-US" sz="2000" baseline="30000" dirty="0"/>
              <a:t> </a:t>
            </a:r>
            <a:r>
              <a:rPr lang="en-US" sz="1500" baseline="30000" dirty="0"/>
              <a:t>[1]</a:t>
            </a:r>
            <a:endParaRPr lang="en-IN" sz="1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1400080" y="3561912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4843989" y="3561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8470115" y="356191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77089" y="3866710"/>
            <a:ext cx="18669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03215" y="3866710"/>
            <a:ext cx="186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691137-F8FB-4521-9E60-63A9F9509C44}"/>
              </a:ext>
            </a:extLst>
          </p:cNvPr>
          <p:cNvSpPr txBox="1"/>
          <p:nvPr/>
        </p:nvSpPr>
        <p:spPr>
          <a:xfrm>
            <a:off x="1400080" y="430644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Housing Prices in the 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E37E1-2F7D-4300-92DB-A5BE6FA548F7}"/>
              </a:ext>
            </a:extLst>
          </p:cNvPr>
          <p:cNvSpPr txBox="1"/>
          <p:nvPr/>
        </p:nvSpPr>
        <p:spPr>
          <a:xfrm>
            <a:off x="4657017" y="4328808"/>
            <a:ext cx="213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Price Range : </a:t>
            </a:r>
          </a:p>
          <a:p>
            <a:pPr algn="ctr"/>
            <a:r>
              <a:rPr lang="en-IN" dirty="0"/>
              <a:t>$ 150K to $450K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D1918-21E2-4510-812D-B0140A89B677}"/>
              </a:ext>
            </a:extLst>
          </p:cNvPr>
          <p:cNvSpPr txBox="1"/>
          <p:nvPr/>
        </p:nvSpPr>
        <p:spPr>
          <a:xfrm>
            <a:off x="8289668" y="4250278"/>
            <a:ext cx="3513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depends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# of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Distance from city centre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Ocean Vicinity etc.</a:t>
            </a:r>
          </a:p>
          <a:p>
            <a:pPr algn="ctr"/>
            <a:endParaRPr lang="en-IN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919DA2-C452-4FDB-9735-271CF1E5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D2E6-1085-4497-881B-45156447299B}"/>
              </a:ext>
            </a:extLst>
          </p:cNvPr>
          <p:cNvSpPr txBox="1"/>
          <p:nvPr/>
        </p:nvSpPr>
        <p:spPr>
          <a:xfrm>
            <a:off x="764540" y="6538912"/>
            <a:ext cx="463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Courtesy – [1].  analytics </a:t>
            </a:r>
            <a:r>
              <a:rPr lang="en-IN" sz="800" dirty="0" err="1"/>
              <a:t>india</a:t>
            </a:r>
            <a:r>
              <a:rPr lang="en-IN" sz="800" dirty="0"/>
              <a:t> magazine</a:t>
            </a:r>
          </a:p>
        </p:txBody>
      </p:sp>
    </p:spTree>
    <p:extLst>
      <p:ext uri="{BB962C8B-B14F-4D97-AF65-F5344CB8AC3E}">
        <p14:creationId xmlns:p14="http://schemas.microsoft.com/office/powerpoint/2010/main" val="1737915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B2A9DC6A-6C10-41EC-B1D9-DE69275D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3" y="1003074"/>
            <a:ext cx="1971764" cy="1899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8" cy="139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How Data Is Used In 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579784" y="3016950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660372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989937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156793" y="3321750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321751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AFF7F-2DE8-4D91-A1B7-9A2A39BA0466}"/>
              </a:ext>
            </a:extLst>
          </p:cNvPr>
          <p:cNvSpPr/>
          <p:nvPr/>
        </p:nvSpPr>
        <p:spPr>
          <a:xfrm>
            <a:off x="3490292" y="3016951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56E5B8-3745-470E-9993-ABBD22C9B688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067301" y="3321751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FFCE8B-345F-472C-BCB6-D35A27FB734A}"/>
              </a:ext>
            </a:extLst>
          </p:cNvPr>
          <p:cNvSpPr txBox="1"/>
          <p:nvPr/>
        </p:nvSpPr>
        <p:spPr>
          <a:xfrm>
            <a:off x="579784" y="38319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text; images; audio; 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1D244-0DAF-4C62-A902-A019E90F67FB}"/>
              </a:ext>
            </a:extLst>
          </p:cNvPr>
          <p:cNvSpPr txBox="1"/>
          <p:nvPr/>
        </p:nvSpPr>
        <p:spPr>
          <a:xfrm>
            <a:off x="3490291" y="3831962"/>
            <a:ext cx="157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 columns; part of the images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480459-6B34-4BC7-B320-FBEEF220C995}"/>
              </a:ext>
            </a:extLst>
          </p:cNvPr>
          <p:cNvSpPr txBox="1"/>
          <p:nvPr/>
        </p:nvSpPr>
        <p:spPr>
          <a:xfrm>
            <a:off x="6785941" y="393135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CNN,RNN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D5D19B-9BAB-4F7B-A2B1-249236172DD2}"/>
              </a:ext>
            </a:extLst>
          </p:cNvPr>
          <p:cNvSpPr txBox="1"/>
          <p:nvPr/>
        </p:nvSpPr>
        <p:spPr>
          <a:xfrm>
            <a:off x="9899374" y="3831962"/>
            <a:ext cx="195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Classify document; identify 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AF0C67-9342-47A0-81FA-50E1583B9C9D}"/>
              </a:ext>
            </a:extLst>
          </p:cNvPr>
          <p:cNvSpPr txBox="1"/>
          <p:nvPr/>
        </p:nvSpPr>
        <p:spPr>
          <a:xfrm>
            <a:off x="1058242" y="5146929"/>
            <a:ext cx="353060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Data </a:t>
            </a:r>
            <a:r>
              <a:rPr lang="en-IN" dirty="0">
                <a:sym typeface="Wingdings" panose="05000000000000000000" pitchFamily="2" charset="2"/>
              </a:rPr>
              <a:t> No business Insight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Useful data  Valuable Insight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Garbage In  Garbage Out</a:t>
            </a:r>
            <a:endParaRPr lang="en-IN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6112C0F-462A-4219-93E1-5C72EC158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64"/>
          <a:stretch/>
        </p:blipFill>
        <p:spPr>
          <a:xfrm>
            <a:off x="1126735" y="1697302"/>
            <a:ext cx="483105" cy="7612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74F78F2-F202-4B4A-8C73-7DA031ED3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31"/>
          <a:stretch/>
        </p:blipFill>
        <p:spPr>
          <a:xfrm>
            <a:off x="6183797" y="1439140"/>
            <a:ext cx="2781296" cy="12775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9E703F-E432-4B54-AB65-54C79C3B7787}"/>
              </a:ext>
            </a:extLst>
          </p:cNvPr>
          <p:cNvSpPr txBox="1"/>
          <p:nvPr/>
        </p:nvSpPr>
        <p:spPr>
          <a:xfrm>
            <a:off x="9711717" y="1768044"/>
            <a:ext cx="19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Dog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B163073E-AC51-4838-95BE-8062120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1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D23-5718-4BD5-82C7-BBF4C8C3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5" y="126039"/>
            <a:ext cx="10515600" cy="1325563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0B2-25DB-42F7-8D7E-D0F571AA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79" y="1717913"/>
            <a:ext cx="2405725" cy="165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0FEBF-4EF1-4D43-AE92-F07F549A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2" y="1697593"/>
            <a:ext cx="3623977" cy="1830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1DF73-E128-4222-8E81-5DB2F3D74B40}"/>
              </a:ext>
            </a:extLst>
          </p:cNvPr>
          <p:cNvSpPr txBox="1"/>
          <p:nvPr/>
        </p:nvSpPr>
        <p:spPr>
          <a:xfrm>
            <a:off x="7596230" y="3618639"/>
            <a:ext cx="24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Anomaly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835D3-E25A-4AF7-B062-B0A6448E23BE}"/>
              </a:ext>
            </a:extLst>
          </p:cNvPr>
          <p:cNvSpPr txBox="1"/>
          <p:nvPr/>
        </p:nvSpPr>
        <p:spPr>
          <a:xfrm>
            <a:off x="1809806" y="3534644"/>
            <a:ext cx="30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Virtual Assistant, Chat Bots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CEF17-C5A2-4BC7-A98E-861F597C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16" y="4585492"/>
            <a:ext cx="2076450" cy="1585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53D5C-6D79-417D-B772-F4AF38E60217}"/>
              </a:ext>
            </a:extLst>
          </p:cNvPr>
          <p:cNvSpPr txBox="1"/>
          <p:nvPr/>
        </p:nvSpPr>
        <p:spPr>
          <a:xfrm>
            <a:off x="2766255" y="6207920"/>
            <a:ext cx="1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F2AA87-B882-4CAB-A62F-551432BE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42" y="4314030"/>
            <a:ext cx="3419475" cy="1857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2B42E5-CFA5-4079-8232-BC2D820AADED}"/>
              </a:ext>
            </a:extLst>
          </p:cNvPr>
          <p:cNvSpPr txBox="1"/>
          <p:nvPr/>
        </p:nvSpPr>
        <p:spPr>
          <a:xfrm>
            <a:off x="7081226" y="6174022"/>
            <a:ext cx="31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Detection And Counting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45F2BA-3940-46E4-94AD-518D424D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DA525-3F04-47FA-B70E-4F5648BCEC8A}"/>
              </a:ext>
            </a:extLst>
          </p:cNvPr>
          <p:cNvSpPr/>
          <p:nvPr/>
        </p:nvSpPr>
        <p:spPr>
          <a:xfrm>
            <a:off x="579486" y="2733353"/>
            <a:ext cx="3611105" cy="190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306BD-B3E8-493B-8887-5BB215CBDF28}"/>
              </a:ext>
            </a:extLst>
          </p:cNvPr>
          <p:cNvSpPr/>
          <p:nvPr/>
        </p:nvSpPr>
        <p:spPr>
          <a:xfrm>
            <a:off x="7742695" y="2733353"/>
            <a:ext cx="2898183" cy="1906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901C29-DD4B-4A88-9F59-751AC8A05EB7}"/>
              </a:ext>
            </a:extLst>
          </p:cNvPr>
          <p:cNvSpPr/>
          <p:nvPr/>
        </p:nvSpPr>
        <p:spPr>
          <a:xfrm>
            <a:off x="10640878" y="2733353"/>
            <a:ext cx="825692" cy="1906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944DC-4138-459C-B3A8-9E9C548237E7}"/>
              </a:ext>
            </a:extLst>
          </p:cNvPr>
          <p:cNvCxnSpPr/>
          <p:nvPr/>
        </p:nvCxnSpPr>
        <p:spPr>
          <a:xfrm>
            <a:off x="4999495" y="3686499"/>
            <a:ext cx="20147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2CCACC-F6A8-4B47-936E-2F3FB4645B5A}"/>
              </a:ext>
            </a:extLst>
          </p:cNvPr>
          <p:cNvSpPr txBox="1"/>
          <p:nvPr/>
        </p:nvSpPr>
        <p:spPr>
          <a:xfrm>
            <a:off x="858455" y="3917861"/>
            <a:ext cx="305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(Features + Target)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318E9-9DF6-461E-B994-9863295FCF6A}"/>
              </a:ext>
            </a:extLst>
          </p:cNvPr>
          <p:cNvSpPr txBox="1"/>
          <p:nvPr/>
        </p:nvSpPr>
        <p:spPr>
          <a:xfrm>
            <a:off x="8610600" y="3939196"/>
            <a:ext cx="305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(Features + Target)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94643-A033-4BB3-8DE3-458D93318C02}"/>
              </a:ext>
            </a:extLst>
          </p:cNvPr>
          <p:cNvSpPr txBox="1"/>
          <p:nvPr/>
        </p:nvSpPr>
        <p:spPr>
          <a:xfrm rot="16200000">
            <a:off x="9843700" y="3547999"/>
            <a:ext cx="305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(Features + Target)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C8829D-200C-4FD2-84E1-B3F4391E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98281"/>
            <a:ext cx="3326346" cy="9917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BC2237-80E8-4B1A-B0BB-4F1A279D3B5C}"/>
              </a:ext>
            </a:extLst>
          </p:cNvPr>
          <p:cNvSpPr txBox="1"/>
          <p:nvPr/>
        </p:nvSpPr>
        <p:spPr>
          <a:xfrm>
            <a:off x="3775252" y="4630527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[50000 x 9]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B9649-34A1-43E9-AF50-2EACDA995B15}"/>
              </a:ext>
            </a:extLst>
          </p:cNvPr>
          <p:cNvSpPr txBox="1"/>
          <p:nvPr/>
        </p:nvSpPr>
        <p:spPr>
          <a:xfrm>
            <a:off x="9980024" y="4639645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[40000 x 9]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D68B4-3AEF-49E1-BE90-8ADB9C8DFDA6}"/>
              </a:ext>
            </a:extLst>
          </p:cNvPr>
          <p:cNvSpPr txBox="1"/>
          <p:nvPr/>
        </p:nvSpPr>
        <p:spPr>
          <a:xfrm>
            <a:off x="11151833" y="464840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[10000 x 9] </a:t>
            </a:r>
          </a:p>
        </p:txBody>
      </p:sp>
    </p:spTree>
    <p:extLst>
      <p:ext uri="{BB962C8B-B14F-4D97-AF65-F5344CB8AC3E}">
        <p14:creationId xmlns:p14="http://schemas.microsoft.com/office/powerpoint/2010/main" val="374816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944DC-4138-459C-B3A8-9E9C548237E7}"/>
              </a:ext>
            </a:extLst>
          </p:cNvPr>
          <p:cNvCxnSpPr/>
          <p:nvPr/>
        </p:nvCxnSpPr>
        <p:spPr>
          <a:xfrm>
            <a:off x="4999495" y="3686499"/>
            <a:ext cx="20147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976BEA-B670-4A01-8C0D-2D947B9F3AD8}"/>
              </a:ext>
            </a:extLst>
          </p:cNvPr>
          <p:cNvGrpSpPr/>
          <p:nvPr/>
        </p:nvGrpSpPr>
        <p:grpSpPr>
          <a:xfrm>
            <a:off x="368967" y="2475854"/>
            <a:ext cx="3921071" cy="2167902"/>
            <a:chOff x="368967" y="2475854"/>
            <a:chExt cx="3921071" cy="21679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534B9-2867-4ACF-B966-A72F066D50B5}"/>
                </a:ext>
              </a:extLst>
            </p:cNvPr>
            <p:cNvSpPr/>
            <p:nvPr/>
          </p:nvSpPr>
          <p:spPr>
            <a:xfrm>
              <a:off x="368967" y="2475854"/>
              <a:ext cx="2898183" cy="19062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/>
                <a:t>Training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B51C4-94AC-4073-BF9D-CA2CCB9E4963}"/>
                </a:ext>
              </a:extLst>
            </p:cNvPr>
            <p:cNvSpPr txBox="1"/>
            <p:nvPr/>
          </p:nvSpPr>
          <p:spPr>
            <a:xfrm>
              <a:off x="1236872" y="3681697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(Features + Target)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F7CA22-4EC1-40F1-A566-B4E834BE4D5F}"/>
                </a:ext>
              </a:extLst>
            </p:cNvPr>
            <p:cNvSpPr txBox="1"/>
            <p:nvPr/>
          </p:nvSpPr>
          <p:spPr>
            <a:xfrm>
              <a:off x="2606296" y="4382146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[40000 x 9]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3267150" y="1902417"/>
            <a:ext cx="1372088" cy="3053166"/>
            <a:chOff x="3267150" y="1902417"/>
            <a:chExt cx="137208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+ Target)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 9]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6DAA10-4645-48B5-A5C0-40CACC6473FF}"/>
              </a:ext>
            </a:extLst>
          </p:cNvPr>
          <p:cNvGrpSpPr/>
          <p:nvPr/>
        </p:nvGrpSpPr>
        <p:grpSpPr>
          <a:xfrm>
            <a:off x="7280405" y="2484610"/>
            <a:ext cx="3921071" cy="2167902"/>
            <a:chOff x="368967" y="2475854"/>
            <a:chExt cx="3921071" cy="21679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D0ADE6-C7F6-4FD8-8430-9CEE0506A024}"/>
                </a:ext>
              </a:extLst>
            </p:cNvPr>
            <p:cNvSpPr txBox="1"/>
            <p:nvPr/>
          </p:nvSpPr>
          <p:spPr>
            <a:xfrm>
              <a:off x="1236872" y="3681697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(Features + Target)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64E452-C7E0-490A-9C5F-396D4320B693}"/>
                </a:ext>
              </a:extLst>
            </p:cNvPr>
            <p:cNvSpPr txBox="1"/>
            <p:nvPr/>
          </p:nvSpPr>
          <p:spPr>
            <a:xfrm>
              <a:off x="2606296" y="4382146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[40000 x 9]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74D5A-CD06-46BF-BBAE-03161489FD2E}"/>
                </a:ext>
              </a:extLst>
            </p:cNvPr>
            <p:cNvSpPr/>
            <p:nvPr/>
          </p:nvSpPr>
          <p:spPr>
            <a:xfrm>
              <a:off x="368967" y="2475854"/>
              <a:ext cx="2898183" cy="19062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/>
                <a:t>Training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1D48FDE-9DDE-40FB-B136-C97A75F3C519}"/>
              </a:ext>
            </a:extLst>
          </p:cNvPr>
          <p:cNvSpPr/>
          <p:nvPr/>
        </p:nvSpPr>
        <p:spPr>
          <a:xfrm>
            <a:off x="9655442" y="2493367"/>
            <a:ext cx="528428" cy="1906292"/>
          </a:xfrm>
          <a:prstGeom prst="rect">
            <a:avLst/>
          </a:prstGeom>
          <a:solidFill>
            <a:schemeClr val="accent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Validation set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AC37A9-BEB1-4D2C-BDD9-A1EB7270EF60}"/>
              </a:ext>
            </a:extLst>
          </p:cNvPr>
          <p:cNvSpPr/>
          <p:nvPr/>
        </p:nvSpPr>
        <p:spPr>
          <a:xfrm>
            <a:off x="9146465" y="2484610"/>
            <a:ext cx="528428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973F73-3622-43CE-919E-4299E60DD440}"/>
              </a:ext>
            </a:extLst>
          </p:cNvPr>
          <p:cNvSpPr/>
          <p:nvPr/>
        </p:nvSpPr>
        <p:spPr>
          <a:xfrm>
            <a:off x="8219866" y="2475853"/>
            <a:ext cx="417970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A90B0-930D-47FA-9EC7-95A4AFEBD3C8}"/>
              </a:ext>
            </a:extLst>
          </p:cNvPr>
          <p:cNvSpPr/>
          <p:nvPr/>
        </p:nvSpPr>
        <p:spPr>
          <a:xfrm>
            <a:off x="7268090" y="2475853"/>
            <a:ext cx="448081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430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2 0.00486 L 0.06862 0.00509 C 0.09518 0.01134 0.14596 0.02569 0.17357 0.02639 C 0.19779 0.02685 0.222 0.02269 0.24622 0.02106 C 0.25716 0.01528 0.31758 -0.01366 0.3375 -0.03009 C 0.35338 -0.04306 0.36771 -0.06111 0.38385 -0.07315 C 0.39831 -0.0838 0.41419 -0.09028 0.42708 -0.10532 C 0.46614 -0.15046 0.43763 -0.11551 0.4845 -0.18056 C 0.48841 -0.18634 0.49284 -0.19074 0.49687 -0.19676 C 0.50091 -0.20324 0.50508 -0.20926 0.50924 -0.21551 C 0.51081 -0.21806 0.51224 -0.22106 0.5138 -0.22361 C 0.51627 -0.22731 0.51901 -0.23079 0.52148 -0.23449 C 0.52252 -0.23819 0.52318 -0.24213 0.52461 -0.24537 C 0.52578 -0.24792 0.52825 -0.24815 0.5293 -0.25046 C 0.53086 -0.2544 0.53138 -0.25949 0.53229 -0.26412 C 0.53346 -0.26921 0.53281 -0.27708 0.53542 -0.28009 L 0.5401 -0.28565 C 0.54101 -0.29028 0.54219 -0.29884 0.54466 -0.30185 C 0.54661 -0.3037 0.54883 -0.30347 0.55078 -0.30417 C 0.55247 -0.30694 0.55364 -0.31065 0.5556 -0.3125 C 0.55729 -0.31412 0.55976 -0.31412 0.56172 -0.31505 C 0.56341 -0.31574 0.56497 -0.31667 0.56641 -0.31782 C 0.56849 -0.31944 0.57031 -0.32222 0.57252 -0.32338 C 0.5793 -0.32639 0.5832 -0.32569 0.58971 -0.32569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5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10922838" y="-281255"/>
            <a:ext cx="1372088" cy="3053166"/>
            <a:chOff x="3267150" y="1902417"/>
            <a:chExt cx="137208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+ Target)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 9]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8726E-030A-4FCC-BEA0-537ECE55003A}"/>
              </a:ext>
            </a:extLst>
          </p:cNvPr>
          <p:cNvGrpSpPr/>
          <p:nvPr/>
        </p:nvGrpSpPr>
        <p:grpSpPr>
          <a:xfrm>
            <a:off x="3817405" y="2663835"/>
            <a:ext cx="3933386" cy="2176659"/>
            <a:chOff x="7268090" y="2475853"/>
            <a:chExt cx="3933386" cy="2176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6DAA10-4645-48B5-A5C0-40CACC6473FF}"/>
                </a:ext>
              </a:extLst>
            </p:cNvPr>
            <p:cNvGrpSpPr/>
            <p:nvPr/>
          </p:nvGrpSpPr>
          <p:grpSpPr>
            <a:xfrm>
              <a:off x="7280405" y="2484610"/>
              <a:ext cx="3921071" cy="2167902"/>
              <a:chOff x="368967" y="2475854"/>
              <a:chExt cx="3921071" cy="216790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D0ADE6-C7F6-4FD8-8430-9CEE0506A024}"/>
                  </a:ext>
                </a:extLst>
              </p:cNvPr>
              <p:cNvSpPr txBox="1"/>
              <p:nvPr/>
            </p:nvSpPr>
            <p:spPr>
              <a:xfrm>
                <a:off x="1236872" y="3681697"/>
                <a:ext cx="3053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(Features + Target)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64E452-C7E0-490A-9C5F-396D4320B693}"/>
                  </a:ext>
                </a:extLst>
              </p:cNvPr>
              <p:cNvSpPr txBox="1"/>
              <p:nvPr/>
            </p:nvSpPr>
            <p:spPr>
              <a:xfrm>
                <a:off x="2606296" y="4382146"/>
                <a:ext cx="861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/>
                  <a:t>[40000 x 9]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6674D5A-CD06-46BF-BBAE-03161489FD2E}"/>
                  </a:ext>
                </a:extLst>
              </p:cNvPr>
              <p:cNvSpPr/>
              <p:nvPr/>
            </p:nvSpPr>
            <p:spPr>
              <a:xfrm>
                <a:off x="368967" y="2475854"/>
                <a:ext cx="2898183" cy="19062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0000">
                      <a:schemeClr val="accent1">
                        <a:lumMod val="45000"/>
                        <a:lumOff val="55000"/>
                      </a:schemeClr>
                    </a:gs>
                    <a:gs pos="39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dirty="0"/>
                  <a:t>Training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D48FDE-9DDE-40FB-B136-C97A75F3C519}"/>
                </a:ext>
              </a:extLst>
            </p:cNvPr>
            <p:cNvSpPr/>
            <p:nvPr/>
          </p:nvSpPr>
          <p:spPr>
            <a:xfrm>
              <a:off x="9655442" y="2493367"/>
              <a:ext cx="528428" cy="1906292"/>
            </a:xfrm>
            <a:prstGeom prst="rect">
              <a:avLst/>
            </a:prstGeom>
            <a:solidFill>
              <a:schemeClr val="accent6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/>
                <a:t>Validation set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AC37A9-BEB1-4D2C-BDD9-A1EB7270EF60}"/>
                </a:ext>
              </a:extLst>
            </p:cNvPr>
            <p:cNvSpPr/>
            <p:nvPr/>
          </p:nvSpPr>
          <p:spPr>
            <a:xfrm>
              <a:off x="9146465" y="2484610"/>
              <a:ext cx="528428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973F73-3622-43CE-919E-4299E60DD440}"/>
                </a:ext>
              </a:extLst>
            </p:cNvPr>
            <p:cNvSpPr/>
            <p:nvPr/>
          </p:nvSpPr>
          <p:spPr>
            <a:xfrm>
              <a:off x="8219866" y="2475853"/>
              <a:ext cx="417970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DA90B0-930D-47FA-9EC7-95A4AFEBD3C8}"/>
                </a:ext>
              </a:extLst>
            </p:cNvPr>
            <p:cNvSpPr/>
            <p:nvPr/>
          </p:nvSpPr>
          <p:spPr>
            <a:xfrm>
              <a:off x="7268090" y="2475853"/>
              <a:ext cx="448081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368966" y="169571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ML Algorithms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810DFE-AA7B-46DA-AD9F-6615CBED921E}"/>
              </a:ext>
            </a:extLst>
          </p:cNvPr>
          <p:cNvCxnSpPr/>
          <p:nvPr/>
        </p:nvCxnSpPr>
        <p:spPr>
          <a:xfrm>
            <a:off x="2074459" y="3714149"/>
            <a:ext cx="1420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42454" y="2366065"/>
            <a:ext cx="1405164" cy="8031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8D8D57-E68E-4EF8-8E3E-9E224025EE06}"/>
              </a:ext>
            </a:extLst>
          </p:cNvPr>
          <p:cNvSpPr txBox="1"/>
          <p:nvPr/>
        </p:nvSpPr>
        <p:spPr>
          <a:xfrm>
            <a:off x="508426" y="3429000"/>
            <a:ext cx="14200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Select an Algorithm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8158197" y="3499975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Evaluate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D87879-F7E5-4FF3-B664-31B34693F24F}"/>
              </a:ext>
            </a:extLst>
          </p:cNvPr>
          <p:cNvCxnSpPr>
            <a:cxnSpLocks/>
          </p:cNvCxnSpPr>
          <p:nvPr/>
        </p:nvCxnSpPr>
        <p:spPr>
          <a:xfrm>
            <a:off x="6928182" y="3714149"/>
            <a:ext cx="1022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408238-EF37-4036-B1AA-7624F51F59FB}"/>
              </a:ext>
            </a:extLst>
          </p:cNvPr>
          <p:cNvSpPr txBox="1"/>
          <p:nvPr/>
        </p:nvSpPr>
        <p:spPr>
          <a:xfrm>
            <a:off x="2074458" y="5677469"/>
            <a:ext cx="810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Multiple models are trained and one with the minimum error is selected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42EC1-EC0F-43E9-AB05-F2E0D6C4F55C}"/>
              </a:ext>
            </a:extLst>
          </p:cNvPr>
          <p:cNvSpPr txBox="1"/>
          <p:nvPr/>
        </p:nvSpPr>
        <p:spPr>
          <a:xfrm>
            <a:off x="10523714" y="3499975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A7051C-FA8A-470B-85B6-CB5F5A22615B}"/>
              </a:ext>
            </a:extLst>
          </p:cNvPr>
          <p:cNvCxnSpPr>
            <a:cxnSpLocks/>
          </p:cNvCxnSpPr>
          <p:nvPr/>
        </p:nvCxnSpPr>
        <p:spPr>
          <a:xfrm>
            <a:off x="9669785" y="3693319"/>
            <a:ext cx="63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24757C-6013-4665-836A-4C1EAE2C0AFA}"/>
              </a:ext>
            </a:extLst>
          </p:cNvPr>
          <p:cNvSpPr txBox="1"/>
          <p:nvPr/>
        </p:nvSpPr>
        <p:spPr>
          <a:xfrm>
            <a:off x="10212817" y="4715776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Save error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35DC548-B4AE-47DE-8963-13EB5FE271FE}"/>
              </a:ext>
            </a:extLst>
          </p:cNvPr>
          <p:cNvCxnSpPr>
            <a:cxnSpLocks/>
            <a:stCxn id="35" idx="2"/>
            <a:endCxn id="42" idx="1"/>
          </p:cNvCxnSpPr>
          <p:nvPr/>
        </p:nvCxnSpPr>
        <p:spPr>
          <a:xfrm rot="16200000" flipH="1">
            <a:off x="9024950" y="3712574"/>
            <a:ext cx="1031135" cy="1344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2 0.00486 L 0.06862 0.00509 C 0.09519 0.01134 0.14597 0.0257 0.17357 0.02639 C 0.19779 0.02685 0.22201 0.02269 0.24623 0.02107 C 0.25717 0.01528 0.31758 -0.01366 0.3375 -0.03009 C 0.35339 -0.04305 0.36771 -0.06111 0.38386 -0.07315 C 0.39831 -0.08379 0.4142 -0.09028 0.42709 -0.10532 C 0.46615 -0.15046 0.43763 -0.11551 0.48451 -0.18055 C 0.48842 -0.18611 0.49284 -0.19074 0.49688 -0.19676 C 0.50092 -0.20324 0.50508 -0.20903 0.50925 -0.21551 C 0.51081 -0.21805 0.51224 -0.22083 0.51381 -0.22338 C 0.51628 -0.22731 0.51901 -0.23079 0.52149 -0.23426 C 0.52253 -0.23796 0.52318 -0.24213 0.52461 -0.24537 C 0.52578 -0.24792 0.52826 -0.24815 0.5293 -0.25046 C 0.53086 -0.2544 0.53138 -0.25949 0.5323 -0.26412 C 0.53347 -0.26921 0.53282 -0.27685 0.53542 -0.27986 L 0.54011 -0.28565 C 0.54102 -0.29028 0.54219 -0.29884 0.54467 -0.30185 C 0.54662 -0.3037 0.54883 -0.30347 0.55078 -0.30417 C 0.55248 -0.30694 0.55365 -0.31065 0.5556 -0.3125 C 0.5573 -0.31412 0.55977 -0.31412 0.56172 -0.31504 C 0.56342 -0.31574 0.56498 -0.31667 0.56641 -0.31782 C 0.56849 -0.31944 0.57032 -0.32222 0.57253 -0.32338 C 0.5793 -0.32639 0.58321 -0.32569 0.58972 -0.32569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5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D5833A96-3974-4532-A680-8BA2359FF0BD}"/>
              </a:ext>
            </a:extLst>
          </p:cNvPr>
          <p:cNvSpPr/>
          <p:nvPr/>
        </p:nvSpPr>
        <p:spPr>
          <a:xfrm>
            <a:off x="10651144" y="2950121"/>
            <a:ext cx="1540856" cy="168766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2350194" y="2158058"/>
            <a:ext cx="1340028" cy="3053166"/>
            <a:chOff x="3267150" y="1902417"/>
            <a:chExt cx="134002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x8]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12755" y="297723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 flipH="1" flipV="1">
            <a:off x="1519178" y="2102703"/>
            <a:ext cx="615069" cy="1872654"/>
          </a:xfrm>
          <a:prstGeom prst="curvedConnector5">
            <a:avLst>
              <a:gd name="adj1" fmla="val -37167"/>
              <a:gd name="adj2" fmla="val 62410"/>
              <a:gd name="adj3" fmla="val 137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5447093" y="4032548"/>
            <a:ext cx="16636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8238-EF37-4036-B1AA-7624F51F59FB}"/>
              </a:ext>
            </a:extLst>
          </p:cNvPr>
          <p:cNvSpPr txBox="1"/>
          <p:nvPr/>
        </p:nvSpPr>
        <p:spPr>
          <a:xfrm>
            <a:off x="2074458" y="5677469"/>
            <a:ext cx="810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Multiple models are trained and one with the minimum error is selected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42EC1-EC0F-43E9-AB05-F2E0D6C4F55C}"/>
              </a:ext>
            </a:extLst>
          </p:cNvPr>
          <p:cNvSpPr txBox="1"/>
          <p:nvPr/>
        </p:nvSpPr>
        <p:spPr>
          <a:xfrm>
            <a:off x="8880968" y="3578955"/>
            <a:ext cx="14200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Evaluate final results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09421D-7C17-4BDD-9648-7C49C74E7DB5}"/>
              </a:ext>
            </a:extLst>
          </p:cNvPr>
          <p:cNvGrpSpPr/>
          <p:nvPr/>
        </p:nvGrpSpPr>
        <p:grpSpPr>
          <a:xfrm>
            <a:off x="4621401" y="471539"/>
            <a:ext cx="1538310" cy="3053166"/>
            <a:chOff x="3132579" y="2738896"/>
            <a:chExt cx="1538310" cy="30531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1E82D3-8FCE-4300-AADE-58F9259695BF}"/>
                </a:ext>
              </a:extLst>
            </p:cNvPr>
            <p:cNvSpPr/>
            <p:nvPr/>
          </p:nvSpPr>
          <p:spPr>
            <a:xfrm>
              <a:off x="3132579" y="3395270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13AA55-A392-4149-B731-356F407BEDE5}"/>
                </a:ext>
              </a:extLst>
            </p:cNvPr>
            <p:cNvSpPr txBox="1"/>
            <p:nvPr/>
          </p:nvSpPr>
          <p:spPr>
            <a:xfrm rot="16200000">
              <a:off x="2315657" y="4126979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(Target 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F840AD-BE40-46BC-92B1-5002ED05711D}"/>
                </a:ext>
              </a:extLst>
            </p:cNvPr>
            <p:cNvSpPr txBox="1"/>
            <p:nvPr/>
          </p:nvSpPr>
          <p:spPr>
            <a:xfrm>
              <a:off x="3841816" y="5303498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x1] </a:t>
              </a:r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7770B5F-0F3A-4F77-BE2C-EACAC5E89B08}"/>
              </a:ext>
            </a:extLst>
          </p:cNvPr>
          <p:cNvCxnSpPr>
            <a:stCxn id="44" idx="2"/>
            <a:endCxn id="37" idx="1"/>
          </p:cNvCxnSpPr>
          <p:nvPr/>
        </p:nvCxnSpPr>
        <p:spPr>
          <a:xfrm>
            <a:off x="5469562" y="1998122"/>
            <a:ext cx="3411406" cy="1903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AD73DB9-DB67-4488-9C03-C3FAA7D7C363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7110792" y="3902121"/>
            <a:ext cx="1770176" cy="4535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809BBE-3AE9-4F4F-BDB7-14029406FA8D}"/>
              </a:ext>
            </a:extLst>
          </p:cNvPr>
          <p:cNvCxnSpPr>
            <a:stCxn id="26" idx="2"/>
            <a:endCxn id="35" idx="1"/>
          </p:cNvCxnSpPr>
          <p:nvPr/>
        </p:nvCxnSpPr>
        <p:spPr>
          <a:xfrm>
            <a:off x="3218099" y="3684641"/>
            <a:ext cx="2228994" cy="671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94EC0-590A-41E9-9A2D-A3B00E55ABD6}"/>
              </a:ext>
            </a:extLst>
          </p:cNvPr>
          <p:cNvSpPr txBox="1"/>
          <p:nvPr/>
        </p:nvSpPr>
        <p:spPr>
          <a:xfrm>
            <a:off x="10734864" y="3346564"/>
            <a:ext cx="12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Did model generalise well?</a:t>
            </a:r>
          </a:p>
        </p:txBody>
      </p:sp>
    </p:spTree>
    <p:extLst>
      <p:ext uri="{BB962C8B-B14F-4D97-AF65-F5344CB8AC3E}">
        <p14:creationId xmlns:p14="http://schemas.microsoft.com/office/powerpoint/2010/main" val="526437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2350194" y="2158058"/>
            <a:ext cx="1340028" cy="3053166"/>
            <a:chOff x="3267150" y="1902417"/>
            <a:chExt cx="134002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2800" dirty="0">
                  <a:solidFill>
                    <a:srgbClr val="FF0000"/>
                  </a:solidFill>
                </a:rPr>
                <a:t>New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x8]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12755" y="297723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 flipH="1" flipV="1">
            <a:off x="1519178" y="2102703"/>
            <a:ext cx="615069" cy="1872654"/>
          </a:xfrm>
          <a:prstGeom prst="curvedConnector5">
            <a:avLst>
              <a:gd name="adj1" fmla="val -37167"/>
              <a:gd name="adj2" fmla="val 62410"/>
              <a:gd name="adj3" fmla="val 137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5706401" y="3429000"/>
            <a:ext cx="16636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Values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809BBE-3AE9-4F4F-BDB7-14029406FA8D}"/>
              </a:ext>
            </a:extLst>
          </p:cNvPr>
          <p:cNvCxnSpPr>
            <a:stCxn id="26" idx="2"/>
            <a:endCxn id="35" idx="1"/>
          </p:cNvCxnSpPr>
          <p:nvPr/>
        </p:nvCxnSpPr>
        <p:spPr>
          <a:xfrm>
            <a:off x="3218099" y="3684641"/>
            <a:ext cx="2488302" cy="67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94EC0-590A-41E9-9A2D-A3B00E55ABD6}"/>
              </a:ext>
            </a:extLst>
          </p:cNvPr>
          <p:cNvSpPr txBox="1"/>
          <p:nvPr/>
        </p:nvSpPr>
        <p:spPr>
          <a:xfrm>
            <a:off x="8610600" y="4253153"/>
            <a:ext cx="158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Happy Customer/Stakeholder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B5A81E6-54F1-4E03-B587-0BA7FBE1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002" y="3393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2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Explore these concept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3949701" y="1972232"/>
            <a:ext cx="674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Bias Variance Trade off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Generalisation Error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Hyperparameter Tuning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Deploying to web/production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Big Data and ML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79DBC5F-646A-4A29-B710-88252040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14" y="2320973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5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ACFE-64AC-40CD-9784-BECE782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7" cy="1482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2A70-2A45-4C77-AD6C-331B217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141"/>
            <a:ext cx="10515600" cy="4351338"/>
          </a:xfrm>
        </p:spPr>
        <p:txBody>
          <a:bodyPr>
            <a:noAutofit/>
          </a:bodyPr>
          <a:lstStyle/>
          <a:p>
            <a:r>
              <a:rPr lang="en-IN" sz="1800" dirty="0"/>
              <a:t>Databases</a:t>
            </a:r>
          </a:p>
          <a:p>
            <a:pPr lvl="1"/>
            <a:r>
              <a:rPr lang="en-IN" sz="1800" dirty="0"/>
              <a:t>Customer transaction data</a:t>
            </a:r>
          </a:p>
          <a:p>
            <a:r>
              <a:rPr lang="en-IN" sz="1800" dirty="0"/>
              <a:t>Webservers</a:t>
            </a:r>
          </a:p>
          <a:p>
            <a:pPr lvl="1"/>
            <a:r>
              <a:rPr lang="en-IN" sz="1800" dirty="0"/>
              <a:t>Customer click events on the website</a:t>
            </a:r>
          </a:p>
          <a:p>
            <a:r>
              <a:rPr lang="en-IN" sz="1800" dirty="0"/>
              <a:t>Geolocations and weather centre data</a:t>
            </a:r>
          </a:p>
          <a:p>
            <a:pPr lvl="1"/>
            <a:r>
              <a:rPr lang="en-IN" sz="1800" dirty="0"/>
              <a:t>Data collected in different labs</a:t>
            </a:r>
          </a:p>
          <a:p>
            <a:r>
              <a:rPr lang="en-IN" sz="1800" dirty="0"/>
              <a:t>Observatories</a:t>
            </a:r>
          </a:p>
          <a:p>
            <a:pPr lvl="1"/>
            <a:r>
              <a:rPr lang="en-IN" sz="1800" dirty="0"/>
              <a:t>NASA; European space agencies, ISRO collect data from space</a:t>
            </a:r>
          </a:p>
          <a:p>
            <a:r>
              <a:rPr lang="en-IN" sz="1800" dirty="0"/>
              <a:t>Genomics</a:t>
            </a:r>
          </a:p>
          <a:p>
            <a:pPr lvl="1"/>
            <a:r>
              <a:rPr lang="en-IN" sz="1800" dirty="0"/>
              <a:t>Data collected from DNA samples</a:t>
            </a:r>
          </a:p>
          <a:p>
            <a:r>
              <a:rPr lang="en-IN" sz="1800" dirty="0"/>
              <a:t>Healthcare etc.</a:t>
            </a:r>
          </a:p>
          <a:p>
            <a:pPr lvl="1"/>
            <a:r>
              <a:rPr lang="en-IN" sz="1800" dirty="0"/>
              <a:t>Patient health history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FCD4E-506B-4F96-90E1-3B01A86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84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854A892-0532-4B9C-B6AA-17B3CB98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9" y="2004766"/>
            <a:ext cx="10810875" cy="418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832042-E2EA-49D3-A2FD-4BAE9F7553C3}"/>
              </a:ext>
            </a:extLst>
          </p:cNvPr>
          <p:cNvSpPr txBox="1"/>
          <p:nvPr/>
        </p:nvSpPr>
        <p:spPr>
          <a:xfrm>
            <a:off x="677354" y="4438508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Data extracted from different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Webservers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Surveys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Sensory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Observatories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2E6C2-3C64-4C5C-813E-376C930DCDE9}"/>
              </a:ext>
            </a:extLst>
          </p:cNvPr>
          <p:cNvSpPr txBox="1"/>
          <p:nvPr/>
        </p:nvSpPr>
        <p:spPr>
          <a:xfrm>
            <a:off x="5299966" y="2131902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Feature Engineering and selection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82EAD-13F7-4C2C-91E4-EE73100F84AC}"/>
              </a:ext>
            </a:extLst>
          </p:cNvPr>
          <p:cNvSpPr txBox="1"/>
          <p:nvPr/>
        </p:nvSpPr>
        <p:spPr>
          <a:xfrm>
            <a:off x="8462266" y="1773934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Identified features are fed to ML model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69C4EEE-3566-479E-B4D3-3CF10D85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82123"/>
            <a:ext cx="1077401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Pre-processing And Feature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DD839-6CA9-48AF-BD47-810E95C5107B}"/>
              </a:ext>
            </a:extLst>
          </p:cNvPr>
          <p:cNvSpPr txBox="1"/>
          <p:nvPr/>
        </p:nvSpPr>
        <p:spPr>
          <a:xfrm>
            <a:off x="1929119" y="2088054"/>
            <a:ext cx="17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Clean and Transform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477D3-296D-4E3B-8EC2-285B51763E0A}"/>
              </a:ext>
            </a:extLst>
          </p:cNvPr>
          <p:cNvCxnSpPr/>
          <p:nvPr/>
        </p:nvCxnSpPr>
        <p:spPr>
          <a:xfrm>
            <a:off x="2746191" y="2365053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89A43-D6B8-4312-8E04-741CC256FAB0}"/>
              </a:ext>
            </a:extLst>
          </p:cNvPr>
          <p:cNvCxnSpPr/>
          <p:nvPr/>
        </p:nvCxnSpPr>
        <p:spPr>
          <a:xfrm>
            <a:off x="6496865" y="2538600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807654-CA11-490B-AC86-043BB3DBC58D}"/>
              </a:ext>
            </a:extLst>
          </p:cNvPr>
          <p:cNvCxnSpPr>
            <a:cxnSpLocks/>
          </p:cNvCxnSpPr>
          <p:nvPr/>
        </p:nvCxnSpPr>
        <p:spPr>
          <a:xfrm>
            <a:off x="9857639" y="2236811"/>
            <a:ext cx="389900" cy="87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1A6378-4441-4556-8204-5837FDE8C9C8}"/>
              </a:ext>
            </a:extLst>
          </p:cNvPr>
          <p:cNvSpPr/>
          <p:nvPr/>
        </p:nvSpPr>
        <p:spPr>
          <a:xfrm>
            <a:off x="10773406" y="3114765"/>
            <a:ext cx="838200" cy="1152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ML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8D5D5A-025D-4AC7-B4E7-A805C0400A39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838200" cy="14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FAFF86-CAAA-449F-9B5F-41D0997B8A3C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637479" cy="18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CCFE30-AF40-4434-9119-8203237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686" y="6291761"/>
            <a:ext cx="2743200" cy="365125"/>
          </a:xfrm>
        </p:spPr>
        <p:txBody>
          <a:bodyPr/>
          <a:lstStyle/>
          <a:p>
            <a:fld id="{839E3E53-DB0E-4870-977C-FF565E66981C}" type="slidenum">
              <a:rPr lang="en-IN" smtClean="0"/>
              <a:t>57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A7394-0B42-42DB-841F-DC71E6C5A05E}"/>
              </a:ext>
            </a:extLst>
          </p:cNvPr>
          <p:cNvCxnSpPr/>
          <p:nvPr/>
        </p:nvCxnSpPr>
        <p:spPr>
          <a:xfrm flipV="1">
            <a:off x="1501254" y="4111456"/>
            <a:ext cx="0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2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1E58-0586-40F8-86B8-AECB282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0"/>
            <a:ext cx="12320337" cy="1438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5A16-3DC8-4042-83A9-02160552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806989" cy="495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b="1" dirty="0"/>
              <a:t>Feature Engineering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US" sz="1800" b="0" u="none" strike="noStrike" baseline="0" dirty="0"/>
              <a:t>Feature engineering </a:t>
            </a:r>
            <a:r>
              <a:rPr lang="en-US" sz="1800" b="0" i="0" u="none" strike="noStrike" baseline="0" dirty="0"/>
              <a:t>is the act of extracting features from raw data and transforming them into formats that are suitable for the machine learning </a:t>
            </a:r>
            <a:r>
              <a:rPr lang="en-IN" sz="1800" b="0" i="0" u="none" strike="noStrike" baseline="0" dirty="0"/>
              <a:t>Model</a:t>
            </a:r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IN" sz="2000" b="1" dirty="0"/>
              <a:t>Feature Selection: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/>
              <a:t>	</a:t>
            </a:r>
            <a:r>
              <a:rPr lang="en-US" sz="1800" b="0" i="0" u="none" strike="noStrike" baseline="0" dirty="0"/>
              <a:t>Feature selection techniques prune away non useful features in order to reduce the complexity of the resulting model</a:t>
            </a:r>
          </a:p>
          <a:p>
            <a:pPr marL="0" indent="0" algn="ctr">
              <a:buNone/>
            </a:pPr>
            <a:endParaRPr lang="en-US" sz="1800" b="0" i="0" u="none" strike="noStrike" baseline="0" dirty="0"/>
          </a:p>
          <a:p>
            <a:pPr lvl="1"/>
            <a:r>
              <a:rPr lang="en-IN" sz="1800" dirty="0"/>
              <a:t>Selecting inputs which are more suitable for model and results in better model</a:t>
            </a:r>
          </a:p>
          <a:p>
            <a:pPr lvl="1"/>
            <a:r>
              <a:rPr lang="en-IN" sz="1800" dirty="0"/>
              <a:t>Reducing feature does not necessarily reduce training time </a:t>
            </a:r>
          </a:p>
          <a:p>
            <a:pPr lvl="1"/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E71628-4057-40ED-A338-FE62C37CF326}"/>
              </a:ext>
            </a:extLst>
          </p:cNvPr>
          <p:cNvSpPr/>
          <p:nvPr/>
        </p:nvSpPr>
        <p:spPr>
          <a:xfrm>
            <a:off x="579784" y="3419909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35287A-59E6-4C5D-AFD9-57BB4AD60825}"/>
              </a:ext>
            </a:extLst>
          </p:cNvPr>
          <p:cNvSpPr/>
          <p:nvPr/>
        </p:nvSpPr>
        <p:spPr>
          <a:xfrm>
            <a:off x="660372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C0B71-238A-4731-A14D-A99AB1A44530}"/>
              </a:ext>
            </a:extLst>
          </p:cNvPr>
          <p:cNvSpPr/>
          <p:nvPr/>
        </p:nvSpPr>
        <p:spPr>
          <a:xfrm>
            <a:off x="989937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A10EE-77DE-47EB-84CD-4E40248040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56793" y="3724709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13B0D-C461-4349-B50D-53A123FB02C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724710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A4B4C-131D-474F-8C61-CE6FFA5AC9F3}"/>
              </a:ext>
            </a:extLst>
          </p:cNvPr>
          <p:cNvSpPr/>
          <p:nvPr/>
        </p:nvSpPr>
        <p:spPr>
          <a:xfrm>
            <a:off x="3490292" y="3419910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75651-1A37-4F9A-B275-12F5474B84C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067301" y="3724710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A96B72-3AA0-4B21-8BEE-E546D09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3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710536-78E2-4154-8EC6-A0B6974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79" y="1648692"/>
            <a:ext cx="8131305" cy="3356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6AC66-B15C-4A8F-80DA-0EFEFF3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2192000" cy="143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Train/Test /Validation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F8B3E-DFE0-4071-8731-1DB7CFB17916}"/>
              </a:ext>
            </a:extLst>
          </p:cNvPr>
          <p:cNvSpPr txBox="1"/>
          <p:nvPr/>
        </p:nvSpPr>
        <p:spPr>
          <a:xfrm>
            <a:off x="561473" y="1684421"/>
            <a:ext cx="4443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divided into three parts training, validation and testing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Set </a:t>
            </a:r>
            <a:r>
              <a:rPr lang="en-IN" dirty="0"/>
              <a:t>-  This part of data is used for training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Validation Set </a:t>
            </a:r>
            <a:r>
              <a:rPr lang="en-IN" dirty="0"/>
              <a:t>– This is also called as hold out set; it is used for model selection. Different models are evaluated on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 Set </a:t>
            </a:r>
            <a:r>
              <a:rPr lang="en-IN" dirty="0"/>
              <a:t>– This data is not used during training; final model is evaluated using test 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DE10-56EA-410F-96C3-1194D65B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0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8368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u="none" strike="noStrike" baseline="0" dirty="0"/>
              <a:t>Machine Learning is the science (and art) of programming computers so they can </a:t>
            </a:r>
            <a:r>
              <a:rPr lang="en-IN" sz="1800" i="1" u="none" strike="noStrike" baseline="0" dirty="0"/>
              <a:t>learn from data</a:t>
            </a:r>
            <a:endParaRPr lang="en-IN" sz="1800" dirty="0"/>
          </a:p>
          <a:p>
            <a:pPr marL="0" indent="0" algn="l">
              <a:buNone/>
            </a:pPr>
            <a:endParaRPr lang="en-IN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[Machine Learning is the] field of study that gives computers the ability to learn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without being explicitly programmed.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—Arthur Samuel, </a:t>
            </a:r>
            <a:r>
              <a:rPr lang="en-IN" sz="1800" b="0" i="1" u="none" strike="noStrike" baseline="0" dirty="0"/>
              <a:t>1959</a:t>
            </a:r>
          </a:p>
          <a:p>
            <a:pPr marL="0" indent="0" algn="l">
              <a:buNone/>
            </a:pPr>
            <a:endParaRPr lang="en-US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A computer program is said to learn from experience E with respect to some task T</a:t>
            </a:r>
          </a:p>
          <a:p>
            <a:pPr marL="0" indent="0">
              <a:buNone/>
            </a:pPr>
            <a:r>
              <a:rPr lang="en-US" sz="1800" i="0" u="none" strike="noStrike" baseline="0" dirty="0"/>
              <a:t>and some performance measure P, if its performance on T, as measured by P, improves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 experience E.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—Tom Mitchell, </a:t>
            </a:r>
            <a:r>
              <a:rPr lang="en-IN" sz="1800" b="0" i="1" u="none" strike="noStrike" baseline="0" dirty="0"/>
              <a:t>1997</a:t>
            </a: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9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A3681D-E27C-4999-8CE7-A11D71EB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" y="1499407"/>
            <a:ext cx="11029950" cy="45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0B3CE-31B4-4965-826F-163E74A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0"/>
            <a:ext cx="10515600" cy="1530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Training [Finding Model Parameters]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7494-E914-4C30-9B2A-32C07A8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1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3D72B3-10FC-4E05-9A97-3FB6FCA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942"/>
            <a:ext cx="12192000" cy="4778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40A27-79BE-4CE8-96DC-9E1745A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45369"/>
            <a:ext cx="10515600" cy="1424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Evaluation [Selecting A Model]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D110-DD99-45FF-ABEF-8F67A91E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80D048-63BE-4073-B5E8-18E9A621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8415"/>
            <a:ext cx="1197292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8C29F-A8BC-4136-95CE-499C3D5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5468"/>
            <a:ext cx="1106905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Prediction And Generalization (Overfit/Underfit)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90CE-F3DD-46CC-8B97-65912C8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64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0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4BE0-0A9D-4C4D-A425-BB14E433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7" y="1365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What We Learnt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06A-44F7-459E-B17A-1B086AC5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6" y="1634555"/>
            <a:ext cx="10925033" cy="3727302"/>
          </a:xfrm>
          <a:noFill/>
        </p:spPr>
        <p:txBody>
          <a:bodyPr wrap="square" rtlCol="0">
            <a:spAutoFit/>
          </a:bodyPr>
          <a:lstStyle/>
          <a:p>
            <a:pPr marL="0">
              <a:lnSpc>
                <a:spcPct val="150000"/>
              </a:lnSpc>
            </a:pPr>
            <a:r>
              <a:rPr lang="en-IN" sz="1800" dirty="0"/>
              <a:t>What is machine learning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Analogy to Mathematical model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What is Data and how its used to train machine learning models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Machine Learning process workflow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Demo on model parameter and hyperparameter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Underfitting and Overfitting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Model Generalisation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CDA0-6BA6-4B20-B0C2-B569C5D9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36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596" y="1694797"/>
            <a:ext cx="6487723" cy="346840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A machine learning algorithm is an algorithm that is able to learn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8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C1562-1DD7-4E86-8830-E60E0A72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2287516"/>
            <a:ext cx="2063673" cy="2067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717482" y="4984381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Works with a huge maze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116DA-3B4C-42DA-84A3-EDE6559A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74534" y="2459525"/>
            <a:ext cx="2431138" cy="196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4851182" y="5122880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Find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EDC46-4972-4056-83E4-07D6C63CF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19" y="2556041"/>
            <a:ext cx="2346761" cy="1672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8808819" y="4989731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Make intelligent decisions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6539E9-4122-43BD-A7FB-0127FB00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570" y="2459525"/>
            <a:ext cx="625209" cy="64633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03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859027" y="503589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Email on a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4922619" y="50153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Spam or Ham?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8808819" y="4989731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Trash or Inbox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274E6E-A6B4-411B-9DCF-76DC056DE72E}"/>
              </a:ext>
            </a:extLst>
          </p:cNvPr>
          <p:cNvGrpSpPr/>
          <p:nvPr/>
        </p:nvGrpSpPr>
        <p:grpSpPr>
          <a:xfrm>
            <a:off x="1103010" y="2647640"/>
            <a:ext cx="2235264" cy="1175163"/>
            <a:chOff x="604912" y="1659988"/>
            <a:chExt cx="2133934" cy="12398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CADA87-60F9-4B16-92C8-1898197DD2F5}"/>
                </a:ext>
              </a:extLst>
            </p:cNvPr>
            <p:cNvGrpSpPr/>
            <p:nvPr/>
          </p:nvGrpSpPr>
          <p:grpSpPr>
            <a:xfrm>
              <a:off x="604912" y="1659988"/>
              <a:ext cx="953922" cy="508446"/>
              <a:chOff x="604912" y="1659988"/>
              <a:chExt cx="1547446" cy="78779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4AE3CA4-EA6F-422A-A86D-91B65DB5EF80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130779-A43B-4ACB-AED0-87EA38CE8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AE91214-6A1B-4750-9031-8E5688F5A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49744F-695F-4680-B452-E88DE29FACA6}"/>
                </a:ext>
              </a:extLst>
            </p:cNvPr>
            <p:cNvGrpSpPr/>
            <p:nvPr/>
          </p:nvGrpSpPr>
          <p:grpSpPr>
            <a:xfrm>
              <a:off x="1784924" y="1664342"/>
              <a:ext cx="953922" cy="508446"/>
              <a:chOff x="604912" y="1659988"/>
              <a:chExt cx="1547446" cy="78779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5F8475-8E15-48B6-9DDD-EE727F3CF64F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8E6177-CD0F-48A7-B7B8-A5261E10E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B7D634-35FB-48C9-822E-B7C3E78E5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32EE27-1743-4AF0-875B-9449E6838AD3}"/>
                </a:ext>
              </a:extLst>
            </p:cNvPr>
            <p:cNvGrpSpPr/>
            <p:nvPr/>
          </p:nvGrpSpPr>
          <p:grpSpPr>
            <a:xfrm>
              <a:off x="604912" y="2391385"/>
              <a:ext cx="953922" cy="508446"/>
              <a:chOff x="604912" y="1659988"/>
              <a:chExt cx="1547446" cy="78779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CB4E03-120F-4F7D-A9A6-76A5391AF95A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C40D9C2-38A3-417C-8524-6D5219636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D36B94-C686-4D94-9C9D-84AB079A6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FC95E2-A785-47BC-A718-E8C8F0BFE92B}"/>
                </a:ext>
              </a:extLst>
            </p:cNvPr>
            <p:cNvGrpSpPr/>
            <p:nvPr/>
          </p:nvGrpSpPr>
          <p:grpSpPr>
            <a:xfrm>
              <a:off x="1784924" y="2371031"/>
              <a:ext cx="953922" cy="508446"/>
              <a:chOff x="604912" y="1659988"/>
              <a:chExt cx="1547446" cy="7877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1BF4233-948F-4F62-BDCD-4FB075206BAB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B0FB603-2C7B-46F1-AFEB-4E77746D7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E2A905-05A2-4B89-99CC-64DF2BDAB4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5115147" y="2520440"/>
            <a:ext cx="1961705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46" name="Graphic 45" descr="Garbage">
            <a:extLst>
              <a:ext uri="{FF2B5EF4-FFF2-40B4-BE49-F238E27FC236}">
                <a16:creationId xmlns:a16="http://schemas.microsoft.com/office/drawing/2014/main" id="{D9A117B5-00C2-446C-9507-91355609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4195" y="2647640"/>
            <a:ext cx="902496" cy="902496"/>
          </a:xfrm>
          <a:prstGeom prst="rect">
            <a:avLst/>
          </a:prstGeom>
        </p:spPr>
      </p:pic>
      <p:pic>
        <p:nvPicPr>
          <p:cNvPr id="48" name="Graphic 47" descr="Open envelope">
            <a:extLst>
              <a:ext uri="{FF2B5EF4-FFF2-40B4-BE49-F238E27FC236}">
                <a16:creationId xmlns:a16="http://schemas.microsoft.com/office/drawing/2014/main" id="{023744C5-61FD-46CE-9795-40352DFEF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6821" y="2662672"/>
            <a:ext cx="902496" cy="9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1552</TotalTime>
  <Words>1882</Words>
  <Application>Microsoft Office PowerPoint</Application>
  <PresentationFormat>Widescreen</PresentationFormat>
  <Paragraphs>545</Paragraphs>
  <Slides>65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Machine Learning</vt:lpstr>
      <vt:lpstr>Overview</vt:lpstr>
      <vt:lpstr>Prerequisite</vt:lpstr>
      <vt:lpstr>Outline</vt:lpstr>
      <vt:lpstr>Machine Learning Applications</vt:lpstr>
      <vt:lpstr>What is Machine Learning ?</vt:lpstr>
      <vt:lpstr>A machine learning algorithm is an algorithm that is able to learn from data</vt:lpstr>
      <vt:lpstr>Machine Learning</vt:lpstr>
      <vt:lpstr>Machine Learning</vt:lpstr>
      <vt:lpstr>Types of Machine Learning Problems</vt:lpstr>
      <vt:lpstr>Types of Machine Learning Problems</vt:lpstr>
      <vt:lpstr>Whales: Fish or Mammals</vt:lpstr>
      <vt:lpstr>Rule-based Binary Classifier</vt:lpstr>
      <vt:lpstr>Experts know what rules to apply</vt:lpstr>
      <vt:lpstr>ML – based Binary Classifiers</vt:lpstr>
      <vt:lpstr>ML – based Binary Classifier</vt:lpstr>
      <vt:lpstr>Training the ML – Based classifier</vt:lpstr>
      <vt:lpstr>ML – based Binary Classifiers</vt:lpstr>
      <vt:lpstr>ML – based Binary Classifiers</vt:lpstr>
      <vt:lpstr>ML – based Binary Classifiers</vt:lpstr>
      <vt:lpstr>Traditional and Representational Machine Learning</vt:lpstr>
      <vt:lpstr>ML Based Binary Classifier</vt:lpstr>
      <vt:lpstr>Specific Algorithm Which Learns From Data</vt:lpstr>
      <vt:lpstr>Choice of Algorithm Determined by Experts (Data scientists)</vt:lpstr>
      <vt:lpstr>Features Determined by Experts (Data scientists)</vt:lpstr>
      <vt:lpstr>Machine Learning Models</vt:lpstr>
      <vt:lpstr>Traditional ML Models</vt:lpstr>
      <vt:lpstr>Traditional ML Models</vt:lpstr>
      <vt:lpstr>Traditional ML Models</vt:lpstr>
      <vt:lpstr>Traditional ML Models</vt:lpstr>
      <vt:lpstr>Representation ML Models</vt:lpstr>
      <vt:lpstr>Representation ML Models</vt:lpstr>
      <vt:lpstr>What is a Neural Network</vt:lpstr>
      <vt:lpstr>Neural Networks</vt:lpstr>
      <vt:lpstr>Neural Networks</vt:lpstr>
      <vt:lpstr>Neural Networks</vt:lpstr>
      <vt:lpstr>Neural Networks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Important Concepts in Machine Learning</vt:lpstr>
      <vt:lpstr>Dataset </vt:lpstr>
      <vt:lpstr>Mathematical Model Analogy</vt:lpstr>
      <vt:lpstr>Data </vt:lpstr>
      <vt:lpstr>How Data Is Used In ML</vt:lpstr>
      <vt:lpstr>Training Data / Test Data</vt:lpstr>
      <vt:lpstr>Training Data / Test Data</vt:lpstr>
      <vt:lpstr>Training Data / Test Data</vt:lpstr>
      <vt:lpstr>Training Data / Test Data</vt:lpstr>
      <vt:lpstr>Training Data / Test Data</vt:lpstr>
      <vt:lpstr>Explore these concept</vt:lpstr>
      <vt:lpstr>Data Sources </vt:lpstr>
      <vt:lpstr>Data Pre-processing And Feature Selection</vt:lpstr>
      <vt:lpstr>Feature Engineering And Feature Selection</vt:lpstr>
      <vt:lpstr>Train/Test /Validation Split</vt:lpstr>
      <vt:lpstr>Model Training [Finding Model Parameters]</vt:lpstr>
      <vt:lpstr>Model Evaluation [Selecting A Model]</vt:lpstr>
      <vt:lpstr>Model Prediction And Generalization (Overfit/Underfit)</vt:lpstr>
      <vt:lpstr>PowerPoint Presentation</vt:lpstr>
      <vt:lpstr>What We Learnt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khemraj_sawant@outlook.com</dc:creator>
  <cp:lastModifiedBy>khemraj_sawant@outlook.com</cp:lastModifiedBy>
  <cp:revision>105</cp:revision>
  <dcterms:created xsi:type="dcterms:W3CDTF">2021-05-02T02:44:59Z</dcterms:created>
  <dcterms:modified xsi:type="dcterms:W3CDTF">2021-05-21T05:37:14Z</dcterms:modified>
</cp:coreProperties>
</file>