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9"/>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83" r:id="rId15"/>
    <p:sldId id="284" r:id="rId16"/>
    <p:sldId id="282" r:id="rId17"/>
    <p:sldId id="285" r:id="rId18"/>
    <p:sldId id="286" r:id="rId19"/>
    <p:sldId id="287" r:id="rId20"/>
    <p:sldId id="288" r:id="rId21"/>
    <p:sldId id="289" r:id="rId22"/>
    <p:sldId id="290" r:id="rId23"/>
    <p:sldId id="291" r:id="rId24"/>
    <p:sldId id="292" r:id="rId25"/>
    <p:sldId id="293" r:id="rId26"/>
    <p:sldId id="278" r:id="rId27"/>
    <p:sldId id="279" r:id="rId28"/>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Hernandez Martinez" initials="CHM" lastIdx="2" clrIdx="0">
    <p:extLst>
      <p:ext uri="{19B8F6BF-5375-455C-9EA6-DF929625EA0E}">
        <p15:presenceInfo xmlns:p15="http://schemas.microsoft.com/office/powerpoint/2012/main" userId="S-1-5-21-2897159300-1269176244-2869713582-706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4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3" autoAdjust="0"/>
    <p:restoredTop sz="74147" autoAdjust="0"/>
  </p:normalViewPr>
  <p:slideViewPr>
    <p:cSldViewPr snapToGrid="0">
      <p:cViewPr varScale="1">
        <p:scale>
          <a:sx n="89" d="100"/>
          <a:sy n="89" d="100"/>
        </p:scale>
        <p:origin x="342"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3T21:32:12.273" idx="2">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0AEFD-6695-4F3D-94CE-148644A92D25}" type="datetimeFigureOut">
              <a:rPr lang="en-US" smtClean="0"/>
              <a:t>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BDAE4-D658-4627-A13B-08965AA81956}" type="slidenum">
              <a:rPr lang="en-US" smtClean="0"/>
              <a:t>‹#›</a:t>
            </a:fld>
            <a:endParaRPr lang="en-US"/>
          </a:p>
        </p:txBody>
      </p:sp>
    </p:spTree>
    <p:extLst>
      <p:ext uri="{BB962C8B-B14F-4D97-AF65-F5344CB8AC3E}">
        <p14:creationId xmlns:p14="http://schemas.microsoft.com/office/powerpoint/2010/main" val="121344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5</a:t>
            </a:fld>
            <a:endParaRPr lang="es-MX"/>
          </a:p>
        </p:txBody>
      </p:sp>
    </p:spTree>
    <p:extLst>
      <p:ext uri="{BB962C8B-B14F-4D97-AF65-F5344CB8AC3E}">
        <p14:creationId xmlns:p14="http://schemas.microsoft.com/office/powerpoint/2010/main" val="3839162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17</a:t>
            </a:fld>
            <a:endParaRPr lang="es-MX"/>
          </a:p>
        </p:txBody>
      </p:sp>
    </p:spTree>
    <p:extLst>
      <p:ext uri="{BB962C8B-B14F-4D97-AF65-F5344CB8AC3E}">
        <p14:creationId xmlns:p14="http://schemas.microsoft.com/office/powerpoint/2010/main" val="393434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18</a:t>
            </a:fld>
            <a:endParaRPr lang="es-MX"/>
          </a:p>
        </p:txBody>
      </p:sp>
    </p:spTree>
    <p:extLst>
      <p:ext uri="{BB962C8B-B14F-4D97-AF65-F5344CB8AC3E}">
        <p14:creationId xmlns:p14="http://schemas.microsoft.com/office/powerpoint/2010/main" val="314143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19</a:t>
            </a:fld>
            <a:endParaRPr lang="es-MX"/>
          </a:p>
        </p:txBody>
      </p:sp>
    </p:spTree>
    <p:extLst>
      <p:ext uri="{BB962C8B-B14F-4D97-AF65-F5344CB8AC3E}">
        <p14:creationId xmlns:p14="http://schemas.microsoft.com/office/powerpoint/2010/main" val="31703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6</a:t>
            </a:fld>
            <a:endParaRPr lang="es-MX"/>
          </a:p>
        </p:txBody>
      </p:sp>
    </p:spTree>
    <p:extLst>
      <p:ext uri="{BB962C8B-B14F-4D97-AF65-F5344CB8AC3E}">
        <p14:creationId xmlns:p14="http://schemas.microsoft.com/office/powerpoint/2010/main" val="59487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7</a:t>
            </a:fld>
            <a:endParaRPr lang="es-MX"/>
          </a:p>
        </p:txBody>
      </p:sp>
    </p:spTree>
    <p:extLst>
      <p:ext uri="{BB962C8B-B14F-4D97-AF65-F5344CB8AC3E}">
        <p14:creationId xmlns:p14="http://schemas.microsoft.com/office/powerpoint/2010/main" val="2987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8</a:t>
            </a:fld>
            <a:endParaRPr lang="es-MX"/>
          </a:p>
        </p:txBody>
      </p:sp>
    </p:spTree>
    <p:extLst>
      <p:ext uri="{BB962C8B-B14F-4D97-AF65-F5344CB8AC3E}">
        <p14:creationId xmlns:p14="http://schemas.microsoft.com/office/powerpoint/2010/main" val="240211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9</a:t>
            </a:fld>
            <a:endParaRPr lang="es-MX"/>
          </a:p>
        </p:txBody>
      </p:sp>
    </p:spTree>
    <p:extLst>
      <p:ext uri="{BB962C8B-B14F-4D97-AF65-F5344CB8AC3E}">
        <p14:creationId xmlns:p14="http://schemas.microsoft.com/office/powerpoint/2010/main" val="324509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10</a:t>
            </a:fld>
            <a:endParaRPr lang="es-MX"/>
          </a:p>
        </p:txBody>
      </p:sp>
    </p:spTree>
    <p:extLst>
      <p:ext uri="{BB962C8B-B14F-4D97-AF65-F5344CB8AC3E}">
        <p14:creationId xmlns:p14="http://schemas.microsoft.com/office/powerpoint/2010/main" val="311656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11</a:t>
            </a:fld>
            <a:endParaRPr lang="es-MX"/>
          </a:p>
        </p:txBody>
      </p:sp>
    </p:spTree>
    <p:extLst>
      <p:ext uri="{BB962C8B-B14F-4D97-AF65-F5344CB8AC3E}">
        <p14:creationId xmlns:p14="http://schemas.microsoft.com/office/powerpoint/2010/main" val="3201631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Provee un motor de búsqueda de texto completo, distribuido y con capacidad de </a:t>
            </a:r>
            <a:r>
              <a:rPr lang="es-MX" sz="1200" dirty="0" err="1"/>
              <a:t>multi-threading</a:t>
            </a:r>
            <a:r>
              <a:rPr lang="es-MX" sz="1200" dirty="0"/>
              <a:t> con una interfaz web </a:t>
            </a:r>
            <a:r>
              <a:rPr lang="es-MX" sz="1200" dirty="0" err="1">
                <a:solidFill>
                  <a:schemeClr val="accent1">
                    <a:lumMod val="75000"/>
                  </a:schemeClr>
                </a:solidFill>
              </a:rPr>
              <a:t>RESTful</a:t>
            </a:r>
            <a:r>
              <a:rPr lang="es-MX" sz="1200" dirty="0"/>
              <a:t> y con documentos </a:t>
            </a:r>
            <a:r>
              <a:rPr lang="es-MX" sz="1200" dirty="0">
                <a:solidFill>
                  <a:schemeClr val="accent1">
                    <a:lumMod val="75000"/>
                  </a:schemeClr>
                </a:solidFill>
              </a:rPr>
              <a:t>JSON</a:t>
            </a:r>
          </a:p>
          <a:p>
            <a:endParaRPr lang="es-MX" dirty="0"/>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14</a:t>
            </a:fld>
            <a:endParaRPr lang="es-MX"/>
          </a:p>
        </p:txBody>
      </p:sp>
    </p:spTree>
    <p:extLst>
      <p:ext uri="{BB962C8B-B14F-4D97-AF65-F5344CB8AC3E}">
        <p14:creationId xmlns:p14="http://schemas.microsoft.com/office/powerpoint/2010/main" val="424801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15</a:t>
            </a:fld>
            <a:endParaRPr lang="es-MX"/>
          </a:p>
        </p:txBody>
      </p:sp>
    </p:spTree>
    <p:extLst>
      <p:ext uri="{BB962C8B-B14F-4D97-AF65-F5344CB8AC3E}">
        <p14:creationId xmlns:p14="http://schemas.microsoft.com/office/powerpoint/2010/main" val="2812034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DA43-AF14-B746-AEFC-983694198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17488DF1-5069-1341-97B0-235ACD7A2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51938A61-6599-B74F-86E1-D6DFA8AAE07C}"/>
              </a:ext>
            </a:extLst>
          </p:cNvPr>
          <p:cNvSpPr>
            <a:spLocks noGrp="1"/>
          </p:cNvSpPr>
          <p:nvPr>
            <p:ph type="dt" sz="half" idx="10"/>
          </p:nvPr>
        </p:nvSpPr>
        <p:spPr/>
        <p:txBody>
          <a:bodyPr/>
          <a:lstStyle/>
          <a:p>
            <a:fld id="{EA0779A5-1675-4FFA-99F4-DBCC810B5C39}" type="datetimeFigureOut">
              <a:rPr lang="en-US" smtClean="0"/>
              <a:t>2/28/2020</a:t>
            </a:fld>
            <a:endParaRPr lang="en-US"/>
          </a:p>
        </p:txBody>
      </p:sp>
      <p:sp>
        <p:nvSpPr>
          <p:cNvPr id="5" name="Footer Placeholder 4">
            <a:extLst>
              <a:ext uri="{FF2B5EF4-FFF2-40B4-BE49-F238E27FC236}">
                <a16:creationId xmlns:a16="http://schemas.microsoft.com/office/drawing/2014/main" id="{CD709066-951F-FF4E-A3E6-3656BFB7D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672B6-8DCF-C84C-A42C-1FDBD8476046}"/>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05746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3171-2F0A-B34C-A266-8432BA5DAF36}"/>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80A4119B-3047-D844-A7F8-B9CF1561B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C648F21C-E63C-364D-A8DD-7BF7C420A428}"/>
              </a:ext>
            </a:extLst>
          </p:cNvPr>
          <p:cNvSpPr>
            <a:spLocks noGrp="1"/>
          </p:cNvSpPr>
          <p:nvPr>
            <p:ph type="dt" sz="half" idx="10"/>
          </p:nvPr>
        </p:nvSpPr>
        <p:spPr/>
        <p:txBody>
          <a:bodyPr/>
          <a:lstStyle/>
          <a:p>
            <a:fld id="{EA0779A5-1675-4FFA-99F4-DBCC810B5C39}" type="datetimeFigureOut">
              <a:rPr lang="en-US" smtClean="0"/>
              <a:t>2/28/2020</a:t>
            </a:fld>
            <a:endParaRPr lang="en-US"/>
          </a:p>
        </p:txBody>
      </p:sp>
      <p:sp>
        <p:nvSpPr>
          <p:cNvPr id="5" name="Footer Placeholder 4">
            <a:extLst>
              <a:ext uri="{FF2B5EF4-FFF2-40B4-BE49-F238E27FC236}">
                <a16:creationId xmlns:a16="http://schemas.microsoft.com/office/drawing/2014/main" id="{80B6FF45-50A8-0644-992F-84BD9F347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3559-5516-AF48-9AD5-D167CEE9AD20}"/>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763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8E73CA-CDD6-8F46-8C40-5F30312C5E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CAF37F3E-9921-1C4A-89D7-085EBD4BC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AADE1499-B12E-484B-B43B-A23AFA223635}"/>
              </a:ext>
            </a:extLst>
          </p:cNvPr>
          <p:cNvSpPr>
            <a:spLocks noGrp="1"/>
          </p:cNvSpPr>
          <p:nvPr>
            <p:ph type="dt" sz="half" idx="10"/>
          </p:nvPr>
        </p:nvSpPr>
        <p:spPr/>
        <p:txBody>
          <a:bodyPr/>
          <a:lstStyle/>
          <a:p>
            <a:fld id="{EA0779A5-1675-4FFA-99F4-DBCC810B5C39}" type="datetimeFigureOut">
              <a:rPr lang="en-US" smtClean="0"/>
              <a:t>2/28/2020</a:t>
            </a:fld>
            <a:endParaRPr lang="en-US"/>
          </a:p>
        </p:txBody>
      </p:sp>
      <p:sp>
        <p:nvSpPr>
          <p:cNvPr id="5" name="Footer Placeholder 4">
            <a:extLst>
              <a:ext uri="{FF2B5EF4-FFF2-40B4-BE49-F238E27FC236}">
                <a16:creationId xmlns:a16="http://schemas.microsoft.com/office/drawing/2014/main" id="{79A65EB7-979D-F44A-8D41-8A233213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673FA-2454-9B43-9A8D-5ADE96D5BAA8}"/>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378660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DBA5-9A43-F943-AAA9-A18926F83ACA}"/>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EE26DB7-3A35-D044-8984-6E0081E773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D696F405-1665-EC49-8B47-D18667AE960B}"/>
              </a:ext>
            </a:extLst>
          </p:cNvPr>
          <p:cNvSpPr>
            <a:spLocks noGrp="1"/>
          </p:cNvSpPr>
          <p:nvPr>
            <p:ph type="dt" sz="half" idx="10"/>
          </p:nvPr>
        </p:nvSpPr>
        <p:spPr/>
        <p:txBody>
          <a:bodyPr/>
          <a:lstStyle/>
          <a:p>
            <a:fld id="{EA0779A5-1675-4FFA-99F4-DBCC810B5C39}" type="datetimeFigureOut">
              <a:rPr lang="en-US" smtClean="0"/>
              <a:t>2/28/2020</a:t>
            </a:fld>
            <a:endParaRPr lang="en-US"/>
          </a:p>
        </p:txBody>
      </p:sp>
      <p:sp>
        <p:nvSpPr>
          <p:cNvPr id="5" name="Footer Placeholder 4">
            <a:extLst>
              <a:ext uri="{FF2B5EF4-FFF2-40B4-BE49-F238E27FC236}">
                <a16:creationId xmlns:a16="http://schemas.microsoft.com/office/drawing/2014/main" id="{2DB1C394-1118-D24B-B254-E6B7FA2D0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A119D-4BD1-3B41-89BB-2C5269465014}"/>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351037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2146-51A7-E641-A075-BADB67243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3D282E8C-BB06-C84E-8FA6-A44E5B392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D549F-43C2-0846-8F76-56CBA7285690}"/>
              </a:ext>
            </a:extLst>
          </p:cNvPr>
          <p:cNvSpPr>
            <a:spLocks noGrp="1"/>
          </p:cNvSpPr>
          <p:nvPr>
            <p:ph type="dt" sz="half" idx="10"/>
          </p:nvPr>
        </p:nvSpPr>
        <p:spPr/>
        <p:txBody>
          <a:bodyPr/>
          <a:lstStyle/>
          <a:p>
            <a:fld id="{EA0779A5-1675-4FFA-99F4-DBCC810B5C39}" type="datetimeFigureOut">
              <a:rPr lang="en-US" smtClean="0"/>
              <a:t>2/28/2020</a:t>
            </a:fld>
            <a:endParaRPr lang="en-US"/>
          </a:p>
        </p:txBody>
      </p:sp>
      <p:sp>
        <p:nvSpPr>
          <p:cNvPr id="5" name="Footer Placeholder 4">
            <a:extLst>
              <a:ext uri="{FF2B5EF4-FFF2-40B4-BE49-F238E27FC236}">
                <a16:creationId xmlns:a16="http://schemas.microsoft.com/office/drawing/2014/main" id="{0703ADB6-A80E-5347-B7FD-5C70466DD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1BD9A-E851-BE44-92D4-A2172CE2A11C}"/>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4610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7B9F-CE7D-3949-940A-E7B244CAAECF}"/>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8E8E080-AE50-5A40-8B01-7A43816455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65CE12EC-D80D-C143-86CB-403B43B34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5A1EC029-06D3-CD45-A7CF-E7B8574CBD54}"/>
              </a:ext>
            </a:extLst>
          </p:cNvPr>
          <p:cNvSpPr>
            <a:spLocks noGrp="1"/>
          </p:cNvSpPr>
          <p:nvPr>
            <p:ph type="dt" sz="half" idx="10"/>
          </p:nvPr>
        </p:nvSpPr>
        <p:spPr/>
        <p:txBody>
          <a:bodyPr/>
          <a:lstStyle/>
          <a:p>
            <a:fld id="{EA0779A5-1675-4FFA-99F4-DBCC810B5C39}" type="datetimeFigureOut">
              <a:rPr lang="en-US" smtClean="0"/>
              <a:t>2/28/2020</a:t>
            </a:fld>
            <a:endParaRPr lang="en-US"/>
          </a:p>
        </p:txBody>
      </p:sp>
      <p:sp>
        <p:nvSpPr>
          <p:cNvPr id="6" name="Footer Placeholder 5">
            <a:extLst>
              <a:ext uri="{FF2B5EF4-FFF2-40B4-BE49-F238E27FC236}">
                <a16:creationId xmlns:a16="http://schemas.microsoft.com/office/drawing/2014/main" id="{3F227DC1-D76A-B24D-8BCE-43FD1D8C3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0EB45-B3D6-3146-955A-44AA83F03D3E}"/>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22037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575E-167C-194B-908B-F7BF70E82CE8}"/>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0984E48E-5CBA-F74F-95EE-9F3E1F2E3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3849F-947D-D847-90E2-1D9EDCC5E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EDFFF565-2E43-C343-9C44-0D6E827EE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7D7850-3E05-E949-9179-FC3A584AFC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F5D0603F-358B-A146-92BA-A27BE743BF14}"/>
              </a:ext>
            </a:extLst>
          </p:cNvPr>
          <p:cNvSpPr>
            <a:spLocks noGrp="1"/>
          </p:cNvSpPr>
          <p:nvPr>
            <p:ph type="dt" sz="half" idx="10"/>
          </p:nvPr>
        </p:nvSpPr>
        <p:spPr/>
        <p:txBody>
          <a:bodyPr/>
          <a:lstStyle/>
          <a:p>
            <a:fld id="{EA0779A5-1675-4FFA-99F4-DBCC810B5C39}" type="datetimeFigureOut">
              <a:rPr lang="en-US" smtClean="0"/>
              <a:t>2/28/2020</a:t>
            </a:fld>
            <a:endParaRPr lang="en-US"/>
          </a:p>
        </p:txBody>
      </p:sp>
      <p:sp>
        <p:nvSpPr>
          <p:cNvPr id="8" name="Footer Placeholder 7">
            <a:extLst>
              <a:ext uri="{FF2B5EF4-FFF2-40B4-BE49-F238E27FC236}">
                <a16:creationId xmlns:a16="http://schemas.microsoft.com/office/drawing/2014/main" id="{318D2CB4-540D-B74F-AC0F-73A3859BF7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9CF46-B918-E645-BC25-AA1ED5DD3A3F}"/>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35364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1B4F-3A7A-D14F-9729-D9D2F8FC3BEB}"/>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6E223F8F-1876-A04C-904F-261E92EE268D}"/>
              </a:ext>
            </a:extLst>
          </p:cNvPr>
          <p:cNvSpPr>
            <a:spLocks noGrp="1"/>
          </p:cNvSpPr>
          <p:nvPr>
            <p:ph type="dt" sz="half" idx="10"/>
          </p:nvPr>
        </p:nvSpPr>
        <p:spPr/>
        <p:txBody>
          <a:bodyPr/>
          <a:lstStyle/>
          <a:p>
            <a:fld id="{EA0779A5-1675-4FFA-99F4-DBCC810B5C39}" type="datetimeFigureOut">
              <a:rPr lang="en-US" smtClean="0"/>
              <a:t>2/28/2020</a:t>
            </a:fld>
            <a:endParaRPr lang="en-US"/>
          </a:p>
        </p:txBody>
      </p:sp>
      <p:sp>
        <p:nvSpPr>
          <p:cNvPr id="4" name="Footer Placeholder 3">
            <a:extLst>
              <a:ext uri="{FF2B5EF4-FFF2-40B4-BE49-F238E27FC236}">
                <a16:creationId xmlns:a16="http://schemas.microsoft.com/office/drawing/2014/main" id="{EA73239E-41CA-B34B-B285-D1EC40980F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EE3DB2-0C83-AC48-B44E-5954B6A838FB}"/>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021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8C3A8-D7E9-B346-B28B-088D6BFFBBDE}"/>
              </a:ext>
            </a:extLst>
          </p:cNvPr>
          <p:cNvSpPr>
            <a:spLocks noGrp="1"/>
          </p:cNvSpPr>
          <p:nvPr>
            <p:ph type="dt" sz="half" idx="10"/>
          </p:nvPr>
        </p:nvSpPr>
        <p:spPr/>
        <p:txBody>
          <a:bodyPr/>
          <a:lstStyle/>
          <a:p>
            <a:fld id="{EA0779A5-1675-4FFA-99F4-DBCC810B5C39}" type="datetimeFigureOut">
              <a:rPr lang="en-US" smtClean="0"/>
              <a:t>2/28/2020</a:t>
            </a:fld>
            <a:endParaRPr lang="en-US"/>
          </a:p>
        </p:txBody>
      </p:sp>
      <p:sp>
        <p:nvSpPr>
          <p:cNvPr id="3" name="Footer Placeholder 2">
            <a:extLst>
              <a:ext uri="{FF2B5EF4-FFF2-40B4-BE49-F238E27FC236}">
                <a16:creationId xmlns:a16="http://schemas.microsoft.com/office/drawing/2014/main" id="{FD6D6AF0-C33F-1049-BC94-68AB06FAAB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198C16-5E75-4845-BCA5-F9951B12C62A}"/>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207926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8245-A07D-5B48-AF24-B3ACD10BB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F8A0AC98-82E5-1F40-A337-EA9AAEE77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64104BAD-0A75-C745-BE3B-2F1D906C4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9D56C-9BA8-0048-B10F-B81BFB049023}"/>
              </a:ext>
            </a:extLst>
          </p:cNvPr>
          <p:cNvSpPr>
            <a:spLocks noGrp="1"/>
          </p:cNvSpPr>
          <p:nvPr>
            <p:ph type="dt" sz="half" idx="10"/>
          </p:nvPr>
        </p:nvSpPr>
        <p:spPr/>
        <p:txBody>
          <a:bodyPr/>
          <a:lstStyle/>
          <a:p>
            <a:fld id="{EA0779A5-1675-4FFA-99F4-DBCC810B5C39}" type="datetimeFigureOut">
              <a:rPr lang="en-US" smtClean="0"/>
              <a:t>2/28/2020</a:t>
            </a:fld>
            <a:endParaRPr lang="en-US"/>
          </a:p>
        </p:txBody>
      </p:sp>
      <p:sp>
        <p:nvSpPr>
          <p:cNvPr id="6" name="Footer Placeholder 5">
            <a:extLst>
              <a:ext uri="{FF2B5EF4-FFF2-40B4-BE49-F238E27FC236}">
                <a16:creationId xmlns:a16="http://schemas.microsoft.com/office/drawing/2014/main" id="{B6C21B4C-A901-EA4E-B31D-691F19887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25108-88A8-0F43-AF5D-4B859994FB71}"/>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21674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4406-6EE0-5640-A73A-A51A72FB4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8E8BFD63-5335-E541-9E49-BDD15DF27B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524A489A-404A-B946-B678-D56EB855F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5C8BA-16D8-8749-90E8-175B4F90ACB9}"/>
              </a:ext>
            </a:extLst>
          </p:cNvPr>
          <p:cNvSpPr>
            <a:spLocks noGrp="1"/>
          </p:cNvSpPr>
          <p:nvPr>
            <p:ph type="dt" sz="half" idx="10"/>
          </p:nvPr>
        </p:nvSpPr>
        <p:spPr/>
        <p:txBody>
          <a:bodyPr/>
          <a:lstStyle/>
          <a:p>
            <a:fld id="{EA0779A5-1675-4FFA-99F4-DBCC810B5C39}" type="datetimeFigureOut">
              <a:rPr lang="en-US" smtClean="0"/>
              <a:t>2/28/2020</a:t>
            </a:fld>
            <a:endParaRPr lang="en-US"/>
          </a:p>
        </p:txBody>
      </p:sp>
      <p:sp>
        <p:nvSpPr>
          <p:cNvPr id="6" name="Footer Placeholder 5">
            <a:extLst>
              <a:ext uri="{FF2B5EF4-FFF2-40B4-BE49-F238E27FC236}">
                <a16:creationId xmlns:a16="http://schemas.microsoft.com/office/drawing/2014/main" id="{4CA20345-AC2C-8548-8ACB-0D440DF48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6E4F0-75DC-CF47-B548-4AA29DFD0597}"/>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68929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4B2ACA-223C-814D-88EA-0E7E6236F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EECF246A-AF2C-194E-92F3-5D83602E6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3EB95E03-3C22-994B-9C53-91E31817E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779A5-1675-4FFA-99F4-DBCC810B5C39}" type="datetimeFigureOut">
              <a:rPr lang="en-US" smtClean="0"/>
              <a:t>2/28/2020</a:t>
            </a:fld>
            <a:endParaRPr lang="en-US"/>
          </a:p>
        </p:txBody>
      </p:sp>
      <p:sp>
        <p:nvSpPr>
          <p:cNvPr id="5" name="Footer Placeholder 4">
            <a:extLst>
              <a:ext uri="{FF2B5EF4-FFF2-40B4-BE49-F238E27FC236}">
                <a16:creationId xmlns:a16="http://schemas.microsoft.com/office/drawing/2014/main" id="{C71CE780-7117-924D-95B6-BCCFD306A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467744-C901-5241-BE8F-95A6A56AE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3935A-498B-406F-9ABB-159D8749A584}" type="slidenum">
              <a:rPr lang="en-US" smtClean="0"/>
              <a:t>‹#›</a:t>
            </a:fld>
            <a:endParaRPr lang="en-US"/>
          </a:p>
        </p:txBody>
      </p:sp>
    </p:spTree>
    <p:extLst>
      <p:ext uri="{BB962C8B-B14F-4D97-AF65-F5344CB8AC3E}">
        <p14:creationId xmlns:p14="http://schemas.microsoft.com/office/powerpoint/2010/main" val="8440610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5.wdp"/><Relationship Id="rId3" Type="http://schemas.openxmlformats.org/officeDocument/2006/relationships/image" Target="../media/image3.png"/><Relationship Id="rId7" Type="http://schemas.microsoft.com/office/2007/relationships/hdphoto" Target="../media/hdphoto2.wdp"/><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4.wdp"/><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microsoft.com/office/2007/relationships/hdphoto" Target="../media/hdphoto3.wdp"/><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microsoft.com/office/2007/relationships/hdphoto" Target="../media/hdphoto10.wdp"/><Relationship Id="rId13" Type="http://schemas.openxmlformats.org/officeDocument/2006/relationships/image" Target="../media/image37.png"/><Relationship Id="rId18" Type="http://schemas.openxmlformats.org/officeDocument/2006/relationships/image" Target="../media/image9.pn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6.png"/><Relationship Id="rId17" Type="http://schemas.openxmlformats.org/officeDocument/2006/relationships/image" Target="../media/image4.png"/><Relationship Id="rId2" Type="http://schemas.openxmlformats.org/officeDocument/2006/relationships/image" Target="../media/image30.png"/><Relationship Id="rId16" Type="http://schemas.microsoft.com/office/2007/relationships/hdphoto" Target="../media/hdphoto13.wdp"/><Relationship Id="rId1" Type="http://schemas.openxmlformats.org/officeDocument/2006/relationships/slideLayout" Target="../slideLayouts/slideLayout7.xml"/><Relationship Id="rId6" Type="http://schemas.openxmlformats.org/officeDocument/2006/relationships/image" Target="../media/image32.png"/><Relationship Id="rId11" Type="http://schemas.microsoft.com/office/2007/relationships/hdphoto" Target="../media/hdphoto11.wdp"/><Relationship Id="rId5" Type="http://schemas.openxmlformats.org/officeDocument/2006/relationships/image" Target="../media/image3.png"/><Relationship Id="rId15" Type="http://schemas.openxmlformats.org/officeDocument/2006/relationships/image" Target="../media/image38.png"/><Relationship Id="rId10" Type="http://schemas.openxmlformats.org/officeDocument/2006/relationships/image" Target="../media/image35.png"/><Relationship Id="rId4" Type="http://schemas.microsoft.com/office/2007/relationships/hdphoto" Target="../media/hdphoto9.wdp"/><Relationship Id="rId9" Type="http://schemas.openxmlformats.org/officeDocument/2006/relationships/image" Target="../media/image34.png"/><Relationship Id="rId14" Type="http://schemas.microsoft.com/office/2007/relationships/hdphoto" Target="../media/hdphoto12.wdp"/></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hyperlink" Target="https://www.elastic.co/es/elasticon/conf/2016/sf/all-quiet-digital-front-security-analytics-usaa" TargetMode="External"/><Relationship Id="rId18" Type="http://schemas.openxmlformats.org/officeDocument/2006/relationships/image" Target="../media/image47.png"/><Relationship Id="rId26" Type="http://schemas.openxmlformats.org/officeDocument/2006/relationships/hyperlink" Target="https://www.elastic.co/es/elasticon/tour/2017/new-york/elastic-vimeo-elasticsearch-for-search" TargetMode="External"/><Relationship Id="rId39" Type="http://schemas.openxmlformats.org/officeDocument/2006/relationships/image" Target="../media/image58.png"/><Relationship Id="rId21" Type="http://schemas.openxmlformats.org/officeDocument/2006/relationships/image" Target="../media/image49.png"/><Relationship Id="rId34" Type="http://schemas.openxmlformats.org/officeDocument/2006/relationships/hyperlink" Target="https://www.elastic.co/es/elasticon/conf/2017/sf/how-warner-bros-is-using-elastic-to-solve-entertainment-and-media-problems-at-scale" TargetMode="External"/><Relationship Id="rId42" Type="http://schemas.openxmlformats.org/officeDocument/2006/relationships/hyperlink" Target="https://www.elastic.co/es/elasticon/tour/2015/seattle/finding-the-right-tool-for-the-job-elastic-at-the-home-depot" TargetMode="External"/><Relationship Id="rId47" Type="http://schemas.openxmlformats.org/officeDocument/2006/relationships/image" Target="../media/image62.png"/><Relationship Id="rId7" Type="http://schemas.openxmlformats.org/officeDocument/2006/relationships/hyperlink" Target="https://www.elastic.co/es/elasticon/conf/2018/sf/the-path-to-intelligent-operation-with-netapp-oncommand-insight" TargetMode="External"/><Relationship Id="rId2" Type="http://schemas.openxmlformats.org/officeDocument/2006/relationships/image" Target="../media/image10.png"/><Relationship Id="rId16" Type="http://schemas.openxmlformats.org/officeDocument/2006/relationships/image" Target="../media/image46.png"/><Relationship Id="rId29" Type="http://schemas.openxmlformats.org/officeDocument/2006/relationships/image" Target="../media/image53.png"/><Relationship Id="rId11" Type="http://schemas.openxmlformats.org/officeDocument/2006/relationships/hyperlink" Target="https://www.elastic.co/es/elasticon/conf/2017/sf/security-at-slack" TargetMode="External"/><Relationship Id="rId24" Type="http://schemas.openxmlformats.org/officeDocument/2006/relationships/hyperlink" Target="https://www.elastic.co/es/customers/docker" TargetMode="External"/><Relationship Id="rId32" Type="http://schemas.openxmlformats.org/officeDocument/2006/relationships/hyperlink" Target="https://www.elastic.co/es/elasticon/conf/2016/sf/data-hero-legends-of-analytics-at-activision" TargetMode="External"/><Relationship Id="rId37" Type="http://schemas.openxmlformats.org/officeDocument/2006/relationships/image" Target="../media/image57.png"/><Relationship Id="rId40" Type="http://schemas.openxmlformats.org/officeDocument/2006/relationships/hyperlink" Target="https://www.elastic.co/es/elasticon/conf/2017/sf/near-real-time-retail-analytics-walmart" TargetMode="External"/><Relationship Id="rId45" Type="http://schemas.openxmlformats.org/officeDocument/2006/relationships/image" Target="../media/image61.png"/><Relationship Id="rId5" Type="http://schemas.openxmlformats.org/officeDocument/2006/relationships/hyperlink" Target="https://www.elastic.co/es/blog/elasticsearch-support-an-investment-that-keeps-paying-off-at-symantec" TargetMode="External"/><Relationship Id="rId15" Type="http://schemas.openxmlformats.org/officeDocument/2006/relationships/hyperlink" Target="https://www.elastic.co/es/elasticon/tour/2017/los-angeles/revolutionizing-the-fan-experience-with-search-at-ticketmaster" TargetMode="External"/><Relationship Id="rId23" Type="http://schemas.openxmlformats.org/officeDocument/2006/relationships/image" Target="../media/image50.png"/><Relationship Id="rId28" Type="http://schemas.openxmlformats.org/officeDocument/2006/relationships/hyperlink" Target="https://www.elastic.co/es/elasticon/2015/sf/unlocking-interplanetary-datasets-with-real-time-search" TargetMode="External"/><Relationship Id="rId36" Type="http://schemas.openxmlformats.org/officeDocument/2006/relationships/hyperlink" Target="https://www.elastic.co/es/customers/soundcloud" TargetMode="External"/><Relationship Id="rId49" Type="http://schemas.openxmlformats.org/officeDocument/2006/relationships/image" Target="../media/image63.png"/><Relationship Id="rId10" Type="http://schemas.openxmlformats.org/officeDocument/2006/relationships/image" Target="../media/image43.png"/><Relationship Id="rId19" Type="http://schemas.openxmlformats.org/officeDocument/2006/relationships/image" Target="../media/image48.png"/><Relationship Id="rId31" Type="http://schemas.openxmlformats.org/officeDocument/2006/relationships/image" Target="../media/image54.png"/><Relationship Id="rId44" Type="http://schemas.openxmlformats.org/officeDocument/2006/relationships/hyperlink" Target="https://www.elastic.co/es/elasticon/conf/2016/sf/adding-context-to-queries-the-adobe-api-and-ui-stories" TargetMode="External"/><Relationship Id="rId4" Type="http://schemas.openxmlformats.org/officeDocument/2006/relationships/image" Target="../media/image40.png"/><Relationship Id="rId9" Type="http://schemas.openxmlformats.org/officeDocument/2006/relationships/hyperlink" Target="https://www.elastic.co/es/elasticon/conf/2016/sf/hunting-the-hackers-how-cisco-talos-is-leveling-up-security" TargetMode="External"/><Relationship Id="rId14" Type="http://schemas.openxmlformats.org/officeDocument/2006/relationships/image" Target="../media/image45.png"/><Relationship Id="rId22" Type="http://schemas.openxmlformats.org/officeDocument/2006/relationships/hyperlink" Target="https://www.elastic.co/es/elasticon/2015/sf/from-hackathon-to-production-elasticsearch-facebook" TargetMode="External"/><Relationship Id="rId27" Type="http://schemas.openxmlformats.org/officeDocument/2006/relationships/image" Target="../media/image52.png"/><Relationship Id="rId30" Type="http://schemas.openxmlformats.org/officeDocument/2006/relationships/hyperlink" Target="https://www.elastic.co/es/elasticon/conf/2016/sf/dude-where-are-my-messages-message-analytics-at-netflix" TargetMode="External"/><Relationship Id="rId35" Type="http://schemas.openxmlformats.org/officeDocument/2006/relationships/image" Target="../media/image56.png"/><Relationship Id="rId43" Type="http://schemas.openxmlformats.org/officeDocument/2006/relationships/image" Target="../media/image60.png"/><Relationship Id="rId48" Type="http://schemas.openxmlformats.org/officeDocument/2006/relationships/hyperlink" Target="https://www.elastic.co/es/elasticon/conf/2017/sf/elasticsearch-as-a-service-at-ebay" TargetMode="External"/><Relationship Id="rId8" Type="http://schemas.openxmlformats.org/officeDocument/2006/relationships/image" Target="../media/image42.png"/><Relationship Id="rId3" Type="http://schemas.openxmlformats.org/officeDocument/2006/relationships/hyperlink" Target="https://www.elastic.co/es/customers/?usecase=an%C3%A1lsis-operacional-de-registro-de-sistemas&amp;industry=servicios-financieros" TargetMode="External"/><Relationship Id="rId12" Type="http://schemas.openxmlformats.org/officeDocument/2006/relationships/image" Target="../media/image44.png"/><Relationship Id="rId17" Type="http://schemas.openxmlformats.org/officeDocument/2006/relationships/hyperlink" Target="https://www.elastic.co/es/elasticon/tour/2016/london/keep-calm-and-archive-on-elasticsearch-at-the-bbc" TargetMode="External"/><Relationship Id="rId25" Type="http://schemas.openxmlformats.org/officeDocument/2006/relationships/image" Target="../media/image51.png"/><Relationship Id="rId33" Type="http://schemas.openxmlformats.org/officeDocument/2006/relationships/image" Target="../media/image55.png"/><Relationship Id="rId38" Type="http://schemas.openxmlformats.org/officeDocument/2006/relationships/hyperlink" Target="https://www.elastic.co/es/customers/deezer" TargetMode="External"/><Relationship Id="rId46" Type="http://schemas.openxmlformats.org/officeDocument/2006/relationships/hyperlink" Target="https://www.elastic.co/es/elasticon/conf/2016/sf/ibm-logging-and-monitoring-service-in-ibm-bluemix" TargetMode="External"/><Relationship Id="rId20" Type="http://schemas.openxmlformats.org/officeDocument/2006/relationships/hyperlink" Target="https://www.elastic.co/es/elasticon/conf/2017/sf/powering-uber-marketplace-real-time-data-needs-with-elasticsearch" TargetMode="External"/><Relationship Id="rId41"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3.png"/><Relationship Id="rId12"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4.png"/><Relationship Id="rId10" Type="http://schemas.microsoft.com/office/2007/relationships/hdphoto" Target="../media/hdphoto7.wdp"/><Relationship Id="rId4" Type="http://schemas.openxmlformats.org/officeDocument/2006/relationships/image" Target="../media/image3.png"/><Relationship Id="rId9" Type="http://schemas.openxmlformats.org/officeDocument/2006/relationships/image" Target="../media/image14.png"/><Relationship Id="rId1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7995C584-C4E6-4B09-BD25-7C06BA059C16}"/>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3972545" y="2825962"/>
            <a:ext cx="4246910" cy="1458714"/>
          </a:xfrm>
          <a:prstGeom prst="rect">
            <a:avLst/>
          </a:prstGeom>
          <a:solidFill>
            <a:schemeClr val="accent5">
              <a:lumMod val="50000"/>
            </a:schemeClr>
          </a:solidFill>
        </p:spPr>
      </p:pic>
    </p:spTree>
    <p:extLst>
      <p:ext uri="{BB962C8B-B14F-4D97-AF65-F5344CB8AC3E}">
        <p14:creationId xmlns:p14="http://schemas.microsoft.com/office/powerpoint/2010/main" val="241362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1400018" y="2719193"/>
            <a:ext cx="8645346" cy="2315703"/>
            <a:chOff x="2419815" y="4824884"/>
            <a:chExt cx="6174879" cy="1653975"/>
          </a:xfrm>
        </p:grpSpPr>
        <p:grpSp>
          <p:nvGrpSpPr>
            <p:cNvPr id="38" name="Group 37"/>
            <p:cNvGrpSpPr/>
            <p:nvPr/>
          </p:nvGrpSpPr>
          <p:grpSpPr>
            <a:xfrm>
              <a:off x="2606583" y="4917207"/>
              <a:ext cx="5988111" cy="1418280"/>
              <a:chOff x="2615912" y="1243277"/>
              <a:chExt cx="5988111" cy="1817166"/>
            </a:xfrm>
          </p:grpSpPr>
          <p:grpSp>
            <p:nvGrpSpPr>
              <p:cNvPr id="39" name="Group 38"/>
              <p:cNvGrpSpPr/>
              <p:nvPr/>
            </p:nvGrpSpPr>
            <p:grpSpPr>
              <a:xfrm>
                <a:off x="2615912" y="1243277"/>
                <a:ext cx="1682045" cy="1817166"/>
                <a:chOff x="2923822" y="515488"/>
                <a:chExt cx="1682045" cy="1817166"/>
              </a:xfrm>
            </p:grpSpPr>
            <p:sp>
              <p:nvSpPr>
                <p:cNvPr id="61" name="Rectangle 60"/>
                <p:cNvSpPr/>
                <p:nvPr/>
              </p:nvSpPr>
              <p:spPr>
                <a:xfrm>
                  <a:off x="2923822" y="895740"/>
                  <a:ext cx="1682045" cy="1436914"/>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2" name="Rectangle 61"/>
                <p:cNvSpPr/>
                <p:nvPr/>
              </p:nvSpPr>
              <p:spPr>
                <a:xfrm>
                  <a:off x="2923822" y="515488"/>
                  <a:ext cx="1682045" cy="380251"/>
                </a:xfrm>
                <a:prstGeom prst="rect">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solidFill>
                        <a:schemeClr val="accent2">
                          <a:lumMod val="40000"/>
                          <a:lumOff val="60000"/>
                        </a:schemeClr>
                      </a:solidFill>
                    </a:rPr>
                    <a:t>NODE1</a:t>
                  </a:r>
                </a:p>
              </p:txBody>
            </p:sp>
          </p:grpSp>
          <p:grpSp>
            <p:nvGrpSpPr>
              <p:cNvPr id="40" name="Group 39"/>
              <p:cNvGrpSpPr/>
              <p:nvPr/>
            </p:nvGrpSpPr>
            <p:grpSpPr>
              <a:xfrm>
                <a:off x="4735505" y="1243277"/>
                <a:ext cx="1682045" cy="1817166"/>
                <a:chOff x="2923822" y="515488"/>
                <a:chExt cx="1682045" cy="1817166"/>
              </a:xfrm>
            </p:grpSpPr>
            <p:sp>
              <p:nvSpPr>
                <p:cNvPr id="59" name="Rectangle 58"/>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angle 59"/>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41" name="Group 40"/>
              <p:cNvGrpSpPr/>
              <p:nvPr/>
            </p:nvGrpSpPr>
            <p:grpSpPr>
              <a:xfrm>
                <a:off x="6921978" y="1243277"/>
                <a:ext cx="1682045" cy="1817166"/>
                <a:chOff x="2923822" y="515488"/>
                <a:chExt cx="1682045" cy="1817166"/>
              </a:xfrm>
            </p:grpSpPr>
            <p:sp>
              <p:nvSpPr>
                <p:cNvPr id="57" name="Rectangle 56"/>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angle 57"/>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grpSp>
            <p:nvGrpSpPr>
              <p:cNvPr id="42" name="Group 41"/>
              <p:cNvGrpSpPr/>
              <p:nvPr/>
            </p:nvGrpSpPr>
            <p:grpSpPr>
              <a:xfrm>
                <a:off x="3211924" y="1837262"/>
                <a:ext cx="391885" cy="356869"/>
                <a:chOff x="3211924" y="1743952"/>
                <a:chExt cx="391885" cy="356869"/>
              </a:xfrm>
            </p:grpSpPr>
            <p:sp>
              <p:nvSpPr>
                <p:cNvPr id="55" name="Rectangle: Rounded Corners 54"/>
                <p:cNvSpPr/>
                <p:nvPr/>
              </p:nvSpPr>
              <p:spPr>
                <a:xfrm>
                  <a:off x="3211924" y="1743952"/>
                  <a:ext cx="391885" cy="356869"/>
                </a:xfrm>
                <a:prstGeom prst="round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TextBox 55"/>
                <p:cNvSpPr txBox="1"/>
                <p:nvPr/>
              </p:nvSpPr>
              <p:spPr>
                <a:xfrm>
                  <a:off x="3223360" y="1762614"/>
                  <a:ext cx="184731" cy="307777"/>
                </a:xfrm>
                <a:prstGeom prst="rect">
                  <a:avLst/>
                </a:prstGeom>
                <a:noFill/>
              </p:spPr>
              <p:txBody>
                <a:bodyPr wrap="none" rtlCol="0">
                  <a:spAutoFit/>
                </a:bodyPr>
                <a:lstStyle/>
                <a:p>
                  <a:endParaRPr lang="es-MX" sz="1400" b="1" dirty="0"/>
                </a:p>
              </p:txBody>
            </p:sp>
          </p:grpSp>
          <p:grpSp>
            <p:nvGrpSpPr>
              <p:cNvPr id="43" name="Group 42"/>
              <p:cNvGrpSpPr/>
              <p:nvPr/>
            </p:nvGrpSpPr>
            <p:grpSpPr>
              <a:xfrm>
                <a:off x="7642288" y="2441142"/>
                <a:ext cx="391885" cy="365575"/>
                <a:chOff x="7642288" y="2460520"/>
                <a:chExt cx="391885" cy="365575"/>
              </a:xfrm>
            </p:grpSpPr>
            <p:sp>
              <p:nvSpPr>
                <p:cNvPr id="53" name="Rectangle: Rounded Corners 52"/>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TextBox 53"/>
                <p:cNvSpPr txBox="1"/>
                <p:nvPr/>
              </p:nvSpPr>
              <p:spPr>
                <a:xfrm>
                  <a:off x="7706678" y="2460520"/>
                  <a:ext cx="272723" cy="281654"/>
                </a:xfrm>
                <a:prstGeom prst="rect">
                  <a:avLst/>
                </a:prstGeom>
                <a:noFill/>
                <a:ln>
                  <a:noFill/>
                </a:ln>
              </p:spPr>
              <p:txBody>
                <a:bodyPr wrap="none" rtlCol="0">
                  <a:spAutoFit/>
                </a:bodyPr>
                <a:lstStyle/>
                <a:p>
                  <a:pPr algn="ctr"/>
                  <a:r>
                    <a:rPr lang="es-MX" sz="1400" b="1" dirty="0"/>
                    <a:t>PB</a:t>
                  </a:r>
                </a:p>
              </p:txBody>
            </p:sp>
          </p:grpSp>
          <p:grpSp>
            <p:nvGrpSpPr>
              <p:cNvPr id="44" name="Group 43"/>
              <p:cNvGrpSpPr/>
              <p:nvPr/>
            </p:nvGrpSpPr>
            <p:grpSpPr>
              <a:xfrm>
                <a:off x="5400740" y="1833234"/>
                <a:ext cx="391885" cy="360897"/>
                <a:chOff x="5400740" y="1758586"/>
                <a:chExt cx="391885" cy="360897"/>
              </a:xfrm>
            </p:grpSpPr>
            <p:sp>
              <p:nvSpPr>
                <p:cNvPr id="51" name="Rectangle: Rounded Corners 50"/>
                <p:cNvSpPr/>
                <p:nvPr/>
              </p:nvSpPr>
              <p:spPr>
                <a:xfrm>
                  <a:off x="5400740" y="1762614"/>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TextBox 51"/>
                <p:cNvSpPr txBox="1"/>
                <p:nvPr/>
              </p:nvSpPr>
              <p:spPr>
                <a:xfrm>
                  <a:off x="5432688" y="1758586"/>
                  <a:ext cx="347143" cy="281654"/>
                </a:xfrm>
                <a:prstGeom prst="rect">
                  <a:avLst/>
                </a:prstGeom>
                <a:noFill/>
              </p:spPr>
              <p:txBody>
                <a:bodyPr wrap="none" rtlCol="0">
                  <a:spAutoFit/>
                </a:bodyPr>
                <a:lstStyle/>
                <a:p>
                  <a:pPr algn="ctr"/>
                  <a:r>
                    <a:rPr lang="es-MX" sz="1400" b="1" dirty="0"/>
                    <a:t>RA0</a:t>
                  </a:r>
                </a:p>
              </p:txBody>
            </p:sp>
          </p:grpSp>
          <p:sp>
            <p:nvSpPr>
              <p:cNvPr id="45" name="TextBox 44"/>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grpSp>
            <p:nvGrpSpPr>
              <p:cNvPr id="46" name="Group 45"/>
              <p:cNvGrpSpPr/>
              <p:nvPr/>
            </p:nvGrpSpPr>
            <p:grpSpPr>
              <a:xfrm>
                <a:off x="3172874" y="2449848"/>
                <a:ext cx="434951" cy="356869"/>
                <a:chOff x="3210198" y="2430469"/>
                <a:chExt cx="434951" cy="356869"/>
              </a:xfrm>
            </p:grpSpPr>
            <p:sp>
              <p:nvSpPr>
                <p:cNvPr id="49" name="Rectangle: Rounded Corners 48"/>
                <p:cNvSpPr/>
                <p:nvPr/>
              </p:nvSpPr>
              <p:spPr>
                <a:xfrm>
                  <a:off x="3253264" y="2430469"/>
                  <a:ext cx="391885" cy="356869"/>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TextBox 49"/>
                <p:cNvSpPr txBox="1"/>
                <p:nvPr/>
              </p:nvSpPr>
              <p:spPr>
                <a:xfrm>
                  <a:off x="3210198" y="2455579"/>
                  <a:ext cx="184731" cy="307777"/>
                </a:xfrm>
                <a:prstGeom prst="rect">
                  <a:avLst/>
                </a:prstGeom>
                <a:noFill/>
                <a:ln>
                  <a:noFill/>
                </a:ln>
              </p:spPr>
              <p:txBody>
                <a:bodyPr wrap="none" rtlCol="0">
                  <a:spAutoFit/>
                </a:bodyPr>
                <a:lstStyle/>
                <a:p>
                  <a:endParaRPr lang="es-MX" sz="1400" b="1" dirty="0"/>
                </a:p>
              </p:txBody>
            </p:sp>
          </p:grpSp>
        </p:grpSp>
        <p:cxnSp>
          <p:nvCxnSpPr>
            <p:cNvPr id="72" name="Straight Connector 71"/>
            <p:cNvCxnSpPr/>
            <p:nvPr/>
          </p:nvCxnSpPr>
          <p:spPr>
            <a:xfrm>
              <a:off x="2453268" y="4824884"/>
              <a:ext cx="1927976" cy="160937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2419815" y="4824884"/>
              <a:ext cx="1961430" cy="165397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30"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sp>
        <p:nvSpPr>
          <p:cNvPr id="31"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308458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2437549" y="2849105"/>
            <a:ext cx="7604063" cy="1985711"/>
            <a:chOff x="3163545" y="4917207"/>
            <a:chExt cx="5431149" cy="1418280"/>
          </a:xfrm>
        </p:grpSpPr>
        <p:grpSp>
          <p:nvGrpSpPr>
            <p:cNvPr id="85" name="Group 84"/>
            <p:cNvGrpSpPr/>
            <p:nvPr/>
          </p:nvGrpSpPr>
          <p:grpSpPr>
            <a:xfrm>
              <a:off x="3163545" y="4917207"/>
              <a:ext cx="5431149" cy="1418280"/>
              <a:chOff x="3163544" y="4413353"/>
              <a:chExt cx="5431149" cy="1817166"/>
            </a:xfrm>
          </p:grpSpPr>
          <p:grpSp>
            <p:nvGrpSpPr>
              <p:cNvPr id="90" name="Group 89"/>
              <p:cNvGrpSpPr/>
              <p:nvPr/>
            </p:nvGrpSpPr>
            <p:grpSpPr>
              <a:xfrm>
                <a:off x="3163544" y="4413353"/>
                <a:ext cx="5431149" cy="1817166"/>
                <a:chOff x="3172874" y="1243277"/>
                <a:chExt cx="5431149" cy="1817166"/>
              </a:xfrm>
            </p:grpSpPr>
            <p:grpSp>
              <p:nvGrpSpPr>
                <p:cNvPr id="96" name="Group 95"/>
                <p:cNvGrpSpPr/>
                <p:nvPr/>
              </p:nvGrpSpPr>
              <p:grpSpPr>
                <a:xfrm>
                  <a:off x="4735505" y="1243278"/>
                  <a:ext cx="1682045" cy="1817165"/>
                  <a:chOff x="2923822" y="515489"/>
                  <a:chExt cx="1682045" cy="1817165"/>
                </a:xfrm>
              </p:grpSpPr>
              <p:sp>
                <p:nvSpPr>
                  <p:cNvPr id="113" name="Rectangle 112"/>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angle 113"/>
                  <p:cNvSpPr/>
                  <p:nvPr/>
                </p:nvSpPr>
                <p:spPr>
                  <a:xfrm>
                    <a:off x="2923822" y="515489"/>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97" name="Group 96"/>
                <p:cNvGrpSpPr/>
                <p:nvPr/>
              </p:nvGrpSpPr>
              <p:grpSpPr>
                <a:xfrm>
                  <a:off x="6921978" y="1243277"/>
                  <a:ext cx="1682045" cy="1817166"/>
                  <a:chOff x="2923822" y="515488"/>
                  <a:chExt cx="1682045" cy="1817166"/>
                </a:xfrm>
              </p:grpSpPr>
              <p:sp>
                <p:nvSpPr>
                  <p:cNvPr id="111" name="Rectangle 110"/>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angle 111"/>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sp>
              <p:nvSpPr>
                <p:cNvPr id="110" name="TextBox 109"/>
                <p:cNvSpPr txBox="1"/>
                <p:nvPr/>
              </p:nvSpPr>
              <p:spPr>
                <a:xfrm>
                  <a:off x="3223360" y="1855924"/>
                  <a:ext cx="184731" cy="307777"/>
                </a:xfrm>
                <a:prstGeom prst="rect">
                  <a:avLst/>
                </a:prstGeom>
                <a:noFill/>
              </p:spPr>
              <p:txBody>
                <a:bodyPr wrap="none" rtlCol="0">
                  <a:spAutoFit/>
                </a:bodyPr>
                <a:lstStyle/>
                <a:p>
                  <a:endParaRPr lang="es-MX" sz="1400" b="1" dirty="0"/>
                </a:p>
              </p:txBody>
            </p:sp>
            <p:grpSp>
              <p:nvGrpSpPr>
                <p:cNvPr id="99" name="Group 98"/>
                <p:cNvGrpSpPr/>
                <p:nvPr/>
              </p:nvGrpSpPr>
              <p:grpSpPr>
                <a:xfrm>
                  <a:off x="7642288" y="2449848"/>
                  <a:ext cx="391885" cy="356869"/>
                  <a:chOff x="7642288" y="2469226"/>
                  <a:chExt cx="391885" cy="356869"/>
                </a:xfrm>
              </p:grpSpPr>
              <p:sp>
                <p:nvSpPr>
                  <p:cNvPr id="107" name="Rectangle: Rounded Corners 106"/>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TextBox 107"/>
                  <p:cNvSpPr txBox="1"/>
                  <p:nvPr/>
                </p:nvSpPr>
                <p:spPr>
                  <a:xfrm>
                    <a:off x="7706678" y="2503382"/>
                    <a:ext cx="272723" cy="281653"/>
                  </a:xfrm>
                  <a:prstGeom prst="rect">
                    <a:avLst/>
                  </a:prstGeom>
                  <a:noFill/>
                  <a:ln>
                    <a:noFill/>
                  </a:ln>
                </p:spPr>
                <p:txBody>
                  <a:bodyPr wrap="none" rtlCol="0">
                    <a:spAutoFit/>
                  </a:bodyPr>
                  <a:lstStyle/>
                  <a:p>
                    <a:pPr algn="ctr"/>
                    <a:r>
                      <a:rPr lang="es-MX" sz="1400" b="1" dirty="0"/>
                      <a:t>PB</a:t>
                    </a:r>
                  </a:p>
                </p:txBody>
              </p:sp>
            </p:grpSp>
            <p:grpSp>
              <p:nvGrpSpPr>
                <p:cNvPr id="100" name="Group 99"/>
                <p:cNvGrpSpPr/>
                <p:nvPr/>
              </p:nvGrpSpPr>
              <p:grpSpPr>
                <a:xfrm>
                  <a:off x="5400740" y="1818947"/>
                  <a:ext cx="391885" cy="375184"/>
                  <a:chOff x="5400740" y="1744299"/>
                  <a:chExt cx="391885" cy="375184"/>
                </a:xfrm>
              </p:grpSpPr>
              <p:sp>
                <p:nvSpPr>
                  <p:cNvPr id="105" name="Rectangle: Rounded Corners 104"/>
                  <p:cNvSpPr/>
                  <p:nvPr/>
                </p:nvSpPr>
                <p:spPr>
                  <a:xfrm>
                    <a:off x="5400740" y="1762614"/>
                    <a:ext cx="391885" cy="35686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6" name="TextBox 105"/>
                  <p:cNvSpPr txBox="1"/>
                  <p:nvPr/>
                </p:nvSpPr>
                <p:spPr>
                  <a:xfrm>
                    <a:off x="5461809" y="1744299"/>
                    <a:ext cx="269746" cy="281653"/>
                  </a:xfrm>
                  <a:prstGeom prst="rect">
                    <a:avLst/>
                  </a:prstGeom>
                  <a:noFill/>
                </p:spPr>
                <p:txBody>
                  <a:bodyPr wrap="none" rtlCol="0">
                    <a:spAutoFit/>
                  </a:bodyPr>
                  <a:lstStyle/>
                  <a:p>
                    <a:pPr algn="ctr"/>
                    <a:r>
                      <a:rPr lang="es-MX" sz="1400" b="1" dirty="0"/>
                      <a:t>PA</a:t>
                    </a:r>
                  </a:p>
                </p:txBody>
              </p:sp>
            </p:grpSp>
            <p:sp>
              <p:nvSpPr>
                <p:cNvPr id="101" name="TextBox 100"/>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sp>
              <p:nvSpPr>
                <p:cNvPr id="104" name="TextBox 103"/>
                <p:cNvSpPr txBox="1"/>
                <p:nvPr/>
              </p:nvSpPr>
              <p:spPr>
                <a:xfrm>
                  <a:off x="3172874" y="2474958"/>
                  <a:ext cx="184731" cy="307777"/>
                </a:xfrm>
                <a:prstGeom prst="rect">
                  <a:avLst/>
                </a:prstGeom>
                <a:noFill/>
                <a:ln>
                  <a:noFill/>
                </a:ln>
              </p:spPr>
              <p:txBody>
                <a:bodyPr wrap="none" rtlCol="0">
                  <a:spAutoFit/>
                </a:bodyPr>
                <a:lstStyle/>
                <a:p>
                  <a:endParaRPr lang="es-MX" sz="1400" b="1" dirty="0"/>
                </a:p>
              </p:txBody>
            </p:sp>
          </p:grpSp>
          <p:sp>
            <p:nvSpPr>
              <p:cNvPr id="91" name="Rectangle: Rounded Corners 90"/>
              <p:cNvSpPr/>
              <p:nvPr/>
            </p:nvSpPr>
            <p:spPr>
              <a:xfrm>
                <a:off x="7650318" y="4973899"/>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2" name="Rectangle: Rounded Corners 91"/>
              <p:cNvSpPr/>
              <p:nvPr/>
            </p:nvSpPr>
            <p:spPr>
              <a:xfrm>
                <a:off x="5391410" y="5594912"/>
                <a:ext cx="391885" cy="356869"/>
              </a:xfrm>
              <a:prstGeom prst="roundRect">
                <a:avLst/>
              </a:prstGeom>
              <a:solidFill>
                <a:schemeClr val="accent5">
                  <a:lumMod val="20000"/>
                  <a:lumOff val="80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TextBox 92"/>
              <p:cNvSpPr txBox="1"/>
              <p:nvPr/>
            </p:nvSpPr>
            <p:spPr>
              <a:xfrm>
                <a:off x="7683839" y="4959460"/>
                <a:ext cx="347144" cy="281653"/>
              </a:xfrm>
              <a:prstGeom prst="rect">
                <a:avLst/>
              </a:prstGeom>
              <a:noFill/>
            </p:spPr>
            <p:txBody>
              <a:bodyPr wrap="none" rtlCol="0">
                <a:spAutoFit/>
              </a:bodyPr>
              <a:lstStyle/>
              <a:p>
                <a:pPr algn="ctr"/>
                <a:r>
                  <a:rPr lang="es-MX" sz="1400" b="1" dirty="0"/>
                  <a:t>RA0</a:t>
                </a:r>
              </a:p>
            </p:txBody>
          </p:sp>
          <p:sp>
            <p:nvSpPr>
              <p:cNvPr id="94" name="TextBox 93"/>
              <p:cNvSpPr txBox="1"/>
              <p:nvPr/>
            </p:nvSpPr>
            <p:spPr>
              <a:xfrm>
                <a:off x="5425921" y="5591164"/>
                <a:ext cx="341419" cy="281653"/>
              </a:xfrm>
              <a:prstGeom prst="rect">
                <a:avLst/>
              </a:prstGeom>
              <a:noFill/>
            </p:spPr>
            <p:txBody>
              <a:bodyPr wrap="none" rtlCol="0">
                <a:spAutoFit/>
              </a:bodyPr>
              <a:lstStyle/>
              <a:p>
                <a:pPr algn="ctr"/>
                <a:r>
                  <a:rPr lang="es-MX" sz="1400" b="1" dirty="0"/>
                  <a:t>RB0</a:t>
                </a:r>
              </a:p>
            </p:txBody>
          </p:sp>
        </p:grpSp>
        <p:cxnSp>
          <p:nvCxnSpPr>
            <p:cNvPr id="86" name="Straight Arrow Connector 85"/>
            <p:cNvCxnSpPr/>
            <p:nvPr/>
          </p:nvCxnSpPr>
          <p:spPr>
            <a:xfrm>
              <a:off x="5830369" y="5520710"/>
              <a:ext cx="1776176" cy="4553"/>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08" idx="1"/>
            </p:cNvCxnSpPr>
            <p:nvPr/>
          </p:nvCxnSpPr>
          <p:spPr>
            <a:xfrm flipH="1">
              <a:off x="5793186" y="5995496"/>
              <a:ext cx="1904163" cy="26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28"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sp>
        <p:nvSpPr>
          <p:cNvPr id="29"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271409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A98672E8-89CA-4DC0-BED5-939A8019825E}"/>
              </a:ext>
            </a:extLst>
          </p:cNvPr>
          <p:cNvSpPr>
            <a:spLocks noGrp="1"/>
          </p:cNvSpPr>
          <p:nvPr>
            <p:ph idx="1"/>
          </p:nvPr>
        </p:nvSpPr>
        <p:spPr>
          <a:xfrm>
            <a:off x="683790" y="1461823"/>
            <a:ext cx="11112759" cy="2606593"/>
          </a:xfrm>
        </p:spPr>
        <p:txBody>
          <a:bodyPr>
            <a:noAutofit/>
          </a:bodyPr>
          <a:lstStyle/>
          <a:p>
            <a:r>
              <a:rPr lang="es-ES" sz="2000" dirty="0" err="1"/>
              <a:t>Logstash</a:t>
            </a:r>
            <a:r>
              <a:rPr lang="es-ES" sz="2000" dirty="0"/>
              <a:t> es un canal de procesamiento de datos del lado del servidor de código abierto que ingiere datos de una multitud de fuentes simultáneamente, las transforma y luego las envía a su "</a:t>
            </a:r>
            <a:r>
              <a:rPr lang="es-ES" sz="2000" dirty="0" err="1"/>
              <a:t>stash</a:t>
            </a:r>
            <a:r>
              <a:rPr lang="es-ES" sz="2000" dirty="0"/>
              <a:t>" favorito.</a:t>
            </a:r>
          </a:p>
          <a:p>
            <a:r>
              <a:rPr lang="es-ES" sz="2000" dirty="0"/>
              <a:t>Existen mas de 50 plugin pre-configurados que nos permite hacer la lectura de cualquier origen, así como para salvar o exportar la información.</a:t>
            </a:r>
          </a:p>
          <a:p>
            <a:r>
              <a:rPr lang="es-ES" sz="2000" dirty="0" err="1"/>
              <a:t>Logstash</a:t>
            </a:r>
            <a:r>
              <a:rPr lang="es-ES" sz="2000" dirty="0"/>
              <a:t> es utilizado por muchas soluciones de </a:t>
            </a:r>
            <a:r>
              <a:rPr lang="es-ES" sz="2000" dirty="0" err="1"/>
              <a:t>bigdata</a:t>
            </a:r>
            <a:r>
              <a:rPr lang="es-ES" sz="2000" dirty="0"/>
              <a:t> ya que permite velocidades de ingesta muy altas, por ejemplo, hemos trabajado con soluciones que permiten mas de 25K logs/segundo por instancia de </a:t>
            </a:r>
            <a:r>
              <a:rPr lang="es-ES" sz="2000" dirty="0" err="1"/>
              <a:t>logstash</a:t>
            </a:r>
            <a:r>
              <a:rPr lang="es-ES" sz="2000" dirty="0"/>
              <a:t>. (1.5M de logs/minuto).</a:t>
            </a:r>
          </a:p>
        </p:txBody>
      </p:sp>
      <p:pic>
        <p:nvPicPr>
          <p:cNvPr id="5" name="Picture 1">
            <a:extLst>
              <a:ext uri="{FF2B5EF4-FFF2-40B4-BE49-F238E27FC236}">
                <a16:creationId xmlns:a16="http://schemas.microsoft.com/office/drawing/2014/main" id="{9F131B91-7F02-4FA4-A677-F28A2DB410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221" y="-688604"/>
            <a:ext cx="5978548" cy="2720604"/>
          </a:xfrm>
          <a:prstGeom prst="rect">
            <a:avLst/>
          </a:prstGeom>
        </p:spPr>
      </p:pic>
      <p:pic>
        <p:nvPicPr>
          <p:cNvPr id="8" name="Picture 4">
            <a:extLst>
              <a:ext uri="{FF2B5EF4-FFF2-40B4-BE49-F238E27FC236}">
                <a16:creationId xmlns:a16="http://schemas.microsoft.com/office/drawing/2014/main" id="{3853814D-E69F-4182-81D7-3F25BFFE7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992" y="4419587"/>
            <a:ext cx="6436874" cy="2187647"/>
          </a:xfrm>
          <a:prstGeom prst="rect">
            <a:avLst/>
          </a:prstGeom>
        </p:spPr>
      </p:pic>
    </p:spTree>
    <p:extLst>
      <p:ext uri="{BB962C8B-B14F-4D97-AF65-F5344CB8AC3E}">
        <p14:creationId xmlns:p14="http://schemas.microsoft.com/office/powerpoint/2010/main" val="200180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1316D2CF-590A-454F-91A9-20AF93FDFB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221" y="-688604"/>
            <a:ext cx="5978548" cy="2720604"/>
          </a:xfrm>
          <a:prstGeom prst="rect">
            <a:avLst/>
          </a:prstGeom>
        </p:spPr>
      </p:pic>
      <p:sp>
        <p:nvSpPr>
          <p:cNvPr id="3" name="CuadroTexto 2">
            <a:extLst>
              <a:ext uri="{FF2B5EF4-FFF2-40B4-BE49-F238E27FC236}">
                <a16:creationId xmlns:a16="http://schemas.microsoft.com/office/drawing/2014/main" id="{138DEC0A-0E73-44BE-8956-C23ADB0A0F7D}"/>
              </a:ext>
            </a:extLst>
          </p:cNvPr>
          <p:cNvSpPr txBox="1"/>
          <p:nvPr/>
        </p:nvSpPr>
        <p:spPr>
          <a:xfrm>
            <a:off x="847377" y="2608143"/>
            <a:ext cx="10991375" cy="3539430"/>
          </a:xfrm>
          <a:prstGeom prst="rect">
            <a:avLst/>
          </a:prstGeom>
          <a:noFill/>
        </p:spPr>
        <p:txBody>
          <a:bodyPr wrap="square" numCol="3" rtlCol="0">
            <a:spAutoFit/>
          </a:bodyPr>
          <a:lstStyle/>
          <a:p>
            <a:pPr marL="285750" indent="-285750">
              <a:buFont typeface="Arial" panose="020B0604020202020204" pitchFamily="34" charset="0"/>
              <a:buChar char="•"/>
            </a:pPr>
            <a:r>
              <a:rPr lang="en-US" sz="2800" dirty="0"/>
              <a:t>CSV</a:t>
            </a:r>
          </a:p>
          <a:p>
            <a:pPr marL="285750" indent="-285750">
              <a:buFont typeface="Arial" panose="020B0604020202020204" pitchFamily="34" charset="0"/>
              <a:buChar char="•"/>
            </a:pPr>
            <a:r>
              <a:rPr lang="en-US" sz="2800" dirty="0"/>
              <a:t>TXT o Logs</a:t>
            </a:r>
          </a:p>
          <a:p>
            <a:pPr marL="285750" indent="-285750">
              <a:buFont typeface="Arial" panose="020B0604020202020204" pitchFamily="34" charset="0"/>
              <a:buChar char="•"/>
            </a:pPr>
            <a:r>
              <a:rPr lang="en-US" sz="2800" dirty="0" err="1"/>
              <a:t>Escuchar</a:t>
            </a:r>
            <a:r>
              <a:rPr lang="en-US" sz="2800" dirty="0"/>
              <a:t> </a:t>
            </a:r>
            <a:r>
              <a:rPr lang="en-US" sz="2800" dirty="0" err="1"/>
              <a:t>puertos</a:t>
            </a:r>
            <a:r>
              <a:rPr lang="en-US" sz="2800" dirty="0"/>
              <a:t> TCP, UDP</a:t>
            </a:r>
          </a:p>
          <a:p>
            <a:pPr marL="285750" indent="-285750">
              <a:buFont typeface="Arial" panose="020B0604020202020204" pitchFamily="34" charset="0"/>
              <a:buChar char="•"/>
            </a:pPr>
            <a:r>
              <a:rPr lang="en-US" sz="2800" dirty="0" err="1"/>
              <a:t>Peticiones</a:t>
            </a:r>
            <a:r>
              <a:rPr lang="en-US" sz="2800" dirty="0"/>
              <a:t> API </a:t>
            </a:r>
            <a:r>
              <a:rPr lang="en-US" sz="2800" dirty="0" err="1"/>
              <a:t>RestFul</a:t>
            </a:r>
            <a:endParaRPr lang="en-US" sz="2800" dirty="0"/>
          </a:p>
          <a:p>
            <a:pPr marL="285750" indent="-285750">
              <a:buFont typeface="Arial" panose="020B0604020202020204" pitchFamily="34" charset="0"/>
              <a:buChar char="•"/>
            </a:pPr>
            <a:r>
              <a:rPr lang="en-US" sz="2800" dirty="0"/>
              <a:t>Json</a:t>
            </a:r>
          </a:p>
          <a:p>
            <a:pPr marL="285750" indent="-285750">
              <a:buFont typeface="Arial" panose="020B0604020202020204" pitchFamily="34" charset="0"/>
              <a:buChar char="•"/>
            </a:pPr>
            <a:r>
              <a:rPr lang="en-US" sz="2800" dirty="0"/>
              <a:t>XML</a:t>
            </a:r>
          </a:p>
          <a:p>
            <a:pPr marL="285750" indent="-285750">
              <a:buFont typeface="Arial" panose="020B0604020202020204" pitchFamily="34" charset="0"/>
              <a:buChar char="•"/>
            </a:pPr>
            <a:r>
              <a:rPr lang="en-US" sz="2800" dirty="0"/>
              <a:t>HTML</a:t>
            </a:r>
          </a:p>
          <a:p>
            <a:pPr marL="285750" indent="-285750">
              <a:buFont typeface="Arial" panose="020B0604020202020204" pitchFamily="34" charset="0"/>
              <a:buChar char="•"/>
            </a:pPr>
            <a:r>
              <a:rPr lang="en-US" sz="2800" dirty="0"/>
              <a:t>Slack</a:t>
            </a:r>
          </a:p>
          <a:p>
            <a:pPr marL="285750" indent="-285750">
              <a:buFont typeface="Arial" panose="020B0604020202020204" pitchFamily="34" charset="0"/>
              <a:buChar char="•"/>
            </a:pPr>
            <a:r>
              <a:rPr lang="en-US" sz="2800" dirty="0"/>
              <a:t>Twitter</a:t>
            </a:r>
          </a:p>
          <a:p>
            <a:pPr marL="285750" indent="-285750">
              <a:buFont typeface="Arial" panose="020B0604020202020204" pitchFamily="34" charset="0"/>
              <a:buChar char="•"/>
            </a:pPr>
            <a:r>
              <a:rPr lang="en-US" sz="2800" dirty="0" err="1"/>
              <a:t>WebHooks</a:t>
            </a:r>
            <a:endParaRPr lang="en-US" sz="2800" dirty="0"/>
          </a:p>
          <a:p>
            <a:pPr marL="285750" indent="-285750">
              <a:buFont typeface="Arial" panose="020B0604020202020204" pitchFamily="34" charset="0"/>
              <a:buChar char="•"/>
            </a:pPr>
            <a:r>
              <a:rPr lang="en-US" sz="2800" dirty="0"/>
              <a:t>NetFlow</a:t>
            </a:r>
          </a:p>
          <a:p>
            <a:pPr marL="285750" indent="-285750">
              <a:buFont typeface="Arial" panose="020B0604020202020204" pitchFamily="34" charset="0"/>
              <a:buChar char="•"/>
            </a:pPr>
            <a:r>
              <a:rPr lang="en-US" sz="2800" dirty="0"/>
              <a:t>JDBC (SQL, ORACLE, POSTGRESS)</a:t>
            </a:r>
          </a:p>
          <a:p>
            <a:pPr marL="285750" indent="-285750">
              <a:buFont typeface="Arial" panose="020B0604020202020204" pitchFamily="34" charset="0"/>
              <a:buChar char="•"/>
            </a:pPr>
            <a:r>
              <a:rPr lang="en-US" sz="2800" dirty="0"/>
              <a:t>Azure</a:t>
            </a:r>
          </a:p>
          <a:p>
            <a:pPr marL="285750" indent="-285750">
              <a:buFont typeface="Arial" panose="020B0604020202020204" pitchFamily="34" charset="0"/>
              <a:buChar char="•"/>
            </a:pPr>
            <a:r>
              <a:rPr lang="en-US" sz="2800" dirty="0"/>
              <a:t>IMAP</a:t>
            </a:r>
          </a:p>
          <a:p>
            <a:pPr marL="285750" indent="-285750">
              <a:buFont typeface="Arial" panose="020B0604020202020204" pitchFamily="34" charset="0"/>
              <a:buChar char="•"/>
            </a:pPr>
            <a:r>
              <a:rPr lang="en-US" sz="2800" dirty="0"/>
              <a:t>KAFKA</a:t>
            </a:r>
          </a:p>
          <a:p>
            <a:pPr marL="285750" indent="-285750">
              <a:buFont typeface="Arial" panose="020B0604020202020204" pitchFamily="34" charset="0"/>
              <a:buChar char="•"/>
            </a:pPr>
            <a:r>
              <a:rPr lang="en-US" sz="2800" dirty="0"/>
              <a:t>RSS</a:t>
            </a:r>
          </a:p>
          <a:p>
            <a:pPr marL="285750" indent="-285750">
              <a:buFont typeface="Arial" panose="020B0604020202020204" pitchFamily="34" charset="0"/>
              <a:buChar char="•"/>
            </a:pPr>
            <a:r>
              <a:rPr lang="en-US" sz="2800" dirty="0"/>
              <a:t>SNMP</a:t>
            </a:r>
          </a:p>
          <a:p>
            <a:pPr marL="285750" indent="-285750">
              <a:buFont typeface="Arial" panose="020B0604020202020204" pitchFamily="34" charset="0"/>
              <a:buChar char="•"/>
            </a:pPr>
            <a:r>
              <a:rPr lang="en-US" sz="2800" dirty="0"/>
              <a:t>SYSLOG</a:t>
            </a:r>
          </a:p>
          <a:p>
            <a:pPr marL="285750" indent="-285750">
              <a:buFont typeface="Arial" panose="020B0604020202020204" pitchFamily="34" charset="0"/>
              <a:buChar char="•"/>
            </a:pPr>
            <a:r>
              <a:rPr lang="en-US" sz="2800" dirty="0"/>
              <a:t>WEBSOCKET</a:t>
            </a:r>
          </a:p>
          <a:p>
            <a:pPr marL="285750" indent="-285750">
              <a:buFont typeface="Arial" panose="020B0604020202020204" pitchFamily="34" charset="0"/>
              <a:buChar char="•"/>
            </a:pPr>
            <a:r>
              <a:rPr lang="en-US" sz="2800" dirty="0"/>
              <a:t>WMI</a:t>
            </a:r>
          </a:p>
        </p:txBody>
      </p:sp>
      <p:sp>
        <p:nvSpPr>
          <p:cNvPr id="4" name="Rectángulo 3">
            <a:extLst>
              <a:ext uri="{FF2B5EF4-FFF2-40B4-BE49-F238E27FC236}">
                <a16:creationId xmlns:a16="http://schemas.microsoft.com/office/drawing/2014/main" id="{A8A348D8-83CC-4F79-8A2D-D20F919C4692}"/>
              </a:ext>
            </a:extLst>
          </p:cNvPr>
          <p:cNvSpPr/>
          <p:nvPr/>
        </p:nvSpPr>
        <p:spPr>
          <a:xfrm>
            <a:off x="1582969" y="1385669"/>
            <a:ext cx="9026061" cy="646331"/>
          </a:xfrm>
          <a:prstGeom prst="rect">
            <a:avLst/>
          </a:prstGeom>
        </p:spPr>
        <p:txBody>
          <a:bodyPr wrap="none">
            <a:spAutoFit/>
          </a:bodyPr>
          <a:lstStyle/>
          <a:p>
            <a:r>
              <a:rPr lang="en-US" sz="3600" dirty="0"/>
              <a:t>¿Que </a:t>
            </a:r>
            <a:r>
              <a:rPr lang="en-US" sz="3600" dirty="0" err="1"/>
              <a:t>tipo</a:t>
            </a:r>
            <a:r>
              <a:rPr lang="en-US" sz="3600" dirty="0"/>
              <a:t> de </a:t>
            </a:r>
            <a:r>
              <a:rPr lang="en-US" sz="3600" dirty="0" err="1"/>
              <a:t>información</a:t>
            </a:r>
            <a:r>
              <a:rPr lang="en-US" sz="3600" dirty="0"/>
              <a:t> </a:t>
            </a:r>
            <a:r>
              <a:rPr lang="en-US" sz="3600" dirty="0" err="1"/>
              <a:t>puede</a:t>
            </a:r>
            <a:r>
              <a:rPr lang="en-US" sz="3600" dirty="0"/>
              <a:t> leer Logstash?</a:t>
            </a:r>
          </a:p>
        </p:txBody>
      </p:sp>
    </p:spTree>
    <p:extLst>
      <p:ext uri="{BB962C8B-B14F-4D97-AF65-F5344CB8AC3E}">
        <p14:creationId xmlns:p14="http://schemas.microsoft.com/office/powerpoint/2010/main" val="291934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91062" y="131962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sz="2000" dirty="0"/>
          </a:p>
        </p:txBody>
      </p:sp>
      <p:sp>
        <p:nvSpPr>
          <p:cNvPr id="6" name="Text Placeholder 2"/>
          <p:cNvSpPr txBox="1">
            <a:spLocks/>
          </p:cNvSpPr>
          <p:nvPr/>
        </p:nvSpPr>
        <p:spPr>
          <a:xfrm>
            <a:off x="2743200" y="914399"/>
            <a:ext cx="12073266" cy="61187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1" dirty="0">
                <a:solidFill>
                  <a:srgbClr val="C5990B"/>
                </a:solidFill>
                <a:latin typeface="Consolas" panose="020B0609020204030204" pitchFamily="49" charset="0"/>
                <a:cs typeface="Courier New" panose="02070309020205020404" pitchFamily="49" charset="0"/>
              </a:rPr>
              <a:t>input</a:t>
            </a:r>
            <a:r>
              <a:rPr lang="es-MX" sz="2000" dirty="0">
                <a:latin typeface="Consolas" panose="020B0609020204030204" pitchFamily="49" charset="0"/>
                <a:cs typeface="Courier New" panose="02070309020205020404" pitchFamily="49" charset="0"/>
              </a:rPr>
              <a:t> </a:t>
            </a:r>
            <a:r>
              <a:rPr lang="es-MX" sz="1600" dirty="0">
                <a:latin typeface="Consolas" panose="020B0609020204030204" pitchFamily="49" charset="0"/>
                <a:cs typeface="Courier New" panose="02070309020205020404" pitchFamily="49" charset="0"/>
              </a:rPr>
              <a:t>{</a:t>
            </a:r>
            <a:endParaRPr lang="es-MX" sz="2000" dirty="0">
              <a:latin typeface="Consolas" panose="020B0609020204030204" pitchFamily="49" charset="0"/>
              <a:cs typeface="Courier New" panose="02070309020205020404" pitchFamily="49" charset="0"/>
            </a:endParaRPr>
          </a:p>
          <a:p>
            <a:pPr marL="0" indent="0">
              <a:buFont typeface="Arial" panose="020B0604020202020204" pitchFamily="34" charset="0"/>
              <a:buNone/>
            </a:pPr>
            <a:r>
              <a:rPr lang="es-MX" sz="16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file</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err="1">
                <a:solidFill>
                  <a:srgbClr val="FF0000"/>
                </a:solidFill>
                <a:latin typeface="Consolas" panose="020B0609020204030204" pitchFamily="49" charset="0"/>
                <a:cs typeface="Courier New" panose="02070309020205020404" pitchFamily="49" charset="0"/>
              </a:rPr>
              <a:t>csv</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err="1">
                <a:solidFill>
                  <a:srgbClr val="FF0000"/>
                </a:solidFill>
                <a:latin typeface="Consolas" panose="020B0609020204030204" pitchFamily="49" charset="0"/>
                <a:cs typeface="Courier New" panose="02070309020205020404" pitchFamily="49" charset="0"/>
              </a:rPr>
              <a:t>jdbc</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twitter</a:t>
            </a:r>
            <a:r>
              <a:rPr lang="es-MX" sz="1600" dirty="0">
                <a:latin typeface="Consolas" panose="020B0609020204030204" pitchFamily="49" charset="0"/>
                <a:cs typeface="Courier New" panose="02070309020205020404" pitchFamily="49" charset="0"/>
              </a:rPr>
              <a:t> { ... }</a:t>
            </a:r>
          </a:p>
          <a:p>
            <a:pPr marL="0"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0" indent="0">
              <a:buFont typeface="Arial" panose="020B0604020202020204" pitchFamily="34" charset="0"/>
              <a:buNone/>
            </a:pPr>
            <a:r>
              <a:rPr lang="es-MX" sz="2000" b="1" dirty="0" err="1">
                <a:solidFill>
                  <a:srgbClr val="C5990B"/>
                </a:solidFill>
                <a:latin typeface="Consolas" panose="020B0609020204030204" pitchFamily="49" charset="0"/>
                <a:cs typeface="Courier New" panose="02070309020205020404" pitchFamily="49" charset="0"/>
              </a:rPr>
              <a:t>filter</a:t>
            </a:r>
            <a:r>
              <a:rPr lang="es-MX" sz="2000" dirty="0">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a:t>
            </a:r>
          </a:p>
          <a:p>
            <a:pPr marL="0" indent="0">
              <a:buNone/>
            </a:pPr>
            <a:r>
              <a:rPr lang="es-MX" sz="14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date</a:t>
            </a:r>
            <a:r>
              <a:rPr lang="es-MX" sz="1600" b="1" dirty="0">
                <a:latin typeface="Consolas" panose="020B0609020204030204" pitchFamily="49" charset="0"/>
                <a:cs typeface="Courier New" panose="02070309020205020404" pitchFamily="49" charset="0"/>
              </a:rPr>
              <a:t>    {  match =&gt; [“</a:t>
            </a:r>
            <a:r>
              <a:rPr lang="es-MX" sz="1600" b="1" dirty="0" err="1">
                <a:latin typeface="Consolas" panose="020B0609020204030204" pitchFamily="49" charset="0"/>
                <a:cs typeface="Courier New" panose="02070309020205020404" pitchFamily="49" charset="0"/>
              </a:rPr>
              <a:t>datefield</a:t>
            </a:r>
            <a:r>
              <a:rPr lang="es-MX" sz="1600" b="1" dirty="0">
                <a:latin typeface="Consolas" panose="020B0609020204030204" pitchFamily="49" charset="0"/>
                <a:cs typeface="Courier New" panose="02070309020205020404" pitchFamily="49" charset="0"/>
              </a:rPr>
              <a:t>", "MMM  d </a:t>
            </a:r>
            <a:r>
              <a:rPr lang="es-MX" sz="1600" b="1" dirty="0" err="1">
                <a:latin typeface="Consolas" panose="020B0609020204030204" pitchFamily="49" charset="0"/>
                <a:cs typeface="Courier New" panose="02070309020205020404" pitchFamily="49" charset="0"/>
              </a:rPr>
              <a:t>HH:mm:ss</a:t>
            </a:r>
            <a:r>
              <a:rPr lang="es-MX" sz="1600" b="1" dirty="0">
                <a:latin typeface="Consolas" panose="020B0609020204030204" pitchFamily="49" charset="0"/>
                <a:cs typeface="Courier New" panose="02070309020205020404" pitchFamily="49" charset="0"/>
              </a:rPr>
              <a:t>", "MMM </a:t>
            </a:r>
            <a:r>
              <a:rPr lang="es-MX" sz="1600" b="1" dirty="0" err="1">
                <a:latin typeface="Consolas" panose="020B0609020204030204" pitchFamily="49" charset="0"/>
                <a:cs typeface="Courier New" panose="02070309020205020404" pitchFamily="49" charset="0"/>
              </a:rPr>
              <a:t>dd</a:t>
            </a:r>
            <a:r>
              <a:rPr lang="es-MX" sz="1600" b="1" dirty="0">
                <a:latin typeface="Consolas" panose="020B0609020204030204" pitchFamily="49" charset="0"/>
                <a:cs typeface="Courier New" panose="02070309020205020404" pitchFamily="49" charset="0"/>
              </a:rPr>
              <a:t> </a:t>
            </a:r>
            <a:r>
              <a:rPr lang="es-MX" sz="1600" b="1" dirty="0" err="1">
                <a:latin typeface="Consolas" panose="020B0609020204030204" pitchFamily="49" charset="0"/>
                <a:cs typeface="Courier New" panose="02070309020205020404" pitchFamily="49" charset="0"/>
              </a:rPr>
              <a:t>HH:mm:ss</a:t>
            </a:r>
            <a:r>
              <a:rPr lang="es-MX" sz="1600" b="1" dirty="0">
                <a:latin typeface="Consolas" panose="020B0609020204030204" pitchFamily="49" charset="0"/>
                <a:cs typeface="Courier New" panose="02070309020205020404" pitchFamily="49" charset="0"/>
              </a:rPr>
              <a:t>"]   }</a:t>
            </a:r>
            <a:endParaRPr lang="es-MX" sz="1400" b="1" dirty="0">
              <a:latin typeface="Consolas" panose="020B0609020204030204" pitchFamily="49" charset="0"/>
              <a:cs typeface="Courier New" panose="02070309020205020404" pitchFamily="49" charset="0"/>
            </a:endParaRPr>
          </a:p>
          <a:p>
            <a:pPr marL="0"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0" indent="0">
              <a:buFont typeface="Arial" panose="020B0604020202020204" pitchFamily="34" charset="0"/>
              <a:buNone/>
            </a:pPr>
            <a:r>
              <a:rPr lang="es-MX" sz="2000" b="1" dirty="0">
                <a:solidFill>
                  <a:srgbClr val="C5990B"/>
                </a:solidFill>
                <a:latin typeface="Consolas" panose="020B0609020204030204" pitchFamily="49" charset="0"/>
                <a:cs typeface="Courier New" panose="02070309020205020404" pitchFamily="49" charset="0"/>
              </a:rPr>
              <a:t>output</a:t>
            </a:r>
            <a:r>
              <a:rPr lang="es-MX" sz="2000" dirty="0">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b="1" dirty="0">
                <a:latin typeface="Consolas" panose="020B0609020204030204" pitchFamily="49" charset="0"/>
                <a:cs typeface="Courier New" panose="02070309020205020404" pitchFamily="49" charset="0"/>
              </a:rPr>
              <a:t> </a:t>
            </a:r>
            <a:r>
              <a:rPr lang="es-MX" sz="1400" b="1" dirty="0" err="1">
                <a:solidFill>
                  <a:srgbClr val="FF0000"/>
                </a:solidFill>
                <a:latin typeface="Consolas" panose="020B0609020204030204" pitchFamily="49" charset="0"/>
                <a:cs typeface="Courier New" panose="02070309020205020404" pitchFamily="49" charset="0"/>
              </a:rPr>
              <a:t>elasticsearch</a:t>
            </a:r>
            <a:r>
              <a:rPr lang="es-MX" sz="1400" b="1" dirty="0">
                <a:solidFill>
                  <a:srgbClr val="0070C0"/>
                </a:solidFill>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 </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	</a:t>
            </a:r>
            <a:r>
              <a:rPr lang="es-MX" sz="1400" b="1" dirty="0">
                <a:solidFill>
                  <a:srgbClr val="07A5DE"/>
                </a:solidFill>
                <a:latin typeface="Consolas" panose="020B0609020204030204" pitchFamily="49" charset="0"/>
                <a:cs typeface="Courier New" panose="02070309020205020404" pitchFamily="49" charset="0"/>
              </a:rPr>
              <a:t>hosts</a:t>
            </a:r>
            <a:r>
              <a:rPr lang="es-MX" sz="1400" dirty="0">
                <a:latin typeface="Consolas" panose="020B0609020204030204" pitchFamily="49" charset="0"/>
                <a:cs typeface="Courier New" panose="02070309020205020404" pitchFamily="49" charset="0"/>
              </a:rPr>
              <a:t> =&gt; "1.12.41.1:9200"</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p>
          <a:p>
            <a:pPr marL="914400" lvl="2" inden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r>
              <a:rPr lang="es-MX" sz="1400" dirty="0" err="1">
                <a:latin typeface="Consolas" panose="020B0609020204030204" pitchFamily="49" charset="0"/>
                <a:cs typeface="Courier New" panose="02070309020205020404" pitchFamily="49" charset="0"/>
              </a:rPr>
              <a:t>YYYY.MM.dd.hh.mm.ss</a:t>
            </a:r>
            <a:r>
              <a:rPr lang="es-MX" sz="1400" dirty="0">
                <a:latin typeface="Consolas" panose="020B0609020204030204" pitchFamily="49" charset="0"/>
                <a:cs typeface="Courier New" panose="02070309020205020404" pitchFamily="49" charset="0"/>
              </a:rPr>
              <a:t>}“</a:t>
            </a:r>
          </a:p>
          <a:p>
            <a:pPr marL="914400" lvl="2" inden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r>
              <a:rPr lang="es-MX" sz="1400" dirty="0" err="1">
                <a:latin typeface="Consolas" panose="020B0609020204030204" pitchFamily="49" charset="0"/>
                <a:cs typeface="Courier New" panose="02070309020205020404" pitchFamily="49" charset="0"/>
              </a:rPr>
              <a:t>YYYY.ww</a:t>
            </a: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b="1" dirty="0">
                <a:latin typeface="Consolas" panose="020B0609020204030204" pitchFamily="49" charset="0"/>
                <a:cs typeface="Courier New" panose="02070309020205020404" pitchFamily="49" charset="0"/>
              </a:rPr>
              <a:t> </a:t>
            </a:r>
            <a:r>
              <a:rPr lang="es-MX" sz="1400" b="1" dirty="0" err="1">
                <a:solidFill>
                  <a:srgbClr val="FF0000"/>
                </a:solidFill>
                <a:latin typeface="Consolas" panose="020B0609020204030204" pitchFamily="49" charset="0"/>
                <a:cs typeface="Courier New" panose="02070309020205020404" pitchFamily="49" charset="0"/>
              </a:rPr>
              <a:t>stdout</a:t>
            </a:r>
            <a:r>
              <a:rPr lang="es-MX" sz="1400" b="1" dirty="0">
                <a:solidFill>
                  <a:srgbClr val="0070C0"/>
                </a:solidFill>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 </a:t>
            </a:r>
            <a:r>
              <a:rPr lang="es-MX" sz="1400" dirty="0" err="1">
                <a:latin typeface="Consolas" panose="020B0609020204030204" pitchFamily="49" charset="0"/>
                <a:cs typeface="Courier New" panose="02070309020205020404" pitchFamily="49" charset="0"/>
              </a:rPr>
              <a:t>codec</a:t>
            </a:r>
            <a:r>
              <a:rPr lang="es-MX" sz="1400" dirty="0">
                <a:latin typeface="Consolas" panose="020B0609020204030204" pitchFamily="49" charset="0"/>
                <a:cs typeface="Courier New" panose="02070309020205020404" pitchFamily="49" charset="0"/>
              </a:rPr>
              <a:t> =&gt; </a:t>
            </a:r>
            <a:r>
              <a:rPr lang="es-MX" sz="1400" dirty="0" err="1">
                <a:latin typeface="Consolas" panose="020B0609020204030204" pitchFamily="49" charset="0"/>
                <a:cs typeface="Courier New" panose="02070309020205020404" pitchFamily="49" charset="0"/>
              </a:rPr>
              <a:t>rubydebug</a:t>
            </a:r>
            <a:r>
              <a:rPr lang="es-MX" sz="1400" dirty="0">
                <a:latin typeface="Consolas" panose="020B0609020204030204" pitchFamily="49" charset="0"/>
                <a:cs typeface="Courier New" panose="02070309020205020404" pitchFamily="49" charset="0"/>
              </a:rPr>
              <a:t> }</a:t>
            </a:r>
          </a:p>
          <a:p>
            <a:pPr marL="0" indent="0">
              <a:buNone/>
            </a:pPr>
            <a:r>
              <a:rPr lang="es-MX" sz="1400" dirty="0">
                <a:latin typeface="Consolas" panose="020B0609020204030204" pitchFamily="49" charset="0"/>
                <a:cs typeface="Courier New" panose="02070309020205020404" pitchFamily="49" charset="0"/>
              </a:rPr>
              <a:t>}</a:t>
            </a:r>
          </a:p>
          <a:p>
            <a:endParaRPr lang="es-MX" sz="10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357010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289367" y="965006"/>
            <a:ext cx="11719753" cy="2000696"/>
          </a:xfrm>
        </p:spPr>
        <p:txBody>
          <a:bodyPr>
            <a:noAutofit/>
          </a:bodyPr>
          <a:lstStyle/>
          <a:p>
            <a:r>
              <a:rPr lang="es-ES" sz="1600" dirty="0"/>
              <a:t>Agregar el siguiente plugin en input:</a:t>
            </a:r>
          </a:p>
          <a:p>
            <a:pPr marL="914400" lvl="2" indent="0">
              <a:buNone/>
            </a:pPr>
            <a:endParaRPr lang="es-ES" sz="1050" dirty="0"/>
          </a:p>
          <a:p>
            <a:pPr marL="914400" lvl="2" indent="0">
              <a:buNone/>
            </a:pPr>
            <a:r>
              <a:rPr lang="es-ES" sz="2000" b="1" dirty="0">
                <a:solidFill>
                  <a:schemeClr val="accent4">
                    <a:lumMod val="75000"/>
                  </a:schemeClr>
                </a:solidFill>
                <a:latin typeface="Consolas" panose="020B0609020204030204" pitchFamily="49" charset="0"/>
              </a:rPr>
              <a:t>input</a:t>
            </a:r>
            <a:r>
              <a:rPr lang="es-ES" sz="2000" dirty="0">
                <a:latin typeface="Consolas" panose="020B0609020204030204" pitchFamily="49" charset="0"/>
              </a:rPr>
              <a:t> {</a:t>
            </a:r>
            <a:r>
              <a:rPr lang="es-ES" dirty="0">
                <a:latin typeface="Consolas" panose="020B0609020204030204" pitchFamily="49" charset="0"/>
              </a:rPr>
              <a:t>	</a:t>
            </a:r>
          </a:p>
          <a:p>
            <a:pPr marL="914400" lvl="2" indent="0">
              <a:buNone/>
            </a:pPr>
            <a:r>
              <a:rPr lang="es-ES" b="1" dirty="0">
                <a:solidFill>
                  <a:srgbClr val="FF0000"/>
                </a:solidFill>
                <a:latin typeface="Consolas" panose="020B0609020204030204" pitchFamily="49" charset="0"/>
              </a:rPr>
              <a:t>	file</a:t>
            </a:r>
            <a:r>
              <a:rPr lang="es-ES" dirty="0">
                <a:latin typeface="Consolas" panose="020B0609020204030204" pitchFamily="49" charset="0"/>
              </a:rPr>
              <a:t> {</a:t>
            </a:r>
          </a:p>
          <a:p>
            <a:pPr marL="1828800" lvl="4" indent="0">
              <a:buNone/>
            </a:pPr>
            <a:r>
              <a:rPr lang="es-ES" sz="1400" dirty="0">
                <a:latin typeface="Consolas" panose="020B0609020204030204" pitchFamily="49" charset="0"/>
              </a:rPr>
              <a:t>	</a:t>
            </a:r>
            <a:r>
              <a:rPr lang="es-ES" sz="1400" b="1" dirty="0" err="1">
                <a:solidFill>
                  <a:srgbClr val="07A5DE"/>
                </a:solidFill>
                <a:latin typeface="Consolas" panose="020B0609020204030204" pitchFamily="49" charset="0"/>
              </a:rPr>
              <a:t>path</a:t>
            </a:r>
            <a:r>
              <a:rPr lang="es-ES" sz="1400" dirty="0">
                <a:latin typeface="Consolas" panose="020B0609020204030204" pitchFamily="49" charset="0"/>
              </a:rPr>
              <a:t> =&gt; "/home/</a:t>
            </a:r>
            <a:r>
              <a:rPr lang="es-ES" sz="1400" dirty="0" err="1">
                <a:latin typeface="Consolas" panose="020B0609020204030204" pitchFamily="49" charset="0"/>
              </a:rPr>
              <a:t>sordx</a:t>
            </a:r>
            <a:r>
              <a:rPr lang="es-ES" sz="1400" dirty="0">
                <a:latin typeface="Consolas" panose="020B0609020204030204" pitchFamily="49" charset="0"/>
              </a:rPr>
              <a:t>/6.2.2/apache/</a:t>
            </a:r>
            <a:r>
              <a:rPr lang="es-ES" sz="1800" b="1" dirty="0">
                <a:solidFill>
                  <a:schemeClr val="accent6"/>
                </a:solidFill>
                <a:latin typeface="Consolas" panose="020B0609020204030204" pitchFamily="49" charset="0"/>
              </a:rPr>
              <a:t>info_apache.log</a:t>
            </a:r>
            <a:r>
              <a:rPr lang="es-ES" sz="1400" dirty="0">
                <a:latin typeface="Consolas" panose="020B0609020204030204" pitchFamily="49" charset="0"/>
              </a:rPr>
              <a:t>"</a:t>
            </a:r>
          </a:p>
          <a:p>
            <a:pPr marL="1828800" lvl="4" indent="0">
              <a:buNone/>
            </a:pPr>
            <a:r>
              <a:rPr lang="es-ES" sz="1400" dirty="0">
                <a:latin typeface="Consolas" panose="020B0609020204030204" pitchFamily="49" charset="0"/>
              </a:rPr>
              <a:t>	</a:t>
            </a:r>
            <a:r>
              <a:rPr lang="es-ES" sz="1400" b="1" dirty="0" err="1">
                <a:solidFill>
                  <a:srgbClr val="07A5DE"/>
                </a:solidFill>
                <a:latin typeface="Consolas" panose="020B0609020204030204" pitchFamily="49" charset="0"/>
              </a:rPr>
              <a:t>start_position</a:t>
            </a:r>
            <a:r>
              <a:rPr lang="es-ES" sz="1400" dirty="0">
                <a:latin typeface="Consolas" panose="020B0609020204030204" pitchFamily="49" charset="0"/>
              </a:rPr>
              <a:t> =&gt; </a:t>
            </a:r>
            <a:r>
              <a:rPr lang="es-ES" sz="1400" dirty="0" err="1">
                <a:latin typeface="Consolas" panose="020B0609020204030204" pitchFamily="49" charset="0"/>
              </a:rPr>
              <a:t>beginning</a:t>
            </a:r>
            <a:endParaRPr lang="es-ES" sz="1400" dirty="0">
              <a:latin typeface="Consolas" panose="020B0609020204030204" pitchFamily="49" charset="0"/>
            </a:endParaRPr>
          </a:p>
          <a:p>
            <a:pPr marL="914400" lvl="2" indent="0">
              <a:buNone/>
            </a:pPr>
            <a:r>
              <a:rPr lang="es-ES" dirty="0">
                <a:latin typeface="Consolas" panose="020B0609020204030204" pitchFamily="49" charset="0"/>
              </a:rPr>
              <a:t>	}</a:t>
            </a:r>
          </a:p>
          <a:p>
            <a:pPr marL="914400" lvl="2" indent="0">
              <a:buNone/>
            </a:pPr>
            <a:r>
              <a:rPr lang="es-ES" sz="2000" dirty="0">
                <a:latin typeface="Consolas" panose="020B0609020204030204" pitchFamily="49" charset="0"/>
              </a:rPr>
              <a:t>}</a:t>
            </a:r>
            <a:endParaRPr lang="es-ES" sz="2400" dirty="0"/>
          </a:p>
          <a:p>
            <a:r>
              <a:rPr lang="es-ES" sz="1600" dirty="0"/>
              <a:t>Utilizar el siguiente plugin en </a:t>
            </a:r>
            <a:r>
              <a:rPr lang="es-ES" sz="1600" dirty="0" err="1"/>
              <a:t>filter</a:t>
            </a:r>
            <a:r>
              <a:rPr lang="es-ES" sz="1600" dirty="0"/>
              <a:t>:</a:t>
            </a:r>
          </a:p>
          <a:p>
            <a:pPr marL="457200" lvl="1" indent="0">
              <a:buNone/>
            </a:pPr>
            <a:r>
              <a:rPr lang="es-ES" sz="1400" dirty="0">
                <a:latin typeface="Consolas" panose="020B0609020204030204" pitchFamily="49" charset="0"/>
              </a:rPr>
              <a:t>	</a:t>
            </a:r>
            <a:r>
              <a:rPr lang="es-ES" sz="1400" b="1" dirty="0" err="1">
                <a:solidFill>
                  <a:schemeClr val="accent4">
                    <a:lumMod val="75000"/>
                  </a:schemeClr>
                </a:solidFill>
                <a:latin typeface="Consolas" panose="020B0609020204030204" pitchFamily="49" charset="0"/>
              </a:rPr>
              <a:t>filter</a:t>
            </a:r>
            <a:r>
              <a:rPr lang="es-ES" sz="1400"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err="1">
                <a:solidFill>
                  <a:srgbClr val="FF0000"/>
                </a:solidFill>
                <a:latin typeface="Consolas" panose="020B0609020204030204" pitchFamily="49" charset="0"/>
              </a:rPr>
              <a:t>grok</a:t>
            </a:r>
            <a:r>
              <a:rPr lang="es-ES"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a:solidFill>
                  <a:srgbClr val="07A5DE"/>
                </a:solidFill>
                <a:latin typeface="Consolas" panose="020B0609020204030204" pitchFamily="49" charset="0"/>
              </a:rPr>
              <a:t>match</a:t>
            </a:r>
            <a:r>
              <a:rPr lang="es-ES" dirty="0">
                <a:latin typeface="Consolas" panose="020B0609020204030204" pitchFamily="49" charset="0"/>
              </a:rPr>
              <a:t> =&gt; { </a:t>
            </a:r>
            <a:r>
              <a:rPr lang="es-ES" b="1" dirty="0">
                <a:solidFill>
                  <a:schemeClr val="accent6"/>
                </a:solidFill>
                <a:latin typeface="Consolas" panose="020B0609020204030204" pitchFamily="49" charset="0"/>
              </a:rPr>
              <a:t>"</a:t>
            </a:r>
            <a:r>
              <a:rPr lang="es-ES" b="1" dirty="0" err="1">
                <a:solidFill>
                  <a:schemeClr val="accent6"/>
                </a:solidFill>
                <a:latin typeface="Consolas" panose="020B0609020204030204" pitchFamily="49" charset="0"/>
              </a:rPr>
              <a:t>message</a:t>
            </a:r>
            <a:r>
              <a:rPr lang="es-ES" b="1" dirty="0">
                <a:solidFill>
                  <a:schemeClr val="accent6"/>
                </a:solidFill>
                <a:latin typeface="Consolas" panose="020B0609020204030204" pitchFamily="49" charset="0"/>
              </a:rPr>
              <a:t>" =&gt; </a:t>
            </a:r>
            <a:r>
              <a:rPr lang="es-ES" sz="1200" b="1" dirty="0">
                <a:solidFill>
                  <a:schemeClr val="accent6"/>
                </a:solidFill>
                <a:latin typeface="Consolas" panose="020B0609020204030204" pitchFamily="49" charset="0"/>
              </a:rPr>
              <a:t>"%{COMBINEDAPACHELOG}" </a:t>
            </a:r>
            <a:r>
              <a:rPr lang="es-ES" dirty="0">
                <a:latin typeface="Consolas" panose="020B0609020204030204" pitchFamily="49" charset="0"/>
              </a:rPr>
              <a:t>}</a:t>
            </a:r>
          </a:p>
          <a:p>
            <a:pPr marL="914400" lvl="2" indent="0">
              <a:buNone/>
            </a:pPr>
            <a:r>
              <a:rPr lang="es-ES" dirty="0">
                <a:latin typeface="Consolas" panose="020B0609020204030204" pitchFamily="49" charset="0"/>
              </a:rPr>
              <a:t>	    </a:t>
            </a:r>
            <a:r>
              <a:rPr lang="es-ES" b="1" dirty="0">
                <a:solidFill>
                  <a:srgbClr val="07A5DE"/>
                </a:solidFill>
                <a:latin typeface="Consolas" panose="020B0609020204030204" pitchFamily="49" charset="0"/>
              </a:rPr>
              <a:t>match</a:t>
            </a:r>
            <a:r>
              <a:rPr lang="es-ES" dirty="0">
                <a:latin typeface="Consolas" panose="020B0609020204030204" pitchFamily="49" charset="0"/>
              </a:rPr>
              <a:t> =&gt; { </a:t>
            </a:r>
            <a:r>
              <a:rPr lang="es-ES" b="1" dirty="0">
                <a:solidFill>
                  <a:schemeClr val="accent6"/>
                </a:solidFill>
                <a:latin typeface="Consolas" panose="020B0609020204030204" pitchFamily="49" charset="0"/>
              </a:rPr>
              <a:t>"</a:t>
            </a:r>
            <a:r>
              <a:rPr lang="es-ES" b="1" dirty="0" err="1">
                <a:solidFill>
                  <a:schemeClr val="accent6"/>
                </a:solidFill>
                <a:latin typeface="Consolas" panose="020B0609020204030204" pitchFamily="49" charset="0"/>
              </a:rPr>
              <a:t>message</a:t>
            </a:r>
            <a:r>
              <a:rPr lang="es-ES" b="1" dirty="0">
                <a:solidFill>
                  <a:schemeClr val="accent6"/>
                </a:solidFill>
                <a:latin typeface="Consolas" panose="020B0609020204030204" pitchFamily="49" charset="0"/>
              </a:rPr>
              <a:t>" =&gt; "</a:t>
            </a:r>
            <a:r>
              <a:rPr lang="es-MX" sz="1200" b="1" dirty="0">
                <a:solidFill>
                  <a:schemeClr val="accent4">
                    <a:lumMod val="50000"/>
                  </a:schemeClr>
                </a:solidFill>
              </a:rPr>
              <a:t>(?&lt;hex&gt;[0-9A-F]{1,5})\s+(?&lt;palabra&gt;\w+) </a:t>
            </a:r>
            <a:r>
              <a:rPr lang="es-MX" sz="1200" b="1" dirty="0">
                <a:solidFill>
                  <a:srgbClr val="70AD47"/>
                </a:solidFill>
              </a:rPr>
              <a:t>%{</a:t>
            </a:r>
            <a:r>
              <a:rPr lang="es-MX" sz="1200" b="1" dirty="0">
                <a:solidFill>
                  <a:schemeClr val="tx2"/>
                </a:solidFill>
              </a:rPr>
              <a:t>NUMBER:numero2</a:t>
            </a:r>
            <a:r>
              <a:rPr lang="es-MX" sz="1200" b="1" dirty="0">
                <a:solidFill>
                  <a:srgbClr val="70AD47"/>
                </a:solidFill>
              </a:rPr>
              <a:t>}</a:t>
            </a:r>
            <a:r>
              <a:rPr lang="es-ES" b="1" dirty="0">
                <a:solidFill>
                  <a:schemeClr val="accent6"/>
                </a:solidFill>
                <a:latin typeface="Consolas" panose="020B0609020204030204" pitchFamily="49" charset="0"/>
              </a:rPr>
              <a:t>" </a:t>
            </a:r>
            <a:r>
              <a:rPr lang="es-ES" dirty="0">
                <a:latin typeface="Consolas" panose="020B0609020204030204" pitchFamily="49" charset="0"/>
              </a:rPr>
              <a:t>}</a:t>
            </a:r>
          </a:p>
          <a:p>
            <a:pPr marL="914400" lvl="2" indent="0">
              <a:buNone/>
            </a:pPr>
            <a:r>
              <a:rPr lang="es-ES" dirty="0">
                <a:latin typeface="Consolas" panose="020B0609020204030204" pitchFamily="49" charset="0"/>
              </a:rPr>
              <a:t>	}</a:t>
            </a:r>
          </a:p>
          <a:p>
            <a:pPr marL="914400" lvl="2" indent="0">
              <a:buNone/>
            </a:pPr>
            <a:r>
              <a:rPr lang="es-ES" sz="2000" dirty="0">
                <a:latin typeface="Consolas" panose="020B0609020204030204" pitchFamily="49" charset="0"/>
              </a:rPr>
              <a:t>}</a:t>
            </a:r>
          </a:p>
          <a:p>
            <a:pPr marL="0" indent="0" algn="ctr">
              <a:buNone/>
            </a:pPr>
            <a:r>
              <a:rPr lang="es-ES" sz="1400" b="1" dirty="0">
                <a:solidFill>
                  <a:srgbClr val="C00000"/>
                </a:solidFill>
              </a:rPr>
              <a:t>https://github.com/elastic/logstash/blob/v1.4.2/patterns/grok-patterns</a:t>
            </a:r>
          </a:p>
        </p:txBody>
      </p:sp>
      <p:pic>
        <p:nvPicPr>
          <p:cNvPr id="4" name="Picture 2" descr="Resultado de imagen para post it png">
            <a:extLst>
              <a:ext uri="{FF2B5EF4-FFF2-40B4-BE49-F238E27FC236}">
                <a16:creationId xmlns:a16="http://schemas.microsoft.com/office/drawing/2014/main" id="{78B7C009-16C6-A54E-80E0-5D5A5F8C7F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5388" y="483896"/>
            <a:ext cx="3585729" cy="2196259"/>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9FB0FFB-7CE3-1049-A777-B8331624C585}"/>
              </a:ext>
            </a:extLst>
          </p:cNvPr>
          <p:cNvSpPr txBox="1"/>
          <p:nvPr/>
        </p:nvSpPr>
        <p:spPr>
          <a:xfrm>
            <a:off x="7414189" y="1153363"/>
            <a:ext cx="3228125" cy="677108"/>
          </a:xfrm>
          <a:prstGeom prst="rect">
            <a:avLst/>
          </a:prstGeom>
          <a:noFill/>
        </p:spPr>
        <p:txBody>
          <a:bodyPr wrap="square" rtlCol="0">
            <a:spAutoFit/>
          </a:bodyPr>
          <a:lstStyle/>
          <a:p>
            <a:pPr algn="ctr"/>
            <a:r>
              <a:rPr lang="es-ES" sz="1200" dirty="0"/>
              <a:t>Para el uso de una expresión regular:</a:t>
            </a:r>
            <a:endParaRPr lang="es-ES" sz="1000" dirty="0"/>
          </a:p>
          <a:p>
            <a:pPr algn="ctr"/>
            <a:endParaRPr lang="es-ES" sz="1200" dirty="0"/>
          </a:p>
          <a:p>
            <a:pPr algn="ctr"/>
            <a:r>
              <a:rPr lang="es-MX" sz="1400" b="1" dirty="0">
                <a:solidFill>
                  <a:srgbClr val="FF0000"/>
                </a:solidFill>
              </a:rPr>
              <a:t>(?&lt;</a:t>
            </a:r>
            <a:r>
              <a:rPr lang="es-ES" sz="1400" b="1" dirty="0" err="1">
                <a:solidFill>
                  <a:srgbClr val="FF0000"/>
                </a:solidFill>
              </a:rPr>
              <a:t>nombredelcampo</a:t>
            </a:r>
            <a:r>
              <a:rPr lang="es-MX" sz="1400" b="1" dirty="0">
                <a:solidFill>
                  <a:srgbClr val="FF0000"/>
                </a:solidFill>
              </a:rPr>
              <a:t>&gt;</a:t>
            </a:r>
            <a:r>
              <a:rPr lang="es-ES" sz="1400" b="1" dirty="0" err="1">
                <a:solidFill>
                  <a:srgbClr val="FF0000"/>
                </a:solidFill>
              </a:rPr>
              <a:t>regexp</a:t>
            </a:r>
            <a:r>
              <a:rPr lang="es-MX" sz="1400" b="1" dirty="0">
                <a:solidFill>
                  <a:srgbClr val="FF0000"/>
                </a:solidFill>
              </a:rPr>
              <a:t>)</a:t>
            </a:r>
            <a:endParaRPr lang="es-ES" sz="1400" b="1" dirty="0">
              <a:solidFill>
                <a:srgbClr val="FF0000"/>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92783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0074" y="121552"/>
            <a:ext cx="5300425" cy="523220"/>
          </a:xfrm>
          <a:prstGeom prst="rect">
            <a:avLst/>
          </a:prstGeom>
        </p:spPr>
        <p:txBody>
          <a:bodyPr wrap="none">
            <a:spAutoFit/>
          </a:bodyPr>
          <a:lstStyle/>
          <a:p>
            <a:r>
              <a:rPr lang="es-MX" sz="2800" b="1" dirty="0">
                <a:solidFill>
                  <a:srgbClr val="0070C0"/>
                </a:solidFill>
              </a:rPr>
              <a:t>EJEMPLO PARSEO - SYSLOG</a:t>
            </a:r>
            <a:endParaRPr lang="es-MX" sz="2800" dirty="0">
              <a:solidFill>
                <a:srgbClr val="0070C0"/>
              </a:solidFill>
            </a:endParaRPr>
          </a:p>
        </p:txBody>
      </p:sp>
      <p:sp>
        <p:nvSpPr>
          <p:cNvPr id="3" name="TextBox 2"/>
          <p:cNvSpPr txBox="1"/>
          <p:nvPr/>
        </p:nvSpPr>
        <p:spPr>
          <a:xfrm>
            <a:off x="332014" y="1625044"/>
            <a:ext cx="11408228" cy="1446550"/>
          </a:xfrm>
          <a:prstGeom prst="rect">
            <a:avLst/>
          </a:prstGeom>
          <a:solidFill>
            <a:schemeClr val="bg1"/>
          </a:solidFill>
          <a:ln>
            <a:solidFill>
              <a:schemeClr val="accent2"/>
            </a:solidFill>
          </a:ln>
        </p:spPr>
        <p:txBody>
          <a:bodyPr wrap="square" rtlCol="0">
            <a:spAutoFit/>
          </a:bodyPr>
          <a:lstStyle/>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 </a:t>
            </a:r>
            <a:r>
              <a:rPr lang="es-MX" sz="1100" b="1" dirty="0">
                <a:solidFill>
                  <a:schemeClr val="accent2"/>
                </a:solidFill>
                <a:latin typeface="Courier New" panose="02070309020205020404" pitchFamily="49" charset="0"/>
                <a:cs typeface="Courier New" panose="02070309020205020404" pitchFamily="49" charset="0"/>
              </a:rPr>
              <a:t>1.1.1.1</a:t>
            </a:r>
            <a:r>
              <a:rPr lang="es-MX" sz="1100" dirty="0">
                <a:latin typeface="Courier New" panose="02070309020205020404" pitchFamily="49" charset="0"/>
                <a:cs typeface="Courier New" panose="02070309020205020404" pitchFamily="49" charset="0"/>
              </a:rPr>
              <a:t> : %</a:t>
            </a:r>
            <a:r>
              <a:rPr lang="es-MX" sz="1100" dirty="0">
                <a:solidFill>
                  <a:srgbClr val="FF0000"/>
                </a:solidFill>
                <a:latin typeface="Courier New" panose="02070309020205020404" pitchFamily="49" charset="0"/>
                <a:cs typeface="Courier New" panose="02070309020205020404" pitchFamily="49" charset="0"/>
              </a:rPr>
              <a:t>CONTROLLER</a:t>
            </a:r>
            <a:r>
              <a:rPr lang="es-MX" sz="1100" dirty="0">
                <a:latin typeface="Courier New" panose="02070309020205020404" pitchFamily="49" charset="0"/>
                <a:cs typeface="Courier New" panose="02070309020205020404" pitchFamily="49" charset="0"/>
              </a:rPr>
              <a:t>-</a:t>
            </a:r>
            <a:r>
              <a:rPr lang="es-MX" sz="1100" b="1" dirty="0">
                <a:solidFill>
                  <a:schemeClr val="accent1">
                    <a:lumMod val="75000"/>
                  </a:schemeClr>
                </a:solidFill>
                <a:latin typeface="Courier New" panose="02070309020205020404" pitchFamily="49" charset="0"/>
                <a:cs typeface="Courier New" panose="02070309020205020404" pitchFamily="49" charset="0"/>
              </a:rPr>
              <a:t>5</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UPDOWN</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Controller</a:t>
            </a:r>
            <a:r>
              <a:rPr lang="es-MX" sz="1100" b="1" dirty="0">
                <a:solidFill>
                  <a:srgbClr val="7030A0"/>
                </a:solidFill>
                <a:latin typeface="Courier New" panose="02070309020205020404" pitchFamily="49" charset="0"/>
                <a:cs typeface="Courier New" panose="02070309020205020404" pitchFamily="49" charset="0"/>
              </a:rPr>
              <a:t> E1 6/6, </a:t>
            </a:r>
            <a:r>
              <a:rPr lang="es-MX" sz="1100" b="1" dirty="0" err="1">
                <a:solidFill>
                  <a:srgbClr val="7030A0"/>
                </a:solidFill>
                <a:latin typeface="Courier New" panose="02070309020205020404" pitchFamily="49" charset="0"/>
                <a:cs typeface="Courier New" panose="02070309020205020404" pitchFamily="49" charset="0"/>
              </a:rPr>
              <a:t>changed</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state</a:t>
            </a:r>
            <a:r>
              <a:rPr lang="es-MX" sz="1100" b="1" dirty="0">
                <a:solidFill>
                  <a:srgbClr val="7030A0"/>
                </a:solidFill>
                <a:latin typeface="Courier New" panose="02070309020205020404" pitchFamily="49" charset="0"/>
                <a:cs typeface="Courier New" panose="02070309020205020404" pitchFamily="49" charset="0"/>
              </a:rPr>
              <a:t> to </a:t>
            </a:r>
            <a:r>
              <a:rPr lang="es-MX" sz="1100" b="1" dirty="0" err="1">
                <a:solidFill>
                  <a:srgbClr val="7030A0"/>
                </a:solidFill>
                <a:latin typeface="Courier New" panose="02070309020205020404" pitchFamily="49" charset="0"/>
                <a:cs typeface="Courier New" panose="02070309020205020404" pitchFamily="49" charset="0"/>
              </a:rPr>
              <a:t>down</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2.2.2.2</a:t>
            </a:r>
            <a:r>
              <a:rPr lang="es-MX" sz="1100" dirty="0">
                <a:latin typeface="Courier New" panose="02070309020205020404" pitchFamily="49" charset="0"/>
                <a:cs typeface="Courier New" panose="02070309020205020404" pitchFamily="49" charset="0"/>
              </a:rPr>
              <a:t> 4706526: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15:04:59.709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20:05:00 </a:t>
            </a:r>
            <a:r>
              <a:rPr lang="es-MX" sz="1100" b="1" dirty="0">
                <a:solidFill>
                  <a:schemeClr val="accent2"/>
                </a:solidFill>
                <a:latin typeface="Courier New" panose="02070309020205020404" pitchFamily="49" charset="0"/>
                <a:cs typeface="Courier New" panose="02070309020205020404" pitchFamily="49" charset="0"/>
              </a:rPr>
              <a:t>3.3.3.3</a:t>
            </a:r>
            <a:r>
              <a:rPr lang="es-MX" sz="1100" dirty="0">
                <a:latin typeface="Courier New" panose="02070309020205020404" pitchFamily="49" charset="0"/>
                <a:cs typeface="Courier New" panose="02070309020205020404" pitchFamily="49" charset="0"/>
              </a:rPr>
              <a:t> TMNX: 4700367 </a:t>
            </a:r>
            <a:r>
              <a:rPr lang="es-MX" sz="1100" dirty="0">
                <a:solidFill>
                  <a:srgbClr val="FF0000"/>
                </a:solidFill>
                <a:latin typeface="Courier New" panose="02070309020205020404" pitchFamily="49" charset="0"/>
                <a:cs typeface="Courier New" panose="02070309020205020404" pitchFamily="49" charset="0"/>
              </a:rPr>
              <a:t>Base SECURITY</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MINOR</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cli_user_login-2001</a:t>
            </a:r>
            <a:r>
              <a:rPr lang="es-MX" sz="1100" dirty="0">
                <a:latin typeface="Courier New" panose="02070309020205020404" pitchFamily="49" charset="0"/>
                <a:cs typeface="Courier New" panose="02070309020205020404" pitchFamily="49" charset="0"/>
              </a:rPr>
              <a:t> [</a:t>
            </a:r>
            <a:r>
              <a:rPr lang="es-MX" sz="1100" dirty="0" err="1">
                <a:latin typeface="Courier New" panose="02070309020205020404" pitchFamily="49" charset="0"/>
                <a:cs typeface="Courier New" panose="02070309020205020404" pitchFamily="49" charset="0"/>
              </a:rPr>
              <a:t>vpnadm</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User</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vpnadm</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from</a:t>
            </a:r>
            <a:r>
              <a:rPr lang="es-MX" sz="1100" b="1" dirty="0">
                <a:solidFill>
                  <a:srgbClr val="7030A0"/>
                </a:solidFill>
                <a:latin typeface="Courier New" panose="02070309020205020404" pitchFamily="49" charset="0"/>
                <a:cs typeface="Courier New" panose="02070309020205020404" pitchFamily="49" charset="0"/>
              </a:rPr>
              <a:t> 10.128.64.70 </a:t>
            </a:r>
            <a:r>
              <a:rPr lang="es-MX" sz="1100" b="1" dirty="0" err="1">
                <a:solidFill>
                  <a:srgbClr val="7030A0"/>
                </a:solidFill>
                <a:latin typeface="Courier New" panose="02070309020205020404" pitchFamily="49" charset="0"/>
                <a:cs typeface="Courier New" panose="02070309020205020404" pitchFamily="49" charset="0"/>
              </a:rPr>
              <a:t>logged</a:t>
            </a:r>
            <a:r>
              <a:rPr lang="es-MX" sz="1100" b="1" dirty="0">
                <a:solidFill>
                  <a:srgbClr val="7030A0"/>
                </a:solidFill>
                <a:latin typeface="Courier New" panose="02070309020205020404" pitchFamily="49" charset="0"/>
                <a:cs typeface="Courier New" panose="02070309020205020404" pitchFamily="49" charset="0"/>
              </a:rPr>
              <a:t> </a:t>
            </a:r>
            <a:r>
              <a:rPr lang="es-MX" sz="1100" dirty="0">
                <a:latin typeface="Courier New" panose="02070309020205020404" pitchFamily="49" charset="0"/>
                <a:cs typeface="Courier New" panose="02070309020205020404" pitchFamily="49" charset="0"/>
              </a:rPr>
              <a:t>in</a:t>
            </a: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20:05:00 </a:t>
            </a:r>
            <a:r>
              <a:rPr lang="es-MX" sz="1100" b="1" dirty="0">
                <a:solidFill>
                  <a:schemeClr val="accent2"/>
                </a:solidFill>
                <a:latin typeface="Courier New" panose="02070309020205020404" pitchFamily="49" charset="0"/>
                <a:cs typeface="Courier New" panose="02070309020205020404" pitchFamily="49" charset="0"/>
              </a:rPr>
              <a:t>3.3.3.3</a:t>
            </a:r>
            <a:r>
              <a:rPr lang="es-MX" sz="1100" dirty="0">
                <a:latin typeface="Courier New" panose="02070309020205020404" pitchFamily="49" charset="0"/>
                <a:cs typeface="Courier New" panose="02070309020205020404" pitchFamily="49" charset="0"/>
              </a:rPr>
              <a:t> TMNX: 4700368 </a:t>
            </a:r>
            <a:r>
              <a:rPr lang="es-MX" sz="1100" dirty="0">
                <a:solidFill>
                  <a:srgbClr val="FF0000"/>
                </a:solidFill>
                <a:latin typeface="Courier New" panose="02070309020205020404" pitchFamily="49" charset="0"/>
                <a:cs typeface="Courier New" panose="02070309020205020404" pitchFamily="49" charset="0"/>
              </a:rPr>
              <a:t>Base USER</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MINOR</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cli_user_login-2001</a:t>
            </a:r>
            <a:r>
              <a:rPr lang="es-MX" sz="1100" dirty="0">
                <a:latin typeface="Courier New" panose="02070309020205020404" pitchFamily="49" charset="0"/>
                <a:cs typeface="Courier New" panose="02070309020205020404" pitchFamily="49" charset="0"/>
              </a:rPr>
              <a:t> [</a:t>
            </a:r>
            <a:r>
              <a:rPr lang="es-MX" sz="1100" dirty="0" err="1">
                <a:latin typeface="Courier New" panose="02070309020205020404" pitchFamily="49" charset="0"/>
                <a:cs typeface="Courier New" panose="02070309020205020404" pitchFamily="49" charset="0"/>
              </a:rPr>
              <a:t>vpnadm</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User</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from</a:t>
            </a:r>
            <a:r>
              <a:rPr lang="es-MX" sz="1100" b="1" dirty="0">
                <a:solidFill>
                  <a:srgbClr val="7030A0"/>
                </a:solidFill>
                <a:latin typeface="Courier New" panose="02070309020205020404" pitchFamily="49" charset="0"/>
                <a:cs typeface="Courier New" panose="02070309020205020404" pitchFamily="49" charset="0"/>
              </a:rPr>
              <a:t> 10.128.64.70 </a:t>
            </a:r>
            <a:r>
              <a:rPr lang="es-MX" sz="1100" b="1" dirty="0" err="1">
                <a:solidFill>
                  <a:srgbClr val="7030A0"/>
                </a:solidFill>
                <a:latin typeface="Courier New" panose="02070309020205020404" pitchFamily="49" charset="0"/>
                <a:cs typeface="Courier New" panose="02070309020205020404" pitchFamily="49" charset="0"/>
              </a:rPr>
              <a:t>logged</a:t>
            </a:r>
            <a:r>
              <a:rPr lang="es-MX" sz="1100" b="1" dirty="0">
                <a:solidFill>
                  <a:srgbClr val="7030A0"/>
                </a:solidFill>
                <a:latin typeface="Courier New" panose="02070309020205020404" pitchFamily="49" charset="0"/>
                <a:cs typeface="Courier New" panose="02070309020205020404" pitchFamily="49" charset="0"/>
              </a:rPr>
              <a:t> in</a:t>
            </a: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4.4.4.4</a:t>
            </a:r>
            <a:r>
              <a:rPr lang="es-MX" sz="1100" dirty="0">
                <a:latin typeface="Courier New" panose="02070309020205020404" pitchFamily="49" charset="0"/>
                <a:cs typeface="Courier New" panose="02070309020205020404" pitchFamily="49" charset="0"/>
              </a:rPr>
              <a:t> 2189111: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15:05:00.241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 </a:t>
            </a:r>
            <a:r>
              <a:rPr lang="es-MX" sz="1100" b="1" dirty="0">
                <a:solidFill>
                  <a:schemeClr val="accent2"/>
                </a:solidFill>
                <a:latin typeface="Courier New" panose="02070309020205020404" pitchFamily="49" charset="0"/>
                <a:cs typeface="Courier New" panose="02070309020205020404" pitchFamily="49" charset="0"/>
              </a:rPr>
              <a:t>1.1.1.1</a:t>
            </a:r>
            <a:r>
              <a:rPr lang="es-MX" sz="1100" dirty="0">
                <a:latin typeface="Courier New" panose="02070309020205020404" pitchFamily="49" charset="0"/>
                <a:cs typeface="Courier New" panose="02070309020205020404" pitchFamily="49" charset="0"/>
              </a:rPr>
              <a:t> : %</a:t>
            </a:r>
            <a:r>
              <a:rPr lang="es-MX" sz="1100" dirty="0">
                <a:solidFill>
                  <a:srgbClr val="FF0000"/>
                </a:solidFill>
                <a:latin typeface="Courier New" panose="02070309020205020404" pitchFamily="49" charset="0"/>
                <a:cs typeface="Courier New" panose="02070309020205020404" pitchFamily="49" charset="0"/>
              </a:rPr>
              <a:t>LINK</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UPDOWN</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Interface Serial6/6:0, </a:t>
            </a:r>
            <a:r>
              <a:rPr lang="es-MX" sz="1100" b="1" dirty="0" err="1">
                <a:solidFill>
                  <a:srgbClr val="7030A0"/>
                </a:solidFill>
                <a:latin typeface="Courier New" panose="02070309020205020404" pitchFamily="49" charset="0"/>
                <a:cs typeface="Courier New" panose="02070309020205020404" pitchFamily="49" charset="0"/>
              </a:rPr>
              <a:t>changed</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state</a:t>
            </a:r>
            <a:r>
              <a:rPr lang="es-MX" sz="1100" b="1" dirty="0">
                <a:solidFill>
                  <a:srgbClr val="7030A0"/>
                </a:solidFill>
                <a:latin typeface="Courier New" panose="02070309020205020404" pitchFamily="49" charset="0"/>
                <a:cs typeface="Courier New" panose="02070309020205020404" pitchFamily="49" charset="0"/>
              </a:rPr>
              <a:t> to </a:t>
            </a:r>
            <a:r>
              <a:rPr lang="es-MX" sz="1100" b="1" dirty="0" err="1">
                <a:solidFill>
                  <a:srgbClr val="7030A0"/>
                </a:solidFill>
                <a:latin typeface="Courier New" panose="02070309020205020404" pitchFamily="49" charset="0"/>
                <a:cs typeface="Courier New" panose="02070309020205020404" pitchFamily="49" charset="0"/>
              </a:rPr>
              <a:t>down</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4.4.4.4</a:t>
            </a:r>
            <a:r>
              <a:rPr lang="es-MX" sz="1100" dirty="0">
                <a:latin typeface="Courier New" panose="02070309020205020404" pitchFamily="49" charset="0"/>
                <a:cs typeface="Courier New" panose="02070309020205020404" pitchFamily="49" charset="0"/>
              </a:rPr>
              <a:t> 1279548: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15:05:00.542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3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15:01:46 </a:t>
            </a:r>
            <a:r>
              <a:rPr lang="es-MX" sz="1100" b="1" dirty="0">
                <a:solidFill>
                  <a:schemeClr val="accent2"/>
                </a:solidFill>
                <a:latin typeface="Courier New" panose="02070309020205020404" pitchFamily="49" charset="0"/>
                <a:cs typeface="Courier New" panose="02070309020205020404" pitchFamily="49" charset="0"/>
              </a:rPr>
              <a:t>5.5.5.5</a:t>
            </a:r>
            <a:r>
              <a:rPr lang="es-MX" sz="1100" dirty="0">
                <a:latin typeface="Courier New" panose="02070309020205020404" pitchFamily="49" charset="0"/>
                <a:cs typeface="Courier New" panose="02070309020205020404" pitchFamily="49" charset="0"/>
              </a:rPr>
              <a:t> 5422773: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15:05:00.938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p:txBody>
      </p:sp>
      <p:sp>
        <p:nvSpPr>
          <p:cNvPr id="5" name="TextBox 4"/>
          <p:cNvSpPr txBox="1"/>
          <p:nvPr/>
        </p:nvSpPr>
        <p:spPr>
          <a:xfrm>
            <a:off x="332014" y="4032352"/>
            <a:ext cx="11408228" cy="2031325"/>
          </a:xfrm>
          <a:prstGeom prst="rect">
            <a:avLst/>
          </a:prstGeom>
          <a:noFill/>
        </p:spPr>
        <p:txBody>
          <a:bodyPr wrap="square" rtlCol="0">
            <a:spAutoFit/>
          </a:bodyPr>
          <a:lstStyle/>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15:05:00 %MEX335AR06 %</a:t>
            </a:r>
            <a:r>
              <a:rPr lang="es-MX" sz="1050" b="1" dirty="0">
                <a:solidFill>
                  <a:schemeClr val="accent2"/>
                </a:solidFill>
                <a:latin typeface="Courier New" panose="02070309020205020404" pitchFamily="49" charset="0"/>
                <a:cs typeface="Courier New" panose="02070309020205020404" pitchFamily="49" charset="0"/>
              </a:rPr>
              <a:t>1.1.1.1</a:t>
            </a:r>
            <a:r>
              <a:rPr lang="es-MX" sz="1050" dirty="0">
                <a:latin typeface="Courier New" panose="02070309020205020404" pitchFamily="49" charset="0"/>
                <a:cs typeface="Courier New" panose="02070309020205020404" pitchFamily="49" charset="0"/>
              </a:rPr>
              <a:t> %PENDIENTE %PENDIENTE %CISCO %7206VXR %LOOPBACK %LOOPBACK %MEX %</a:t>
            </a:r>
            <a:r>
              <a:rPr lang="es-MX" sz="1050" b="1" dirty="0">
                <a:solidFill>
                  <a:srgbClr val="FF0000"/>
                </a:solidFill>
                <a:latin typeface="Courier New" panose="02070309020205020404" pitchFamily="49" charset="0"/>
                <a:cs typeface="Courier New" panose="02070309020205020404" pitchFamily="49" charset="0"/>
              </a:rPr>
              <a:t>CONTROLLER</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5</a:t>
            </a:r>
            <a:r>
              <a:rPr lang="es-MX" sz="1050" dirty="0">
                <a:solidFill>
                  <a:srgbClr val="0070C0"/>
                </a:solidFill>
                <a:latin typeface="Courier New" panose="02070309020205020404" pitchFamily="49" charset="0"/>
                <a:cs typeface="Courier New" panose="02070309020205020404" pitchFamily="49" charset="0"/>
              </a:rPr>
              <a:t> </a:t>
            </a:r>
            <a:r>
              <a:rPr lang="es-MX" sz="1050" dirty="0">
                <a:latin typeface="Courier New" panose="02070309020205020404" pitchFamily="49" charset="0"/>
                <a:cs typeface="Courier New" panose="02070309020205020404" pitchFamily="49" charset="0"/>
              </a:rPr>
              <a:t>%</a:t>
            </a:r>
            <a:r>
              <a:rPr lang="es-MX" sz="1050" b="1" dirty="0">
                <a:solidFill>
                  <a:srgbClr val="00B050"/>
                </a:solidFill>
                <a:latin typeface="Courier New" panose="02070309020205020404" pitchFamily="49" charset="0"/>
                <a:cs typeface="Courier New" panose="02070309020205020404" pitchFamily="49" charset="0"/>
              </a:rPr>
              <a:t>UPDOWN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Controller</a:t>
            </a:r>
            <a:r>
              <a:rPr lang="es-MX" sz="1050" b="1" dirty="0">
                <a:solidFill>
                  <a:srgbClr val="7030A0"/>
                </a:solidFill>
                <a:latin typeface="Courier New" panose="02070309020205020404" pitchFamily="49" charset="0"/>
                <a:cs typeface="Courier New" panose="02070309020205020404" pitchFamily="49" charset="0"/>
              </a:rPr>
              <a:t> E1 6/6, </a:t>
            </a:r>
            <a:r>
              <a:rPr lang="es-MX" sz="1050" b="1" dirty="0" err="1">
                <a:solidFill>
                  <a:srgbClr val="7030A0"/>
                </a:solidFill>
                <a:latin typeface="Courier New" panose="02070309020205020404" pitchFamily="49" charset="0"/>
                <a:cs typeface="Courier New" panose="02070309020205020404" pitchFamily="49" charset="0"/>
              </a:rPr>
              <a:t>changed</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state</a:t>
            </a:r>
            <a:r>
              <a:rPr lang="es-MX" sz="1050" b="1" dirty="0">
                <a:solidFill>
                  <a:srgbClr val="7030A0"/>
                </a:solidFill>
                <a:latin typeface="Courier New" panose="02070309020205020404" pitchFamily="49" charset="0"/>
                <a:cs typeface="Courier New" panose="02070309020205020404" pitchFamily="49" charset="0"/>
              </a:rPr>
              <a:t> to </a:t>
            </a:r>
            <a:r>
              <a:rPr lang="es-MX" sz="1050" b="1" dirty="0" err="1">
                <a:solidFill>
                  <a:srgbClr val="7030A0"/>
                </a:solidFill>
                <a:latin typeface="Courier New" panose="02070309020205020404" pitchFamily="49" charset="0"/>
                <a:cs typeface="Courier New" panose="02070309020205020404" pitchFamily="49" charset="0"/>
              </a:rPr>
              <a:t>down</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15:05:00 %MEX313SB01 %</a:t>
            </a:r>
            <a:r>
              <a:rPr lang="es-MX" sz="1050" b="1" dirty="0">
                <a:solidFill>
                  <a:schemeClr val="accent2"/>
                </a:solidFill>
                <a:latin typeface="Courier New" panose="02070309020205020404" pitchFamily="49" charset="0"/>
                <a:cs typeface="Courier New" panose="02070309020205020404" pitchFamily="49" charset="0"/>
              </a:rPr>
              <a:t>2.2.2.2</a:t>
            </a:r>
            <a:r>
              <a:rPr lang="es-MX" sz="1050" dirty="0">
                <a:latin typeface="Courier New" panose="02070309020205020404" pitchFamily="49" charset="0"/>
                <a:cs typeface="Courier New" panose="02070309020205020404" pitchFamily="49" charset="0"/>
              </a:rPr>
              <a:t> %PENDIENTE %PENDIENTE %CISCO %2851 %LOOPBACK %LOOPBACK %MEX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15:05:00 %MEX430NPE02 %</a:t>
            </a:r>
            <a:r>
              <a:rPr lang="es-MX" sz="1050" b="1" dirty="0">
                <a:solidFill>
                  <a:schemeClr val="accent2"/>
                </a:solidFill>
                <a:latin typeface="Courier New" panose="02070309020205020404" pitchFamily="49" charset="0"/>
                <a:cs typeface="Courier New" panose="02070309020205020404" pitchFamily="49" charset="0"/>
              </a:rPr>
              <a:t>3.3.3.3</a:t>
            </a:r>
            <a:r>
              <a:rPr lang="es-MX" sz="1050" dirty="0">
                <a:latin typeface="Courier New" panose="02070309020205020404" pitchFamily="49" charset="0"/>
                <a:cs typeface="Courier New" panose="02070309020205020404" pitchFamily="49" charset="0"/>
              </a:rPr>
              <a:t> %PENDIENTE %PENDIENTE %ALCATEL %7750_SR_7 %</a:t>
            </a:r>
            <a:r>
              <a:rPr lang="es-MX" sz="1050" dirty="0" err="1">
                <a:latin typeface="Courier New" panose="02070309020205020404" pitchFamily="49" charset="0"/>
                <a:cs typeface="Courier New" panose="02070309020205020404" pitchFamily="49" charset="0"/>
              </a:rPr>
              <a:t>system</a:t>
            </a:r>
            <a:r>
              <a:rPr lang="es-MX" sz="1050" dirty="0">
                <a:latin typeface="Courier New" panose="02070309020205020404" pitchFamily="49" charset="0"/>
                <a:cs typeface="Courier New" panose="02070309020205020404" pitchFamily="49" charset="0"/>
              </a:rPr>
              <a:t> % %MEX %</a:t>
            </a:r>
            <a:r>
              <a:rPr lang="es-MX" sz="1050" b="1" dirty="0" err="1">
                <a:solidFill>
                  <a:srgbClr val="FF0000"/>
                </a:solidFill>
                <a:latin typeface="Courier New" panose="02070309020205020404" pitchFamily="49" charset="0"/>
                <a:cs typeface="Courier New" panose="02070309020205020404" pitchFamily="49" charset="0"/>
              </a:rPr>
              <a:t>Base_SECURITY</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err="1">
                <a:solidFill>
                  <a:srgbClr val="00B050"/>
                </a:solidFill>
                <a:latin typeface="Courier New" panose="02070309020205020404" pitchFamily="49" charset="0"/>
                <a:cs typeface="Courier New" panose="02070309020205020404" pitchFamily="49" charset="0"/>
              </a:rPr>
              <a:t>cli_user_login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User</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vpnadm</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from</a:t>
            </a:r>
            <a:r>
              <a:rPr lang="es-MX" sz="1050" b="1" dirty="0">
                <a:solidFill>
                  <a:srgbClr val="7030A0"/>
                </a:solidFill>
                <a:latin typeface="Courier New" panose="02070309020205020404" pitchFamily="49" charset="0"/>
                <a:cs typeface="Courier New" panose="02070309020205020404" pitchFamily="49" charset="0"/>
              </a:rPr>
              <a:t> 10.128.64.70 </a:t>
            </a:r>
            <a:r>
              <a:rPr lang="es-MX" sz="1050" b="1" dirty="0" err="1">
                <a:solidFill>
                  <a:srgbClr val="7030A0"/>
                </a:solidFill>
                <a:latin typeface="Courier New" panose="02070309020205020404" pitchFamily="49" charset="0"/>
                <a:cs typeface="Courier New" panose="02070309020205020404" pitchFamily="49" charset="0"/>
              </a:rPr>
              <a:t>logged</a:t>
            </a:r>
            <a:r>
              <a:rPr lang="es-MX" sz="1050" b="1" dirty="0">
                <a:solidFill>
                  <a:srgbClr val="7030A0"/>
                </a:solidFill>
                <a:latin typeface="Courier New" panose="02070309020205020404" pitchFamily="49" charset="0"/>
                <a:cs typeface="Courier New" panose="02070309020205020404" pitchFamily="49" charset="0"/>
              </a:rPr>
              <a:t> in</a:t>
            </a: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15:05:00 %MEX430NPE02 %</a:t>
            </a:r>
            <a:r>
              <a:rPr lang="es-MX" sz="1050" b="1" dirty="0">
                <a:solidFill>
                  <a:schemeClr val="accent2"/>
                </a:solidFill>
                <a:latin typeface="Courier New" panose="02070309020205020404" pitchFamily="49" charset="0"/>
                <a:cs typeface="Courier New" panose="02070309020205020404" pitchFamily="49" charset="0"/>
              </a:rPr>
              <a:t>3.3.3.3</a:t>
            </a:r>
            <a:r>
              <a:rPr lang="es-MX" sz="1050" dirty="0">
                <a:latin typeface="Courier New" panose="02070309020205020404" pitchFamily="49" charset="0"/>
                <a:cs typeface="Courier New" panose="02070309020205020404" pitchFamily="49" charset="0"/>
              </a:rPr>
              <a:t> %PENDIENTE %PENDIENTE %ALCATEL %7750_SR_7 %</a:t>
            </a:r>
            <a:r>
              <a:rPr lang="es-MX" sz="1050" dirty="0" err="1">
                <a:latin typeface="Courier New" panose="02070309020205020404" pitchFamily="49" charset="0"/>
                <a:cs typeface="Courier New" panose="02070309020205020404" pitchFamily="49" charset="0"/>
              </a:rPr>
              <a:t>system</a:t>
            </a:r>
            <a:r>
              <a:rPr lang="es-MX" sz="1050" dirty="0">
                <a:latin typeface="Courier New" panose="02070309020205020404" pitchFamily="49" charset="0"/>
                <a:cs typeface="Courier New" panose="02070309020205020404" pitchFamily="49" charset="0"/>
              </a:rPr>
              <a:t> % %MEX %</a:t>
            </a:r>
            <a:r>
              <a:rPr lang="es-MX" sz="1050" b="1" dirty="0" err="1">
                <a:solidFill>
                  <a:srgbClr val="FF0000"/>
                </a:solidFill>
                <a:latin typeface="Courier New" panose="02070309020205020404" pitchFamily="49" charset="0"/>
                <a:cs typeface="Courier New" panose="02070309020205020404" pitchFamily="49" charset="0"/>
              </a:rPr>
              <a:t>Base_USER</a:t>
            </a:r>
            <a:r>
              <a:rPr lang="es-MX" sz="1050" dirty="0">
                <a:solidFill>
                  <a:srgbClr val="FF0000"/>
                </a:solidFill>
                <a:latin typeface="Courier New" panose="02070309020205020404" pitchFamily="49" charset="0"/>
                <a:cs typeface="Courier New" panose="02070309020205020404" pitchFamily="49" charset="0"/>
              </a:rPr>
              <a:t> </a:t>
            </a:r>
            <a:r>
              <a:rPr lang="es-MX" sz="1050" dirty="0">
                <a:latin typeface="Courier New" panose="02070309020205020404" pitchFamily="49" charset="0"/>
                <a:cs typeface="Courier New" panose="02070309020205020404" pitchFamily="49" charset="0"/>
              </a:rPr>
              <a:t>%</a:t>
            </a:r>
            <a:r>
              <a:rPr lang="es-MX" sz="1050" b="1" dirty="0">
                <a:solidFill>
                  <a:srgbClr val="0070C0"/>
                </a:solidFill>
                <a:latin typeface="Courier New" panose="02070309020205020404" pitchFamily="49" charset="0"/>
                <a:cs typeface="Courier New" panose="02070309020205020404" pitchFamily="49" charset="0"/>
              </a:rPr>
              <a:t>3 </a:t>
            </a:r>
            <a:r>
              <a:rPr lang="es-MX" sz="1050" dirty="0">
                <a:latin typeface="Courier New" panose="02070309020205020404" pitchFamily="49" charset="0"/>
                <a:cs typeface="Courier New" panose="02070309020205020404" pitchFamily="49" charset="0"/>
              </a:rPr>
              <a:t>%</a:t>
            </a:r>
            <a:r>
              <a:rPr lang="es-MX" sz="1050" b="1" dirty="0" err="1">
                <a:solidFill>
                  <a:srgbClr val="00B050"/>
                </a:solidFill>
                <a:latin typeface="Courier New" panose="02070309020205020404" pitchFamily="49" charset="0"/>
                <a:cs typeface="Courier New" panose="02070309020205020404" pitchFamily="49" charset="0"/>
              </a:rPr>
              <a:t>cli_user_login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User</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from</a:t>
            </a:r>
            <a:r>
              <a:rPr lang="es-MX" sz="1050" b="1" dirty="0">
                <a:solidFill>
                  <a:srgbClr val="7030A0"/>
                </a:solidFill>
                <a:latin typeface="Courier New" panose="02070309020205020404" pitchFamily="49" charset="0"/>
                <a:cs typeface="Courier New" panose="02070309020205020404" pitchFamily="49" charset="0"/>
              </a:rPr>
              <a:t> 10.128.64.70 </a:t>
            </a:r>
            <a:r>
              <a:rPr lang="es-MX" sz="1050" b="1" dirty="0" err="1">
                <a:solidFill>
                  <a:srgbClr val="7030A0"/>
                </a:solidFill>
                <a:latin typeface="Courier New" panose="02070309020205020404" pitchFamily="49" charset="0"/>
                <a:cs typeface="Courier New" panose="02070309020205020404" pitchFamily="49" charset="0"/>
              </a:rPr>
              <a:t>logged</a:t>
            </a:r>
            <a:r>
              <a:rPr lang="es-MX" sz="1050" b="1" dirty="0">
                <a:solidFill>
                  <a:srgbClr val="7030A0"/>
                </a:solidFill>
                <a:latin typeface="Courier New" panose="02070309020205020404" pitchFamily="49" charset="0"/>
                <a:cs typeface="Courier New" panose="02070309020205020404" pitchFamily="49" charset="0"/>
              </a:rPr>
              <a:t> in</a:t>
            </a: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15:05:01 %VIC902SB01 %</a:t>
            </a:r>
            <a:r>
              <a:rPr lang="es-MX" sz="1050" b="1" dirty="0">
                <a:solidFill>
                  <a:schemeClr val="accent2"/>
                </a:solidFill>
                <a:latin typeface="Courier New" panose="02070309020205020404" pitchFamily="49" charset="0"/>
                <a:cs typeface="Courier New" panose="02070309020205020404" pitchFamily="49" charset="0"/>
              </a:rPr>
              <a:t>4.4.4.4</a:t>
            </a:r>
            <a:r>
              <a:rPr lang="es-MX" sz="1050" dirty="0">
                <a:latin typeface="Courier New" panose="02070309020205020404" pitchFamily="49" charset="0"/>
                <a:cs typeface="Courier New" panose="02070309020205020404" pitchFamily="49" charset="0"/>
              </a:rPr>
              <a:t> %PENDIENTE %PENDIENTE %CISCO %2851 %LOOPBACK %LOOPBACK %VIC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15:05:01 %MEX335AR06 %</a:t>
            </a:r>
            <a:r>
              <a:rPr lang="es-MX" sz="1050" b="1" dirty="0">
                <a:solidFill>
                  <a:schemeClr val="accent2"/>
                </a:solidFill>
                <a:latin typeface="Courier New" panose="02070309020205020404" pitchFamily="49" charset="0"/>
                <a:cs typeface="Courier New" panose="02070309020205020404" pitchFamily="49" charset="0"/>
              </a:rPr>
              <a:t>1.1.1.1</a:t>
            </a:r>
            <a:r>
              <a:rPr lang="es-MX" sz="1050" dirty="0">
                <a:latin typeface="Courier New" panose="02070309020205020404" pitchFamily="49" charset="0"/>
                <a:cs typeface="Courier New" panose="02070309020205020404" pitchFamily="49" charset="0"/>
              </a:rPr>
              <a:t> %PENDIENTE %PENDIENTE %CISCO %7206VXR %LOOPBACK %LOOPBACK %MEX %</a:t>
            </a:r>
            <a:r>
              <a:rPr lang="es-MX" sz="1050" b="1" dirty="0">
                <a:solidFill>
                  <a:srgbClr val="FF0000"/>
                </a:solidFill>
                <a:latin typeface="Courier New" panose="02070309020205020404" pitchFamily="49" charset="0"/>
                <a:cs typeface="Courier New" panose="02070309020205020404" pitchFamily="49" charset="0"/>
              </a:rPr>
              <a:t>LINK</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UPDOWN</a:t>
            </a:r>
            <a:r>
              <a:rPr lang="es-MX" sz="1050" dirty="0">
                <a:latin typeface="Courier New" panose="02070309020205020404" pitchFamily="49" charset="0"/>
                <a:cs typeface="Courier New" panose="02070309020205020404" pitchFamily="49" charset="0"/>
              </a:rPr>
              <a:t>:_</a:t>
            </a:r>
            <a:r>
              <a:rPr lang="es-MX" sz="1050" b="1" dirty="0">
                <a:solidFill>
                  <a:srgbClr val="7030A0"/>
                </a:solidFill>
                <a:latin typeface="Courier New" panose="02070309020205020404" pitchFamily="49" charset="0"/>
                <a:cs typeface="Courier New" panose="02070309020205020404" pitchFamily="49" charset="0"/>
              </a:rPr>
              <a:t>Interface_Serial6/6:0, </a:t>
            </a:r>
            <a:r>
              <a:rPr lang="es-MX" sz="1050" b="1" dirty="0" err="1">
                <a:solidFill>
                  <a:srgbClr val="7030A0"/>
                </a:solidFill>
                <a:latin typeface="Courier New" panose="02070309020205020404" pitchFamily="49" charset="0"/>
                <a:cs typeface="Courier New" panose="02070309020205020404" pitchFamily="49" charset="0"/>
              </a:rPr>
              <a:t>changed</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state</a:t>
            </a:r>
            <a:r>
              <a:rPr lang="es-MX" sz="1050" b="1" dirty="0">
                <a:solidFill>
                  <a:srgbClr val="7030A0"/>
                </a:solidFill>
                <a:latin typeface="Courier New" panose="02070309020205020404" pitchFamily="49" charset="0"/>
                <a:cs typeface="Courier New" panose="02070309020205020404" pitchFamily="49" charset="0"/>
              </a:rPr>
              <a:t> to </a:t>
            </a:r>
            <a:r>
              <a:rPr lang="es-MX" sz="1050" b="1" dirty="0" err="1">
                <a:solidFill>
                  <a:srgbClr val="7030A0"/>
                </a:solidFill>
                <a:latin typeface="Courier New" panose="02070309020205020404" pitchFamily="49" charset="0"/>
                <a:cs typeface="Courier New" panose="02070309020205020404" pitchFamily="49" charset="0"/>
              </a:rPr>
              <a:t>down</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15:05:01 %XAL903SB01 %</a:t>
            </a:r>
            <a:r>
              <a:rPr lang="es-MX" sz="1050" b="1" dirty="0">
                <a:solidFill>
                  <a:schemeClr val="accent2"/>
                </a:solidFill>
                <a:latin typeface="Courier New" panose="02070309020205020404" pitchFamily="49" charset="0"/>
                <a:cs typeface="Courier New" panose="02070309020205020404" pitchFamily="49" charset="0"/>
              </a:rPr>
              <a:t>4.4.4.4</a:t>
            </a:r>
            <a:r>
              <a:rPr lang="es-MX" sz="1050" dirty="0">
                <a:latin typeface="Courier New" panose="02070309020205020404" pitchFamily="49" charset="0"/>
                <a:cs typeface="Courier New" panose="02070309020205020404" pitchFamily="49" charset="0"/>
              </a:rPr>
              <a:t> %PENDIENTE %PENDIENTE %CISCO %2851 %LOOPBACK %LOOPBACK %XAL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3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15:05:01 %SAL102SB01 %</a:t>
            </a:r>
            <a:r>
              <a:rPr lang="es-MX" sz="1050" b="1" dirty="0">
                <a:solidFill>
                  <a:schemeClr val="accent2"/>
                </a:solidFill>
                <a:latin typeface="Courier New" panose="02070309020205020404" pitchFamily="49" charset="0"/>
                <a:cs typeface="Courier New" panose="02070309020205020404" pitchFamily="49" charset="0"/>
              </a:rPr>
              <a:t>5.5.5.5</a:t>
            </a:r>
            <a:r>
              <a:rPr lang="es-MX" sz="1050" dirty="0">
                <a:latin typeface="Courier New" panose="02070309020205020404" pitchFamily="49" charset="0"/>
                <a:cs typeface="Courier New" panose="02070309020205020404" pitchFamily="49" charset="0"/>
              </a:rPr>
              <a:t> %PENDIENTE %PENDIENTE %CISCO %2851 %LOOPBACK %LOOPBACK %SAL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p:txBody>
      </p:sp>
      <p:sp>
        <p:nvSpPr>
          <p:cNvPr id="7" name="TextBox 6"/>
          <p:cNvSpPr txBox="1"/>
          <p:nvPr/>
        </p:nvSpPr>
        <p:spPr>
          <a:xfrm>
            <a:off x="332014" y="1150370"/>
            <a:ext cx="4713514" cy="369332"/>
          </a:xfrm>
          <a:prstGeom prst="rect">
            <a:avLst/>
          </a:prstGeom>
          <a:noFill/>
        </p:spPr>
        <p:txBody>
          <a:bodyPr wrap="square" rtlCol="0">
            <a:spAutoFit/>
          </a:bodyPr>
          <a:lstStyle/>
          <a:p>
            <a:r>
              <a:rPr lang="es-MX" dirty="0">
                <a:solidFill>
                  <a:schemeClr val="bg1">
                    <a:lumMod val="50000"/>
                  </a:schemeClr>
                </a:solidFill>
              </a:rPr>
              <a:t>SYSLOG Original</a:t>
            </a:r>
          </a:p>
        </p:txBody>
      </p:sp>
      <p:sp>
        <p:nvSpPr>
          <p:cNvPr id="8" name="TextBox 7"/>
          <p:cNvSpPr txBox="1"/>
          <p:nvPr/>
        </p:nvSpPr>
        <p:spPr>
          <a:xfrm>
            <a:off x="332014" y="3663020"/>
            <a:ext cx="7516586" cy="369332"/>
          </a:xfrm>
          <a:prstGeom prst="rect">
            <a:avLst/>
          </a:prstGeom>
          <a:noFill/>
        </p:spPr>
        <p:txBody>
          <a:bodyPr wrap="square" rtlCol="0">
            <a:spAutoFit/>
          </a:bodyPr>
          <a:lstStyle/>
          <a:p>
            <a:r>
              <a:rPr lang="es-MX" dirty="0" err="1">
                <a:solidFill>
                  <a:schemeClr val="bg1">
                    <a:lumMod val="50000"/>
                  </a:schemeClr>
                </a:solidFill>
              </a:rPr>
              <a:t>Syslog</a:t>
            </a:r>
            <a:r>
              <a:rPr lang="es-MX" dirty="0">
                <a:solidFill>
                  <a:schemeClr val="bg1">
                    <a:lumMod val="50000"/>
                  </a:schemeClr>
                </a:solidFill>
              </a:rPr>
              <a:t> Enriquecido</a:t>
            </a:r>
          </a:p>
        </p:txBody>
      </p:sp>
      <p:sp>
        <p:nvSpPr>
          <p:cNvPr id="9" name="TextBox 8"/>
          <p:cNvSpPr txBox="1"/>
          <p:nvPr/>
        </p:nvSpPr>
        <p:spPr>
          <a:xfrm>
            <a:off x="3167743" y="913033"/>
            <a:ext cx="11070772" cy="369332"/>
          </a:xfrm>
          <a:prstGeom prst="rect">
            <a:avLst/>
          </a:prstGeom>
          <a:noFill/>
        </p:spPr>
        <p:txBody>
          <a:bodyPr wrap="square" rtlCol="0">
            <a:spAutoFit/>
          </a:bodyPr>
          <a:lstStyle/>
          <a:p>
            <a:r>
              <a:rPr lang="es-MX" dirty="0">
                <a:solidFill>
                  <a:schemeClr val="accent2"/>
                </a:solidFill>
              </a:rPr>
              <a:t>IP SOURCE</a:t>
            </a:r>
            <a:r>
              <a:rPr lang="es-MX" dirty="0"/>
              <a:t>; </a:t>
            </a:r>
            <a:r>
              <a:rPr lang="es-MX" dirty="0">
                <a:solidFill>
                  <a:srgbClr val="FF0000"/>
                </a:solidFill>
              </a:rPr>
              <a:t>CAUSE</a:t>
            </a:r>
            <a:r>
              <a:rPr lang="es-MX" dirty="0"/>
              <a:t>; </a:t>
            </a:r>
            <a:r>
              <a:rPr lang="es-MX" dirty="0">
                <a:solidFill>
                  <a:srgbClr val="00B050"/>
                </a:solidFill>
              </a:rPr>
              <a:t>SUBCAUSE;</a:t>
            </a:r>
            <a:r>
              <a:rPr lang="es-MX" dirty="0"/>
              <a:t> </a:t>
            </a:r>
            <a:r>
              <a:rPr lang="es-MX" dirty="0">
                <a:solidFill>
                  <a:srgbClr val="00B0F0"/>
                </a:solidFill>
              </a:rPr>
              <a:t>SEVERITY</a:t>
            </a:r>
            <a:r>
              <a:rPr lang="es-MX" dirty="0"/>
              <a:t>; </a:t>
            </a:r>
            <a:r>
              <a:rPr lang="es-MX" b="1" dirty="0">
                <a:solidFill>
                  <a:srgbClr val="7030A0"/>
                </a:solidFill>
              </a:rPr>
              <a:t>LOG MESSAGE</a:t>
            </a:r>
          </a:p>
        </p:txBody>
      </p:sp>
    </p:spTree>
    <p:extLst>
      <p:ext uri="{BB962C8B-B14F-4D97-AF65-F5344CB8AC3E}">
        <p14:creationId xmlns:p14="http://schemas.microsoft.com/office/powerpoint/2010/main" val="9819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idx="1"/>
          </p:nvPr>
        </p:nvSpPr>
        <p:spPr>
          <a:xfrm>
            <a:off x="490331" y="1484626"/>
            <a:ext cx="11701670" cy="2000696"/>
          </a:xfrm>
        </p:spPr>
        <p:txBody>
          <a:bodyPr>
            <a:noAutofit/>
          </a:bodyPr>
          <a:lstStyle/>
          <a:p>
            <a:r>
              <a:rPr lang="es-ES" dirty="0"/>
              <a:t>Agregar el siguiente plugin en input:</a:t>
            </a:r>
          </a:p>
          <a:p>
            <a:pPr marL="914400" lvl="2" indent="0">
              <a:buNone/>
            </a:pPr>
            <a:r>
              <a:rPr lang="es-ES" sz="2000" b="1" dirty="0">
                <a:solidFill>
                  <a:schemeClr val="accent4">
                    <a:lumMod val="75000"/>
                  </a:schemeClr>
                </a:solidFill>
                <a:latin typeface="Consolas" panose="020B0609020204030204" pitchFamily="49" charset="0"/>
              </a:rPr>
              <a:t>input</a:t>
            </a:r>
            <a:r>
              <a:rPr lang="es-ES" sz="1600" dirty="0">
                <a:latin typeface="Consolas" panose="020B0609020204030204" pitchFamily="49" charset="0"/>
              </a:rPr>
              <a:t> {	</a:t>
            </a:r>
          </a:p>
          <a:p>
            <a:pPr marL="914400" lvl="2" indent="0">
              <a:buNone/>
            </a:pPr>
            <a:r>
              <a:rPr lang="es-ES" sz="1600" b="1" dirty="0">
                <a:solidFill>
                  <a:srgbClr val="FF0000"/>
                </a:solidFill>
                <a:latin typeface="Consolas" panose="020B0609020204030204" pitchFamily="49" charset="0"/>
              </a:rPr>
              <a:t>	file</a:t>
            </a:r>
            <a:r>
              <a:rPr lang="es-ES" sz="1600" dirty="0">
                <a:latin typeface="Consolas" panose="020B0609020204030204" pitchFamily="49" charset="0"/>
              </a:rPr>
              <a:t> {</a:t>
            </a:r>
          </a:p>
          <a:p>
            <a:pPr marL="1828800" lvl="4" indent="0">
              <a:buNone/>
            </a:pPr>
            <a:r>
              <a:rPr lang="es-ES" sz="1100" dirty="0">
                <a:latin typeface="Consolas" panose="020B0609020204030204" pitchFamily="49" charset="0"/>
              </a:rPr>
              <a:t>	</a:t>
            </a:r>
            <a:r>
              <a:rPr lang="es-ES" sz="1100" b="1" dirty="0" err="1">
                <a:solidFill>
                  <a:schemeClr val="accent1"/>
                </a:solidFill>
                <a:latin typeface="Consolas" panose="020B0609020204030204" pitchFamily="49" charset="0"/>
              </a:rPr>
              <a:t>path</a:t>
            </a:r>
            <a:r>
              <a:rPr lang="es-ES" sz="1100" dirty="0">
                <a:latin typeface="Consolas" panose="020B0609020204030204" pitchFamily="49" charset="0"/>
              </a:rPr>
              <a:t> =&gt; "/home/</a:t>
            </a:r>
            <a:r>
              <a:rPr lang="es-ES" sz="1100" dirty="0" err="1">
                <a:latin typeface="Consolas" panose="020B0609020204030204" pitchFamily="49" charset="0"/>
              </a:rPr>
              <a:t>sordx</a:t>
            </a:r>
            <a:r>
              <a:rPr lang="es-ES" sz="1100" dirty="0">
                <a:latin typeface="Consolas" panose="020B0609020204030204" pitchFamily="49" charset="0"/>
              </a:rPr>
              <a:t>/5.4.0/info_bitcoin.csv"</a:t>
            </a:r>
          </a:p>
          <a:p>
            <a:pPr marL="1828800" lvl="4" indent="0">
              <a:buNone/>
            </a:pPr>
            <a:r>
              <a:rPr lang="es-ES" sz="1100" dirty="0">
                <a:latin typeface="Consolas" panose="020B0609020204030204" pitchFamily="49" charset="0"/>
              </a:rPr>
              <a:t>	</a:t>
            </a:r>
            <a:r>
              <a:rPr lang="es-ES" sz="1100" b="1" dirty="0" err="1">
                <a:solidFill>
                  <a:schemeClr val="accent1"/>
                </a:solidFill>
                <a:latin typeface="Consolas" panose="020B0609020204030204" pitchFamily="49" charset="0"/>
              </a:rPr>
              <a:t>start_position</a:t>
            </a:r>
            <a:r>
              <a:rPr lang="es-ES" sz="1100" dirty="0">
                <a:latin typeface="Consolas" panose="020B0609020204030204" pitchFamily="49" charset="0"/>
              </a:rPr>
              <a:t> =&gt; </a:t>
            </a:r>
            <a:r>
              <a:rPr lang="es-ES" sz="1100" dirty="0" err="1">
                <a:latin typeface="Consolas" panose="020B0609020204030204" pitchFamily="49" charset="0"/>
              </a:rPr>
              <a:t>beginning</a:t>
            </a:r>
            <a:endParaRPr lang="es-ES" sz="1100" dirty="0">
              <a:latin typeface="Consolas" panose="020B0609020204030204" pitchFamily="49" charset="0"/>
            </a:endParaRPr>
          </a:p>
          <a:p>
            <a:pPr marL="914400" lvl="2" indent="0">
              <a:buNone/>
            </a:pPr>
            <a:r>
              <a:rPr lang="es-ES" sz="1600" dirty="0">
                <a:latin typeface="Consolas" panose="020B0609020204030204" pitchFamily="49" charset="0"/>
              </a:rPr>
              <a:t>	}</a:t>
            </a:r>
          </a:p>
          <a:p>
            <a:pPr marL="914400" lvl="2" indent="0">
              <a:buNone/>
            </a:pPr>
            <a:r>
              <a:rPr lang="es-ES" sz="1600" dirty="0">
                <a:latin typeface="Consolas" panose="020B0609020204030204" pitchFamily="49" charset="0"/>
              </a:rPr>
              <a:t>}</a:t>
            </a:r>
          </a:p>
          <a:p>
            <a:r>
              <a:rPr lang="es-ES" dirty="0"/>
              <a:t>Utilizar el siguiente plugin en </a:t>
            </a:r>
            <a:r>
              <a:rPr lang="es-ES" dirty="0" err="1"/>
              <a:t>filter</a:t>
            </a:r>
            <a:r>
              <a:rPr lang="es-ES" dirty="0"/>
              <a:t>:</a:t>
            </a:r>
          </a:p>
          <a:p>
            <a:pPr marL="914400" lvl="2" indent="0">
              <a:buNone/>
            </a:pPr>
            <a:r>
              <a:rPr lang="es-ES" sz="2000" b="1" dirty="0" err="1">
                <a:solidFill>
                  <a:schemeClr val="accent4">
                    <a:lumMod val="75000"/>
                  </a:schemeClr>
                </a:solidFill>
                <a:latin typeface="Consolas" panose="020B0609020204030204" pitchFamily="49" charset="0"/>
              </a:rPr>
              <a:t>filter</a:t>
            </a:r>
            <a:r>
              <a:rPr lang="es-ES" sz="1600" dirty="0">
                <a:latin typeface="Consolas" panose="020B0609020204030204" pitchFamily="49" charset="0"/>
              </a:rPr>
              <a:t> {	</a:t>
            </a:r>
          </a:p>
          <a:p>
            <a:pPr marL="914400" lvl="2" indent="0">
              <a:buNone/>
            </a:pPr>
            <a:r>
              <a:rPr lang="en-US" sz="1600" dirty="0">
                <a:latin typeface="Consolas" panose="020B0609020204030204" pitchFamily="49" charset="0"/>
              </a:rPr>
              <a:t>    </a:t>
            </a:r>
            <a:r>
              <a:rPr lang="en-US" sz="1600" b="1" dirty="0">
                <a:solidFill>
                  <a:srgbClr val="FF0000"/>
                </a:solidFill>
                <a:latin typeface="Consolas" panose="020B0609020204030204" pitchFamily="49" charset="0"/>
              </a:rPr>
              <a:t>csv</a:t>
            </a:r>
            <a:r>
              <a:rPr lang="en-US" sz="1600" dirty="0">
                <a:latin typeface="Consolas" panose="020B0609020204030204" pitchFamily="49" charset="0"/>
              </a:rPr>
              <a:t> {</a:t>
            </a:r>
          </a:p>
          <a:p>
            <a:pPr marL="914400" lvl="2" indent="0">
              <a:buNone/>
            </a:pPr>
            <a:r>
              <a:rPr lang="en-US" sz="1600" dirty="0">
                <a:latin typeface="Consolas" panose="020B0609020204030204" pitchFamily="49" charset="0"/>
              </a:rPr>
              <a:t>        </a:t>
            </a:r>
            <a:r>
              <a:rPr lang="en-US" b="1" dirty="0">
                <a:solidFill>
                  <a:schemeClr val="accent1"/>
                </a:solidFill>
                <a:latin typeface="Consolas" panose="020B0609020204030204" pitchFamily="49" charset="0"/>
              </a:rPr>
              <a:t>columns</a:t>
            </a:r>
            <a:r>
              <a:rPr lang="en-US" dirty="0">
                <a:latin typeface="Consolas" panose="020B0609020204030204" pitchFamily="49" charset="0"/>
              </a:rPr>
              <a:t> =&gt; ["date", "Open", "High", "Low", "Close", "</a:t>
            </a:r>
            <a:r>
              <a:rPr lang="en-US" dirty="0" err="1">
                <a:latin typeface="Consolas" panose="020B0609020204030204" pitchFamily="49" charset="0"/>
              </a:rPr>
              <a:t>Vbtc</a:t>
            </a:r>
            <a:r>
              <a:rPr lang="en-US" dirty="0">
                <a:latin typeface="Consolas" panose="020B0609020204030204" pitchFamily="49" charset="0"/>
              </a:rPr>
              <a:t>", "</a:t>
            </a:r>
            <a:r>
              <a:rPr lang="en-US" dirty="0" err="1">
                <a:latin typeface="Consolas" panose="020B0609020204030204" pitchFamily="49" charset="0"/>
              </a:rPr>
              <a:t>Vcurr</a:t>
            </a:r>
            <a:r>
              <a:rPr lang="en-US" dirty="0">
                <a:latin typeface="Consolas" panose="020B0609020204030204" pitchFamily="49" charset="0"/>
              </a:rPr>
              <a:t>", "</a:t>
            </a:r>
            <a:r>
              <a:rPr lang="en-US" dirty="0" err="1">
                <a:latin typeface="Consolas" panose="020B0609020204030204" pitchFamily="49" charset="0"/>
              </a:rPr>
              <a:t>precio</a:t>
            </a:r>
            <a:r>
              <a:rPr lang="en-US" dirty="0">
                <a:latin typeface="Consolas" panose="020B0609020204030204" pitchFamily="49" charset="0"/>
              </a:rPr>
              <a:t>" ] </a:t>
            </a:r>
          </a:p>
          <a:p>
            <a:pPr marL="914400" lvl="2" indent="0">
              <a:buNone/>
            </a:pPr>
            <a:r>
              <a:rPr lang="en-US" dirty="0">
                <a:latin typeface="Consolas" panose="020B0609020204030204" pitchFamily="49" charset="0"/>
              </a:rPr>
              <a:t>	 </a:t>
            </a:r>
            <a:r>
              <a:rPr lang="en-US" b="1" dirty="0">
                <a:solidFill>
                  <a:schemeClr val="accent1"/>
                </a:solidFill>
                <a:latin typeface="Consolas" panose="020B0609020204030204" pitchFamily="49" charset="0"/>
              </a:rPr>
              <a:t>separator</a:t>
            </a:r>
            <a:r>
              <a:rPr lang="en-US" dirty="0">
                <a:latin typeface="Consolas" panose="020B0609020204030204" pitchFamily="49" charset="0"/>
              </a:rPr>
              <a:t> =&gt; ","</a:t>
            </a:r>
          </a:p>
          <a:p>
            <a:pPr marL="914400" lvl="2" indent="0">
              <a:buNone/>
            </a:pPr>
            <a:r>
              <a:rPr lang="en-US" sz="1600" dirty="0">
                <a:latin typeface="Consolas" panose="020B0609020204030204" pitchFamily="49" charset="0"/>
              </a:rPr>
              <a:t>	}</a:t>
            </a:r>
          </a:p>
          <a:p>
            <a:pPr marL="914400" lvl="2" indent="0">
              <a:buNone/>
            </a:pPr>
            <a:r>
              <a:rPr lang="en-US" sz="1600" dirty="0">
                <a:latin typeface="Consolas" panose="020B0609020204030204" pitchFamily="49" charset="0"/>
              </a:rPr>
              <a:t>}</a:t>
            </a:r>
          </a:p>
          <a:p>
            <a:endParaRPr lang="es-ES" dirty="0"/>
          </a:p>
        </p:txBody>
      </p:sp>
      <p:sp>
        <p:nvSpPr>
          <p:cNvPr id="2" name="TextBox 1"/>
          <p:cNvSpPr txBox="1"/>
          <p:nvPr/>
        </p:nvSpPr>
        <p:spPr>
          <a:xfrm>
            <a:off x="2620370" y="6400800"/>
            <a:ext cx="7275005" cy="369332"/>
          </a:xfrm>
          <a:prstGeom prst="rect">
            <a:avLst/>
          </a:prstGeom>
          <a:noFill/>
        </p:spPr>
        <p:txBody>
          <a:bodyPr wrap="none" rtlCol="0">
            <a:spAutoFit/>
          </a:bodyPr>
          <a:lstStyle/>
          <a:p>
            <a:r>
              <a:rPr lang="es-MX" b="1" dirty="0">
                <a:solidFill>
                  <a:srgbClr val="C00000"/>
                </a:solidFill>
              </a:rPr>
              <a:t>https://www.elastic.co/guide/en/logstash/current/plugins-filters-csv.html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2696898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a:spLocks noGrp="1"/>
          </p:cNvSpPr>
          <p:nvPr>
            <p:ph idx="1"/>
          </p:nvPr>
        </p:nvSpPr>
        <p:spPr>
          <a:xfrm>
            <a:off x="0" y="1179824"/>
            <a:ext cx="12032974" cy="4690887"/>
          </a:xfrm>
        </p:spPr>
        <p:txBody>
          <a:bodyPr>
            <a:noAutofit/>
          </a:bodyPr>
          <a:lstStyle/>
          <a:p>
            <a:r>
              <a:rPr lang="es-ES" sz="1600" dirty="0"/>
              <a:t>Agregar el siguiente plugin en input:</a:t>
            </a:r>
          </a:p>
          <a:p>
            <a:pPr marL="914400" lvl="2" indent="0">
              <a:buNone/>
            </a:pPr>
            <a:endParaRPr lang="es-ES" sz="1050" dirty="0"/>
          </a:p>
          <a:p>
            <a:pPr marL="914400" lvl="2" indent="0">
              <a:buNone/>
            </a:pPr>
            <a:r>
              <a:rPr lang="es-ES" sz="2400" b="1" dirty="0">
                <a:solidFill>
                  <a:schemeClr val="accent4">
                    <a:lumMod val="75000"/>
                  </a:schemeClr>
                </a:solidFill>
                <a:latin typeface="Consolas" panose="020B0609020204030204" pitchFamily="49" charset="0"/>
              </a:rPr>
              <a:t>input</a:t>
            </a:r>
            <a:r>
              <a:rPr lang="es-ES" sz="2400" dirty="0">
                <a:latin typeface="Consolas" panose="020B0609020204030204" pitchFamily="49" charset="0"/>
              </a:rPr>
              <a:t> {</a:t>
            </a:r>
            <a:r>
              <a:rPr lang="es-ES" dirty="0">
                <a:latin typeface="Consolas" panose="020B0609020204030204" pitchFamily="49" charset="0"/>
              </a:rPr>
              <a:t>	</a:t>
            </a:r>
          </a:p>
          <a:p>
            <a:pPr marL="914400" lvl="2" indent="0">
              <a:buNone/>
            </a:pPr>
            <a:r>
              <a:rPr lang="es-ES" b="1" dirty="0">
                <a:solidFill>
                  <a:srgbClr val="FF0000"/>
                </a:solidFill>
                <a:latin typeface="Consolas" panose="020B0609020204030204" pitchFamily="49" charset="0"/>
              </a:rPr>
              <a:t>	twitter</a:t>
            </a:r>
            <a:r>
              <a:rPr lang="es-ES"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a:solidFill>
                  <a:schemeClr val="bg1">
                    <a:lumMod val="65000"/>
                  </a:schemeClr>
                </a:solidFill>
                <a:latin typeface="Courier New" panose="02070309020205020404" pitchFamily="49" charset="0"/>
                <a:cs typeface="Courier New" panose="02070309020205020404" pitchFamily="49" charset="0"/>
              </a:rPr>
              <a:t>#  hay que definir las llaves en https://apps.twitter.com/</a:t>
            </a:r>
          </a:p>
          <a:p>
            <a:pPr marL="1828800" lvl="4" indent="0">
              <a:buNone/>
            </a:pPr>
            <a:r>
              <a:rPr lang="es-ES" sz="1100" dirty="0">
                <a:latin typeface="Consolas" panose="020B0609020204030204" pitchFamily="49" charset="0"/>
              </a:rPr>
              <a:t>       </a:t>
            </a:r>
            <a:r>
              <a:rPr lang="es-ES" sz="1600" b="1" dirty="0" err="1">
                <a:solidFill>
                  <a:srgbClr val="07A5DE"/>
                </a:solidFill>
                <a:latin typeface="Consolas" panose="020B0609020204030204" pitchFamily="49" charset="0"/>
              </a:rPr>
              <a:t>consumer_key</a:t>
            </a:r>
            <a:r>
              <a:rPr lang="es-ES" dirty="0">
                <a:latin typeface="Consolas" panose="020B0609020204030204" pitchFamily="49" charset="0"/>
              </a:rPr>
              <a:t> =&gt; "k04OYuVZYQ2cDI9898UnIfWVH"</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consumer_secret</a:t>
            </a:r>
            <a:r>
              <a:rPr lang="es-ES" dirty="0">
                <a:latin typeface="Consolas" panose="020B0609020204030204" pitchFamily="49" charset="0"/>
              </a:rPr>
              <a:t> =&gt; "o2oQd9NluEAWBzx71o54xJ8KBWvfTawGkbam4"</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oauth_token</a:t>
            </a:r>
            <a:r>
              <a:rPr lang="es-ES" dirty="0">
                <a:latin typeface="Consolas" panose="020B0609020204030204" pitchFamily="49" charset="0"/>
              </a:rPr>
              <a:t> =&gt; "10946302-cM3XpQWKVTZ84n9ZJkrzu1mmyl3GxQROd"</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oauth_token_secret</a:t>
            </a:r>
            <a:r>
              <a:rPr lang="es-ES" dirty="0">
                <a:latin typeface="Consolas" panose="020B0609020204030204" pitchFamily="49" charset="0"/>
              </a:rPr>
              <a:t> =&gt; "nMFt3uUv75iGarYQRkZL1MceZD9Pb7X5Yb"</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follows</a:t>
            </a:r>
            <a:r>
              <a:rPr lang="es-ES" dirty="0">
                <a:latin typeface="Consolas" panose="020B0609020204030204" pitchFamily="49" charset="0"/>
              </a:rPr>
              <a:t> =&gt; [ </a:t>
            </a:r>
            <a:r>
              <a:rPr lang="es-ES" b="1" dirty="0">
                <a:solidFill>
                  <a:srgbClr val="00B050"/>
                </a:solidFill>
                <a:latin typeface="Consolas" panose="020B0609020204030204" pitchFamily="49" charset="0"/>
              </a:rPr>
              <a:t>"82119937", "151968088", "237372254" ,"97017966", "292116167" </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keywords</a:t>
            </a:r>
            <a:r>
              <a:rPr lang="es-ES" dirty="0">
                <a:latin typeface="Consolas" panose="020B0609020204030204" pitchFamily="49" charset="0"/>
              </a:rPr>
              <a:t> =&gt; [ </a:t>
            </a:r>
            <a:r>
              <a:rPr lang="es-ES" sz="1050" b="1" dirty="0">
                <a:solidFill>
                  <a:srgbClr val="00B050"/>
                </a:solidFill>
                <a:latin typeface="Consolas" panose="020B0609020204030204" pitchFamily="49" charset="0"/>
              </a:rPr>
              <a:t>"</a:t>
            </a:r>
            <a:r>
              <a:rPr lang="es-ES" sz="1050" b="1" dirty="0" err="1">
                <a:solidFill>
                  <a:srgbClr val="00B050"/>
                </a:solidFill>
                <a:latin typeface="Consolas" panose="020B0609020204030204" pitchFamily="49" charset="0"/>
              </a:rPr>
              <a:t>EleccionesMexico</a:t>
            </a:r>
            <a:r>
              <a:rPr lang="es-ES" sz="1050" b="1" dirty="0">
                <a:solidFill>
                  <a:srgbClr val="00B050"/>
                </a:solidFill>
                <a:latin typeface="Consolas" panose="020B0609020204030204" pitchFamily="49" charset="0"/>
              </a:rPr>
              <a:t>", "</a:t>
            </a:r>
            <a:r>
              <a:rPr lang="es-ES" sz="1050" b="1" dirty="0" err="1">
                <a:solidFill>
                  <a:srgbClr val="00B050"/>
                </a:solidFill>
                <a:latin typeface="Consolas" panose="020B0609020204030204" pitchFamily="49" charset="0"/>
              </a:rPr>
              <a:t>eleccionesméxico</a:t>
            </a:r>
            <a:r>
              <a:rPr lang="es-ES" sz="1050" b="1" dirty="0">
                <a:solidFill>
                  <a:srgbClr val="00B050"/>
                </a:solidFill>
                <a:latin typeface="Consolas" panose="020B0609020204030204" pitchFamily="49" charset="0"/>
              </a:rPr>
              <a:t>" </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full_tweet</a:t>
            </a:r>
            <a:r>
              <a:rPr lang="es-ES" dirty="0">
                <a:latin typeface="Consolas" panose="020B0609020204030204" pitchFamily="49" charset="0"/>
              </a:rPr>
              <a:t> =&gt; </a:t>
            </a:r>
            <a:r>
              <a:rPr lang="es-ES" sz="1600" b="1" dirty="0">
                <a:solidFill>
                  <a:srgbClr val="00B050"/>
                </a:solidFill>
                <a:latin typeface="Consolas" panose="020B0609020204030204" pitchFamily="49" charset="0"/>
              </a:rPr>
              <a:t>true</a:t>
            </a:r>
            <a:endParaRPr lang="es-ES" b="1" dirty="0">
              <a:solidFill>
                <a:srgbClr val="00B050"/>
              </a:solidFill>
              <a:latin typeface="Consolas" panose="020B0609020204030204" pitchFamily="49" charset="0"/>
            </a:endParaRPr>
          </a:p>
          <a:p>
            <a:pPr marL="914400" lvl="2" indent="0">
              <a:buNone/>
            </a:pPr>
            <a:r>
              <a:rPr lang="es-ES" dirty="0">
                <a:latin typeface="Consolas" panose="020B0609020204030204" pitchFamily="49" charset="0"/>
              </a:rPr>
              <a:t>       }</a:t>
            </a:r>
          </a:p>
          <a:p>
            <a:pPr marL="914400" lvl="2" indent="0">
              <a:buNone/>
            </a:pPr>
            <a:r>
              <a:rPr lang="es-ES" sz="2400" dirty="0">
                <a:latin typeface="Consolas" panose="020B0609020204030204" pitchFamily="49" charset="0"/>
              </a:rPr>
              <a:t>}</a:t>
            </a:r>
          </a:p>
          <a:p>
            <a:endParaRPr lang="es-ES" sz="1600" dirty="0"/>
          </a:p>
          <a:p>
            <a:pPr marL="0" indent="0">
              <a:buNone/>
            </a:pPr>
            <a:endParaRPr lang="es-E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299361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idx="1"/>
          </p:nvPr>
        </p:nvSpPr>
        <p:spPr>
          <a:xfrm>
            <a:off x="450575" y="1484626"/>
            <a:ext cx="11741426" cy="2000696"/>
          </a:xfrm>
        </p:spPr>
        <p:txBody>
          <a:bodyPr>
            <a:noAutofit/>
          </a:bodyPr>
          <a:lstStyle/>
          <a:p>
            <a:r>
              <a:rPr lang="es-ES" sz="2000" dirty="0"/>
              <a:t>Agregar el siguiente plugin en input:</a:t>
            </a:r>
          </a:p>
          <a:p>
            <a:pPr marL="457200" lvl="1" indent="0">
              <a:buNone/>
            </a:pPr>
            <a:r>
              <a:rPr lang="es-ES" b="1" dirty="0">
                <a:solidFill>
                  <a:schemeClr val="accent4">
                    <a:lumMod val="75000"/>
                  </a:schemeClr>
                </a:solidFill>
                <a:latin typeface="Consolas" panose="020B0609020204030204" pitchFamily="49" charset="0"/>
              </a:rPr>
              <a:t>Input</a:t>
            </a:r>
            <a:r>
              <a:rPr lang="es-ES" dirty="0">
                <a:latin typeface="Consolas" panose="020B0609020204030204" pitchFamily="49" charset="0"/>
              </a:rPr>
              <a:t> {	</a:t>
            </a:r>
          </a:p>
          <a:p>
            <a:pPr marL="457200" lvl="1" indent="0">
              <a:buNone/>
            </a:pPr>
            <a:r>
              <a:rPr lang="es-ES" b="1" dirty="0">
                <a:solidFill>
                  <a:srgbClr val="FF0000"/>
                </a:solidFill>
                <a:latin typeface="Consolas" panose="020B0609020204030204" pitchFamily="49" charset="0"/>
              </a:rPr>
              <a:t>	</a:t>
            </a:r>
            <a:r>
              <a:rPr lang="es-ES" dirty="0">
                <a:latin typeface="Consolas" panose="020B0609020204030204" pitchFamily="49" charset="0"/>
              </a:rPr>
              <a:t> </a:t>
            </a:r>
            <a:r>
              <a:rPr lang="es-ES" b="1" dirty="0" err="1">
                <a:solidFill>
                  <a:srgbClr val="FF0000"/>
                </a:solidFill>
                <a:latin typeface="Consolas" panose="020B0609020204030204" pitchFamily="49" charset="0"/>
              </a:rPr>
              <a:t>jdbc</a:t>
            </a:r>
            <a:r>
              <a:rPr lang="es-ES" dirty="0">
                <a:latin typeface="Consolas" panose="020B0609020204030204" pitchFamily="49" charset="0"/>
              </a:rPr>
              <a:t> {</a:t>
            </a:r>
          </a:p>
          <a:p>
            <a:pPr marL="1828800" lvl="4" indent="0">
              <a:buNone/>
            </a:pPr>
            <a:r>
              <a:rPr lang="es-ES" sz="1400" dirty="0">
                <a:latin typeface="Consolas" panose="020B0609020204030204" pitchFamily="49" charset="0"/>
              </a:rPr>
              <a:t>     </a:t>
            </a:r>
            <a:r>
              <a:rPr lang="es-ES" b="1" dirty="0" err="1">
                <a:solidFill>
                  <a:schemeClr val="accent5"/>
                </a:solidFill>
                <a:latin typeface="Consolas" panose="020B0609020204030204" pitchFamily="49" charset="0"/>
              </a:rPr>
              <a:t>jdbc_driver_library</a:t>
            </a:r>
            <a:r>
              <a:rPr lang="es-ES" dirty="0">
                <a:latin typeface="Consolas" panose="020B0609020204030204" pitchFamily="49" charset="0"/>
              </a:rPr>
              <a:t> =&gt; "/home/</a:t>
            </a:r>
            <a:r>
              <a:rPr lang="es-ES" dirty="0" err="1">
                <a:latin typeface="Consolas" panose="020B0609020204030204" pitchFamily="49" charset="0"/>
              </a:rPr>
              <a:t>sordx</a:t>
            </a:r>
            <a:r>
              <a:rPr lang="es-ES" dirty="0">
                <a:latin typeface="Consolas" panose="020B0609020204030204" pitchFamily="49" charset="0"/>
              </a:rPr>
              <a:t>/</a:t>
            </a:r>
            <a:r>
              <a:rPr lang="es-ES" b="1" dirty="0">
                <a:solidFill>
                  <a:srgbClr val="00B050"/>
                </a:solidFill>
                <a:latin typeface="Consolas" panose="020B0609020204030204" pitchFamily="49" charset="0"/>
              </a:rPr>
              <a:t>mysql-connector-java-5.1.42-bin.jar</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jdbc_driver_class</a:t>
            </a:r>
            <a:r>
              <a:rPr lang="es-ES" dirty="0">
                <a:latin typeface="Consolas" panose="020B0609020204030204" pitchFamily="49" charset="0"/>
              </a:rPr>
              <a:t> =&gt; "</a:t>
            </a:r>
            <a:r>
              <a:rPr lang="es-ES" dirty="0" err="1">
                <a:latin typeface="Consolas" panose="020B0609020204030204" pitchFamily="49" charset="0"/>
              </a:rPr>
              <a:t>com.mysql.jdbc.Driver</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jdbc_connection_string</a:t>
            </a:r>
            <a:r>
              <a:rPr lang="es-ES" dirty="0">
                <a:latin typeface="Consolas" panose="020B0609020204030204" pitchFamily="49" charset="0"/>
              </a:rPr>
              <a:t> =&gt; "</a:t>
            </a:r>
            <a:r>
              <a:rPr lang="es-ES" b="1" dirty="0" err="1">
                <a:solidFill>
                  <a:srgbClr val="00B050"/>
                </a:solidFill>
                <a:latin typeface="Consolas" panose="020B0609020204030204" pitchFamily="49" charset="0"/>
              </a:rPr>
              <a:t>jdbc:mysql</a:t>
            </a:r>
            <a:r>
              <a:rPr lang="es-ES" b="1" dirty="0">
                <a:solidFill>
                  <a:srgbClr val="00B050"/>
                </a:solidFill>
                <a:latin typeface="Consolas" panose="020B0609020204030204" pitchFamily="49" charset="0"/>
              </a:rPr>
              <a:t>://localhost:3306/</a:t>
            </a:r>
            <a:r>
              <a:rPr lang="es-ES" b="1" dirty="0" err="1">
                <a:solidFill>
                  <a:srgbClr val="00B050"/>
                </a:solidFill>
                <a:latin typeface="Consolas" panose="020B0609020204030204" pitchFamily="49" charset="0"/>
              </a:rPr>
              <a:t>BD_informacion</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jdbc_user</a:t>
            </a:r>
            <a:r>
              <a:rPr lang="es-ES" dirty="0">
                <a:latin typeface="Consolas" panose="020B0609020204030204" pitchFamily="49" charset="0"/>
              </a:rPr>
              <a:t> =&gt; "Usuario"</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jdbc_password</a:t>
            </a:r>
            <a:r>
              <a:rPr lang="es-ES" dirty="0">
                <a:latin typeface="Consolas" panose="020B0609020204030204" pitchFamily="49" charset="0"/>
              </a:rPr>
              <a:t> =&gt; "</a:t>
            </a:r>
            <a:r>
              <a:rPr lang="es-ES" dirty="0" err="1">
                <a:latin typeface="Consolas" panose="020B0609020204030204" pitchFamily="49" charset="0"/>
              </a:rPr>
              <a:t>Password</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schedule</a:t>
            </a:r>
            <a:r>
              <a:rPr lang="es-ES" dirty="0">
                <a:latin typeface="Consolas" panose="020B0609020204030204" pitchFamily="49" charset="0"/>
              </a:rPr>
              <a:t> =&gt; "10 * * * *"</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statement</a:t>
            </a:r>
            <a:r>
              <a:rPr lang="es-ES" dirty="0">
                <a:latin typeface="Consolas" panose="020B0609020204030204" pitchFamily="49" charset="0"/>
              </a:rPr>
              <a:t> =&gt; </a:t>
            </a:r>
            <a:r>
              <a:rPr lang="es-ES" b="1" dirty="0">
                <a:solidFill>
                  <a:srgbClr val="00B050"/>
                </a:solidFill>
                <a:latin typeface="Consolas" panose="020B0609020204030204" pitchFamily="49" charset="0"/>
              </a:rPr>
              <a:t>"</a:t>
            </a:r>
            <a:r>
              <a:rPr lang="es-ES" b="1" dirty="0" err="1">
                <a:solidFill>
                  <a:srgbClr val="00B050"/>
                </a:solidFill>
                <a:latin typeface="Consolas" panose="020B0609020204030204" pitchFamily="49" charset="0"/>
              </a:rPr>
              <a:t>select</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hostname</a:t>
            </a:r>
            <a:r>
              <a:rPr lang="es-ES" b="1" dirty="0">
                <a:solidFill>
                  <a:srgbClr val="00B050"/>
                </a:solidFill>
                <a:latin typeface="Consolas" panose="020B0609020204030204" pitchFamily="49" charset="0"/>
              </a:rPr>
              <a:t>, interface, </a:t>
            </a:r>
            <a:r>
              <a:rPr lang="es-ES" b="1" dirty="0" err="1">
                <a:solidFill>
                  <a:srgbClr val="00B050"/>
                </a:solidFill>
                <a:latin typeface="Consolas" panose="020B0609020204030204" pitchFamily="49" charset="0"/>
              </a:rPr>
              <a:t>ipaddress</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cliente_name</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from</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tablaInterface</a:t>
            </a:r>
            <a:r>
              <a:rPr lang="es-ES" b="1" dirty="0">
                <a:solidFill>
                  <a:srgbClr val="00B050"/>
                </a:solidFill>
                <a:latin typeface="Consolas" panose="020B0609020204030204" pitchFamily="49" charset="0"/>
              </a:rPr>
              <a:t>"</a:t>
            </a:r>
            <a:endParaRPr lang="es-ES" dirty="0">
              <a:solidFill>
                <a:srgbClr val="00B050"/>
              </a:solidFill>
              <a:latin typeface="Consolas" panose="020B0609020204030204" pitchFamily="49" charset="0"/>
            </a:endParaRPr>
          </a:p>
          <a:p>
            <a:pPr marL="457200" lvl="1" indent="0">
              <a:buNone/>
            </a:pPr>
            <a:r>
              <a:rPr lang="es-ES" dirty="0">
                <a:latin typeface="Consolas" panose="020B0609020204030204" pitchFamily="49" charset="0"/>
              </a:rPr>
              <a:t>  }</a:t>
            </a:r>
          </a:p>
          <a:p>
            <a:pPr marL="457200" lvl="1" indent="0">
              <a:buNone/>
            </a:pPr>
            <a:r>
              <a:rPr lang="es-ES" dirty="0">
                <a:latin typeface="Consolas" panose="020B0609020204030204" pitchFamily="49" charset="0"/>
              </a:rPr>
              <a:t>}</a:t>
            </a:r>
            <a:endParaRPr lang="es-ES" sz="2800" dirty="0"/>
          </a:p>
        </p:txBody>
      </p:sp>
      <p:sp>
        <p:nvSpPr>
          <p:cNvPr id="2" name="TextBox 1"/>
          <p:cNvSpPr txBox="1"/>
          <p:nvPr/>
        </p:nvSpPr>
        <p:spPr>
          <a:xfrm>
            <a:off x="1540296" y="6230679"/>
            <a:ext cx="7296293" cy="338554"/>
          </a:xfrm>
          <a:prstGeom prst="rect">
            <a:avLst/>
          </a:prstGeom>
          <a:noFill/>
        </p:spPr>
        <p:txBody>
          <a:bodyPr wrap="none" rtlCol="0">
            <a:spAutoFit/>
          </a:bodyPr>
          <a:lstStyle/>
          <a:p>
            <a:r>
              <a:rPr lang="es-MX" sz="1600" dirty="0">
                <a:solidFill>
                  <a:srgbClr val="C00000"/>
                </a:solidFill>
              </a:rPr>
              <a:t>https://www.elastic.co/guide/en/logstash/current/plugins-inputs-jdbc.html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257" y="-664454"/>
            <a:ext cx="6324020" cy="2877815"/>
          </a:xfrm>
          <a:prstGeom prst="rect">
            <a:avLst/>
          </a:prstGeom>
        </p:spPr>
      </p:pic>
    </p:spTree>
    <p:extLst>
      <p:ext uri="{BB962C8B-B14F-4D97-AF65-F5344CB8AC3E}">
        <p14:creationId xmlns:p14="http://schemas.microsoft.com/office/powerpoint/2010/main" val="410328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0E99C799-809E-488E-B87C-A63227B2E4BE}"/>
              </a:ext>
            </a:extLst>
          </p:cNvPr>
          <p:cNvGrpSpPr/>
          <p:nvPr/>
        </p:nvGrpSpPr>
        <p:grpSpPr>
          <a:xfrm>
            <a:off x="2637183" y="1680125"/>
            <a:ext cx="6665843" cy="4071318"/>
            <a:chOff x="2838784" y="1484626"/>
            <a:chExt cx="6191503" cy="3705405"/>
          </a:xfrm>
        </p:grpSpPr>
        <p:grpSp>
          <p:nvGrpSpPr>
            <p:cNvPr id="3" name="Group 15">
              <a:extLst>
                <a:ext uri="{FF2B5EF4-FFF2-40B4-BE49-F238E27FC236}">
                  <a16:creationId xmlns:a16="http://schemas.microsoft.com/office/drawing/2014/main" id="{D40FCE69-8F9F-48C2-86C8-0D13860EFE2B}"/>
                </a:ext>
              </a:extLst>
            </p:cNvPr>
            <p:cNvGrpSpPr/>
            <p:nvPr/>
          </p:nvGrpSpPr>
          <p:grpSpPr>
            <a:xfrm>
              <a:off x="2838784" y="1484626"/>
              <a:ext cx="6191503" cy="3705405"/>
              <a:chOff x="3753185" y="2053479"/>
              <a:chExt cx="5085340" cy="3043404"/>
            </a:xfrm>
          </p:grpSpPr>
          <p:sp>
            <p:nvSpPr>
              <p:cNvPr id="6" name="Rectangle 4">
                <a:extLst>
                  <a:ext uri="{FF2B5EF4-FFF2-40B4-BE49-F238E27FC236}">
                    <a16:creationId xmlns:a16="http://schemas.microsoft.com/office/drawing/2014/main" id="{0F44CDA3-F85F-4C7F-9887-ACA211B142F6}"/>
                  </a:ext>
                </a:extLst>
              </p:cNvPr>
              <p:cNvSpPr/>
              <p:nvPr/>
            </p:nvSpPr>
            <p:spPr>
              <a:xfrm>
                <a:off x="3753185" y="2053479"/>
                <a:ext cx="5085340"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Oval 30">
                <a:extLst>
                  <a:ext uri="{FF2B5EF4-FFF2-40B4-BE49-F238E27FC236}">
                    <a16:creationId xmlns:a16="http://schemas.microsoft.com/office/drawing/2014/main" id="{467008AA-820C-4BA2-989E-671CAFC1D40F}"/>
                  </a:ext>
                </a:extLst>
              </p:cNvPr>
              <p:cNvSpPr/>
              <p:nvPr/>
            </p:nvSpPr>
            <p:spPr>
              <a:xfrm>
                <a:off x="5100545" y="213616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2">
                <a:extLst>
                  <a:ext uri="{FF2B5EF4-FFF2-40B4-BE49-F238E27FC236}">
                    <a16:creationId xmlns:a16="http://schemas.microsoft.com/office/drawing/2014/main" id="{F96E0589-0C59-4699-96F0-F6753731C3FC}"/>
                  </a:ext>
                </a:extLst>
              </p:cNvPr>
              <p:cNvSpPr/>
              <p:nvPr/>
            </p:nvSpPr>
            <p:spPr>
              <a:xfrm>
                <a:off x="3753187" y="3148127"/>
                <a:ext cx="5085338"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29">
                <a:extLst>
                  <a:ext uri="{FF2B5EF4-FFF2-40B4-BE49-F238E27FC236}">
                    <a16:creationId xmlns:a16="http://schemas.microsoft.com/office/drawing/2014/main" id="{1FD7C20B-6863-4C4D-9C04-4F170BF5CACD}"/>
                  </a:ext>
                </a:extLst>
              </p:cNvPr>
              <p:cNvSpPr/>
              <p:nvPr/>
            </p:nvSpPr>
            <p:spPr>
              <a:xfrm>
                <a:off x="4441945" y="318941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19">
                <a:extLst>
                  <a:ext uri="{FF2B5EF4-FFF2-40B4-BE49-F238E27FC236}">
                    <a16:creationId xmlns:a16="http://schemas.microsoft.com/office/drawing/2014/main" id="{748E57A3-CE2D-434E-BF03-54D7881C487A}"/>
                  </a:ext>
                </a:extLst>
              </p:cNvPr>
              <p:cNvSpPr/>
              <p:nvPr/>
            </p:nvSpPr>
            <p:spPr>
              <a:xfrm>
                <a:off x="6391454" y="4209376"/>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Oval 27">
                <a:extLst>
                  <a:ext uri="{FF2B5EF4-FFF2-40B4-BE49-F238E27FC236}">
                    <a16:creationId xmlns:a16="http://schemas.microsoft.com/office/drawing/2014/main" id="{075FD929-7223-4E98-8F95-4A1902EDDAE4}"/>
                  </a:ext>
                </a:extLst>
              </p:cNvPr>
              <p:cNvSpPr/>
              <p:nvPr/>
            </p:nvSpPr>
            <p:spPr>
              <a:xfrm>
                <a:off x="6646798" y="4263567"/>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931E1DA0-085C-4BEA-8583-8E3727D2AA3F}"/>
                  </a:ext>
                </a:extLst>
              </p:cNvPr>
              <p:cNvSpPr/>
              <p:nvPr/>
            </p:nvSpPr>
            <p:spPr>
              <a:xfrm>
                <a:off x="3753187" y="4209377"/>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5">
                <a:extLst>
                  <a:ext uri="{FF2B5EF4-FFF2-40B4-BE49-F238E27FC236}">
                    <a16:creationId xmlns:a16="http://schemas.microsoft.com/office/drawing/2014/main" id="{DF209B65-7493-480E-8BDA-9128E7E4BBA5}"/>
                  </a:ext>
                </a:extLst>
              </p:cNvPr>
              <p:cNvSpPr/>
              <p:nvPr/>
            </p:nvSpPr>
            <p:spPr>
              <a:xfrm>
                <a:off x="3870881" y="4319062"/>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Picture 2" descr="Resultado de imagen para kibana">
                <a:extLst>
                  <a:ext uri="{FF2B5EF4-FFF2-40B4-BE49-F238E27FC236}">
                    <a16:creationId xmlns:a16="http://schemas.microsoft.com/office/drawing/2014/main" id="{8B006134-2FDF-4ED6-9D67-A670727A34F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7435"/>
              <a:stretch/>
            </p:blipFill>
            <p:spPr bwMode="auto">
              <a:xfrm>
                <a:off x="5104367" y="2056341"/>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Resultado de imagen para logstash logo png">
                <a:extLst>
                  <a:ext uri="{FF2B5EF4-FFF2-40B4-BE49-F238E27FC236}">
                    <a16:creationId xmlns:a16="http://schemas.microsoft.com/office/drawing/2014/main" id="{70F9C777-0E61-4264-A8FC-F31E6C836F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8098"/>
              <a:stretch/>
            </p:blipFill>
            <p:spPr bwMode="auto">
              <a:xfrm>
                <a:off x="3847607" y="4245907"/>
                <a:ext cx="683992" cy="84483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sultado de imagen para elasticsearch logo png">
                <a:extLst>
                  <a:ext uri="{FF2B5EF4-FFF2-40B4-BE49-F238E27FC236}">
                    <a16:creationId xmlns:a16="http://schemas.microsoft.com/office/drawing/2014/main" id="{78B01DBE-3016-4E98-A613-1CFC89B8CBF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7613"/>
              <a:stretch/>
            </p:blipFill>
            <p:spPr bwMode="auto">
              <a:xfrm>
                <a:off x="4281548" y="3038163"/>
                <a:ext cx="901904" cy="107403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sultado de imagen para elastic beats logo png">
                <a:extLst>
                  <a:ext uri="{FF2B5EF4-FFF2-40B4-BE49-F238E27FC236}">
                    <a16:creationId xmlns:a16="http://schemas.microsoft.com/office/drawing/2014/main" id="{CE8A3A73-C36E-4F45-85B7-DF3BD9DEEA4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823" r="58425"/>
              <a:stretch/>
            </p:blipFill>
            <p:spPr bwMode="auto">
              <a:xfrm>
                <a:off x="6695280" y="4288004"/>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sultado de imagen para elastic beats logo png">
                <a:extLst>
                  <a:ext uri="{FF2B5EF4-FFF2-40B4-BE49-F238E27FC236}">
                    <a16:creationId xmlns:a16="http://schemas.microsoft.com/office/drawing/2014/main" id="{8701D571-DA1A-4304-A587-5AE93D4FC37B}"/>
                  </a:ext>
                </a:extLst>
              </p:cNvPr>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l="41921" r="18701"/>
              <a:stretch/>
            </p:blipFill>
            <p:spPr bwMode="auto">
              <a:xfrm>
                <a:off x="7457543" y="4325002"/>
                <a:ext cx="1115187" cy="70224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n para kibana">
                <a:extLst>
                  <a:ext uri="{FF2B5EF4-FFF2-40B4-BE49-F238E27FC236}">
                    <a16:creationId xmlns:a16="http://schemas.microsoft.com/office/drawing/2014/main" id="{69DE7825-8DD0-4168-AAE9-3557686DF112}"/>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6151315" y="2320483"/>
                <a:ext cx="1343735" cy="374871"/>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6" descr="Resultado de imagen para elasticsearch logo png">
              <a:extLst>
                <a:ext uri="{FF2B5EF4-FFF2-40B4-BE49-F238E27FC236}">
                  <a16:creationId xmlns:a16="http://schemas.microsoft.com/office/drawing/2014/main" id="{08D2875E-40C4-43D7-B04D-7F05319999B9}"/>
                </a:ext>
              </a:extLst>
            </p:cNvPr>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rcRect l="21308" t="20193" b="8869"/>
            <a:stretch/>
          </p:blipFill>
          <p:spPr bwMode="auto">
            <a:xfrm>
              <a:off x="4984914" y="3013281"/>
              <a:ext cx="3150514" cy="7571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sultado de imagen para logstash logo png">
              <a:extLst>
                <a:ext uri="{FF2B5EF4-FFF2-40B4-BE49-F238E27FC236}">
                  <a16:creationId xmlns:a16="http://schemas.microsoft.com/office/drawing/2014/main" id="{CBDE964C-CD9E-4000-964F-4C3DD79BBA5A}"/>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l="30946" r="4157"/>
            <a:stretch/>
          </p:blipFill>
          <p:spPr bwMode="auto">
            <a:xfrm>
              <a:off x="3949255" y="4125041"/>
              <a:ext cx="1694078" cy="1028608"/>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21">
            <a:extLst>
              <a:ext uri="{FF2B5EF4-FFF2-40B4-BE49-F238E27FC236}">
                <a16:creationId xmlns:a16="http://schemas.microsoft.com/office/drawing/2014/main" id="{6899EF05-63FD-4329-A3D8-2A5D3960A16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Tree>
    <p:extLst>
      <p:ext uri="{BB962C8B-B14F-4D97-AF65-F5344CB8AC3E}">
        <p14:creationId xmlns:p14="http://schemas.microsoft.com/office/powerpoint/2010/main" val="93806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47803D6F-A464-49EB-8045-2DCD29213019}"/>
              </a:ext>
            </a:extLst>
          </p:cNvPr>
          <p:cNvSpPr txBox="1">
            <a:spLocks/>
          </p:cNvSpPr>
          <p:nvPr/>
        </p:nvSpPr>
        <p:spPr>
          <a:xfrm>
            <a:off x="765447" y="1081453"/>
            <a:ext cx="11112759" cy="2921449"/>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000" dirty="0"/>
              <a:t>Se puede considerar como la ultima generación de </a:t>
            </a:r>
            <a:r>
              <a:rPr lang="es-ES" sz="2000" dirty="0"/>
              <a:t>Agentes para </a:t>
            </a:r>
            <a:r>
              <a:rPr lang="es-ES" sz="2000" dirty="0" err="1"/>
              <a:t>reenvio</a:t>
            </a:r>
            <a:r>
              <a:rPr lang="es-MX" sz="2000" dirty="0"/>
              <a:t> de eventos.</a:t>
            </a:r>
          </a:p>
          <a:p>
            <a:r>
              <a:rPr lang="es-MX" sz="2000" dirty="0"/>
              <a:t>Estos agentes están programados en GO, lo que permite utilizar menos recursos como memoria, ya que no se necesita la JVM de java para correr, sin embargo solo funciona para servidores con procesadores x86, Intel</a:t>
            </a:r>
          </a:p>
          <a:p>
            <a:r>
              <a:rPr lang="es-MX" sz="2000" dirty="0"/>
              <a:t>La información puede ser enviada tanto a </a:t>
            </a:r>
            <a:r>
              <a:rPr lang="es-MX" sz="2000" dirty="0" err="1"/>
              <a:t>ElasticSearch</a:t>
            </a:r>
            <a:r>
              <a:rPr lang="es-MX" sz="2000" dirty="0"/>
              <a:t> como a </a:t>
            </a:r>
            <a:r>
              <a:rPr lang="es-MX" sz="2000" dirty="0" err="1"/>
              <a:t>Logstash</a:t>
            </a:r>
            <a:endParaRPr lang="es-MX" sz="2000" dirty="0"/>
          </a:p>
          <a:p>
            <a:endParaRPr lang="es-MX" sz="2000" dirty="0"/>
          </a:p>
        </p:txBody>
      </p:sp>
      <p:pic>
        <p:nvPicPr>
          <p:cNvPr id="4" name="Picture 2" descr="Resultado de imagen para elastic beats logo png">
            <a:extLst>
              <a:ext uri="{FF2B5EF4-FFF2-40B4-BE49-F238E27FC236}">
                <a16:creationId xmlns:a16="http://schemas.microsoft.com/office/drawing/2014/main" id="{584E53BB-BE78-4AE9-BFA4-7FB19075FD7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23" r="58425"/>
          <a:stretch/>
        </p:blipFill>
        <p:spPr bwMode="auto">
          <a:xfrm>
            <a:off x="303912" y="125304"/>
            <a:ext cx="923071" cy="1029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para elastic beats logo png">
            <a:extLst>
              <a:ext uri="{FF2B5EF4-FFF2-40B4-BE49-F238E27FC236}">
                <a16:creationId xmlns:a16="http://schemas.microsoft.com/office/drawing/2014/main" id="{10E2786B-BD3B-41EC-BEA9-30EC815149B0}"/>
              </a:ext>
            </a:extLst>
          </p:cNvPr>
          <p:cNvPicPr>
            <a:picLocks noChangeAspect="1" noChangeArrowheads="1"/>
          </p:cNvPicPr>
          <p:nvPr/>
        </p:nvPicPr>
        <p:blipFill rotWithShape="1">
          <a:blip r:embed="rId3" cstate="print">
            <a:duotone>
              <a:prstClr val="black"/>
              <a:schemeClr val="tx1">
                <a:tint val="45000"/>
                <a:satMod val="400000"/>
              </a:schemeClr>
            </a:duotone>
            <a:extLst>
              <a:ext uri="{28A0092B-C50C-407E-A947-70E740481C1C}">
                <a14:useLocalDpi xmlns:a14="http://schemas.microsoft.com/office/drawing/2010/main" val="0"/>
              </a:ext>
            </a:extLst>
          </a:blip>
          <a:srcRect l="41921" r="18701"/>
          <a:stretch/>
        </p:blipFill>
        <p:spPr bwMode="auto">
          <a:xfrm>
            <a:off x="1245558" y="0"/>
            <a:ext cx="1597584" cy="10296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30">
            <a:extLst>
              <a:ext uri="{FF2B5EF4-FFF2-40B4-BE49-F238E27FC236}">
                <a16:creationId xmlns:a16="http://schemas.microsoft.com/office/drawing/2014/main" id="{5E60DED3-1EAF-49E2-A61E-81E78CF0A716}"/>
              </a:ext>
            </a:extLst>
          </p:cNvPr>
          <p:cNvGrpSpPr/>
          <p:nvPr/>
        </p:nvGrpSpPr>
        <p:grpSpPr>
          <a:xfrm>
            <a:off x="2286000" y="2782389"/>
            <a:ext cx="6217920" cy="3977954"/>
            <a:chOff x="2014329" y="1683847"/>
            <a:chExt cx="6572110" cy="4346331"/>
          </a:xfrm>
          <a:solidFill>
            <a:schemeClr val="bg1"/>
          </a:solidFill>
        </p:grpSpPr>
        <p:grpSp>
          <p:nvGrpSpPr>
            <p:cNvPr id="7" name="Group 1">
              <a:extLst>
                <a:ext uri="{FF2B5EF4-FFF2-40B4-BE49-F238E27FC236}">
                  <a16:creationId xmlns:a16="http://schemas.microsoft.com/office/drawing/2014/main" id="{9325A0F2-289F-4877-82BB-6535C9E63467}"/>
                </a:ext>
              </a:extLst>
            </p:cNvPr>
            <p:cNvGrpSpPr/>
            <p:nvPr/>
          </p:nvGrpSpPr>
          <p:grpSpPr>
            <a:xfrm>
              <a:off x="2014329" y="1683847"/>
              <a:ext cx="2358888" cy="4346331"/>
              <a:chOff x="3000493" y="1484626"/>
              <a:chExt cx="1372725" cy="2498652"/>
            </a:xfrm>
            <a:grpFill/>
          </p:grpSpPr>
          <p:pic>
            <p:nvPicPr>
              <p:cNvPr id="15" name="Picture 2">
                <a:extLst>
                  <a:ext uri="{FF2B5EF4-FFF2-40B4-BE49-F238E27FC236}">
                    <a16:creationId xmlns:a16="http://schemas.microsoft.com/office/drawing/2014/main" id="{B800DBDB-1341-484A-87A4-79D20D79CF01}"/>
                  </a:ext>
                </a:extLst>
              </p:cNvPr>
              <p:cNvPicPr>
                <a:picLocks noChangeAspect="1"/>
              </p:cNvPicPr>
              <p:nvPr/>
            </p:nvPicPr>
            <p:blipFill rotWithShape="1">
              <a:blip r:embed="rId4"/>
              <a:srcRect r="84453"/>
              <a:stretch/>
            </p:blipFill>
            <p:spPr>
              <a:xfrm>
                <a:off x="3686856" y="1484626"/>
                <a:ext cx="686361" cy="832884"/>
              </a:xfrm>
              <a:prstGeom prst="rect">
                <a:avLst/>
              </a:prstGeom>
              <a:grpFill/>
            </p:spPr>
          </p:pic>
          <p:pic>
            <p:nvPicPr>
              <p:cNvPr id="16" name="Picture 6">
                <a:extLst>
                  <a:ext uri="{FF2B5EF4-FFF2-40B4-BE49-F238E27FC236}">
                    <a16:creationId xmlns:a16="http://schemas.microsoft.com/office/drawing/2014/main" id="{49EEF73C-5273-4EB1-AB49-C9ED8E873DB3}"/>
                  </a:ext>
                </a:extLst>
              </p:cNvPr>
              <p:cNvPicPr>
                <a:picLocks noChangeAspect="1"/>
              </p:cNvPicPr>
              <p:nvPr/>
            </p:nvPicPr>
            <p:blipFill rotWithShape="1">
              <a:blip r:embed="rId4"/>
              <a:srcRect l="17463" r="66990"/>
              <a:stretch/>
            </p:blipFill>
            <p:spPr>
              <a:xfrm>
                <a:off x="3686856" y="2317510"/>
                <a:ext cx="686361" cy="832884"/>
              </a:xfrm>
              <a:prstGeom prst="rect">
                <a:avLst/>
              </a:prstGeom>
              <a:grpFill/>
            </p:spPr>
          </p:pic>
          <p:pic>
            <p:nvPicPr>
              <p:cNvPr id="17" name="Picture 7">
                <a:extLst>
                  <a:ext uri="{FF2B5EF4-FFF2-40B4-BE49-F238E27FC236}">
                    <a16:creationId xmlns:a16="http://schemas.microsoft.com/office/drawing/2014/main" id="{B7D5C070-0779-49FE-8519-518FF852A58F}"/>
                  </a:ext>
                </a:extLst>
              </p:cNvPr>
              <p:cNvPicPr>
                <a:picLocks noChangeAspect="1"/>
              </p:cNvPicPr>
              <p:nvPr/>
            </p:nvPicPr>
            <p:blipFill rotWithShape="1">
              <a:blip r:embed="rId4"/>
              <a:srcRect l="34531" r="49922"/>
              <a:stretch/>
            </p:blipFill>
            <p:spPr>
              <a:xfrm>
                <a:off x="3686856" y="3150394"/>
                <a:ext cx="686362" cy="832884"/>
              </a:xfrm>
              <a:prstGeom prst="rect">
                <a:avLst/>
              </a:prstGeom>
              <a:grpFill/>
            </p:spPr>
          </p:pic>
          <p:pic>
            <p:nvPicPr>
              <p:cNvPr id="18" name="Picture 8">
                <a:extLst>
                  <a:ext uri="{FF2B5EF4-FFF2-40B4-BE49-F238E27FC236}">
                    <a16:creationId xmlns:a16="http://schemas.microsoft.com/office/drawing/2014/main" id="{0A031247-EEBA-4F42-A672-EBE0E7A7A197}"/>
                  </a:ext>
                </a:extLst>
              </p:cNvPr>
              <p:cNvPicPr>
                <a:picLocks noChangeAspect="1"/>
              </p:cNvPicPr>
              <p:nvPr/>
            </p:nvPicPr>
            <p:blipFill rotWithShape="1">
              <a:blip r:embed="rId4"/>
              <a:srcRect l="50790" r="33663"/>
              <a:stretch/>
            </p:blipFill>
            <p:spPr>
              <a:xfrm>
                <a:off x="3000493" y="1519936"/>
                <a:ext cx="686362" cy="832884"/>
              </a:xfrm>
              <a:prstGeom prst="rect">
                <a:avLst/>
              </a:prstGeom>
              <a:grpFill/>
            </p:spPr>
          </p:pic>
          <p:pic>
            <p:nvPicPr>
              <p:cNvPr id="19" name="Picture 9">
                <a:extLst>
                  <a:ext uri="{FF2B5EF4-FFF2-40B4-BE49-F238E27FC236}">
                    <a16:creationId xmlns:a16="http://schemas.microsoft.com/office/drawing/2014/main" id="{28A7CC81-C434-40DF-99AF-EEB934A7A38E}"/>
                  </a:ext>
                </a:extLst>
              </p:cNvPr>
              <p:cNvPicPr>
                <a:picLocks noChangeAspect="1"/>
              </p:cNvPicPr>
              <p:nvPr/>
            </p:nvPicPr>
            <p:blipFill rotWithShape="1">
              <a:blip r:embed="rId4"/>
              <a:srcRect l="67900" t="8479" r="16553" b="-8479"/>
              <a:stretch/>
            </p:blipFill>
            <p:spPr>
              <a:xfrm>
                <a:off x="3000493" y="2352820"/>
                <a:ext cx="686362" cy="832884"/>
              </a:xfrm>
              <a:prstGeom prst="rect">
                <a:avLst/>
              </a:prstGeom>
              <a:grpFill/>
            </p:spPr>
          </p:pic>
          <p:pic>
            <p:nvPicPr>
              <p:cNvPr id="20" name="Picture 10">
                <a:extLst>
                  <a:ext uri="{FF2B5EF4-FFF2-40B4-BE49-F238E27FC236}">
                    <a16:creationId xmlns:a16="http://schemas.microsoft.com/office/drawing/2014/main" id="{85E2CED9-0690-4914-8D66-660F2588E43F}"/>
                  </a:ext>
                </a:extLst>
              </p:cNvPr>
              <p:cNvPicPr>
                <a:picLocks noChangeAspect="1"/>
              </p:cNvPicPr>
              <p:nvPr/>
            </p:nvPicPr>
            <p:blipFill rotWithShape="1">
              <a:blip r:embed="rId4"/>
              <a:srcRect l="84484" r="-31"/>
              <a:stretch/>
            </p:blipFill>
            <p:spPr>
              <a:xfrm>
                <a:off x="3000493" y="3115084"/>
                <a:ext cx="686362" cy="832884"/>
              </a:xfrm>
              <a:prstGeom prst="rect">
                <a:avLst/>
              </a:prstGeom>
              <a:grpFill/>
            </p:spPr>
          </p:pic>
        </p:grpSp>
        <p:pic>
          <p:nvPicPr>
            <p:cNvPr id="8" name="Picture 4">
              <a:extLst>
                <a:ext uri="{FF2B5EF4-FFF2-40B4-BE49-F238E27FC236}">
                  <a16:creationId xmlns:a16="http://schemas.microsoft.com/office/drawing/2014/main" id="{33A647E8-B5F0-4DDF-864A-D2C7756D8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9715" y="1683847"/>
              <a:ext cx="4276724" cy="4095749"/>
            </a:xfrm>
            <a:prstGeom prst="rect">
              <a:avLst/>
            </a:prstGeom>
            <a:grpFill/>
          </p:spPr>
        </p:pic>
        <p:cxnSp>
          <p:nvCxnSpPr>
            <p:cNvPr id="9" name="Connector: Elbow 12">
              <a:extLst>
                <a:ext uri="{FF2B5EF4-FFF2-40B4-BE49-F238E27FC236}">
                  <a16:creationId xmlns:a16="http://schemas.microsoft.com/office/drawing/2014/main" id="{A309992D-6DD7-4CB7-BF79-0F5669A3074B}"/>
                </a:ext>
              </a:extLst>
            </p:cNvPr>
            <p:cNvCxnSpPr/>
            <p:nvPr/>
          </p:nvCxnSpPr>
          <p:spPr>
            <a:xfrm flipV="1">
              <a:off x="4102435" y="2469656"/>
              <a:ext cx="1171930" cy="934320"/>
            </a:xfrm>
            <a:prstGeom prst="bentConnector3">
              <a:avLst>
                <a:gd name="adj1" fmla="val 53392"/>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17">
              <a:extLst>
                <a:ext uri="{FF2B5EF4-FFF2-40B4-BE49-F238E27FC236}">
                  <a16:creationId xmlns:a16="http://schemas.microsoft.com/office/drawing/2014/main" id="{D77640DB-9223-4411-85F2-7CAB0DC8FF8F}"/>
                </a:ext>
              </a:extLst>
            </p:cNvPr>
            <p:cNvCxnSpPr/>
            <p:nvPr/>
          </p:nvCxnSpPr>
          <p:spPr>
            <a:xfrm>
              <a:off x="4102435" y="3631095"/>
              <a:ext cx="1291201" cy="1254832"/>
            </a:xfrm>
            <a:prstGeom prst="bentConnector3">
              <a:avLst>
                <a:gd name="adj1" fmla="val 50000"/>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26">
              <a:extLst>
                <a:ext uri="{FF2B5EF4-FFF2-40B4-BE49-F238E27FC236}">
                  <a16:creationId xmlns:a16="http://schemas.microsoft.com/office/drawing/2014/main" id="{7C027C45-0788-4A32-AD8D-3E3ABF264BF0}"/>
                </a:ext>
              </a:extLst>
            </p:cNvPr>
            <p:cNvCxnSpPr/>
            <p:nvPr/>
          </p:nvCxnSpPr>
          <p:spPr>
            <a:xfrm>
              <a:off x="6333563" y="2379692"/>
              <a:ext cx="1021394"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28">
              <a:extLst>
                <a:ext uri="{FF2B5EF4-FFF2-40B4-BE49-F238E27FC236}">
                  <a16:creationId xmlns:a16="http://schemas.microsoft.com/office/drawing/2014/main" id="{BFD3125F-553C-424C-80D1-51E2C49CA1C7}"/>
                </a:ext>
              </a:extLst>
            </p:cNvPr>
            <p:cNvCxnSpPr/>
            <p:nvPr/>
          </p:nvCxnSpPr>
          <p:spPr>
            <a:xfrm flipV="1">
              <a:off x="5963478" y="3313313"/>
              <a:ext cx="0" cy="1064466"/>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29">
              <a:extLst>
                <a:ext uri="{FF2B5EF4-FFF2-40B4-BE49-F238E27FC236}">
                  <a16:creationId xmlns:a16="http://schemas.microsoft.com/office/drawing/2014/main" id="{335D3E13-D570-4455-99E6-8892C3A9DBDF}"/>
                </a:ext>
              </a:extLst>
            </p:cNvPr>
            <p:cNvSpPr txBox="1"/>
            <p:nvPr/>
          </p:nvSpPr>
          <p:spPr>
            <a:xfrm>
              <a:off x="6360067" y="2027585"/>
              <a:ext cx="1021394" cy="312344"/>
            </a:xfrm>
            <a:prstGeom prst="rect">
              <a:avLst/>
            </a:prstGeom>
            <a:grpFill/>
          </p:spPr>
          <p:txBody>
            <a:bodyPr wrap="square" rtlCol="0">
              <a:spAutoFit/>
            </a:bodyPr>
            <a:lstStyle/>
            <a:p>
              <a:r>
                <a:rPr lang="es-MX" sz="900" dirty="0"/>
                <a:t>Visualización</a:t>
              </a:r>
            </a:p>
          </p:txBody>
        </p:sp>
        <p:sp>
          <p:nvSpPr>
            <p:cNvPr id="14" name="TextBox 32">
              <a:extLst>
                <a:ext uri="{FF2B5EF4-FFF2-40B4-BE49-F238E27FC236}">
                  <a16:creationId xmlns:a16="http://schemas.microsoft.com/office/drawing/2014/main" id="{BB3F423D-1625-49FC-808B-E9EAC9284A16}"/>
                </a:ext>
              </a:extLst>
            </p:cNvPr>
            <p:cNvSpPr txBox="1"/>
            <p:nvPr/>
          </p:nvSpPr>
          <p:spPr>
            <a:xfrm>
              <a:off x="6015482" y="3779933"/>
              <a:ext cx="1898847" cy="333167"/>
            </a:xfrm>
            <a:prstGeom prst="rect">
              <a:avLst/>
            </a:prstGeom>
            <a:grpFill/>
          </p:spPr>
          <p:txBody>
            <a:bodyPr wrap="square" rtlCol="0">
              <a:spAutoFit/>
            </a:bodyPr>
            <a:lstStyle/>
            <a:p>
              <a:r>
                <a:rPr lang="es-MX" sz="1000" dirty="0"/>
                <a:t>Analizar y Transformar</a:t>
              </a:r>
            </a:p>
          </p:txBody>
        </p:sp>
      </p:grpSp>
    </p:spTree>
    <p:extLst>
      <p:ext uri="{BB962C8B-B14F-4D97-AF65-F5344CB8AC3E}">
        <p14:creationId xmlns:p14="http://schemas.microsoft.com/office/powerpoint/2010/main" val="1116210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7C2B846-A254-4D90-B709-D4311E9056D4}"/>
              </a:ext>
            </a:extLst>
          </p:cNvPr>
          <p:cNvPicPr>
            <a:picLocks noChangeAspect="1"/>
          </p:cNvPicPr>
          <p:nvPr/>
        </p:nvPicPr>
        <p:blipFill>
          <a:blip r:embed="rId2"/>
          <a:stretch>
            <a:fillRect/>
          </a:stretch>
        </p:blipFill>
        <p:spPr>
          <a:xfrm>
            <a:off x="1125416" y="870086"/>
            <a:ext cx="9281379" cy="5566469"/>
          </a:xfrm>
          <a:prstGeom prst="rect">
            <a:avLst/>
          </a:prstGeom>
        </p:spPr>
      </p:pic>
    </p:spTree>
    <p:extLst>
      <p:ext uri="{BB962C8B-B14F-4D97-AF65-F5344CB8AC3E}">
        <p14:creationId xmlns:p14="http://schemas.microsoft.com/office/powerpoint/2010/main" val="498388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elasticsearch xpack">
            <a:extLst>
              <a:ext uri="{FF2B5EF4-FFF2-40B4-BE49-F238E27FC236}">
                <a16:creationId xmlns:a16="http://schemas.microsoft.com/office/drawing/2014/main" id="{D02F39E8-07B0-4725-B226-DD12A9519E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527"/>
          <a:stretch/>
        </p:blipFill>
        <p:spPr bwMode="auto">
          <a:xfrm>
            <a:off x="265015" y="334706"/>
            <a:ext cx="1310567" cy="8828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elasticsearch xpack">
            <a:extLst>
              <a:ext uri="{FF2B5EF4-FFF2-40B4-BE49-F238E27FC236}">
                <a16:creationId xmlns:a16="http://schemas.microsoft.com/office/drawing/2014/main" id="{85FD61D8-13B5-46BF-9E57-C064D53037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473"/>
          <a:stretch/>
        </p:blipFill>
        <p:spPr bwMode="auto">
          <a:xfrm>
            <a:off x="1575582" y="444103"/>
            <a:ext cx="1954499" cy="664099"/>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43F74E20-0C74-45ED-965E-98BDEA6D561A}"/>
              </a:ext>
            </a:extLst>
          </p:cNvPr>
          <p:cNvPicPr>
            <a:picLocks noChangeAspect="1"/>
          </p:cNvPicPr>
          <p:nvPr/>
        </p:nvPicPr>
        <p:blipFill>
          <a:blip r:embed="rId3"/>
          <a:stretch>
            <a:fillRect/>
          </a:stretch>
        </p:blipFill>
        <p:spPr>
          <a:xfrm>
            <a:off x="2756453" y="3256155"/>
            <a:ext cx="5812643" cy="3330767"/>
          </a:xfrm>
          <a:prstGeom prst="rect">
            <a:avLst/>
          </a:prstGeom>
        </p:spPr>
      </p:pic>
      <p:sp>
        <p:nvSpPr>
          <p:cNvPr id="9" name="Text Placeholder 4">
            <a:extLst>
              <a:ext uri="{FF2B5EF4-FFF2-40B4-BE49-F238E27FC236}">
                <a16:creationId xmlns:a16="http://schemas.microsoft.com/office/drawing/2014/main" id="{51E3D9D0-6587-4B0D-B7A9-1223FBF6C6AE}"/>
              </a:ext>
            </a:extLst>
          </p:cNvPr>
          <p:cNvSpPr txBox="1">
            <a:spLocks/>
          </p:cNvSpPr>
          <p:nvPr/>
        </p:nvSpPr>
        <p:spPr>
          <a:xfrm>
            <a:off x="920298" y="1737443"/>
            <a:ext cx="11112759" cy="2921449"/>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t>Es el paquete licenciado que incluye </a:t>
            </a:r>
            <a:r>
              <a:rPr lang="es-ES" sz="2400" dirty="0" err="1"/>
              <a:t>multiples</a:t>
            </a:r>
            <a:r>
              <a:rPr lang="es-ES" sz="2400" dirty="0"/>
              <a:t> </a:t>
            </a:r>
            <a:r>
              <a:rPr lang="es-ES" sz="2400" dirty="0" err="1"/>
              <a:t>plugins</a:t>
            </a:r>
            <a:r>
              <a:rPr lang="es-ES" sz="2400" dirty="0"/>
              <a:t> con funcionalidades avanzadas como la seguridad de nivel empresarial, </a:t>
            </a:r>
            <a:r>
              <a:rPr lang="es-ES" sz="2400" dirty="0" err="1"/>
              <a:t>APIs</a:t>
            </a:r>
            <a:r>
              <a:rPr lang="es-ES" sz="2400" dirty="0"/>
              <a:t> amigables para los desarrolladores (SQL), Alertas configurables, modulo de Machine </a:t>
            </a:r>
            <a:r>
              <a:rPr lang="es-ES" sz="2400" dirty="0" err="1"/>
              <a:t>Learning</a:t>
            </a:r>
            <a:r>
              <a:rPr lang="es-ES" sz="2400" dirty="0"/>
              <a:t>, </a:t>
            </a:r>
            <a:r>
              <a:rPr lang="es-ES" sz="2400" dirty="0" err="1"/>
              <a:t>Canvas</a:t>
            </a:r>
            <a:r>
              <a:rPr lang="es-ES" sz="2400" dirty="0"/>
              <a:t> que permite hacer </a:t>
            </a:r>
            <a:r>
              <a:rPr lang="es-ES" sz="2400" dirty="0" err="1"/>
              <a:t>dashboards</a:t>
            </a:r>
            <a:r>
              <a:rPr lang="es-ES" sz="2400" dirty="0"/>
              <a:t> con avanzadas capas de personalización utilizando tecnología HTML5 y CSS.</a:t>
            </a:r>
            <a:endParaRPr lang="es-MX" sz="2400" dirty="0"/>
          </a:p>
        </p:txBody>
      </p:sp>
    </p:spTree>
    <p:extLst>
      <p:ext uri="{BB962C8B-B14F-4D97-AF65-F5344CB8AC3E}">
        <p14:creationId xmlns:p14="http://schemas.microsoft.com/office/powerpoint/2010/main" val="3708281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284A7B4-EBBB-47CE-AF10-65CD4AE81355}"/>
              </a:ext>
            </a:extLst>
          </p:cNvPr>
          <p:cNvPicPr>
            <a:picLocks noChangeAspect="1"/>
          </p:cNvPicPr>
          <p:nvPr/>
        </p:nvPicPr>
        <p:blipFill>
          <a:blip r:embed="rId2"/>
          <a:stretch>
            <a:fillRect/>
          </a:stretch>
        </p:blipFill>
        <p:spPr>
          <a:xfrm>
            <a:off x="2599723" y="1459894"/>
            <a:ext cx="6295716" cy="3660300"/>
          </a:xfrm>
          <a:prstGeom prst="rect">
            <a:avLst/>
          </a:prstGeom>
        </p:spPr>
      </p:pic>
      <p:pic>
        <p:nvPicPr>
          <p:cNvPr id="3" name="Picture 2" descr="Resultado de imagen para elasticsearch xpack">
            <a:extLst>
              <a:ext uri="{FF2B5EF4-FFF2-40B4-BE49-F238E27FC236}">
                <a16:creationId xmlns:a16="http://schemas.microsoft.com/office/drawing/2014/main" id="{D1F354F1-5AC6-49B5-AADC-60D65B42FB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527"/>
          <a:stretch/>
        </p:blipFill>
        <p:spPr bwMode="auto">
          <a:xfrm>
            <a:off x="265015" y="334706"/>
            <a:ext cx="1310567" cy="882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sultado de imagen para elasticsearch xpack">
            <a:extLst>
              <a:ext uri="{FF2B5EF4-FFF2-40B4-BE49-F238E27FC236}">
                <a16:creationId xmlns:a16="http://schemas.microsoft.com/office/drawing/2014/main" id="{7EC0D93C-1A03-4910-9B0B-0968889144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473"/>
          <a:stretch/>
        </p:blipFill>
        <p:spPr bwMode="auto">
          <a:xfrm>
            <a:off x="1575582" y="444103"/>
            <a:ext cx="1954499" cy="66409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EDB3078E-4A05-46F8-BA00-5EB9457D12A6}"/>
              </a:ext>
            </a:extLst>
          </p:cNvPr>
          <p:cNvSpPr/>
          <p:nvPr/>
        </p:nvSpPr>
        <p:spPr>
          <a:xfrm>
            <a:off x="610041" y="6090731"/>
            <a:ext cx="9003323" cy="523220"/>
          </a:xfrm>
          <a:prstGeom prst="rect">
            <a:avLst/>
          </a:prstGeom>
        </p:spPr>
        <p:txBody>
          <a:bodyPr wrap="square">
            <a:spAutoFit/>
          </a:bodyPr>
          <a:lstStyle/>
          <a:p>
            <a:r>
              <a:rPr lang="es-ES" sz="1400" dirty="0"/>
              <a:t>Detalles completos de la granularidad de las licencias disponibles las pueden encontrar en: https://www.elastic.co/subscriptions</a:t>
            </a:r>
            <a:endParaRPr lang="en-US" sz="1400" dirty="0"/>
          </a:p>
        </p:txBody>
      </p:sp>
    </p:spTree>
    <p:extLst>
      <p:ext uri="{BB962C8B-B14F-4D97-AF65-F5344CB8AC3E}">
        <p14:creationId xmlns:p14="http://schemas.microsoft.com/office/powerpoint/2010/main" val="1807969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a:extLst>
              <a:ext uri="{FF2B5EF4-FFF2-40B4-BE49-F238E27FC236}">
                <a16:creationId xmlns:a16="http://schemas.microsoft.com/office/drawing/2014/main" id="{FFAAF5C2-0994-4C90-BB14-A86CFA2614D3}"/>
              </a:ext>
            </a:extLst>
          </p:cNvPr>
          <p:cNvGrpSpPr/>
          <p:nvPr/>
        </p:nvGrpSpPr>
        <p:grpSpPr>
          <a:xfrm>
            <a:off x="2427970" y="4730954"/>
            <a:ext cx="6901562" cy="946320"/>
            <a:chOff x="2427970" y="4730954"/>
            <a:chExt cx="6901562" cy="946320"/>
          </a:xfrm>
        </p:grpSpPr>
        <p:sp>
          <p:nvSpPr>
            <p:cNvPr id="3" name="Rectangle 20">
              <a:extLst>
                <a:ext uri="{FF2B5EF4-FFF2-40B4-BE49-F238E27FC236}">
                  <a16:creationId xmlns:a16="http://schemas.microsoft.com/office/drawing/2014/main" id="{2B8E007F-2D28-4D6F-B95B-790B270E4A02}"/>
                </a:ext>
              </a:extLst>
            </p:cNvPr>
            <p:cNvSpPr/>
            <p:nvPr/>
          </p:nvSpPr>
          <p:spPr>
            <a:xfrm>
              <a:off x="2427970" y="4730954"/>
              <a:ext cx="6901562" cy="887506"/>
            </a:xfrm>
            <a:prstGeom prst="rect">
              <a:avLst/>
            </a:prstGeom>
            <a:solidFill>
              <a:srgbClr val="07A5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Oval 21">
              <a:extLst>
                <a:ext uri="{FF2B5EF4-FFF2-40B4-BE49-F238E27FC236}">
                  <a16:creationId xmlns:a16="http://schemas.microsoft.com/office/drawing/2014/main" id="{A336DD7C-973D-4BDC-8F04-AFD4572E2DF1}"/>
                </a:ext>
              </a:extLst>
            </p:cNvPr>
            <p:cNvSpPr/>
            <p:nvPr/>
          </p:nvSpPr>
          <p:spPr>
            <a:xfrm>
              <a:off x="5120832" y="4824915"/>
              <a:ext cx="686454" cy="686454"/>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4" descr="Resultado de imagen para elastic cloud">
              <a:extLst>
                <a:ext uri="{FF2B5EF4-FFF2-40B4-BE49-F238E27FC236}">
                  <a16:creationId xmlns:a16="http://schemas.microsoft.com/office/drawing/2014/main" id="{8567ADD3-D866-4343-ABC7-693A2985B37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8047"/>
            <a:stretch/>
          </p:blipFill>
          <p:spPr bwMode="auto">
            <a:xfrm>
              <a:off x="5067824" y="4752119"/>
              <a:ext cx="604107" cy="9152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sultado de imagen para elastic cloud">
              <a:extLst>
                <a:ext uri="{FF2B5EF4-FFF2-40B4-BE49-F238E27FC236}">
                  <a16:creationId xmlns:a16="http://schemas.microsoft.com/office/drawing/2014/main" id="{BC4AF8A3-C9F2-4D1B-B719-FE19F9B8228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71000" contrast="100000"/>
                      </a14:imgEffect>
                    </a14:imgLayer>
                  </a14:imgProps>
                </a:ext>
                <a:ext uri="{28A0092B-C50C-407E-A947-70E740481C1C}">
                  <a14:useLocalDpi xmlns:a14="http://schemas.microsoft.com/office/drawing/2010/main" val="0"/>
                </a:ext>
              </a:extLst>
            </a:blip>
            <a:srcRect l="33632"/>
            <a:stretch/>
          </p:blipFill>
          <p:spPr bwMode="auto">
            <a:xfrm>
              <a:off x="5847042" y="4761997"/>
              <a:ext cx="1254778" cy="915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8">
            <a:extLst>
              <a:ext uri="{FF2B5EF4-FFF2-40B4-BE49-F238E27FC236}">
                <a16:creationId xmlns:a16="http://schemas.microsoft.com/office/drawing/2014/main" id="{3C9162E2-BCF2-4CC4-826E-2DCC9CB8B078}"/>
              </a:ext>
            </a:extLst>
          </p:cNvPr>
          <p:cNvGrpSpPr/>
          <p:nvPr/>
        </p:nvGrpSpPr>
        <p:grpSpPr>
          <a:xfrm>
            <a:off x="2427970" y="3560020"/>
            <a:ext cx="2441664" cy="907874"/>
            <a:chOff x="2427970" y="3560020"/>
            <a:chExt cx="2441664" cy="907874"/>
          </a:xfrm>
        </p:grpSpPr>
        <p:sp>
          <p:nvSpPr>
            <p:cNvPr id="8" name="Rectangle 3">
              <a:extLst>
                <a:ext uri="{FF2B5EF4-FFF2-40B4-BE49-F238E27FC236}">
                  <a16:creationId xmlns:a16="http://schemas.microsoft.com/office/drawing/2014/main" id="{055273CC-9E18-4BA4-AD45-08910ECBD18E}"/>
                </a:ext>
              </a:extLst>
            </p:cNvPr>
            <p:cNvSpPr/>
            <p:nvPr/>
          </p:nvSpPr>
          <p:spPr>
            <a:xfrm>
              <a:off x="2427970" y="3560020"/>
              <a:ext cx="2441664" cy="887506"/>
            </a:xfrm>
            <a:prstGeom prst="rect">
              <a:avLst/>
            </a:prstGeom>
            <a:solidFill>
              <a:srgbClr val="045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25">
              <a:extLst>
                <a:ext uri="{FF2B5EF4-FFF2-40B4-BE49-F238E27FC236}">
                  <a16:creationId xmlns:a16="http://schemas.microsoft.com/office/drawing/2014/main" id="{7FE170B7-D5A1-4A9B-99C0-FADEDEE41E58}"/>
                </a:ext>
              </a:extLst>
            </p:cNvPr>
            <p:cNvSpPr/>
            <p:nvPr/>
          </p:nvSpPr>
          <p:spPr>
            <a:xfrm>
              <a:off x="2545664" y="3669705"/>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4" descr="Resultado de imagen para logstash logo png">
              <a:extLst>
                <a:ext uri="{FF2B5EF4-FFF2-40B4-BE49-F238E27FC236}">
                  <a16:creationId xmlns:a16="http://schemas.microsoft.com/office/drawing/2014/main" id="{8254D35A-3565-4088-9468-D43B9FFB56B2}"/>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8098"/>
            <a:stretch/>
          </p:blipFill>
          <p:spPr bwMode="auto">
            <a:xfrm>
              <a:off x="2509965" y="3591340"/>
              <a:ext cx="709669" cy="876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9">
            <a:extLst>
              <a:ext uri="{FF2B5EF4-FFF2-40B4-BE49-F238E27FC236}">
                <a16:creationId xmlns:a16="http://schemas.microsoft.com/office/drawing/2014/main" id="{A284BE4A-0E33-4290-8E7E-A8F400D9B6C0}"/>
              </a:ext>
            </a:extLst>
          </p:cNvPr>
          <p:cNvGrpSpPr/>
          <p:nvPr/>
        </p:nvGrpSpPr>
        <p:grpSpPr>
          <a:xfrm>
            <a:off x="5066237" y="3560019"/>
            <a:ext cx="2441664" cy="887506"/>
            <a:chOff x="5066237" y="3560019"/>
            <a:chExt cx="2441664" cy="887506"/>
          </a:xfrm>
        </p:grpSpPr>
        <p:sp>
          <p:nvSpPr>
            <p:cNvPr id="12" name="Rectangle 19">
              <a:extLst>
                <a:ext uri="{FF2B5EF4-FFF2-40B4-BE49-F238E27FC236}">
                  <a16:creationId xmlns:a16="http://schemas.microsoft.com/office/drawing/2014/main" id="{FA34DDF6-D692-429A-90B0-B88003A7A1F5}"/>
                </a:ext>
              </a:extLst>
            </p:cNvPr>
            <p:cNvSpPr/>
            <p:nvPr/>
          </p:nvSpPr>
          <p:spPr>
            <a:xfrm>
              <a:off x="5066237" y="3560019"/>
              <a:ext cx="2441664" cy="887506"/>
            </a:xfrm>
            <a:prstGeom prst="rect">
              <a:avLst/>
            </a:prstGeom>
            <a:solidFill>
              <a:srgbClr val="045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7">
              <a:extLst>
                <a:ext uri="{FF2B5EF4-FFF2-40B4-BE49-F238E27FC236}">
                  <a16:creationId xmlns:a16="http://schemas.microsoft.com/office/drawing/2014/main" id="{C78A94F9-6383-4746-905E-6A6CF5B9D467}"/>
                </a:ext>
              </a:extLst>
            </p:cNvPr>
            <p:cNvSpPr/>
            <p:nvPr/>
          </p:nvSpPr>
          <p:spPr>
            <a:xfrm>
              <a:off x="5321581" y="3614210"/>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Picture 2" descr="Resultado de imagen para elastic beats logo png">
              <a:extLst>
                <a:ext uri="{FF2B5EF4-FFF2-40B4-BE49-F238E27FC236}">
                  <a16:creationId xmlns:a16="http://schemas.microsoft.com/office/drawing/2014/main" id="{13230C78-BF6C-488F-BB64-86BA446CAC10}"/>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8823" r="58425"/>
            <a:stretch/>
          </p:blipFill>
          <p:spPr bwMode="auto">
            <a:xfrm>
              <a:off x="5370063" y="3638647"/>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sultado de imagen para elastic beats logo png">
              <a:extLst>
                <a:ext uri="{FF2B5EF4-FFF2-40B4-BE49-F238E27FC236}">
                  <a16:creationId xmlns:a16="http://schemas.microsoft.com/office/drawing/2014/main" id="{864A970C-8109-469D-B58B-5B1791B452C9}"/>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l="41921" r="18701"/>
            <a:stretch/>
          </p:blipFill>
          <p:spPr bwMode="auto">
            <a:xfrm>
              <a:off x="6060398" y="3647679"/>
              <a:ext cx="1196850" cy="753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5">
            <a:extLst>
              <a:ext uri="{FF2B5EF4-FFF2-40B4-BE49-F238E27FC236}">
                <a16:creationId xmlns:a16="http://schemas.microsoft.com/office/drawing/2014/main" id="{56515526-E531-4E5A-BB23-6DE63B95940D}"/>
              </a:ext>
            </a:extLst>
          </p:cNvPr>
          <p:cNvGrpSpPr/>
          <p:nvPr/>
        </p:nvGrpSpPr>
        <p:grpSpPr>
          <a:xfrm>
            <a:off x="2427968" y="1404122"/>
            <a:ext cx="5085340" cy="946386"/>
            <a:chOff x="2427968" y="1404122"/>
            <a:chExt cx="5085340" cy="946386"/>
          </a:xfrm>
        </p:grpSpPr>
        <p:sp>
          <p:nvSpPr>
            <p:cNvPr id="17" name="Rectangle 4">
              <a:extLst>
                <a:ext uri="{FF2B5EF4-FFF2-40B4-BE49-F238E27FC236}">
                  <a16:creationId xmlns:a16="http://schemas.microsoft.com/office/drawing/2014/main" id="{9AAE51DE-10C9-42AD-B6EF-C98D3CD1F174}"/>
                </a:ext>
              </a:extLst>
            </p:cNvPr>
            <p:cNvSpPr/>
            <p:nvPr/>
          </p:nvSpPr>
          <p:spPr>
            <a:xfrm>
              <a:off x="2427968" y="1404122"/>
              <a:ext cx="5085340" cy="887506"/>
            </a:xfrm>
            <a:prstGeom prst="rect">
              <a:avLst/>
            </a:prstGeom>
            <a:solidFill>
              <a:srgbClr val="CA1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Oval 30">
              <a:extLst>
                <a:ext uri="{FF2B5EF4-FFF2-40B4-BE49-F238E27FC236}">
                  <a16:creationId xmlns:a16="http://schemas.microsoft.com/office/drawing/2014/main" id="{B31EDDC0-7653-4D66-8C56-40E1F4412D40}"/>
                </a:ext>
              </a:extLst>
            </p:cNvPr>
            <p:cNvSpPr/>
            <p:nvPr/>
          </p:nvSpPr>
          <p:spPr>
            <a:xfrm>
              <a:off x="3775328" y="1486807"/>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9" name="Picture 2" descr="Resultado de imagen para kibana">
              <a:extLst>
                <a:ext uri="{FF2B5EF4-FFF2-40B4-BE49-F238E27FC236}">
                  <a16:creationId xmlns:a16="http://schemas.microsoft.com/office/drawing/2014/main" id="{65198B7B-D21B-4C44-8FAE-4EBA98F9F87C}"/>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67435"/>
            <a:stretch/>
          </p:blipFill>
          <p:spPr bwMode="auto">
            <a:xfrm>
              <a:off x="3779150" y="1406984"/>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n para kibana">
              <a:extLst>
                <a:ext uri="{FF2B5EF4-FFF2-40B4-BE49-F238E27FC236}">
                  <a16:creationId xmlns:a16="http://schemas.microsoft.com/office/drawing/2014/main" id="{E32D406C-E7F0-4E32-9D4E-9347EDA607B4}"/>
                </a:ext>
              </a:extLst>
            </p:cNvPr>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4800790" y="1686053"/>
              <a:ext cx="1423665" cy="397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15">
            <a:extLst>
              <a:ext uri="{FF2B5EF4-FFF2-40B4-BE49-F238E27FC236}">
                <a16:creationId xmlns:a16="http://schemas.microsoft.com/office/drawing/2014/main" id="{13E4E2DB-D35B-4ECE-9E84-70ADFBA31C27}"/>
              </a:ext>
            </a:extLst>
          </p:cNvPr>
          <p:cNvGrpSpPr/>
          <p:nvPr/>
        </p:nvGrpSpPr>
        <p:grpSpPr>
          <a:xfrm>
            <a:off x="7761950" y="1366531"/>
            <a:ext cx="1567581" cy="3080995"/>
            <a:chOff x="7761950" y="1366531"/>
            <a:chExt cx="1567581" cy="3080995"/>
          </a:xfrm>
        </p:grpSpPr>
        <p:grpSp>
          <p:nvGrpSpPr>
            <p:cNvPr id="22" name="Group 14">
              <a:extLst>
                <a:ext uri="{FF2B5EF4-FFF2-40B4-BE49-F238E27FC236}">
                  <a16:creationId xmlns:a16="http://schemas.microsoft.com/office/drawing/2014/main" id="{DEBE05B7-A92E-4F95-A3A3-BB43C48B66C1}"/>
                </a:ext>
              </a:extLst>
            </p:cNvPr>
            <p:cNvGrpSpPr/>
            <p:nvPr/>
          </p:nvGrpSpPr>
          <p:grpSpPr>
            <a:xfrm>
              <a:off x="7761950" y="1366531"/>
              <a:ext cx="1567581" cy="3080995"/>
              <a:chOff x="8026990" y="1366531"/>
              <a:chExt cx="1567581" cy="3080995"/>
            </a:xfrm>
          </p:grpSpPr>
          <p:sp>
            <p:nvSpPr>
              <p:cNvPr id="24" name="Rectangle 10">
                <a:extLst>
                  <a:ext uri="{FF2B5EF4-FFF2-40B4-BE49-F238E27FC236}">
                    <a16:creationId xmlns:a16="http://schemas.microsoft.com/office/drawing/2014/main" id="{9B96865F-D1B7-4B9E-9797-2BFE4422F7DA}"/>
                  </a:ext>
                </a:extLst>
              </p:cNvPr>
              <p:cNvSpPr/>
              <p:nvPr/>
            </p:nvSpPr>
            <p:spPr>
              <a:xfrm>
                <a:off x="8026990" y="1366531"/>
                <a:ext cx="1567581" cy="3080995"/>
              </a:xfrm>
              <a:prstGeom prst="rect">
                <a:avLst/>
              </a:prstGeom>
              <a:solidFill>
                <a:srgbClr val="B68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5" name="Group 12">
                <a:extLst>
                  <a:ext uri="{FF2B5EF4-FFF2-40B4-BE49-F238E27FC236}">
                    <a16:creationId xmlns:a16="http://schemas.microsoft.com/office/drawing/2014/main" id="{3DDB629C-89F2-41DB-87B7-B3BD3AAB8297}"/>
                  </a:ext>
                </a:extLst>
              </p:cNvPr>
              <p:cNvGrpSpPr/>
              <p:nvPr/>
            </p:nvGrpSpPr>
            <p:grpSpPr>
              <a:xfrm>
                <a:off x="8264867" y="2232667"/>
                <a:ext cx="1082070" cy="855090"/>
                <a:chOff x="9311791" y="2789258"/>
                <a:chExt cx="1082070" cy="855090"/>
              </a:xfrm>
            </p:grpSpPr>
            <p:sp>
              <p:nvSpPr>
                <p:cNvPr id="26" name="Oval 11">
                  <a:extLst>
                    <a:ext uri="{FF2B5EF4-FFF2-40B4-BE49-F238E27FC236}">
                      <a16:creationId xmlns:a16="http://schemas.microsoft.com/office/drawing/2014/main" id="{554189CF-F3A7-442D-A2A5-065D1EFCF908}"/>
                    </a:ext>
                  </a:extLst>
                </p:cNvPr>
                <p:cNvSpPr/>
                <p:nvPr/>
              </p:nvSpPr>
              <p:spPr>
                <a:xfrm>
                  <a:off x="9435547" y="2789258"/>
                  <a:ext cx="817722" cy="85509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7" name="Picture 2" descr="Resultado de imagen para xpack">
                  <a:extLst>
                    <a:ext uri="{FF2B5EF4-FFF2-40B4-BE49-F238E27FC236}">
                      <a16:creationId xmlns:a16="http://schemas.microsoft.com/office/drawing/2014/main" id="{F18EECAD-6183-45A0-B6F9-590004AAC635}"/>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b="34530"/>
                <a:stretch/>
              </p:blipFill>
              <p:spPr bwMode="auto">
                <a:xfrm>
                  <a:off x="9311791" y="2926109"/>
                  <a:ext cx="1082070" cy="718239"/>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3" name="Picture 2" descr="Resultado de imagen para xpack">
              <a:extLst>
                <a:ext uri="{FF2B5EF4-FFF2-40B4-BE49-F238E27FC236}">
                  <a16:creationId xmlns:a16="http://schemas.microsoft.com/office/drawing/2014/main" id="{AA44DB70-EF22-495B-8FD8-854E297DAAD2}"/>
                </a:ext>
              </a:extLst>
            </p:cNvPr>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rightnessContrast bright="100000" contrast="100000"/>
                      </a14:imgEffect>
                    </a14:imgLayer>
                  </a14:imgProps>
                </a:ext>
                <a:ext uri="{28A0092B-C50C-407E-A947-70E740481C1C}">
                  <a14:useLocalDpi xmlns:a14="http://schemas.microsoft.com/office/drawing/2010/main" val="0"/>
                </a:ext>
              </a:extLst>
            </a:blip>
            <a:srcRect t="61167"/>
            <a:stretch/>
          </p:blipFill>
          <p:spPr bwMode="auto">
            <a:xfrm>
              <a:off x="8041670" y="3137807"/>
              <a:ext cx="1082070" cy="4260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7">
            <a:extLst>
              <a:ext uri="{FF2B5EF4-FFF2-40B4-BE49-F238E27FC236}">
                <a16:creationId xmlns:a16="http://schemas.microsoft.com/office/drawing/2014/main" id="{3FE4AD27-8DE3-4BBB-9A1D-B07AB37752A4}"/>
              </a:ext>
            </a:extLst>
          </p:cNvPr>
          <p:cNvGrpSpPr/>
          <p:nvPr/>
        </p:nvGrpSpPr>
        <p:grpSpPr>
          <a:xfrm>
            <a:off x="2427970" y="2388806"/>
            <a:ext cx="5085338" cy="1074035"/>
            <a:chOff x="2427970" y="2388806"/>
            <a:chExt cx="5085338" cy="1074035"/>
          </a:xfrm>
        </p:grpSpPr>
        <p:sp>
          <p:nvSpPr>
            <p:cNvPr id="29" name="Rectangle 2">
              <a:extLst>
                <a:ext uri="{FF2B5EF4-FFF2-40B4-BE49-F238E27FC236}">
                  <a16:creationId xmlns:a16="http://schemas.microsoft.com/office/drawing/2014/main" id="{19797856-322B-4413-9586-88542D91190C}"/>
                </a:ext>
              </a:extLst>
            </p:cNvPr>
            <p:cNvSpPr/>
            <p:nvPr/>
          </p:nvSpPr>
          <p:spPr>
            <a:xfrm>
              <a:off x="2427970" y="2498770"/>
              <a:ext cx="5085338" cy="887506"/>
            </a:xfrm>
            <a:prstGeom prst="rect">
              <a:avLst/>
            </a:prstGeom>
            <a:solidFill>
              <a:srgbClr val="246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Oval 29">
              <a:extLst>
                <a:ext uri="{FF2B5EF4-FFF2-40B4-BE49-F238E27FC236}">
                  <a16:creationId xmlns:a16="http://schemas.microsoft.com/office/drawing/2014/main" id="{9FCEC6D3-53CB-4709-9CD6-6FED1D8A3FA9}"/>
                </a:ext>
              </a:extLst>
            </p:cNvPr>
            <p:cNvSpPr/>
            <p:nvPr/>
          </p:nvSpPr>
          <p:spPr>
            <a:xfrm>
              <a:off x="3116728" y="2540057"/>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1" name="Picture 6" descr="Resultado de imagen para elasticsearch logo png">
              <a:extLst>
                <a:ext uri="{FF2B5EF4-FFF2-40B4-BE49-F238E27FC236}">
                  <a16:creationId xmlns:a16="http://schemas.microsoft.com/office/drawing/2014/main" id="{E24B1300-75FA-4C4C-A2E7-41418707A017}"/>
                </a:ext>
              </a:extLst>
            </p:cNvPr>
            <p:cNvPicPr>
              <a:picLocks noChangeAspect="1" noChangeArrowheads="1"/>
            </p:cNvPicPr>
            <p:nvPr/>
          </p:nvPicPr>
          <p:blipFill rotWithShape="1">
            <a:blip r:embed="rId15" cstate="print">
              <a:extLst>
                <a:ext uri="{BEBA8EAE-BF5A-486C-A8C5-ECC9F3942E4B}">
                  <a14:imgProps xmlns:a14="http://schemas.microsoft.com/office/drawing/2010/main">
                    <a14:imgLayer r:embed="rId16">
                      <a14:imgEffect>
                        <a14:brightnessContrast bright="100000" contrast="100000"/>
                      </a14:imgEffect>
                    </a14:imgLayer>
                  </a14:imgProps>
                </a:ext>
                <a:ext uri="{28A0092B-C50C-407E-A947-70E740481C1C}">
                  <a14:useLocalDpi xmlns:a14="http://schemas.microsoft.com/office/drawing/2010/main" val="0"/>
                </a:ext>
              </a:extLst>
            </a:blip>
            <a:srcRect l="22368" t="20172" b="20674"/>
            <a:stretch/>
          </p:blipFill>
          <p:spPr bwMode="auto">
            <a:xfrm>
              <a:off x="4041693" y="2700197"/>
              <a:ext cx="2708859" cy="5502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Resultado de imagen para elasticsearch logo png">
              <a:extLst>
                <a:ext uri="{FF2B5EF4-FFF2-40B4-BE49-F238E27FC236}">
                  <a16:creationId xmlns:a16="http://schemas.microsoft.com/office/drawing/2014/main" id="{3A890676-E657-43CE-98C1-C66158767F74}"/>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77612"/>
            <a:stretch/>
          </p:blipFill>
          <p:spPr bwMode="auto">
            <a:xfrm>
              <a:off x="2956332" y="2388806"/>
              <a:ext cx="901904" cy="1074035"/>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4" descr="Resultado de imagen para logstash logo png">
            <a:extLst>
              <a:ext uri="{FF2B5EF4-FFF2-40B4-BE49-F238E27FC236}">
                <a16:creationId xmlns:a16="http://schemas.microsoft.com/office/drawing/2014/main" id="{E3979208-B370-4956-9989-9279B35E5105}"/>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9257" r="5182"/>
          <a:stretch/>
        </p:blipFill>
        <p:spPr bwMode="auto">
          <a:xfrm>
            <a:off x="3312481" y="3591340"/>
            <a:ext cx="1458424" cy="87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50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41091AA-4086-4B60-9CDD-B391FEE3904D}"/>
              </a:ext>
            </a:extLst>
          </p:cNvPr>
          <p:cNvPicPr>
            <a:picLocks noChangeAspect="1"/>
          </p:cNvPicPr>
          <p:nvPr/>
        </p:nvPicPr>
        <p:blipFill rotWithShape="1">
          <a:blip r:embed="rId2"/>
          <a:srcRect l="20077" t="25014" r="35962" b="48307"/>
          <a:stretch/>
        </p:blipFill>
        <p:spPr>
          <a:xfrm>
            <a:off x="1482591" y="2928985"/>
            <a:ext cx="9226818" cy="3148258"/>
          </a:xfrm>
          <a:prstGeom prst="rect">
            <a:avLst/>
          </a:prstGeom>
        </p:spPr>
      </p:pic>
      <p:pic>
        <p:nvPicPr>
          <p:cNvPr id="3" name="Picture 21">
            <a:extLst>
              <a:ext uri="{FF2B5EF4-FFF2-40B4-BE49-F238E27FC236}">
                <a16:creationId xmlns:a16="http://schemas.microsoft.com/office/drawing/2014/main" id="{4AC25AD8-1083-4378-A215-C30F0E25A2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
        <p:nvSpPr>
          <p:cNvPr id="4" name="CuadroTexto 3">
            <a:extLst>
              <a:ext uri="{FF2B5EF4-FFF2-40B4-BE49-F238E27FC236}">
                <a16:creationId xmlns:a16="http://schemas.microsoft.com/office/drawing/2014/main" id="{BAE0DBE3-5B00-4D33-87B9-BA68EBD7F660}"/>
              </a:ext>
            </a:extLst>
          </p:cNvPr>
          <p:cNvSpPr txBox="1"/>
          <p:nvPr/>
        </p:nvSpPr>
        <p:spPr>
          <a:xfrm>
            <a:off x="4304713" y="1758689"/>
            <a:ext cx="3013967" cy="646331"/>
          </a:xfrm>
          <a:prstGeom prst="rect">
            <a:avLst/>
          </a:prstGeom>
          <a:noFill/>
        </p:spPr>
        <p:txBody>
          <a:bodyPr wrap="none" rtlCol="0">
            <a:spAutoFit/>
          </a:bodyPr>
          <a:lstStyle/>
          <a:p>
            <a:r>
              <a:rPr lang="en-US" sz="3600" b="1" dirty="0"/>
              <a:t>CASOS DE USO</a:t>
            </a:r>
          </a:p>
        </p:txBody>
      </p:sp>
    </p:spTree>
    <p:extLst>
      <p:ext uri="{BB962C8B-B14F-4D97-AF65-F5344CB8AC3E}">
        <p14:creationId xmlns:p14="http://schemas.microsoft.com/office/powerpoint/2010/main" val="3392249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1">
            <a:extLst>
              <a:ext uri="{FF2B5EF4-FFF2-40B4-BE49-F238E27FC236}">
                <a16:creationId xmlns:a16="http://schemas.microsoft.com/office/drawing/2014/main" id="{4AC25AD8-1083-4378-A215-C30F0E25A2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010" y="-997974"/>
            <a:ext cx="6986030" cy="3179070"/>
          </a:xfrm>
          <a:prstGeom prst="rect">
            <a:avLst/>
          </a:prstGeom>
        </p:spPr>
      </p:pic>
      <p:pic>
        <p:nvPicPr>
          <p:cNvPr id="11" name="Imagen 10">
            <a:hlinkClick r:id="rId3"/>
            <a:extLst>
              <a:ext uri="{FF2B5EF4-FFF2-40B4-BE49-F238E27FC236}">
                <a16:creationId xmlns:a16="http://schemas.microsoft.com/office/drawing/2014/main" id="{45A935B0-A085-4CA4-8BFC-617ED1F907BC}"/>
              </a:ext>
            </a:extLst>
          </p:cNvPr>
          <p:cNvPicPr>
            <a:picLocks noChangeAspect="1"/>
          </p:cNvPicPr>
          <p:nvPr/>
        </p:nvPicPr>
        <p:blipFill>
          <a:blip r:embed="rId4"/>
          <a:stretch>
            <a:fillRect/>
          </a:stretch>
        </p:blipFill>
        <p:spPr>
          <a:xfrm>
            <a:off x="554440" y="6090318"/>
            <a:ext cx="1742173" cy="540586"/>
          </a:xfrm>
          <a:prstGeom prst="rect">
            <a:avLst/>
          </a:prstGeom>
        </p:spPr>
      </p:pic>
      <p:grpSp>
        <p:nvGrpSpPr>
          <p:cNvPr id="2" name="Group 1"/>
          <p:cNvGrpSpPr/>
          <p:nvPr/>
        </p:nvGrpSpPr>
        <p:grpSpPr>
          <a:xfrm>
            <a:off x="453180" y="1968285"/>
            <a:ext cx="9039811" cy="3753248"/>
            <a:chOff x="309489" y="1667838"/>
            <a:chExt cx="11653642" cy="4838487"/>
          </a:xfrm>
        </p:grpSpPr>
        <p:pic>
          <p:nvPicPr>
            <p:cNvPr id="6" name="Imagen 5">
              <a:hlinkClick r:id="rId5"/>
              <a:extLst>
                <a:ext uri="{FF2B5EF4-FFF2-40B4-BE49-F238E27FC236}">
                  <a16:creationId xmlns:a16="http://schemas.microsoft.com/office/drawing/2014/main" id="{A2A02C42-F27E-4119-B03C-1A759188D1EA}"/>
                </a:ext>
              </a:extLst>
            </p:cNvPr>
            <p:cNvPicPr>
              <a:picLocks noChangeAspect="1"/>
            </p:cNvPicPr>
            <p:nvPr/>
          </p:nvPicPr>
          <p:blipFill>
            <a:blip r:embed="rId6"/>
            <a:stretch>
              <a:fillRect/>
            </a:stretch>
          </p:blipFill>
          <p:spPr>
            <a:xfrm>
              <a:off x="400929" y="2362502"/>
              <a:ext cx="2049194" cy="641030"/>
            </a:xfrm>
            <a:prstGeom prst="rect">
              <a:avLst/>
            </a:prstGeom>
          </p:spPr>
        </p:pic>
        <p:pic>
          <p:nvPicPr>
            <p:cNvPr id="7" name="Imagen 6">
              <a:hlinkClick r:id="rId7"/>
              <a:extLst>
                <a:ext uri="{FF2B5EF4-FFF2-40B4-BE49-F238E27FC236}">
                  <a16:creationId xmlns:a16="http://schemas.microsoft.com/office/drawing/2014/main" id="{CBA04E98-CD4E-42B1-B028-7F5B939D8EE5}"/>
                </a:ext>
              </a:extLst>
            </p:cNvPr>
            <p:cNvPicPr>
              <a:picLocks noChangeAspect="1"/>
            </p:cNvPicPr>
            <p:nvPr/>
          </p:nvPicPr>
          <p:blipFill>
            <a:blip r:embed="rId8"/>
            <a:stretch>
              <a:fillRect/>
            </a:stretch>
          </p:blipFill>
          <p:spPr>
            <a:xfrm>
              <a:off x="451251" y="3217703"/>
              <a:ext cx="1948551" cy="848747"/>
            </a:xfrm>
            <a:prstGeom prst="rect">
              <a:avLst/>
            </a:prstGeom>
          </p:spPr>
        </p:pic>
        <p:pic>
          <p:nvPicPr>
            <p:cNvPr id="8" name="Imagen 7">
              <a:hlinkClick r:id="rId9"/>
              <a:extLst>
                <a:ext uri="{FF2B5EF4-FFF2-40B4-BE49-F238E27FC236}">
                  <a16:creationId xmlns:a16="http://schemas.microsoft.com/office/drawing/2014/main" id="{CA93FC0A-EE26-4832-AC9C-867F04D92192}"/>
                </a:ext>
              </a:extLst>
            </p:cNvPr>
            <p:cNvPicPr>
              <a:picLocks noChangeAspect="1"/>
            </p:cNvPicPr>
            <p:nvPr/>
          </p:nvPicPr>
          <p:blipFill>
            <a:blip r:embed="rId10"/>
            <a:stretch>
              <a:fillRect/>
            </a:stretch>
          </p:blipFill>
          <p:spPr>
            <a:xfrm>
              <a:off x="595532" y="4297312"/>
              <a:ext cx="1659988" cy="848747"/>
            </a:xfrm>
            <a:prstGeom prst="rect">
              <a:avLst/>
            </a:prstGeom>
          </p:spPr>
        </p:pic>
        <p:pic>
          <p:nvPicPr>
            <p:cNvPr id="9" name="Imagen 8">
              <a:hlinkClick r:id="rId11"/>
              <a:extLst>
                <a:ext uri="{FF2B5EF4-FFF2-40B4-BE49-F238E27FC236}">
                  <a16:creationId xmlns:a16="http://schemas.microsoft.com/office/drawing/2014/main" id="{73E5FD09-395F-4EE7-8935-501D45C2FA26}"/>
                </a:ext>
              </a:extLst>
            </p:cNvPr>
            <p:cNvPicPr>
              <a:picLocks noChangeAspect="1"/>
            </p:cNvPicPr>
            <p:nvPr/>
          </p:nvPicPr>
          <p:blipFill>
            <a:blip r:embed="rId12"/>
            <a:stretch>
              <a:fillRect/>
            </a:stretch>
          </p:blipFill>
          <p:spPr>
            <a:xfrm>
              <a:off x="520505" y="5318288"/>
              <a:ext cx="1810043" cy="599801"/>
            </a:xfrm>
            <a:prstGeom prst="rect">
              <a:avLst/>
            </a:prstGeom>
          </p:spPr>
        </p:pic>
        <p:pic>
          <p:nvPicPr>
            <p:cNvPr id="10" name="Imagen 9">
              <a:hlinkClick r:id="rId13"/>
              <a:extLst>
                <a:ext uri="{FF2B5EF4-FFF2-40B4-BE49-F238E27FC236}">
                  <a16:creationId xmlns:a16="http://schemas.microsoft.com/office/drawing/2014/main" id="{359D6A6A-8C03-4C3F-BFB8-9BF301C4BFBF}"/>
                </a:ext>
              </a:extLst>
            </p:cNvPr>
            <p:cNvPicPr>
              <a:picLocks noChangeAspect="1"/>
            </p:cNvPicPr>
            <p:nvPr/>
          </p:nvPicPr>
          <p:blipFill>
            <a:blip r:embed="rId14"/>
            <a:stretch>
              <a:fillRect/>
            </a:stretch>
          </p:blipFill>
          <p:spPr>
            <a:xfrm>
              <a:off x="3460083" y="5472377"/>
              <a:ext cx="942686" cy="942686"/>
            </a:xfrm>
            <a:prstGeom prst="rect">
              <a:avLst/>
            </a:prstGeom>
          </p:spPr>
        </p:pic>
        <p:pic>
          <p:nvPicPr>
            <p:cNvPr id="12" name="Imagen 11">
              <a:hlinkClick r:id="rId15"/>
              <a:extLst>
                <a:ext uri="{FF2B5EF4-FFF2-40B4-BE49-F238E27FC236}">
                  <a16:creationId xmlns:a16="http://schemas.microsoft.com/office/drawing/2014/main" id="{FC4E8AE7-5655-4FFD-B386-312CFAEE996F}"/>
                </a:ext>
              </a:extLst>
            </p:cNvPr>
            <p:cNvPicPr>
              <a:picLocks noChangeAspect="1"/>
            </p:cNvPicPr>
            <p:nvPr/>
          </p:nvPicPr>
          <p:blipFill>
            <a:blip r:embed="rId16"/>
            <a:stretch>
              <a:fillRect/>
            </a:stretch>
          </p:blipFill>
          <p:spPr>
            <a:xfrm>
              <a:off x="309489" y="1877215"/>
              <a:ext cx="2232074" cy="361383"/>
            </a:xfrm>
            <a:prstGeom prst="rect">
              <a:avLst/>
            </a:prstGeom>
          </p:spPr>
        </p:pic>
        <p:pic>
          <p:nvPicPr>
            <p:cNvPr id="13" name="Imagen 12">
              <a:hlinkClick r:id="rId17"/>
              <a:extLst>
                <a:ext uri="{FF2B5EF4-FFF2-40B4-BE49-F238E27FC236}">
                  <a16:creationId xmlns:a16="http://schemas.microsoft.com/office/drawing/2014/main" id="{6B14FAA3-11DA-4D2C-9ACA-45E0FFB0BE45}"/>
                </a:ext>
              </a:extLst>
            </p:cNvPr>
            <p:cNvPicPr>
              <a:picLocks noChangeAspect="1"/>
            </p:cNvPicPr>
            <p:nvPr/>
          </p:nvPicPr>
          <p:blipFill>
            <a:blip r:embed="rId18"/>
            <a:stretch>
              <a:fillRect/>
            </a:stretch>
          </p:blipFill>
          <p:spPr>
            <a:xfrm>
              <a:off x="8181845" y="1777492"/>
              <a:ext cx="1861433" cy="646331"/>
            </a:xfrm>
            <a:prstGeom prst="rect">
              <a:avLst/>
            </a:prstGeom>
          </p:spPr>
        </p:pic>
        <p:pic>
          <p:nvPicPr>
            <p:cNvPr id="14" name="Imagen 13">
              <a:extLst>
                <a:ext uri="{FF2B5EF4-FFF2-40B4-BE49-F238E27FC236}">
                  <a16:creationId xmlns:a16="http://schemas.microsoft.com/office/drawing/2014/main" id="{CFDD619F-3CC1-4D5E-B4D5-405144D448EA}"/>
                </a:ext>
              </a:extLst>
            </p:cNvPr>
            <p:cNvPicPr>
              <a:picLocks noChangeAspect="1"/>
            </p:cNvPicPr>
            <p:nvPr/>
          </p:nvPicPr>
          <p:blipFill>
            <a:blip r:embed="rId19"/>
            <a:stretch>
              <a:fillRect/>
            </a:stretch>
          </p:blipFill>
          <p:spPr>
            <a:xfrm>
              <a:off x="3274201" y="4203877"/>
              <a:ext cx="1314450" cy="942686"/>
            </a:xfrm>
            <a:prstGeom prst="rect">
              <a:avLst/>
            </a:prstGeom>
          </p:spPr>
        </p:pic>
        <p:pic>
          <p:nvPicPr>
            <p:cNvPr id="15" name="Imagen 14">
              <a:hlinkClick r:id="rId20"/>
              <a:extLst>
                <a:ext uri="{FF2B5EF4-FFF2-40B4-BE49-F238E27FC236}">
                  <a16:creationId xmlns:a16="http://schemas.microsoft.com/office/drawing/2014/main" id="{BA007C8F-56EB-48A3-83C9-8A26A2C5CD40}"/>
                </a:ext>
              </a:extLst>
            </p:cNvPr>
            <p:cNvPicPr>
              <a:picLocks noChangeAspect="1"/>
            </p:cNvPicPr>
            <p:nvPr/>
          </p:nvPicPr>
          <p:blipFill>
            <a:blip r:embed="rId21"/>
            <a:stretch>
              <a:fillRect/>
            </a:stretch>
          </p:blipFill>
          <p:spPr>
            <a:xfrm>
              <a:off x="3459939" y="1843640"/>
              <a:ext cx="942975" cy="921380"/>
            </a:xfrm>
            <a:prstGeom prst="rect">
              <a:avLst/>
            </a:prstGeom>
          </p:spPr>
        </p:pic>
        <p:pic>
          <p:nvPicPr>
            <p:cNvPr id="16" name="Imagen 15">
              <a:hlinkClick r:id="rId22"/>
              <a:extLst>
                <a:ext uri="{FF2B5EF4-FFF2-40B4-BE49-F238E27FC236}">
                  <a16:creationId xmlns:a16="http://schemas.microsoft.com/office/drawing/2014/main" id="{180C4B1B-67DF-414A-9969-2E662953A6D0}"/>
                </a:ext>
              </a:extLst>
            </p:cNvPr>
            <p:cNvPicPr>
              <a:picLocks noChangeAspect="1"/>
            </p:cNvPicPr>
            <p:nvPr/>
          </p:nvPicPr>
          <p:blipFill>
            <a:blip r:embed="rId23"/>
            <a:stretch>
              <a:fillRect/>
            </a:stretch>
          </p:blipFill>
          <p:spPr>
            <a:xfrm>
              <a:off x="3459939" y="3063955"/>
              <a:ext cx="942975" cy="929209"/>
            </a:xfrm>
            <a:prstGeom prst="rect">
              <a:avLst/>
            </a:prstGeom>
          </p:spPr>
        </p:pic>
        <p:pic>
          <p:nvPicPr>
            <p:cNvPr id="17" name="Imagen 16">
              <a:hlinkClick r:id="rId24"/>
              <a:extLst>
                <a:ext uri="{FF2B5EF4-FFF2-40B4-BE49-F238E27FC236}">
                  <a16:creationId xmlns:a16="http://schemas.microsoft.com/office/drawing/2014/main" id="{D579353F-6E4B-4F69-BEE5-DF411783EC5D}"/>
                </a:ext>
              </a:extLst>
            </p:cNvPr>
            <p:cNvPicPr>
              <a:picLocks noChangeAspect="1"/>
            </p:cNvPicPr>
            <p:nvPr/>
          </p:nvPicPr>
          <p:blipFill>
            <a:blip r:embed="rId25"/>
            <a:stretch>
              <a:fillRect/>
            </a:stretch>
          </p:blipFill>
          <p:spPr>
            <a:xfrm>
              <a:off x="5381627" y="1667838"/>
              <a:ext cx="1982082" cy="646331"/>
            </a:xfrm>
            <a:prstGeom prst="rect">
              <a:avLst/>
            </a:prstGeom>
          </p:spPr>
        </p:pic>
        <p:pic>
          <p:nvPicPr>
            <p:cNvPr id="18" name="Imagen 17">
              <a:hlinkClick r:id="rId26"/>
              <a:extLst>
                <a:ext uri="{FF2B5EF4-FFF2-40B4-BE49-F238E27FC236}">
                  <a16:creationId xmlns:a16="http://schemas.microsoft.com/office/drawing/2014/main" id="{B44E53AD-C807-4548-99B5-B5A18F25EA86}"/>
                </a:ext>
              </a:extLst>
            </p:cNvPr>
            <p:cNvPicPr>
              <a:picLocks noChangeAspect="1"/>
            </p:cNvPicPr>
            <p:nvPr/>
          </p:nvPicPr>
          <p:blipFill>
            <a:blip r:embed="rId27"/>
            <a:stretch>
              <a:fillRect/>
            </a:stretch>
          </p:blipFill>
          <p:spPr>
            <a:xfrm>
              <a:off x="5475137" y="2439555"/>
              <a:ext cx="1795063" cy="650385"/>
            </a:xfrm>
            <a:prstGeom prst="rect">
              <a:avLst/>
            </a:prstGeom>
          </p:spPr>
        </p:pic>
        <p:pic>
          <p:nvPicPr>
            <p:cNvPr id="19" name="Imagen 18">
              <a:hlinkClick r:id="rId28"/>
              <a:extLst>
                <a:ext uri="{FF2B5EF4-FFF2-40B4-BE49-F238E27FC236}">
                  <a16:creationId xmlns:a16="http://schemas.microsoft.com/office/drawing/2014/main" id="{09834F7C-C538-485A-AA26-CA6AD0BBB605}"/>
                </a:ext>
              </a:extLst>
            </p:cNvPr>
            <p:cNvPicPr>
              <a:picLocks noChangeAspect="1"/>
            </p:cNvPicPr>
            <p:nvPr/>
          </p:nvPicPr>
          <p:blipFill>
            <a:blip r:embed="rId29"/>
            <a:stretch>
              <a:fillRect/>
            </a:stretch>
          </p:blipFill>
          <p:spPr>
            <a:xfrm>
              <a:off x="8262825" y="2715649"/>
              <a:ext cx="1699473" cy="929208"/>
            </a:xfrm>
            <a:prstGeom prst="rect">
              <a:avLst/>
            </a:prstGeom>
          </p:spPr>
        </p:pic>
        <p:pic>
          <p:nvPicPr>
            <p:cNvPr id="20" name="Imagen 19">
              <a:hlinkClick r:id="rId30"/>
              <a:extLst>
                <a:ext uri="{FF2B5EF4-FFF2-40B4-BE49-F238E27FC236}">
                  <a16:creationId xmlns:a16="http://schemas.microsoft.com/office/drawing/2014/main" id="{E88E0D88-846A-4ED2-85BB-749E4B5B3A91}"/>
                </a:ext>
              </a:extLst>
            </p:cNvPr>
            <p:cNvPicPr>
              <a:picLocks noChangeAspect="1"/>
            </p:cNvPicPr>
            <p:nvPr/>
          </p:nvPicPr>
          <p:blipFill>
            <a:blip r:embed="rId31"/>
            <a:stretch>
              <a:fillRect/>
            </a:stretch>
          </p:blipFill>
          <p:spPr>
            <a:xfrm>
              <a:off x="5417558" y="3034495"/>
              <a:ext cx="1910220" cy="764088"/>
            </a:xfrm>
            <a:prstGeom prst="rect">
              <a:avLst/>
            </a:prstGeom>
          </p:spPr>
        </p:pic>
        <p:pic>
          <p:nvPicPr>
            <p:cNvPr id="21" name="Imagen 20">
              <a:hlinkClick r:id="rId32"/>
              <a:extLst>
                <a:ext uri="{FF2B5EF4-FFF2-40B4-BE49-F238E27FC236}">
                  <a16:creationId xmlns:a16="http://schemas.microsoft.com/office/drawing/2014/main" id="{65EF25FB-FB41-46BD-BEAE-70EDF4567A4F}"/>
                </a:ext>
              </a:extLst>
            </p:cNvPr>
            <p:cNvPicPr>
              <a:picLocks noChangeAspect="1"/>
            </p:cNvPicPr>
            <p:nvPr/>
          </p:nvPicPr>
          <p:blipFill>
            <a:blip r:embed="rId33"/>
            <a:stretch>
              <a:fillRect/>
            </a:stretch>
          </p:blipFill>
          <p:spPr>
            <a:xfrm>
              <a:off x="5284823" y="3831119"/>
              <a:ext cx="2175690" cy="745516"/>
            </a:xfrm>
            <a:prstGeom prst="rect">
              <a:avLst/>
            </a:prstGeom>
          </p:spPr>
        </p:pic>
        <p:pic>
          <p:nvPicPr>
            <p:cNvPr id="22" name="Imagen 21">
              <a:hlinkClick r:id="rId34"/>
              <a:extLst>
                <a:ext uri="{FF2B5EF4-FFF2-40B4-BE49-F238E27FC236}">
                  <a16:creationId xmlns:a16="http://schemas.microsoft.com/office/drawing/2014/main" id="{B847B6CD-5DFB-4C54-B2AB-D029E90FEEBC}"/>
                </a:ext>
              </a:extLst>
            </p:cNvPr>
            <p:cNvPicPr>
              <a:picLocks noChangeAspect="1"/>
            </p:cNvPicPr>
            <p:nvPr/>
          </p:nvPicPr>
          <p:blipFill>
            <a:blip r:embed="rId35"/>
            <a:stretch>
              <a:fillRect/>
            </a:stretch>
          </p:blipFill>
          <p:spPr>
            <a:xfrm>
              <a:off x="10658206" y="5092092"/>
              <a:ext cx="1304925" cy="1228725"/>
            </a:xfrm>
            <a:prstGeom prst="rect">
              <a:avLst/>
            </a:prstGeom>
          </p:spPr>
        </p:pic>
        <p:pic>
          <p:nvPicPr>
            <p:cNvPr id="23" name="Imagen 22">
              <a:hlinkClick r:id="rId36"/>
              <a:extLst>
                <a:ext uri="{FF2B5EF4-FFF2-40B4-BE49-F238E27FC236}">
                  <a16:creationId xmlns:a16="http://schemas.microsoft.com/office/drawing/2014/main" id="{865E8295-08AF-4C3D-AD3E-04921D5FC82C}"/>
                </a:ext>
              </a:extLst>
            </p:cNvPr>
            <p:cNvPicPr>
              <a:picLocks noChangeAspect="1"/>
            </p:cNvPicPr>
            <p:nvPr/>
          </p:nvPicPr>
          <p:blipFill>
            <a:blip r:embed="rId37"/>
            <a:stretch>
              <a:fillRect/>
            </a:stretch>
          </p:blipFill>
          <p:spPr>
            <a:xfrm>
              <a:off x="8355622" y="3768059"/>
              <a:ext cx="1513878" cy="929208"/>
            </a:xfrm>
            <a:prstGeom prst="rect">
              <a:avLst/>
            </a:prstGeom>
          </p:spPr>
        </p:pic>
        <p:pic>
          <p:nvPicPr>
            <p:cNvPr id="24" name="Imagen 23">
              <a:hlinkClick r:id="rId38"/>
              <a:extLst>
                <a:ext uri="{FF2B5EF4-FFF2-40B4-BE49-F238E27FC236}">
                  <a16:creationId xmlns:a16="http://schemas.microsoft.com/office/drawing/2014/main" id="{2F4D748B-B1A3-4A88-B201-76E33A9F2F73}"/>
                </a:ext>
              </a:extLst>
            </p:cNvPr>
            <p:cNvPicPr>
              <a:picLocks noChangeAspect="1"/>
            </p:cNvPicPr>
            <p:nvPr/>
          </p:nvPicPr>
          <p:blipFill>
            <a:blip r:embed="rId39"/>
            <a:stretch>
              <a:fillRect/>
            </a:stretch>
          </p:blipFill>
          <p:spPr>
            <a:xfrm>
              <a:off x="7986358" y="4818535"/>
              <a:ext cx="2252407" cy="745515"/>
            </a:xfrm>
            <a:prstGeom prst="rect">
              <a:avLst/>
            </a:prstGeom>
          </p:spPr>
        </p:pic>
        <p:pic>
          <p:nvPicPr>
            <p:cNvPr id="25" name="Imagen 24">
              <a:hlinkClick r:id="rId40"/>
              <a:extLst>
                <a:ext uri="{FF2B5EF4-FFF2-40B4-BE49-F238E27FC236}">
                  <a16:creationId xmlns:a16="http://schemas.microsoft.com/office/drawing/2014/main" id="{42D9031B-7480-4E35-ABC3-632A8C01157E}"/>
                </a:ext>
              </a:extLst>
            </p:cNvPr>
            <p:cNvPicPr>
              <a:picLocks noChangeAspect="1"/>
            </p:cNvPicPr>
            <p:nvPr/>
          </p:nvPicPr>
          <p:blipFill>
            <a:blip r:embed="rId41"/>
            <a:stretch>
              <a:fillRect/>
            </a:stretch>
          </p:blipFill>
          <p:spPr>
            <a:xfrm>
              <a:off x="8057264" y="5785670"/>
              <a:ext cx="2110594" cy="674360"/>
            </a:xfrm>
            <a:prstGeom prst="rect">
              <a:avLst/>
            </a:prstGeom>
          </p:spPr>
        </p:pic>
        <p:pic>
          <p:nvPicPr>
            <p:cNvPr id="26" name="Imagen 25">
              <a:hlinkClick r:id="rId42"/>
              <a:extLst>
                <a:ext uri="{FF2B5EF4-FFF2-40B4-BE49-F238E27FC236}">
                  <a16:creationId xmlns:a16="http://schemas.microsoft.com/office/drawing/2014/main" id="{4FC49080-96F7-49E0-A68A-6E7FA3C80BA0}"/>
                </a:ext>
              </a:extLst>
            </p:cNvPr>
            <p:cNvPicPr>
              <a:picLocks noChangeAspect="1"/>
            </p:cNvPicPr>
            <p:nvPr/>
          </p:nvPicPr>
          <p:blipFill>
            <a:blip r:embed="rId43"/>
            <a:stretch>
              <a:fillRect/>
            </a:stretch>
          </p:blipFill>
          <p:spPr>
            <a:xfrm>
              <a:off x="10748204" y="1924599"/>
              <a:ext cx="1124928" cy="1089774"/>
            </a:xfrm>
            <a:prstGeom prst="rect">
              <a:avLst/>
            </a:prstGeom>
          </p:spPr>
        </p:pic>
        <p:pic>
          <p:nvPicPr>
            <p:cNvPr id="27" name="Imagen 26">
              <a:hlinkClick r:id="rId44"/>
              <a:extLst>
                <a:ext uri="{FF2B5EF4-FFF2-40B4-BE49-F238E27FC236}">
                  <a16:creationId xmlns:a16="http://schemas.microsoft.com/office/drawing/2014/main" id="{37D18A37-C1B3-4F37-848B-8F4D7BEEECB0}"/>
                </a:ext>
              </a:extLst>
            </p:cNvPr>
            <p:cNvPicPr>
              <a:picLocks noChangeAspect="1"/>
            </p:cNvPicPr>
            <p:nvPr/>
          </p:nvPicPr>
          <p:blipFill>
            <a:blip r:embed="rId45"/>
            <a:stretch>
              <a:fillRect/>
            </a:stretch>
          </p:blipFill>
          <p:spPr>
            <a:xfrm>
              <a:off x="10820131" y="3445672"/>
              <a:ext cx="981075" cy="1238250"/>
            </a:xfrm>
            <a:prstGeom prst="rect">
              <a:avLst/>
            </a:prstGeom>
          </p:spPr>
        </p:pic>
        <p:pic>
          <p:nvPicPr>
            <p:cNvPr id="28" name="Imagen 27">
              <a:hlinkClick r:id="rId46"/>
              <a:extLst>
                <a:ext uri="{FF2B5EF4-FFF2-40B4-BE49-F238E27FC236}">
                  <a16:creationId xmlns:a16="http://schemas.microsoft.com/office/drawing/2014/main" id="{FF3034AE-5BD6-4389-8ACE-C1AD303EEEDC}"/>
                </a:ext>
              </a:extLst>
            </p:cNvPr>
            <p:cNvPicPr>
              <a:picLocks noChangeAspect="1"/>
            </p:cNvPicPr>
            <p:nvPr/>
          </p:nvPicPr>
          <p:blipFill>
            <a:blip r:embed="rId47"/>
            <a:stretch>
              <a:fillRect/>
            </a:stretch>
          </p:blipFill>
          <p:spPr>
            <a:xfrm>
              <a:off x="5461156" y="4675220"/>
              <a:ext cx="1823025" cy="866260"/>
            </a:xfrm>
            <a:prstGeom prst="rect">
              <a:avLst/>
            </a:prstGeom>
          </p:spPr>
        </p:pic>
        <p:pic>
          <p:nvPicPr>
            <p:cNvPr id="29" name="Imagen 28">
              <a:hlinkClick r:id="rId48"/>
              <a:extLst>
                <a:ext uri="{FF2B5EF4-FFF2-40B4-BE49-F238E27FC236}">
                  <a16:creationId xmlns:a16="http://schemas.microsoft.com/office/drawing/2014/main" id="{28474D20-4BEC-475B-867B-87700A37023A}"/>
                </a:ext>
              </a:extLst>
            </p:cNvPr>
            <p:cNvPicPr>
              <a:picLocks noChangeAspect="1"/>
            </p:cNvPicPr>
            <p:nvPr/>
          </p:nvPicPr>
          <p:blipFill>
            <a:blip r:embed="rId49"/>
            <a:stretch>
              <a:fillRect/>
            </a:stretch>
          </p:blipFill>
          <p:spPr>
            <a:xfrm>
              <a:off x="5449254" y="5675252"/>
              <a:ext cx="1846829" cy="831073"/>
            </a:xfrm>
            <a:prstGeom prst="rect">
              <a:avLst/>
            </a:prstGeom>
          </p:spPr>
        </p:pic>
      </p:grpSp>
    </p:spTree>
    <p:extLst>
      <p:ext uri="{BB962C8B-B14F-4D97-AF65-F5344CB8AC3E}">
        <p14:creationId xmlns:p14="http://schemas.microsoft.com/office/powerpoint/2010/main" val="2847566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6E1AEE-EA73-4BE4-A844-8719CAD0F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2783" y="-274911"/>
            <a:ext cx="6524312" cy="6858000"/>
          </a:xfrm>
          <a:prstGeom prst="rect">
            <a:avLst/>
          </a:prstGeom>
        </p:spPr>
      </p:pic>
    </p:spTree>
    <p:extLst>
      <p:ext uri="{BB962C8B-B14F-4D97-AF65-F5344CB8AC3E}">
        <p14:creationId xmlns:p14="http://schemas.microsoft.com/office/powerpoint/2010/main" val="304901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1">
            <a:extLst>
              <a:ext uri="{FF2B5EF4-FFF2-40B4-BE49-F238E27FC236}">
                <a16:creationId xmlns:a16="http://schemas.microsoft.com/office/drawing/2014/main" id="{10791BCF-47C0-4D79-B49A-7EB5E8F806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
        <p:nvSpPr>
          <p:cNvPr id="3" name="Text Placeholder 6">
            <a:extLst>
              <a:ext uri="{FF2B5EF4-FFF2-40B4-BE49-F238E27FC236}">
                <a16:creationId xmlns:a16="http://schemas.microsoft.com/office/drawing/2014/main" id="{D789F8D6-2E26-4F99-83A1-F85598892E71}"/>
              </a:ext>
            </a:extLst>
          </p:cNvPr>
          <p:cNvSpPr txBox="1">
            <a:spLocks/>
          </p:cNvSpPr>
          <p:nvPr/>
        </p:nvSpPr>
        <p:spPr>
          <a:xfrm>
            <a:off x="323100" y="1888615"/>
            <a:ext cx="62289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El </a:t>
            </a:r>
            <a:r>
              <a:rPr lang="es-MX" dirty="0" err="1"/>
              <a:t>stack</a:t>
            </a:r>
            <a:r>
              <a:rPr lang="es-MX" dirty="0"/>
              <a:t> esta basado en 3 niveles:</a:t>
            </a:r>
          </a:p>
          <a:p>
            <a:pPr lvl="1" algn="just"/>
            <a:r>
              <a:rPr lang="es-MX" sz="2000" b="1" dirty="0"/>
              <a:t>Visualización</a:t>
            </a:r>
            <a:r>
              <a:rPr lang="es-MX" sz="2000" dirty="0"/>
              <a:t>  con el producto </a:t>
            </a:r>
            <a:r>
              <a:rPr lang="es-MX" sz="2800" b="1" dirty="0" err="1">
                <a:solidFill>
                  <a:srgbClr val="E9478B"/>
                </a:solidFill>
              </a:rPr>
              <a:t>Kibana</a:t>
            </a:r>
            <a:r>
              <a:rPr lang="es-MX" sz="2000" dirty="0"/>
              <a:t>, que es una interface web, que permite crear reportes y </a:t>
            </a:r>
            <a:r>
              <a:rPr lang="es-MX" sz="2000" dirty="0" err="1"/>
              <a:t>dashboards</a:t>
            </a:r>
            <a:r>
              <a:rPr lang="es-MX" sz="2000" dirty="0"/>
              <a:t> de manera intuitiva.</a:t>
            </a:r>
          </a:p>
          <a:p>
            <a:pPr lvl="1" algn="just"/>
            <a:r>
              <a:rPr lang="es-MX" sz="2000" b="1" dirty="0"/>
              <a:t>Motor de Búsqueda </a:t>
            </a:r>
            <a:r>
              <a:rPr lang="es-MX" sz="2000" dirty="0"/>
              <a:t>se indexa la información </a:t>
            </a:r>
            <a:r>
              <a:rPr lang="es-MX" sz="2000" dirty="0" err="1"/>
              <a:t>llmado</a:t>
            </a:r>
            <a:r>
              <a:rPr lang="es-MX" sz="2000" dirty="0"/>
              <a:t> </a:t>
            </a:r>
            <a:r>
              <a:rPr lang="es-MX" sz="2800" b="1" dirty="0" err="1">
                <a:solidFill>
                  <a:srgbClr val="3EBDB0"/>
                </a:solidFill>
              </a:rPr>
              <a:t>ElasticSearch</a:t>
            </a:r>
            <a:endParaRPr lang="es-MX" sz="2000" b="1" dirty="0">
              <a:solidFill>
                <a:srgbClr val="3EBDB0"/>
              </a:solidFill>
            </a:endParaRPr>
          </a:p>
          <a:p>
            <a:pPr lvl="1" algn="just"/>
            <a:r>
              <a:rPr lang="es-MX" sz="2000" b="1" dirty="0"/>
              <a:t>Ingesta y Transformación</a:t>
            </a:r>
            <a:r>
              <a:rPr lang="es-MX" sz="2000" dirty="0"/>
              <a:t> de los mensajes, formada por los productos </a:t>
            </a:r>
            <a:r>
              <a:rPr lang="es-MX" sz="2800" b="1" dirty="0" err="1">
                <a:solidFill>
                  <a:srgbClr val="07A5DE"/>
                </a:solidFill>
              </a:rPr>
              <a:t>Beats</a:t>
            </a:r>
            <a:r>
              <a:rPr lang="es-MX" sz="2000" dirty="0"/>
              <a:t> y </a:t>
            </a:r>
            <a:r>
              <a:rPr lang="es-MX" sz="2800" b="1" dirty="0" err="1">
                <a:solidFill>
                  <a:srgbClr val="07A5DE"/>
                </a:solidFill>
              </a:rPr>
              <a:t>Logstash</a:t>
            </a:r>
            <a:endParaRPr lang="es-MX" sz="2000" b="1" dirty="0">
              <a:solidFill>
                <a:srgbClr val="07A5DE"/>
              </a:solidFill>
            </a:endParaRPr>
          </a:p>
          <a:p>
            <a:pPr algn="just"/>
            <a:endParaRPr lang="es-MX" sz="2400" dirty="0"/>
          </a:p>
        </p:txBody>
      </p:sp>
      <p:grpSp>
        <p:nvGrpSpPr>
          <p:cNvPr id="4" name="Group 7">
            <a:extLst>
              <a:ext uri="{FF2B5EF4-FFF2-40B4-BE49-F238E27FC236}">
                <a16:creationId xmlns:a16="http://schemas.microsoft.com/office/drawing/2014/main" id="{6035F7A6-2C1A-4B27-B2C4-B61999F59C94}"/>
              </a:ext>
            </a:extLst>
          </p:cNvPr>
          <p:cNvGrpSpPr/>
          <p:nvPr/>
        </p:nvGrpSpPr>
        <p:grpSpPr>
          <a:xfrm>
            <a:off x="7301948" y="2024682"/>
            <a:ext cx="4585252" cy="2808636"/>
            <a:chOff x="2838784" y="1484626"/>
            <a:chExt cx="6191503" cy="3705405"/>
          </a:xfrm>
        </p:grpSpPr>
        <p:grpSp>
          <p:nvGrpSpPr>
            <p:cNvPr id="5" name="Group 15">
              <a:extLst>
                <a:ext uri="{FF2B5EF4-FFF2-40B4-BE49-F238E27FC236}">
                  <a16:creationId xmlns:a16="http://schemas.microsoft.com/office/drawing/2014/main" id="{FF4F874E-19B9-44D2-BB17-75A7DB5C1E83}"/>
                </a:ext>
              </a:extLst>
            </p:cNvPr>
            <p:cNvGrpSpPr/>
            <p:nvPr/>
          </p:nvGrpSpPr>
          <p:grpSpPr>
            <a:xfrm>
              <a:off x="2838784" y="1484626"/>
              <a:ext cx="6191503" cy="3705405"/>
              <a:chOff x="3753185" y="2053479"/>
              <a:chExt cx="5085340" cy="3043404"/>
            </a:xfrm>
          </p:grpSpPr>
          <p:sp>
            <p:nvSpPr>
              <p:cNvPr id="8" name="Rectangle 4">
                <a:extLst>
                  <a:ext uri="{FF2B5EF4-FFF2-40B4-BE49-F238E27FC236}">
                    <a16:creationId xmlns:a16="http://schemas.microsoft.com/office/drawing/2014/main" id="{41091F56-DFC0-4B09-9107-684D6A7ACFF5}"/>
                  </a:ext>
                </a:extLst>
              </p:cNvPr>
              <p:cNvSpPr/>
              <p:nvPr/>
            </p:nvSpPr>
            <p:spPr>
              <a:xfrm>
                <a:off x="3753185" y="2053479"/>
                <a:ext cx="5085340"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30">
                <a:extLst>
                  <a:ext uri="{FF2B5EF4-FFF2-40B4-BE49-F238E27FC236}">
                    <a16:creationId xmlns:a16="http://schemas.microsoft.com/office/drawing/2014/main" id="{E91F1E00-EBBE-41F8-8F54-147AC57C05B4}"/>
                  </a:ext>
                </a:extLst>
              </p:cNvPr>
              <p:cNvSpPr/>
              <p:nvPr/>
            </p:nvSpPr>
            <p:spPr>
              <a:xfrm>
                <a:off x="5100545" y="213616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2">
                <a:extLst>
                  <a:ext uri="{FF2B5EF4-FFF2-40B4-BE49-F238E27FC236}">
                    <a16:creationId xmlns:a16="http://schemas.microsoft.com/office/drawing/2014/main" id="{68861FD5-BBA5-4F68-A2C5-7D0825B245F8}"/>
                  </a:ext>
                </a:extLst>
              </p:cNvPr>
              <p:cNvSpPr/>
              <p:nvPr/>
            </p:nvSpPr>
            <p:spPr>
              <a:xfrm>
                <a:off x="3753187" y="3148127"/>
                <a:ext cx="5085338"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Oval 29">
                <a:extLst>
                  <a:ext uri="{FF2B5EF4-FFF2-40B4-BE49-F238E27FC236}">
                    <a16:creationId xmlns:a16="http://schemas.microsoft.com/office/drawing/2014/main" id="{58AA6347-2B7A-4DB1-8D7C-14DD64B25CDA}"/>
                  </a:ext>
                </a:extLst>
              </p:cNvPr>
              <p:cNvSpPr/>
              <p:nvPr/>
            </p:nvSpPr>
            <p:spPr>
              <a:xfrm>
                <a:off x="4441945" y="318941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19">
                <a:extLst>
                  <a:ext uri="{FF2B5EF4-FFF2-40B4-BE49-F238E27FC236}">
                    <a16:creationId xmlns:a16="http://schemas.microsoft.com/office/drawing/2014/main" id="{FFEE0AD9-9039-4E3E-B4F9-7EF2800C2E96}"/>
                  </a:ext>
                </a:extLst>
              </p:cNvPr>
              <p:cNvSpPr/>
              <p:nvPr/>
            </p:nvSpPr>
            <p:spPr>
              <a:xfrm>
                <a:off x="6391454" y="4209376"/>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7">
                <a:extLst>
                  <a:ext uri="{FF2B5EF4-FFF2-40B4-BE49-F238E27FC236}">
                    <a16:creationId xmlns:a16="http://schemas.microsoft.com/office/drawing/2014/main" id="{D34EA3CB-27F0-4515-B82A-EBA1AEC4A444}"/>
                  </a:ext>
                </a:extLst>
              </p:cNvPr>
              <p:cNvSpPr/>
              <p:nvPr/>
            </p:nvSpPr>
            <p:spPr>
              <a:xfrm>
                <a:off x="6646798" y="4263567"/>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3">
                <a:extLst>
                  <a:ext uri="{FF2B5EF4-FFF2-40B4-BE49-F238E27FC236}">
                    <a16:creationId xmlns:a16="http://schemas.microsoft.com/office/drawing/2014/main" id="{444B4FB9-4A62-41F9-891D-5031971ACB6F}"/>
                  </a:ext>
                </a:extLst>
              </p:cNvPr>
              <p:cNvSpPr/>
              <p:nvPr/>
            </p:nvSpPr>
            <p:spPr>
              <a:xfrm>
                <a:off x="3753187" y="4209377"/>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Oval 25">
                <a:extLst>
                  <a:ext uri="{FF2B5EF4-FFF2-40B4-BE49-F238E27FC236}">
                    <a16:creationId xmlns:a16="http://schemas.microsoft.com/office/drawing/2014/main" id="{1C2BDDAE-9B01-443A-B976-AA5BCD6794A1}"/>
                  </a:ext>
                </a:extLst>
              </p:cNvPr>
              <p:cNvSpPr/>
              <p:nvPr/>
            </p:nvSpPr>
            <p:spPr>
              <a:xfrm>
                <a:off x="3870881" y="4319062"/>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Picture 2" descr="Resultado de imagen para kibana">
                <a:extLst>
                  <a:ext uri="{FF2B5EF4-FFF2-40B4-BE49-F238E27FC236}">
                    <a16:creationId xmlns:a16="http://schemas.microsoft.com/office/drawing/2014/main" id="{B2E94005-0D95-44D4-9000-32FAED81A8C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7435"/>
              <a:stretch/>
            </p:blipFill>
            <p:spPr bwMode="auto">
              <a:xfrm>
                <a:off x="5104367" y="2056341"/>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sultado de imagen para logstash logo png">
                <a:extLst>
                  <a:ext uri="{FF2B5EF4-FFF2-40B4-BE49-F238E27FC236}">
                    <a16:creationId xmlns:a16="http://schemas.microsoft.com/office/drawing/2014/main" id="{65181090-6CFE-4F47-8EB3-8645EEF4057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68098"/>
              <a:stretch/>
            </p:blipFill>
            <p:spPr bwMode="auto">
              <a:xfrm>
                <a:off x="3847607" y="4245907"/>
                <a:ext cx="683992" cy="8448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sultado de imagen para elasticsearch logo png">
                <a:extLst>
                  <a:ext uri="{FF2B5EF4-FFF2-40B4-BE49-F238E27FC236}">
                    <a16:creationId xmlns:a16="http://schemas.microsoft.com/office/drawing/2014/main" id="{30E9C5DF-109E-407B-8851-F9B93E928E59}"/>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77613"/>
              <a:stretch/>
            </p:blipFill>
            <p:spPr bwMode="auto">
              <a:xfrm>
                <a:off x="4281548" y="3038163"/>
                <a:ext cx="901904" cy="10740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n para elastic beats logo png">
                <a:extLst>
                  <a:ext uri="{FF2B5EF4-FFF2-40B4-BE49-F238E27FC236}">
                    <a16:creationId xmlns:a16="http://schemas.microsoft.com/office/drawing/2014/main" id="{60164A3C-496A-4ECB-94BA-D8973C6DA8E5}"/>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8823" r="58425"/>
              <a:stretch/>
            </p:blipFill>
            <p:spPr bwMode="auto">
              <a:xfrm>
                <a:off x="6695280" y="4288004"/>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n para elastic beats logo png">
                <a:extLst>
                  <a:ext uri="{FF2B5EF4-FFF2-40B4-BE49-F238E27FC236}">
                    <a16:creationId xmlns:a16="http://schemas.microsoft.com/office/drawing/2014/main" id="{9550C3AC-CF4F-4A57-A53F-E05F8B40ED4C}"/>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l="41921" r="18701"/>
              <a:stretch/>
            </p:blipFill>
            <p:spPr bwMode="auto">
              <a:xfrm>
                <a:off x="7457543" y="4325002"/>
                <a:ext cx="1115187" cy="7022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n para kibana">
                <a:extLst>
                  <a:ext uri="{FF2B5EF4-FFF2-40B4-BE49-F238E27FC236}">
                    <a16:creationId xmlns:a16="http://schemas.microsoft.com/office/drawing/2014/main" id="{8138410C-5CEE-4DFA-8507-7AF70318C22E}"/>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6151315" y="2320483"/>
                <a:ext cx="1343735" cy="374871"/>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6" descr="Resultado de imagen para elasticsearch logo png">
              <a:extLst>
                <a:ext uri="{FF2B5EF4-FFF2-40B4-BE49-F238E27FC236}">
                  <a16:creationId xmlns:a16="http://schemas.microsoft.com/office/drawing/2014/main" id="{B472F10E-04AA-4CB8-9208-FCC704EEFF2B}"/>
                </a:ext>
              </a:extLst>
            </p:cNvPr>
            <p:cNvPicPr>
              <a:picLocks noChangeAspect="1" noChangeArrowheads="1"/>
            </p:cNvPicPr>
            <p:nvPr/>
          </p:nvPicPr>
          <p:blipFill rotWithShape="1">
            <a:blip r:embed="rId11" cstate="print">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l="21308" t="20193" b="8869"/>
            <a:stretch/>
          </p:blipFill>
          <p:spPr bwMode="auto">
            <a:xfrm>
              <a:off x="4984914" y="3013281"/>
              <a:ext cx="3150514" cy="7571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sultado de imagen para logstash logo png">
              <a:extLst>
                <a:ext uri="{FF2B5EF4-FFF2-40B4-BE49-F238E27FC236}">
                  <a16:creationId xmlns:a16="http://schemas.microsoft.com/office/drawing/2014/main" id="{E9BDF501-5E41-4B03-961E-21846131EB11}"/>
                </a:ext>
              </a:extLst>
            </p:cNvPr>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l="30946" r="4157"/>
            <a:stretch/>
          </p:blipFill>
          <p:spPr bwMode="auto">
            <a:xfrm>
              <a:off x="3949255" y="4125041"/>
              <a:ext cx="1694078" cy="102860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5730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E530664-2642-46BD-89CF-93B3866A1D72}"/>
              </a:ext>
            </a:extLst>
          </p:cNvPr>
          <p:cNvSpPr txBox="1">
            <a:spLocks/>
          </p:cNvSpPr>
          <p:nvPr/>
        </p:nvSpPr>
        <p:spPr>
          <a:xfrm>
            <a:off x="691062" y="131962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sz="2000" dirty="0"/>
          </a:p>
        </p:txBody>
      </p:sp>
      <p:pic>
        <p:nvPicPr>
          <p:cNvPr id="7" name="Picture 1">
            <a:extLst>
              <a:ext uri="{FF2B5EF4-FFF2-40B4-BE49-F238E27FC236}">
                <a16:creationId xmlns:a16="http://schemas.microsoft.com/office/drawing/2014/main" id="{AE932AF2-26F6-47E6-8176-62D4642D2C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476" y="-775906"/>
            <a:ext cx="6986030" cy="3179070"/>
          </a:xfrm>
          <a:prstGeom prst="rect">
            <a:avLst/>
          </a:prstGeom>
        </p:spPr>
      </p:pic>
      <p:sp>
        <p:nvSpPr>
          <p:cNvPr id="8" name="Text Placeholder 6">
            <a:extLst>
              <a:ext uri="{FF2B5EF4-FFF2-40B4-BE49-F238E27FC236}">
                <a16:creationId xmlns:a16="http://schemas.microsoft.com/office/drawing/2014/main" id="{CEBD03D8-7D61-497D-8993-985FD67EB232}"/>
              </a:ext>
            </a:extLst>
          </p:cNvPr>
          <p:cNvSpPr>
            <a:spLocks noGrp="1"/>
          </p:cNvSpPr>
          <p:nvPr>
            <p:ph idx="1"/>
          </p:nvPr>
        </p:nvSpPr>
        <p:spPr>
          <a:xfrm>
            <a:off x="838200" y="1825625"/>
            <a:ext cx="10515600" cy="4351338"/>
          </a:xfrm>
        </p:spPr>
        <p:txBody>
          <a:bodyPr>
            <a:normAutofit fontScale="92500" lnSpcReduction="10000"/>
          </a:bodyPr>
          <a:lstStyle/>
          <a:p>
            <a:r>
              <a:rPr lang="es-ES" dirty="0" err="1"/>
              <a:t>Elasticsearch</a:t>
            </a:r>
            <a:r>
              <a:rPr lang="es-ES" dirty="0"/>
              <a:t> es un motor de búsqueda y análisis, mediante su motor </a:t>
            </a:r>
            <a:r>
              <a:rPr lang="es-ES" dirty="0" err="1"/>
              <a:t>RESTful</a:t>
            </a:r>
            <a:r>
              <a:rPr lang="es-ES" dirty="0"/>
              <a:t> permite escalabilidad horizontal y alta disponibilidad de manera sencilla</a:t>
            </a:r>
          </a:p>
          <a:p>
            <a:r>
              <a:rPr lang="es-MX" dirty="0"/>
              <a:t>Al estar basado en una tecnología open </a:t>
            </a:r>
            <a:r>
              <a:rPr lang="es-MX" dirty="0" err="1"/>
              <a:t>source</a:t>
            </a:r>
            <a:r>
              <a:rPr lang="es-MX" dirty="0"/>
              <a:t> (apache </a:t>
            </a:r>
            <a:r>
              <a:rPr lang="es-MX" dirty="0" err="1"/>
              <a:t>Lucene</a:t>
            </a:r>
            <a:r>
              <a:rPr lang="es-MX" dirty="0"/>
              <a:t>) el </a:t>
            </a:r>
            <a:r>
              <a:rPr lang="es-MX" dirty="0" err="1"/>
              <a:t>stack</a:t>
            </a:r>
            <a:r>
              <a:rPr lang="es-MX" dirty="0"/>
              <a:t> completo puede ser utilizado sin licencia, el licenciamiento solo es para habilitar funcionalidades avanzadas.</a:t>
            </a:r>
          </a:p>
          <a:p>
            <a:r>
              <a:rPr lang="es-MX" dirty="0"/>
              <a:t>Se programo una capa de aplicación en JAVA para facilitar la comunicación con </a:t>
            </a:r>
            <a:r>
              <a:rPr lang="es-MX" dirty="0" err="1"/>
              <a:t>Lucene</a:t>
            </a:r>
            <a:r>
              <a:rPr lang="es-MX" dirty="0"/>
              <a:t>, lo que permite ser multiplataforma y utilizar la API </a:t>
            </a:r>
            <a:r>
              <a:rPr lang="es-MX" dirty="0" err="1"/>
              <a:t>RESTFul</a:t>
            </a:r>
            <a:r>
              <a:rPr lang="es-MX" dirty="0"/>
              <a:t> nativa. Por lo que la comunicación se realiza mediante mensajes HTTP.</a:t>
            </a:r>
          </a:p>
          <a:p>
            <a:r>
              <a:rPr lang="es-MX" dirty="0"/>
              <a:t>Puede ser considerado una base de datos no relacional (</a:t>
            </a:r>
            <a:r>
              <a:rPr lang="es-MX" dirty="0" err="1"/>
              <a:t>NoSQL</a:t>
            </a:r>
            <a:r>
              <a:rPr lang="es-MX" dirty="0"/>
              <a:t>), con peticiones y respuestas en formato </a:t>
            </a:r>
            <a:r>
              <a:rPr lang="es-MX" dirty="0" err="1"/>
              <a:t>json</a:t>
            </a:r>
            <a:r>
              <a:rPr lang="es-MX" dirty="0"/>
              <a:t>.</a:t>
            </a:r>
          </a:p>
          <a:p>
            <a:pPr marL="0" indent="0">
              <a:buNone/>
            </a:pPr>
            <a:endParaRPr lang="es-MX" dirty="0"/>
          </a:p>
          <a:p>
            <a:endParaRPr lang="es-MX" dirty="0"/>
          </a:p>
        </p:txBody>
      </p:sp>
    </p:spTree>
    <p:extLst>
      <p:ext uri="{BB962C8B-B14F-4D97-AF65-F5344CB8AC3E}">
        <p14:creationId xmlns:p14="http://schemas.microsoft.com/office/powerpoint/2010/main" val="13061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pic>
        <p:nvPicPr>
          <p:cNvPr id="1026"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6957504" y="0"/>
            <a:ext cx="4326445" cy="6589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5446064"/>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a:t>Quick</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3061262776"/>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3810970302"/>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95068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pic>
        <p:nvPicPr>
          <p:cNvPr id="1026"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5054745" y="360445"/>
            <a:ext cx="4326445" cy="6589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4765306"/>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Normalizado</a:t>
            </a:r>
          </a:p>
        </p:txBody>
      </p:sp>
      <p:sp>
        <p:nvSpPr>
          <p:cNvPr id="32" name="TextBox 31"/>
          <p:cNvSpPr txBox="1"/>
          <p:nvPr/>
        </p:nvSpPr>
        <p:spPr>
          <a:xfrm>
            <a:off x="5054745" y="3421661"/>
            <a:ext cx="2998694" cy="369332"/>
          </a:xfrm>
          <a:prstGeom prst="rect">
            <a:avLst/>
          </a:prstGeom>
          <a:noFill/>
        </p:spPr>
        <p:txBody>
          <a:bodyPr wrap="square" rtlCol="0">
            <a:spAutoFit/>
          </a:bodyPr>
          <a:lstStyle/>
          <a:p>
            <a:r>
              <a:rPr lang="es-419" dirty="0"/>
              <a:t>Buscamos: “</a:t>
            </a:r>
            <a:r>
              <a:rPr lang="es-419" b="1" dirty="0" err="1"/>
              <a:t>the</a:t>
            </a:r>
            <a:r>
              <a:rPr lang="es-419" dirty="0"/>
              <a:t> </a:t>
            </a:r>
            <a:r>
              <a:rPr lang="es-419" b="1" dirty="0" err="1"/>
              <a:t>quick</a:t>
            </a:r>
            <a:r>
              <a:rPr lang="es-419" b="1" dirty="0"/>
              <a:t> </a:t>
            </a:r>
            <a:r>
              <a:rPr lang="es-419" b="1" dirty="0" err="1"/>
              <a:t>brown</a:t>
            </a:r>
            <a:r>
              <a:rPr lang="es-419" dirty="0"/>
              <a:t>”</a:t>
            </a:r>
          </a:p>
        </p:txBody>
      </p:sp>
    </p:spTree>
    <p:extLst>
      <p:ext uri="{BB962C8B-B14F-4D97-AF65-F5344CB8AC3E}">
        <p14:creationId xmlns:p14="http://schemas.microsoft.com/office/powerpoint/2010/main" val="120473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4765306"/>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Normalizado</a:t>
            </a:r>
          </a:p>
        </p:txBody>
      </p:sp>
      <p:graphicFrame>
        <p:nvGraphicFramePr>
          <p:cNvPr id="36" name="Table 35"/>
          <p:cNvGraphicFramePr>
            <a:graphicFrameLocks noGrp="1"/>
          </p:cNvGraphicFramePr>
          <p:nvPr/>
        </p:nvGraphicFramePr>
        <p:xfrm>
          <a:off x="1973126" y="3917568"/>
          <a:ext cx="3112061" cy="1701895"/>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972328907"/>
                  </a:ext>
                </a:extLst>
              </a:tr>
              <a:tr h="340379">
                <a:tc>
                  <a:txBody>
                    <a:bodyPr/>
                    <a:lstStyle/>
                    <a:p>
                      <a:r>
                        <a:rPr lang="es-419" sz="1600" dirty="0"/>
                        <a:t>Total</a:t>
                      </a:r>
                    </a:p>
                  </a:txBody>
                  <a:tcPr/>
                </a:tc>
                <a:tc>
                  <a:txBody>
                    <a:bodyPr/>
                    <a:lstStyle/>
                    <a:p>
                      <a:pPr algn="ctr"/>
                      <a:r>
                        <a:rPr lang="es-419" sz="1400" dirty="0"/>
                        <a:t>3</a:t>
                      </a:r>
                    </a:p>
                  </a:txBody>
                  <a:tcPr/>
                </a:tc>
                <a:tc>
                  <a:txBody>
                    <a:bodyPr/>
                    <a:lstStyle/>
                    <a:p>
                      <a:pPr algn="ctr"/>
                      <a:r>
                        <a:rPr lang="es-419" sz="1400" dirty="0"/>
                        <a:t>2</a:t>
                      </a:r>
                    </a:p>
                  </a:txBody>
                  <a:tcPr/>
                </a:tc>
                <a:extLst>
                  <a:ext uri="{0D108BD9-81ED-4DB2-BD59-A6C34878D82A}">
                    <a16:rowId xmlns:a16="http://schemas.microsoft.com/office/drawing/2014/main" val="2456027849"/>
                  </a:ext>
                </a:extLst>
              </a:tr>
            </a:tbl>
          </a:graphicData>
        </a:graphic>
      </p:graphicFrame>
      <p:sp>
        <p:nvSpPr>
          <p:cNvPr id="35" name="Right Arrow 34"/>
          <p:cNvSpPr/>
          <p:nvPr/>
        </p:nvSpPr>
        <p:spPr>
          <a:xfrm flipH="1">
            <a:off x="6113234" y="3925973"/>
            <a:ext cx="1183341" cy="672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TextBox 10"/>
          <p:cNvSpPr txBox="1"/>
          <p:nvPr/>
        </p:nvSpPr>
        <p:spPr>
          <a:xfrm>
            <a:off x="5180904" y="3421661"/>
            <a:ext cx="2998694" cy="369332"/>
          </a:xfrm>
          <a:prstGeom prst="rect">
            <a:avLst/>
          </a:prstGeom>
          <a:noFill/>
        </p:spPr>
        <p:txBody>
          <a:bodyPr wrap="square" rtlCol="0">
            <a:spAutoFit/>
          </a:bodyPr>
          <a:lstStyle/>
          <a:p>
            <a:r>
              <a:rPr lang="es-419" dirty="0"/>
              <a:t>Buscamos: “</a:t>
            </a:r>
            <a:r>
              <a:rPr lang="es-419" b="1" dirty="0" err="1"/>
              <a:t>the</a:t>
            </a:r>
            <a:r>
              <a:rPr lang="es-419" dirty="0"/>
              <a:t> </a:t>
            </a:r>
            <a:r>
              <a:rPr lang="es-419" b="1" dirty="0" err="1"/>
              <a:t>quick</a:t>
            </a:r>
            <a:r>
              <a:rPr lang="es-419" b="1" dirty="0"/>
              <a:t> </a:t>
            </a:r>
            <a:r>
              <a:rPr lang="es-419" b="1" dirty="0" err="1"/>
              <a:t>brown</a:t>
            </a:r>
            <a:r>
              <a:rPr lang="es-419" dirty="0"/>
              <a:t>”</a:t>
            </a:r>
          </a:p>
        </p:txBody>
      </p:sp>
      <p:pic>
        <p:nvPicPr>
          <p:cNvPr id="14"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5054745" y="360445"/>
            <a:ext cx="4326445" cy="65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51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descr="Resultado de imagen para post it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6271" y="-216333"/>
            <a:ext cx="3585729" cy="28248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41276" y="3737657"/>
            <a:ext cx="8177521" cy="418083"/>
          </a:xfrm>
          <a:prstGeom prst="rect">
            <a:avLst/>
          </a:prstGeom>
          <a:solidFill>
            <a:schemeClr val="accent4"/>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chemeClr val="accent4">
                    <a:lumMod val="50000"/>
                  </a:schemeClr>
                </a:solidFill>
              </a:rPr>
              <a:t>Indice</a:t>
            </a:r>
            <a:endParaRPr lang="es-MX" sz="2800" dirty="0">
              <a:solidFill>
                <a:schemeClr val="accent4">
                  <a:lumMod val="50000"/>
                </a:schemeClr>
              </a:solidFill>
            </a:endParaRPr>
          </a:p>
        </p:txBody>
      </p:sp>
      <p:grpSp>
        <p:nvGrpSpPr>
          <p:cNvPr id="5" name="Group 4"/>
          <p:cNvGrpSpPr/>
          <p:nvPr/>
        </p:nvGrpSpPr>
        <p:grpSpPr>
          <a:xfrm>
            <a:off x="841276" y="4237259"/>
            <a:ext cx="4014510" cy="1480956"/>
            <a:chOff x="1049260" y="4219443"/>
            <a:chExt cx="4962746" cy="1830760"/>
          </a:xfrm>
        </p:grpSpPr>
        <p:sp>
          <p:nvSpPr>
            <p:cNvPr id="7" name="Rectangle 6"/>
            <p:cNvSpPr/>
            <p:nvPr/>
          </p:nvSpPr>
          <p:spPr>
            <a:xfrm>
              <a:off x="1090177" y="4219443"/>
              <a:ext cx="4914219" cy="51683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chemeClr val="accent6"/>
                  </a:solidFill>
                </a:rPr>
                <a:t>Shard</a:t>
              </a:r>
              <a:r>
                <a:rPr lang="es-MX" sz="2800" dirty="0">
                  <a:solidFill>
                    <a:schemeClr val="accent6"/>
                  </a:solidFill>
                </a:rPr>
                <a:t> (PA)</a:t>
              </a:r>
            </a:p>
          </p:txBody>
        </p:sp>
        <p:sp>
          <p:nvSpPr>
            <p:cNvPr id="9" name="Rectangle 8"/>
            <p:cNvSpPr/>
            <p:nvPr/>
          </p:nvSpPr>
          <p:spPr>
            <a:xfrm>
              <a:off x="1049260" y="5533368"/>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5" name="Rectangle 14"/>
            <p:cNvSpPr/>
            <p:nvPr/>
          </p:nvSpPr>
          <p:spPr>
            <a:xfrm>
              <a:off x="2081809" y="5533364"/>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6" name="Rectangle 15"/>
            <p:cNvSpPr/>
            <p:nvPr/>
          </p:nvSpPr>
          <p:spPr>
            <a:xfrm>
              <a:off x="3114358" y="5526743"/>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7" name="Rectangle 16"/>
            <p:cNvSpPr/>
            <p:nvPr/>
          </p:nvSpPr>
          <p:spPr>
            <a:xfrm>
              <a:off x="4146907" y="5526742"/>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8" name="Rectangle 17"/>
            <p:cNvSpPr/>
            <p:nvPr/>
          </p:nvSpPr>
          <p:spPr>
            <a:xfrm>
              <a:off x="5179456" y="5533364"/>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grpSp>
      <p:grpSp>
        <p:nvGrpSpPr>
          <p:cNvPr id="23" name="Group 22"/>
          <p:cNvGrpSpPr/>
          <p:nvPr/>
        </p:nvGrpSpPr>
        <p:grpSpPr>
          <a:xfrm>
            <a:off x="4993720" y="4237258"/>
            <a:ext cx="4029014" cy="1483638"/>
            <a:chOff x="6182521" y="4219442"/>
            <a:chExt cx="4980676" cy="1834075"/>
          </a:xfrm>
        </p:grpSpPr>
        <p:sp>
          <p:nvSpPr>
            <p:cNvPr id="8" name="Rectangle 7"/>
            <p:cNvSpPr/>
            <p:nvPr/>
          </p:nvSpPr>
          <p:spPr>
            <a:xfrm>
              <a:off x="6182521" y="4219442"/>
              <a:ext cx="4903304" cy="51683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rgbClr val="00B0F0"/>
                  </a:solidFill>
                </a:rPr>
                <a:t>Shard</a:t>
              </a:r>
              <a:r>
                <a:rPr lang="es-MX" sz="2800" dirty="0">
                  <a:solidFill>
                    <a:srgbClr val="00B0F0"/>
                  </a:solidFill>
                </a:rPr>
                <a:t> (PB)</a:t>
              </a:r>
            </a:p>
          </p:txBody>
        </p:sp>
        <p:sp>
          <p:nvSpPr>
            <p:cNvPr id="14" name="Rectangle 13"/>
            <p:cNvSpPr/>
            <p:nvPr/>
          </p:nvSpPr>
          <p:spPr>
            <a:xfrm>
              <a:off x="6255025"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9" name="Rectangle 18"/>
            <p:cNvSpPr/>
            <p:nvPr/>
          </p:nvSpPr>
          <p:spPr>
            <a:xfrm>
              <a:off x="7276077"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0" name="Rectangle 19"/>
            <p:cNvSpPr/>
            <p:nvPr/>
          </p:nvSpPr>
          <p:spPr>
            <a:xfrm>
              <a:off x="8297126"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1" name="Rectangle 20"/>
            <p:cNvSpPr/>
            <p:nvPr/>
          </p:nvSpPr>
          <p:spPr>
            <a:xfrm>
              <a:off x="9318176"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2" name="Rectangle 21"/>
            <p:cNvSpPr/>
            <p:nvPr/>
          </p:nvSpPr>
          <p:spPr>
            <a:xfrm>
              <a:off x="10339225" y="5536682"/>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grpSp>
      <p:sp>
        <p:nvSpPr>
          <p:cNvPr id="24" name="Arrow: Down 23"/>
          <p:cNvSpPr/>
          <p:nvPr/>
        </p:nvSpPr>
        <p:spPr>
          <a:xfrm>
            <a:off x="4415610" y="2757216"/>
            <a:ext cx="911206" cy="804006"/>
          </a:xfrm>
          <a:prstGeom prst="downArrow">
            <a:avLst/>
          </a:prstGeom>
          <a:solidFill>
            <a:schemeClr val="accent4"/>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272" y="1677023"/>
            <a:ext cx="8267700" cy="990600"/>
          </a:xfrm>
          <a:prstGeom prst="rect">
            <a:avLst/>
          </a:prstGeom>
        </p:spPr>
      </p:pic>
      <p:sp>
        <p:nvSpPr>
          <p:cNvPr id="26" name="TextBox 25"/>
          <p:cNvSpPr txBox="1"/>
          <p:nvPr/>
        </p:nvSpPr>
        <p:spPr>
          <a:xfrm>
            <a:off x="9213667" y="316495"/>
            <a:ext cx="2540178" cy="1754326"/>
          </a:xfrm>
          <a:prstGeom prst="rect">
            <a:avLst/>
          </a:prstGeom>
          <a:noFill/>
        </p:spPr>
        <p:txBody>
          <a:bodyPr wrap="square" rtlCol="0">
            <a:spAutoFit/>
          </a:bodyPr>
          <a:lstStyle/>
          <a:p>
            <a:pPr algn="ctr"/>
            <a:r>
              <a:rPr lang="es-MX" sz="1200" dirty="0">
                <a:latin typeface="Verdana" panose="020B0604030504040204" pitchFamily="34" charset="0"/>
                <a:ea typeface="Verdana" panose="020B0604030504040204" pitchFamily="34" charset="0"/>
                <a:cs typeface="Verdana" panose="020B0604030504040204" pitchFamily="34" charset="0"/>
              </a:rPr>
              <a:t>¿Cuántos documentos puede almacenar un solo </a:t>
            </a:r>
            <a:r>
              <a:rPr lang="es-MX" sz="1200" dirty="0" err="1">
                <a:latin typeface="Verdana" panose="020B0604030504040204" pitchFamily="34" charset="0"/>
                <a:ea typeface="Verdana" panose="020B0604030504040204" pitchFamily="34" charset="0"/>
                <a:cs typeface="Verdana" panose="020B0604030504040204" pitchFamily="34" charset="0"/>
              </a:rPr>
              <a:t>shard</a:t>
            </a:r>
            <a:r>
              <a:rPr lang="es-MX" sz="1200" dirty="0">
                <a:latin typeface="Verdana" panose="020B0604030504040204" pitchFamily="34" charset="0"/>
                <a:ea typeface="Verdana" panose="020B0604030504040204" pitchFamily="34" charset="0"/>
                <a:cs typeface="Verdana" panose="020B0604030504040204" pitchFamily="34" charset="0"/>
              </a:rPr>
              <a:t>?</a:t>
            </a:r>
          </a:p>
          <a:p>
            <a:pPr algn="ctr"/>
            <a:r>
              <a:rPr lang="es-MX" sz="2400" b="1" dirty="0">
                <a:solidFill>
                  <a:srgbClr val="FF0000"/>
                </a:solidFill>
              </a:rPr>
              <a:t>2,147,483,519</a:t>
            </a:r>
            <a:endParaRPr lang="es-MX" sz="1600" b="1" dirty="0">
              <a:solidFill>
                <a:srgbClr val="FF0000"/>
              </a:solidFill>
            </a:endParaRPr>
          </a:p>
          <a:p>
            <a:pPr algn="ctr"/>
            <a:r>
              <a:rPr lang="es-MX" sz="1400" dirty="0"/>
              <a:t>(= </a:t>
            </a:r>
            <a:r>
              <a:rPr lang="es-MX" sz="1400" dirty="0" err="1"/>
              <a:t>Integer.MAX_VALUE</a:t>
            </a:r>
            <a:r>
              <a:rPr lang="es-MX" sz="1400" dirty="0"/>
              <a:t> - 128)</a:t>
            </a:r>
          </a:p>
          <a:p>
            <a:pPr algn="ctr"/>
            <a:r>
              <a:rPr lang="es-MX" sz="1400" dirty="0" err="1"/>
              <a:t>Ó</a:t>
            </a:r>
            <a:endParaRPr lang="es-MX" sz="1400" dirty="0"/>
          </a:p>
          <a:p>
            <a:pPr algn="ctr"/>
            <a:r>
              <a:rPr lang="es-MX" sz="3200" b="1" dirty="0">
                <a:solidFill>
                  <a:srgbClr val="FF0000"/>
                </a:solidFill>
              </a:rPr>
              <a:t>64Gb</a:t>
            </a:r>
          </a:p>
        </p:txBody>
      </p:sp>
      <p:grpSp>
        <p:nvGrpSpPr>
          <p:cNvPr id="11" name="Group 10"/>
          <p:cNvGrpSpPr/>
          <p:nvPr/>
        </p:nvGrpSpPr>
        <p:grpSpPr>
          <a:xfrm rot="20412037">
            <a:off x="9081282" y="4521334"/>
            <a:ext cx="3486075" cy="2746297"/>
            <a:chOff x="8880399" y="4561166"/>
            <a:chExt cx="3486075" cy="2746297"/>
          </a:xfrm>
        </p:grpSpPr>
        <p:pic>
          <p:nvPicPr>
            <p:cNvPr id="25" name="Picture 2" descr="Resultado de imagen para post it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0399" y="4561166"/>
              <a:ext cx="3486075" cy="274629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9369151" y="4995768"/>
              <a:ext cx="2655654" cy="1600438"/>
            </a:xfrm>
            <a:prstGeom prst="rect">
              <a:avLst/>
            </a:prstGeom>
            <a:noFill/>
          </p:spPr>
          <p:txBody>
            <a:bodyPr wrap="square" rtlCol="0">
              <a:spAutoFit/>
            </a:bodyPr>
            <a:lstStyle/>
            <a:p>
              <a:pPr algn="ctr"/>
              <a:r>
                <a:rPr lang="es-MX" sz="1400" dirty="0">
                  <a:latin typeface="Verdana" panose="020B0604030504040204" pitchFamily="34" charset="0"/>
                  <a:ea typeface="Verdana" panose="020B0604030504040204" pitchFamily="34" charset="0"/>
                  <a:cs typeface="Verdana" panose="020B0604030504040204" pitchFamily="34" charset="0"/>
                </a:rPr>
                <a:t>Por Default ES esta configurado para tener un arreglo 5 + 1 es decir 10 </a:t>
              </a:r>
              <a:r>
                <a:rPr lang="es-MX" sz="1400" dirty="0" err="1">
                  <a:latin typeface="Verdana" panose="020B0604030504040204" pitchFamily="34" charset="0"/>
                  <a:ea typeface="Verdana" panose="020B0604030504040204" pitchFamily="34" charset="0"/>
                  <a:cs typeface="Verdana" panose="020B0604030504040204" pitchFamily="34" charset="0"/>
                </a:rPr>
                <a:t>Shards</a:t>
              </a:r>
              <a:r>
                <a:rPr lang="es-MX" sz="1400" dirty="0">
                  <a:latin typeface="Verdana" panose="020B0604030504040204" pitchFamily="34" charset="0"/>
                  <a:ea typeface="Verdana" panose="020B0604030504040204" pitchFamily="34" charset="0"/>
                  <a:cs typeface="Verdana" panose="020B0604030504040204" pitchFamily="34" charset="0"/>
                </a:rPr>
                <a:t> por índice</a:t>
              </a:r>
            </a:p>
            <a:p>
              <a:pPr algn="ctr"/>
              <a:endParaRPr lang="es-MX" sz="1400" b="1" dirty="0">
                <a:solidFill>
                  <a:srgbClr val="FF0000"/>
                </a:solidFill>
                <a:latin typeface="Verdana" panose="020B0604030504040204" pitchFamily="34" charset="0"/>
                <a:ea typeface="Verdana" panose="020B0604030504040204" pitchFamily="34" charset="0"/>
              </a:endParaRPr>
            </a:p>
            <a:p>
              <a:pPr algn="ctr"/>
              <a:r>
                <a:rPr lang="es-MX" sz="1400" dirty="0">
                  <a:latin typeface="Verdana" panose="020B0604030504040204" pitchFamily="34" charset="0"/>
                  <a:ea typeface="Verdana" panose="020B0604030504040204" pitchFamily="34" charset="0"/>
                </a:rPr>
                <a:t>Se sugiere tener </a:t>
              </a:r>
              <a:r>
                <a:rPr lang="es-MX" sz="1400" b="1" dirty="0">
                  <a:solidFill>
                    <a:srgbClr val="FF0000"/>
                  </a:solidFill>
                  <a:latin typeface="Verdana" panose="020B0604030504040204" pitchFamily="34" charset="0"/>
                  <a:ea typeface="Verdana" panose="020B0604030504040204" pitchFamily="34" charset="0"/>
                </a:rPr>
                <a:t>&lt;600 </a:t>
              </a:r>
              <a:r>
                <a:rPr lang="es-MX" sz="1400" dirty="0" err="1">
                  <a:latin typeface="Verdana" panose="020B0604030504040204" pitchFamily="34" charset="0"/>
                  <a:ea typeface="Verdana" panose="020B0604030504040204" pitchFamily="34" charset="0"/>
                </a:rPr>
                <a:t>Shards</a:t>
              </a:r>
              <a:r>
                <a:rPr lang="es-MX" sz="1400" dirty="0">
                  <a:latin typeface="Verdana" panose="020B0604030504040204" pitchFamily="34" charset="0"/>
                  <a:ea typeface="Verdana" panose="020B0604030504040204" pitchFamily="34" charset="0"/>
                </a:rPr>
                <a:t> por Data </a:t>
              </a:r>
              <a:r>
                <a:rPr lang="es-MX" sz="1400" dirty="0" err="1">
                  <a:latin typeface="Verdana" panose="020B0604030504040204" pitchFamily="34" charset="0"/>
                  <a:ea typeface="Verdana" panose="020B0604030504040204" pitchFamily="34" charset="0"/>
                </a:rPr>
                <a:t>Node</a:t>
              </a:r>
              <a:endParaRPr lang="es-MX" sz="3600" dirty="0"/>
            </a:p>
          </p:txBody>
        </p:sp>
      </p:grpSp>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476" y="-775906"/>
            <a:ext cx="6986030" cy="3179070"/>
          </a:xfrm>
          <a:prstGeom prst="rect">
            <a:avLst/>
          </a:prstGeom>
        </p:spPr>
      </p:pic>
      <p:sp>
        <p:nvSpPr>
          <p:cNvPr id="30" name="Rectangle 29"/>
          <p:cNvSpPr/>
          <p:nvPr/>
        </p:nvSpPr>
        <p:spPr>
          <a:xfrm>
            <a:off x="874375" y="4755801"/>
            <a:ext cx="3975255" cy="41808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accent6"/>
                </a:solidFill>
              </a:rPr>
              <a:t>Instancia </a:t>
            </a:r>
            <a:r>
              <a:rPr lang="es-MX" dirty="0" err="1">
                <a:solidFill>
                  <a:schemeClr val="accent6"/>
                </a:solidFill>
              </a:rPr>
              <a:t>Lucene</a:t>
            </a:r>
            <a:r>
              <a:rPr lang="es-MX" dirty="0">
                <a:solidFill>
                  <a:schemeClr val="accent6"/>
                </a:solidFill>
              </a:rPr>
              <a:t> (Segmentos)</a:t>
            </a:r>
          </a:p>
        </p:txBody>
      </p:sp>
      <p:sp>
        <p:nvSpPr>
          <p:cNvPr id="31" name="Rectangle 30"/>
          <p:cNvSpPr/>
          <p:nvPr/>
        </p:nvSpPr>
        <p:spPr>
          <a:xfrm>
            <a:off x="4993720" y="4755800"/>
            <a:ext cx="3966426" cy="418083"/>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rgbClr val="00B0F0"/>
                </a:solidFill>
              </a:rPr>
              <a:t>Instancia </a:t>
            </a:r>
            <a:r>
              <a:rPr lang="es-MX" dirty="0" err="1">
                <a:solidFill>
                  <a:srgbClr val="00B0F0"/>
                </a:solidFill>
              </a:rPr>
              <a:t>Lucene</a:t>
            </a:r>
            <a:r>
              <a:rPr lang="es-MX" dirty="0">
                <a:solidFill>
                  <a:srgbClr val="00B0F0"/>
                </a:solidFill>
              </a:rPr>
              <a:t> (Segmentos)</a:t>
            </a:r>
          </a:p>
        </p:txBody>
      </p:sp>
    </p:spTree>
    <p:extLst>
      <p:ext uri="{BB962C8B-B14F-4D97-AF65-F5344CB8AC3E}">
        <p14:creationId xmlns:p14="http://schemas.microsoft.com/office/powerpoint/2010/main" val="24054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grpSp>
        <p:nvGrpSpPr>
          <p:cNvPr id="37" name="Group 36"/>
          <p:cNvGrpSpPr/>
          <p:nvPr/>
        </p:nvGrpSpPr>
        <p:grpSpPr>
          <a:xfrm>
            <a:off x="1652199" y="2845881"/>
            <a:ext cx="8383854" cy="1968649"/>
            <a:chOff x="2615912" y="1243277"/>
            <a:chExt cx="5988111" cy="1817166"/>
          </a:xfrm>
        </p:grpSpPr>
        <p:grpSp>
          <p:nvGrpSpPr>
            <p:cNvPr id="5" name="Group 4"/>
            <p:cNvGrpSpPr/>
            <p:nvPr/>
          </p:nvGrpSpPr>
          <p:grpSpPr>
            <a:xfrm>
              <a:off x="2615912" y="1243277"/>
              <a:ext cx="1682045" cy="1817166"/>
              <a:chOff x="2923822" y="515488"/>
              <a:chExt cx="1682045" cy="1817166"/>
            </a:xfrm>
          </p:grpSpPr>
          <p:sp>
            <p:nvSpPr>
              <p:cNvPr id="3" name="Rectangle 2"/>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angle 3"/>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NODE1</a:t>
                </a:r>
              </a:p>
            </p:txBody>
          </p:sp>
        </p:grpSp>
        <p:grpSp>
          <p:nvGrpSpPr>
            <p:cNvPr id="6" name="Group 5"/>
            <p:cNvGrpSpPr/>
            <p:nvPr/>
          </p:nvGrpSpPr>
          <p:grpSpPr>
            <a:xfrm>
              <a:off x="4735505" y="1243277"/>
              <a:ext cx="1682045" cy="1817166"/>
              <a:chOff x="2923822" y="515488"/>
              <a:chExt cx="1682045" cy="1817166"/>
            </a:xfrm>
          </p:grpSpPr>
          <p:sp>
            <p:nvSpPr>
              <p:cNvPr id="7" name="Rectangle 6"/>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7"/>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9" name="Group 8"/>
            <p:cNvGrpSpPr/>
            <p:nvPr/>
          </p:nvGrpSpPr>
          <p:grpSpPr>
            <a:xfrm>
              <a:off x="6921978" y="1243277"/>
              <a:ext cx="1682045" cy="1817166"/>
              <a:chOff x="2923822" y="515488"/>
              <a:chExt cx="1682045" cy="1817166"/>
            </a:xfrm>
          </p:grpSpPr>
          <p:sp>
            <p:nvSpPr>
              <p:cNvPr id="10" name="Rectangle 9"/>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grpSp>
          <p:nvGrpSpPr>
            <p:cNvPr id="23" name="Group 22"/>
            <p:cNvGrpSpPr/>
            <p:nvPr/>
          </p:nvGrpSpPr>
          <p:grpSpPr>
            <a:xfrm>
              <a:off x="3211924" y="1837262"/>
              <a:ext cx="391885" cy="356869"/>
              <a:chOff x="3211924" y="1743952"/>
              <a:chExt cx="391885" cy="356869"/>
            </a:xfrm>
          </p:grpSpPr>
          <p:sp>
            <p:nvSpPr>
              <p:cNvPr id="14" name="Rectangle: Rounded Corners 13"/>
              <p:cNvSpPr/>
              <p:nvPr/>
            </p:nvSpPr>
            <p:spPr>
              <a:xfrm>
                <a:off x="3211924" y="1743952"/>
                <a:ext cx="391885" cy="356869"/>
              </a:xfrm>
              <a:prstGeom prst="round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TextBox 20"/>
              <p:cNvSpPr txBox="1"/>
              <p:nvPr/>
            </p:nvSpPr>
            <p:spPr>
              <a:xfrm>
                <a:off x="3277320" y="1762614"/>
                <a:ext cx="269746" cy="284095"/>
              </a:xfrm>
              <a:prstGeom prst="rect">
                <a:avLst/>
              </a:prstGeom>
              <a:noFill/>
            </p:spPr>
            <p:txBody>
              <a:bodyPr wrap="none" rtlCol="0">
                <a:spAutoFit/>
              </a:bodyPr>
              <a:lstStyle/>
              <a:p>
                <a:pPr algn="ctr"/>
                <a:r>
                  <a:rPr lang="es-MX" sz="1400" b="1" dirty="0"/>
                  <a:t>PA</a:t>
                </a:r>
              </a:p>
            </p:txBody>
          </p:sp>
        </p:grpSp>
        <p:grpSp>
          <p:nvGrpSpPr>
            <p:cNvPr id="34" name="Group 33"/>
            <p:cNvGrpSpPr/>
            <p:nvPr/>
          </p:nvGrpSpPr>
          <p:grpSpPr>
            <a:xfrm>
              <a:off x="7642288" y="2449848"/>
              <a:ext cx="391885" cy="356869"/>
              <a:chOff x="7642288" y="2469226"/>
              <a:chExt cx="391885" cy="356869"/>
            </a:xfrm>
          </p:grpSpPr>
          <p:sp>
            <p:nvSpPr>
              <p:cNvPr id="15" name="Rectangle: Rounded Corners 14"/>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TextBox 21"/>
              <p:cNvSpPr txBox="1"/>
              <p:nvPr/>
            </p:nvSpPr>
            <p:spPr>
              <a:xfrm>
                <a:off x="7706678" y="2503382"/>
                <a:ext cx="272723" cy="284095"/>
              </a:xfrm>
              <a:prstGeom prst="rect">
                <a:avLst/>
              </a:prstGeom>
              <a:noFill/>
              <a:ln>
                <a:noFill/>
              </a:ln>
            </p:spPr>
            <p:txBody>
              <a:bodyPr wrap="none" rtlCol="0">
                <a:spAutoFit/>
              </a:bodyPr>
              <a:lstStyle/>
              <a:p>
                <a:pPr algn="ctr"/>
                <a:r>
                  <a:rPr lang="es-MX" sz="1400" b="1" dirty="0"/>
                  <a:t>PB</a:t>
                </a:r>
              </a:p>
            </p:txBody>
          </p:sp>
        </p:grpSp>
        <p:grpSp>
          <p:nvGrpSpPr>
            <p:cNvPr id="32" name="Group 31"/>
            <p:cNvGrpSpPr/>
            <p:nvPr/>
          </p:nvGrpSpPr>
          <p:grpSpPr>
            <a:xfrm>
              <a:off x="5424276" y="1837262"/>
              <a:ext cx="391885" cy="356869"/>
              <a:chOff x="5424276" y="1762614"/>
              <a:chExt cx="391885" cy="356869"/>
            </a:xfrm>
          </p:grpSpPr>
          <p:sp>
            <p:nvSpPr>
              <p:cNvPr id="16" name="Rectangle: Rounded Corners 15"/>
              <p:cNvSpPr/>
              <p:nvPr/>
            </p:nvSpPr>
            <p:spPr>
              <a:xfrm>
                <a:off x="5424276" y="1762614"/>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TextBox 24"/>
              <p:cNvSpPr txBox="1"/>
              <p:nvPr/>
            </p:nvSpPr>
            <p:spPr>
              <a:xfrm>
                <a:off x="5446646" y="1787160"/>
                <a:ext cx="347144" cy="284095"/>
              </a:xfrm>
              <a:prstGeom prst="rect">
                <a:avLst/>
              </a:prstGeom>
              <a:noFill/>
            </p:spPr>
            <p:txBody>
              <a:bodyPr wrap="none" rtlCol="0">
                <a:spAutoFit/>
              </a:bodyPr>
              <a:lstStyle/>
              <a:p>
                <a:pPr algn="ctr"/>
                <a:r>
                  <a:rPr lang="es-MX" sz="1400" b="1" dirty="0"/>
                  <a:t>RA0</a:t>
                </a:r>
              </a:p>
            </p:txBody>
          </p:sp>
        </p:grpSp>
        <p:sp>
          <p:nvSpPr>
            <p:cNvPr id="26" name="TextBox 25"/>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grpSp>
          <p:nvGrpSpPr>
            <p:cNvPr id="33" name="Group 32"/>
            <p:cNvGrpSpPr/>
            <p:nvPr/>
          </p:nvGrpSpPr>
          <p:grpSpPr>
            <a:xfrm>
              <a:off x="3215940" y="2449848"/>
              <a:ext cx="391885" cy="356869"/>
              <a:chOff x="3253264" y="2430469"/>
              <a:chExt cx="391885" cy="356869"/>
            </a:xfrm>
          </p:grpSpPr>
          <p:sp>
            <p:nvSpPr>
              <p:cNvPr id="17" name="Rectangle: Rounded Corners 16"/>
              <p:cNvSpPr/>
              <p:nvPr/>
            </p:nvSpPr>
            <p:spPr>
              <a:xfrm>
                <a:off x="3253264" y="2430469"/>
                <a:ext cx="391885" cy="356869"/>
              </a:xfrm>
              <a:prstGeom prst="roundRect">
                <a:avLst/>
              </a:prstGeom>
              <a:solidFill>
                <a:schemeClr val="accent5">
                  <a:lumMod val="20000"/>
                  <a:lumOff val="80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Box 26"/>
              <p:cNvSpPr txBox="1"/>
              <p:nvPr/>
            </p:nvSpPr>
            <p:spPr>
              <a:xfrm>
                <a:off x="3278496" y="2455579"/>
                <a:ext cx="341419" cy="284095"/>
              </a:xfrm>
              <a:prstGeom prst="rect">
                <a:avLst/>
              </a:prstGeom>
              <a:noFill/>
              <a:ln>
                <a:noFill/>
              </a:ln>
            </p:spPr>
            <p:txBody>
              <a:bodyPr wrap="none" rtlCol="0">
                <a:spAutoFit/>
              </a:bodyPr>
              <a:lstStyle/>
              <a:p>
                <a:pPr algn="ctr"/>
                <a:r>
                  <a:rPr lang="es-MX" sz="1400" b="1" dirty="0"/>
                  <a:t>RB0</a:t>
                </a:r>
              </a:p>
            </p:txBody>
          </p:sp>
        </p:grpSp>
        <p:cxnSp>
          <p:nvCxnSpPr>
            <p:cNvPr id="31" name="Straight Arrow Connector 30"/>
            <p:cNvCxnSpPr>
              <a:stCxn id="21" idx="3"/>
              <a:endCxn id="25" idx="1"/>
            </p:cNvCxnSpPr>
            <p:nvPr/>
          </p:nvCxnSpPr>
          <p:spPr>
            <a:xfrm>
              <a:off x="3547066" y="1997972"/>
              <a:ext cx="1899580" cy="588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1"/>
              <a:endCxn id="27" idx="3"/>
            </p:cNvCxnSpPr>
            <p:nvPr/>
          </p:nvCxnSpPr>
          <p:spPr>
            <a:xfrm flipH="1" flipV="1">
              <a:off x="3582591" y="2617005"/>
              <a:ext cx="4124087" cy="904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2708229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26802</TotalTime>
  <Words>2135</Words>
  <Application>Microsoft Office PowerPoint</Application>
  <PresentationFormat>Widescreen</PresentationFormat>
  <Paragraphs>340</Paragraphs>
  <Slides>27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Courier New</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ICINGA como sistema de monitoreo escalable y extensible</dc:title>
  <dc:creator>Jesus Emmanuel Mendoza Sosa</dc:creator>
  <cp:lastModifiedBy>Carlos CHEM1. Hernandez Martinez</cp:lastModifiedBy>
  <cp:revision>35</cp:revision>
  <cp:lastPrinted>2019-10-08T05:16:48Z</cp:lastPrinted>
  <dcterms:created xsi:type="dcterms:W3CDTF">2019-10-07T18:36:41Z</dcterms:created>
  <dcterms:modified xsi:type="dcterms:W3CDTF">2020-02-28T23:14:51Z</dcterms:modified>
</cp:coreProperties>
</file>