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9"/>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83" r:id="rId15"/>
    <p:sldId id="284" r:id="rId16"/>
    <p:sldId id="282" r:id="rId17"/>
    <p:sldId id="285" r:id="rId18"/>
    <p:sldId id="286" r:id="rId19"/>
    <p:sldId id="287" r:id="rId20"/>
    <p:sldId id="288" r:id="rId21"/>
    <p:sldId id="289" r:id="rId22"/>
    <p:sldId id="290" r:id="rId23"/>
    <p:sldId id="291" r:id="rId24"/>
    <p:sldId id="292" r:id="rId25"/>
    <p:sldId id="293" r:id="rId26"/>
    <p:sldId id="278" r:id="rId27"/>
    <p:sldId id="279" r:id="rId28"/>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os Hernandez Martinez" initials="CHM" lastIdx="2" clrIdx="0">
    <p:extLst>
      <p:ext uri="{19B8F6BF-5375-455C-9EA6-DF929625EA0E}">
        <p15:presenceInfo xmlns:p15="http://schemas.microsoft.com/office/powerpoint/2012/main" userId="S-1-5-21-2897159300-1269176244-2869713582-706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47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2" autoAdjust="0"/>
    <p:restoredTop sz="74147" autoAdjust="0"/>
  </p:normalViewPr>
  <p:slideViewPr>
    <p:cSldViewPr snapToGrid="0">
      <p:cViewPr varScale="1">
        <p:scale>
          <a:sx n="79" d="100"/>
          <a:sy n="79" d="100"/>
        </p:scale>
        <p:origin x="22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03T21:32:12.273" idx="2">
    <p:pos x="10" y="10"/>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F0AEFD-6695-4F3D-94CE-148644A92D25}" type="datetimeFigureOut">
              <a:rPr lang="en-US" smtClean="0"/>
              <a:t>2/28/20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5BDAE4-D658-4627-A13B-08965AA81956}" type="slidenum">
              <a:rPr lang="en-US" smtClean="0"/>
              <a:t>‹#›</a:t>
            </a:fld>
            <a:endParaRPr lang="en-US"/>
          </a:p>
        </p:txBody>
      </p:sp>
    </p:spTree>
    <p:extLst>
      <p:ext uri="{BB962C8B-B14F-4D97-AF65-F5344CB8AC3E}">
        <p14:creationId xmlns:p14="http://schemas.microsoft.com/office/powerpoint/2010/main" val="1213441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dirty="0"/>
              <a:t>Un índice puede almacenar una gran cantidad de datos que puede exceder los límites de hardware de un solo nodo.</a:t>
            </a:r>
          </a:p>
          <a:p>
            <a:pPr marL="171450" indent="-171450">
              <a:buFont typeface="Arial" panose="020B0604020202020204" pitchFamily="34" charset="0"/>
              <a:buChar char="•"/>
            </a:pPr>
            <a:r>
              <a:rPr lang="es-MX" dirty="0"/>
              <a:t>Para resolver este problema, </a:t>
            </a:r>
            <a:r>
              <a:rPr lang="es-MX" b="1" dirty="0" err="1"/>
              <a:t>Elasticsearch</a:t>
            </a:r>
            <a:r>
              <a:rPr lang="es-MX" dirty="0"/>
              <a:t> ofrece la posibilidad de subdividir el índice en varios trozos llamados </a:t>
            </a:r>
            <a:r>
              <a:rPr lang="es-MX" b="1" dirty="0"/>
              <a:t>fragmentos (</a:t>
            </a:r>
            <a:r>
              <a:rPr lang="es-MX" b="1" dirty="0" err="1"/>
              <a:t>shards</a:t>
            </a:r>
            <a:r>
              <a:rPr lang="es-MX" b="1" dirty="0"/>
              <a:t>). </a:t>
            </a:r>
            <a:r>
              <a:rPr lang="es-MX" dirty="0"/>
              <a:t>Cuando se crea un índice, sólo tiene que definir el número de fragmentos que desee. </a:t>
            </a:r>
          </a:p>
          <a:p>
            <a:pPr marL="171450" indent="-171450">
              <a:buFont typeface="Arial" panose="020B0604020202020204" pitchFamily="34" charset="0"/>
              <a:buChar char="•"/>
            </a:pPr>
            <a:r>
              <a:rPr lang="es-MX" dirty="0"/>
              <a:t>Cada fragmento es en sí mismo un “índice” totalmente funcional e independiente que se puede alojar en cualquier nodo del clúster.</a:t>
            </a:r>
          </a:p>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5</a:t>
            </a:fld>
            <a:endParaRPr lang="es-MX"/>
          </a:p>
        </p:txBody>
      </p:sp>
    </p:spTree>
    <p:extLst>
      <p:ext uri="{BB962C8B-B14F-4D97-AF65-F5344CB8AC3E}">
        <p14:creationId xmlns:p14="http://schemas.microsoft.com/office/powerpoint/2010/main" val="3839162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17</a:t>
            </a:fld>
            <a:endParaRPr lang="es-MX"/>
          </a:p>
        </p:txBody>
      </p:sp>
    </p:spTree>
    <p:extLst>
      <p:ext uri="{BB962C8B-B14F-4D97-AF65-F5344CB8AC3E}">
        <p14:creationId xmlns:p14="http://schemas.microsoft.com/office/powerpoint/2010/main" val="3934340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18</a:t>
            </a:fld>
            <a:endParaRPr lang="es-MX"/>
          </a:p>
        </p:txBody>
      </p:sp>
    </p:spTree>
    <p:extLst>
      <p:ext uri="{BB962C8B-B14F-4D97-AF65-F5344CB8AC3E}">
        <p14:creationId xmlns:p14="http://schemas.microsoft.com/office/powerpoint/2010/main" val="3141438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19</a:t>
            </a:fld>
            <a:endParaRPr lang="es-MX"/>
          </a:p>
        </p:txBody>
      </p:sp>
    </p:spTree>
    <p:extLst>
      <p:ext uri="{BB962C8B-B14F-4D97-AF65-F5344CB8AC3E}">
        <p14:creationId xmlns:p14="http://schemas.microsoft.com/office/powerpoint/2010/main" val="31703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dirty="0"/>
              <a:t>Un índice puede almacenar una gran cantidad de datos que puede exceder los límites de hardware de un solo nodo.</a:t>
            </a:r>
          </a:p>
          <a:p>
            <a:pPr marL="171450" indent="-171450">
              <a:buFont typeface="Arial" panose="020B0604020202020204" pitchFamily="34" charset="0"/>
              <a:buChar char="•"/>
            </a:pPr>
            <a:r>
              <a:rPr lang="es-MX" dirty="0"/>
              <a:t>Para resolver este problema, </a:t>
            </a:r>
            <a:r>
              <a:rPr lang="es-MX" b="1" dirty="0" err="1"/>
              <a:t>Elasticsearch</a:t>
            </a:r>
            <a:r>
              <a:rPr lang="es-MX" dirty="0"/>
              <a:t> ofrece la posibilidad de subdividir el índice en varios trozos llamados </a:t>
            </a:r>
            <a:r>
              <a:rPr lang="es-MX" b="1" dirty="0"/>
              <a:t>fragmentos (</a:t>
            </a:r>
            <a:r>
              <a:rPr lang="es-MX" b="1" dirty="0" err="1"/>
              <a:t>shards</a:t>
            </a:r>
            <a:r>
              <a:rPr lang="es-MX" b="1" dirty="0"/>
              <a:t>). </a:t>
            </a:r>
            <a:r>
              <a:rPr lang="es-MX" dirty="0"/>
              <a:t>Cuando se crea un índice, sólo tiene que definir el número de fragmentos que desee. </a:t>
            </a:r>
          </a:p>
          <a:p>
            <a:pPr marL="171450" indent="-171450">
              <a:buFont typeface="Arial" panose="020B0604020202020204" pitchFamily="34" charset="0"/>
              <a:buChar char="•"/>
            </a:pPr>
            <a:r>
              <a:rPr lang="es-MX" dirty="0"/>
              <a:t>Cada fragmento es en sí mismo un “índice” totalmente funcional e independiente que se puede alojar en cualquier nodo del clúster.</a:t>
            </a:r>
          </a:p>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6</a:t>
            </a:fld>
            <a:endParaRPr lang="es-MX"/>
          </a:p>
        </p:txBody>
      </p:sp>
    </p:spTree>
    <p:extLst>
      <p:ext uri="{BB962C8B-B14F-4D97-AF65-F5344CB8AC3E}">
        <p14:creationId xmlns:p14="http://schemas.microsoft.com/office/powerpoint/2010/main" val="594879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dirty="0"/>
              <a:t>Un índice puede almacenar una gran cantidad de datos que puede exceder los límites de hardware de un solo nodo.</a:t>
            </a:r>
          </a:p>
          <a:p>
            <a:pPr marL="171450" indent="-171450">
              <a:buFont typeface="Arial" panose="020B0604020202020204" pitchFamily="34" charset="0"/>
              <a:buChar char="•"/>
            </a:pPr>
            <a:r>
              <a:rPr lang="es-MX" dirty="0"/>
              <a:t>Para resolver este problema, </a:t>
            </a:r>
            <a:r>
              <a:rPr lang="es-MX" b="1" dirty="0" err="1"/>
              <a:t>Elasticsearch</a:t>
            </a:r>
            <a:r>
              <a:rPr lang="es-MX" dirty="0"/>
              <a:t> ofrece la posibilidad de subdividir el índice en varios trozos llamados </a:t>
            </a:r>
            <a:r>
              <a:rPr lang="es-MX" b="1" dirty="0"/>
              <a:t>fragmentos (</a:t>
            </a:r>
            <a:r>
              <a:rPr lang="es-MX" b="1" dirty="0" err="1"/>
              <a:t>shards</a:t>
            </a:r>
            <a:r>
              <a:rPr lang="es-MX" b="1" dirty="0"/>
              <a:t>). </a:t>
            </a:r>
            <a:r>
              <a:rPr lang="es-MX" dirty="0"/>
              <a:t>Cuando se crea un índice, sólo tiene que definir el número de fragmentos que desee. </a:t>
            </a:r>
          </a:p>
          <a:p>
            <a:pPr marL="171450" indent="-171450">
              <a:buFont typeface="Arial" panose="020B0604020202020204" pitchFamily="34" charset="0"/>
              <a:buChar char="•"/>
            </a:pPr>
            <a:r>
              <a:rPr lang="es-MX" dirty="0"/>
              <a:t>Cada fragmento es en sí mismo un “índice” totalmente funcional e independiente que se puede alojar en cualquier nodo del clúster.</a:t>
            </a:r>
          </a:p>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7</a:t>
            </a:fld>
            <a:endParaRPr lang="es-MX"/>
          </a:p>
        </p:txBody>
      </p:sp>
    </p:spTree>
    <p:extLst>
      <p:ext uri="{BB962C8B-B14F-4D97-AF65-F5344CB8AC3E}">
        <p14:creationId xmlns:p14="http://schemas.microsoft.com/office/powerpoint/2010/main" val="29873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dirty="0"/>
              <a:t>Un índice puede almacenar una gran cantidad de datos que puede exceder los límites de hardware de un solo nodo.</a:t>
            </a:r>
          </a:p>
          <a:p>
            <a:pPr marL="171450" indent="-171450">
              <a:buFont typeface="Arial" panose="020B0604020202020204" pitchFamily="34" charset="0"/>
              <a:buChar char="•"/>
            </a:pPr>
            <a:r>
              <a:rPr lang="es-MX" dirty="0"/>
              <a:t>Para resolver este problema, </a:t>
            </a:r>
            <a:r>
              <a:rPr lang="es-MX" b="1" dirty="0" err="1"/>
              <a:t>Elasticsearch</a:t>
            </a:r>
            <a:r>
              <a:rPr lang="es-MX" dirty="0"/>
              <a:t> ofrece la posibilidad de subdividir el índice en varios trozos llamados </a:t>
            </a:r>
            <a:r>
              <a:rPr lang="es-MX" b="1" dirty="0"/>
              <a:t>fragmentos (</a:t>
            </a:r>
            <a:r>
              <a:rPr lang="es-MX" b="1" dirty="0" err="1"/>
              <a:t>shards</a:t>
            </a:r>
            <a:r>
              <a:rPr lang="es-MX" b="1" dirty="0"/>
              <a:t>). </a:t>
            </a:r>
            <a:r>
              <a:rPr lang="es-MX" dirty="0"/>
              <a:t>Cuando se crea un índice, sólo tiene que definir el número de fragmentos que desee. </a:t>
            </a:r>
          </a:p>
          <a:p>
            <a:pPr marL="171450" indent="-171450">
              <a:buFont typeface="Arial" panose="020B0604020202020204" pitchFamily="34" charset="0"/>
              <a:buChar char="•"/>
            </a:pPr>
            <a:r>
              <a:rPr lang="es-MX" dirty="0"/>
              <a:t>Cada fragmento es en sí mismo un “índice” totalmente funcional e independiente que se puede alojar en cualquier nodo del clúster.</a:t>
            </a:r>
          </a:p>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8</a:t>
            </a:fld>
            <a:endParaRPr lang="es-MX"/>
          </a:p>
        </p:txBody>
      </p:sp>
    </p:spTree>
    <p:extLst>
      <p:ext uri="{BB962C8B-B14F-4D97-AF65-F5344CB8AC3E}">
        <p14:creationId xmlns:p14="http://schemas.microsoft.com/office/powerpoint/2010/main" val="2402113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dirty="0"/>
              <a:t>Las </a:t>
            </a:r>
            <a:r>
              <a:rPr lang="es-MX" b="1" dirty="0"/>
              <a:t>replicas</a:t>
            </a:r>
            <a:r>
              <a:rPr lang="es-MX" dirty="0"/>
              <a:t> al igual que los </a:t>
            </a:r>
            <a:r>
              <a:rPr lang="es-MX" dirty="0" err="1"/>
              <a:t>shards</a:t>
            </a:r>
            <a:r>
              <a:rPr lang="es-MX" dirty="0"/>
              <a:t> se definen dentro de la configuración del índice, lo que se hace es una copia del </a:t>
            </a:r>
            <a:r>
              <a:rPr lang="es-MX" dirty="0" err="1"/>
              <a:t>shard</a:t>
            </a:r>
            <a:r>
              <a:rPr lang="es-MX" dirty="0"/>
              <a:t> primario y distribuirlos dentro del </a:t>
            </a:r>
            <a:r>
              <a:rPr lang="es-MX" dirty="0" err="1"/>
              <a:t>cluster</a:t>
            </a:r>
            <a:r>
              <a:rPr lang="es-MX" dirty="0"/>
              <a:t> de manera que en caso de que </a:t>
            </a:r>
            <a:r>
              <a:rPr lang="es-MX" dirty="0" err="1"/>
              <a:t>algun</a:t>
            </a:r>
            <a:r>
              <a:rPr lang="es-MX" dirty="0"/>
              <a:t> nodo presente falla las replicas entren como </a:t>
            </a:r>
            <a:r>
              <a:rPr lang="es-MX" b="1" dirty="0"/>
              <a:t>primarias</a:t>
            </a:r>
            <a:r>
              <a:rPr lang="es-MX" dirty="0"/>
              <a:t>, y </a:t>
            </a:r>
            <a:r>
              <a:rPr lang="es-MX" dirty="0" err="1"/>
              <a:t>asi</a:t>
            </a:r>
            <a:r>
              <a:rPr lang="es-MX" dirty="0"/>
              <a:t> tener alta disponibilidad</a:t>
            </a:r>
          </a:p>
        </p:txBody>
      </p:sp>
      <p:sp>
        <p:nvSpPr>
          <p:cNvPr id="4" name="Slide Number Placeholder 3"/>
          <p:cNvSpPr>
            <a:spLocks noGrp="1"/>
          </p:cNvSpPr>
          <p:nvPr>
            <p:ph type="sldNum" sz="quarter" idx="10"/>
          </p:nvPr>
        </p:nvSpPr>
        <p:spPr/>
        <p:txBody>
          <a:bodyPr/>
          <a:lstStyle/>
          <a:p>
            <a:fld id="{92E35933-D98A-4978-87CF-E3A15E55268C}" type="slidenum">
              <a:rPr lang="es-MX" smtClean="0"/>
              <a:t>9</a:t>
            </a:fld>
            <a:endParaRPr lang="es-MX"/>
          </a:p>
        </p:txBody>
      </p:sp>
    </p:spTree>
    <p:extLst>
      <p:ext uri="{BB962C8B-B14F-4D97-AF65-F5344CB8AC3E}">
        <p14:creationId xmlns:p14="http://schemas.microsoft.com/office/powerpoint/2010/main" val="3245091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dirty="0"/>
              <a:t>Las </a:t>
            </a:r>
            <a:r>
              <a:rPr lang="es-MX" b="1" dirty="0"/>
              <a:t>replicas</a:t>
            </a:r>
            <a:r>
              <a:rPr lang="es-MX" dirty="0"/>
              <a:t> al igual que los </a:t>
            </a:r>
            <a:r>
              <a:rPr lang="es-MX" dirty="0" err="1"/>
              <a:t>shards</a:t>
            </a:r>
            <a:r>
              <a:rPr lang="es-MX" dirty="0"/>
              <a:t> se definen dentro de la configuración del índice, lo que se hace es una copia del </a:t>
            </a:r>
            <a:r>
              <a:rPr lang="es-MX" dirty="0" err="1"/>
              <a:t>shard</a:t>
            </a:r>
            <a:r>
              <a:rPr lang="es-MX" dirty="0"/>
              <a:t> primario y distribuirlos dentro del </a:t>
            </a:r>
            <a:r>
              <a:rPr lang="es-MX" dirty="0" err="1"/>
              <a:t>cluster</a:t>
            </a:r>
            <a:r>
              <a:rPr lang="es-MX" dirty="0"/>
              <a:t> de manera que en caso de que </a:t>
            </a:r>
            <a:r>
              <a:rPr lang="es-MX" dirty="0" err="1"/>
              <a:t>algun</a:t>
            </a:r>
            <a:r>
              <a:rPr lang="es-MX" dirty="0"/>
              <a:t> nodo presente falla las replicas entren como </a:t>
            </a:r>
            <a:r>
              <a:rPr lang="es-MX" b="1" dirty="0"/>
              <a:t>primarias</a:t>
            </a:r>
            <a:r>
              <a:rPr lang="es-MX" dirty="0"/>
              <a:t>, y </a:t>
            </a:r>
            <a:r>
              <a:rPr lang="es-MX" dirty="0" err="1"/>
              <a:t>asi</a:t>
            </a:r>
            <a:r>
              <a:rPr lang="es-MX" dirty="0"/>
              <a:t> tener alta disponibilidad</a:t>
            </a:r>
          </a:p>
        </p:txBody>
      </p:sp>
      <p:sp>
        <p:nvSpPr>
          <p:cNvPr id="4" name="Slide Number Placeholder 3"/>
          <p:cNvSpPr>
            <a:spLocks noGrp="1"/>
          </p:cNvSpPr>
          <p:nvPr>
            <p:ph type="sldNum" sz="quarter" idx="10"/>
          </p:nvPr>
        </p:nvSpPr>
        <p:spPr/>
        <p:txBody>
          <a:bodyPr/>
          <a:lstStyle/>
          <a:p>
            <a:fld id="{92E35933-D98A-4978-87CF-E3A15E55268C}" type="slidenum">
              <a:rPr lang="es-MX" smtClean="0"/>
              <a:t>10</a:t>
            </a:fld>
            <a:endParaRPr lang="es-MX"/>
          </a:p>
        </p:txBody>
      </p:sp>
    </p:spTree>
    <p:extLst>
      <p:ext uri="{BB962C8B-B14F-4D97-AF65-F5344CB8AC3E}">
        <p14:creationId xmlns:p14="http://schemas.microsoft.com/office/powerpoint/2010/main" val="3116565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dirty="0"/>
              <a:t>Las </a:t>
            </a:r>
            <a:r>
              <a:rPr lang="es-MX" b="1" dirty="0"/>
              <a:t>replicas</a:t>
            </a:r>
            <a:r>
              <a:rPr lang="es-MX" dirty="0"/>
              <a:t> al igual que los </a:t>
            </a:r>
            <a:r>
              <a:rPr lang="es-MX" dirty="0" err="1"/>
              <a:t>shards</a:t>
            </a:r>
            <a:r>
              <a:rPr lang="es-MX" dirty="0"/>
              <a:t> se definen dentro de la configuración del índice, lo que se hace es una copia del </a:t>
            </a:r>
            <a:r>
              <a:rPr lang="es-MX" dirty="0" err="1"/>
              <a:t>shard</a:t>
            </a:r>
            <a:r>
              <a:rPr lang="es-MX" dirty="0"/>
              <a:t> primario y distribuirlos dentro del </a:t>
            </a:r>
            <a:r>
              <a:rPr lang="es-MX" dirty="0" err="1"/>
              <a:t>cluster</a:t>
            </a:r>
            <a:r>
              <a:rPr lang="es-MX" dirty="0"/>
              <a:t> de manera que en caso de que </a:t>
            </a:r>
            <a:r>
              <a:rPr lang="es-MX" dirty="0" err="1"/>
              <a:t>algun</a:t>
            </a:r>
            <a:r>
              <a:rPr lang="es-MX" dirty="0"/>
              <a:t> nodo presente falla las replicas entren como </a:t>
            </a:r>
            <a:r>
              <a:rPr lang="es-MX" b="1" dirty="0"/>
              <a:t>primarias</a:t>
            </a:r>
            <a:r>
              <a:rPr lang="es-MX" dirty="0"/>
              <a:t>, y </a:t>
            </a:r>
            <a:r>
              <a:rPr lang="es-MX" dirty="0" err="1"/>
              <a:t>asi</a:t>
            </a:r>
            <a:r>
              <a:rPr lang="es-MX" dirty="0"/>
              <a:t> tener alta disponibilidad</a:t>
            </a:r>
          </a:p>
        </p:txBody>
      </p:sp>
      <p:sp>
        <p:nvSpPr>
          <p:cNvPr id="4" name="Slide Number Placeholder 3"/>
          <p:cNvSpPr>
            <a:spLocks noGrp="1"/>
          </p:cNvSpPr>
          <p:nvPr>
            <p:ph type="sldNum" sz="quarter" idx="10"/>
          </p:nvPr>
        </p:nvSpPr>
        <p:spPr/>
        <p:txBody>
          <a:bodyPr/>
          <a:lstStyle/>
          <a:p>
            <a:fld id="{92E35933-D98A-4978-87CF-E3A15E55268C}" type="slidenum">
              <a:rPr lang="es-MX" smtClean="0"/>
              <a:t>11</a:t>
            </a:fld>
            <a:endParaRPr lang="es-MX"/>
          </a:p>
        </p:txBody>
      </p:sp>
    </p:spTree>
    <p:extLst>
      <p:ext uri="{BB962C8B-B14F-4D97-AF65-F5344CB8AC3E}">
        <p14:creationId xmlns:p14="http://schemas.microsoft.com/office/powerpoint/2010/main" val="3201631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a:t>Provee un motor de búsqueda de texto completo, distribuido y con capacidad de </a:t>
            </a:r>
            <a:r>
              <a:rPr lang="es-MX" sz="1200" dirty="0" err="1"/>
              <a:t>multi-threading</a:t>
            </a:r>
            <a:r>
              <a:rPr lang="es-MX" sz="1200" dirty="0"/>
              <a:t> con una interfaz web </a:t>
            </a:r>
            <a:r>
              <a:rPr lang="es-MX" sz="1200" dirty="0" err="1">
                <a:solidFill>
                  <a:schemeClr val="accent1">
                    <a:lumMod val="75000"/>
                  </a:schemeClr>
                </a:solidFill>
              </a:rPr>
              <a:t>RESTful</a:t>
            </a:r>
            <a:r>
              <a:rPr lang="es-MX" sz="1200" dirty="0"/>
              <a:t> y con documentos </a:t>
            </a:r>
            <a:r>
              <a:rPr lang="es-MX" sz="1200" dirty="0">
                <a:solidFill>
                  <a:schemeClr val="accent1">
                    <a:lumMod val="75000"/>
                  </a:schemeClr>
                </a:solidFill>
              </a:rPr>
              <a:t>JSON</a:t>
            </a:r>
          </a:p>
          <a:p>
            <a:endParaRPr lang="es-MX" dirty="0"/>
          </a:p>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14</a:t>
            </a:fld>
            <a:endParaRPr lang="es-MX"/>
          </a:p>
        </p:txBody>
      </p:sp>
    </p:spTree>
    <p:extLst>
      <p:ext uri="{BB962C8B-B14F-4D97-AF65-F5344CB8AC3E}">
        <p14:creationId xmlns:p14="http://schemas.microsoft.com/office/powerpoint/2010/main" val="4248011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15</a:t>
            </a:fld>
            <a:endParaRPr lang="es-MX"/>
          </a:p>
        </p:txBody>
      </p:sp>
    </p:spTree>
    <p:extLst>
      <p:ext uri="{BB962C8B-B14F-4D97-AF65-F5344CB8AC3E}">
        <p14:creationId xmlns:p14="http://schemas.microsoft.com/office/powerpoint/2010/main" val="2812034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DA43-AF14-B746-AEFC-9836941984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X"/>
          </a:p>
        </p:txBody>
      </p:sp>
      <p:sp>
        <p:nvSpPr>
          <p:cNvPr id="3" name="Subtitle 2">
            <a:extLst>
              <a:ext uri="{FF2B5EF4-FFF2-40B4-BE49-F238E27FC236}">
                <a16:creationId xmlns:a16="http://schemas.microsoft.com/office/drawing/2014/main" id="{17488DF1-5069-1341-97B0-235ACD7A25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X"/>
          </a:p>
        </p:txBody>
      </p:sp>
      <p:sp>
        <p:nvSpPr>
          <p:cNvPr id="4" name="Date Placeholder 3">
            <a:extLst>
              <a:ext uri="{FF2B5EF4-FFF2-40B4-BE49-F238E27FC236}">
                <a16:creationId xmlns:a16="http://schemas.microsoft.com/office/drawing/2014/main" id="{51938A61-6599-B74F-86E1-D6DFA8AAE07C}"/>
              </a:ext>
            </a:extLst>
          </p:cNvPr>
          <p:cNvSpPr>
            <a:spLocks noGrp="1"/>
          </p:cNvSpPr>
          <p:nvPr>
            <p:ph type="dt" sz="half" idx="10"/>
          </p:nvPr>
        </p:nvSpPr>
        <p:spPr/>
        <p:txBody>
          <a:bodyPr/>
          <a:lstStyle/>
          <a:p>
            <a:fld id="{EA0779A5-1675-4FFA-99F4-DBCC810B5C39}" type="datetimeFigureOut">
              <a:rPr lang="en-US" smtClean="0"/>
              <a:t>2/28/20</a:t>
            </a:fld>
            <a:endParaRPr lang="en-US"/>
          </a:p>
        </p:txBody>
      </p:sp>
      <p:sp>
        <p:nvSpPr>
          <p:cNvPr id="5" name="Footer Placeholder 4">
            <a:extLst>
              <a:ext uri="{FF2B5EF4-FFF2-40B4-BE49-F238E27FC236}">
                <a16:creationId xmlns:a16="http://schemas.microsoft.com/office/drawing/2014/main" id="{CD709066-951F-FF4E-A3E6-3656BFB7D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672B6-8DCF-C84C-A42C-1FDBD8476046}"/>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4057460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3171-2F0A-B34C-A266-8432BA5DAF36}"/>
              </a:ext>
            </a:extLst>
          </p:cNvPr>
          <p:cNvSpPr>
            <a:spLocks noGrp="1"/>
          </p:cNvSpPr>
          <p:nvPr>
            <p:ph type="title"/>
          </p:nvPr>
        </p:nvSpPr>
        <p:spPr/>
        <p:txBody>
          <a:bodyPr/>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80A4119B-3047-D844-A7F8-B9CF1561B1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C648F21C-E63C-364D-A8DD-7BF7C420A428}"/>
              </a:ext>
            </a:extLst>
          </p:cNvPr>
          <p:cNvSpPr>
            <a:spLocks noGrp="1"/>
          </p:cNvSpPr>
          <p:nvPr>
            <p:ph type="dt" sz="half" idx="10"/>
          </p:nvPr>
        </p:nvSpPr>
        <p:spPr/>
        <p:txBody>
          <a:bodyPr/>
          <a:lstStyle/>
          <a:p>
            <a:fld id="{EA0779A5-1675-4FFA-99F4-DBCC810B5C39}" type="datetimeFigureOut">
              <a:rPr lang="en-US" smtClean="0"/>
              <a:t>2/28/20</a:t>
            </a:fld>
            <a:endParaRPr lang="en-US"/>
          </a:p>
        </p:txBody>
      </p:sp>
      <p:sp>
        <p:nvSpPr>
          <p:cNvPr id="5" name="Footer Placeholder 4">
            <a:extLst>
              <a:ext uri="{FF2B5EF4-FFF2-40B4-BE49-F238E27FC236}">
                <a16:creationId xmlns:a16="http://schemas.microsoft.com/office/drawing/2014/main" id="{80B6FF45-50A8-0644-992F-84BD9F347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93559-5516-AF48-9AD5-D167CEE9AD20}"/>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47631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8E73CA-CDD6-8F46-8C40-5F30312C5E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CAF37F3E-9921-1C4A-89D7-085EBD4BCE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AADE1499-B12E-484B-B43B-A23AFA223635}"/>
              </a:ext>
            </a:extLst>
          </p:cNvPr>
          <p:cNvSpPr>
            <a:spLocks noGrp="1"/>
          </p:cNvSpPr>
          <p:nvPr>
            <p:ph type="dt" sz="half" idx="10"/>
          </p:nvPr>
        </p:nvSpPr>
        <p:spPr/>
        <p:txBody>
          <a:bodyPr/>
          <a:lstStyle/>
          <a:p>
            <a:fld id="{EA0779A5-1675-4FFA-99F4-DBCC810B5C39}" type="datetimeFigureOut">
              <a:rPr lang="en-US" smtClean="0"/>
              <a:t>2/28/20</a:t>
            </a:fld>
            <a:endParaRPr lang="en-US"/>
          </a:p>
        </p:txBody>
      </p:sp>
      <p:sp>
        <p:nvSpPr>
          <p:cNvPr id="5" name="Footer Placeholder 4">
            <a:extLst>
              <a:ext uri="{FF2B5EF4-FFF2-40B4-BE49-F238E27FC236}">
                <a16:creationId xmlns:a16="http://schemas.microsoft.com/office/drawing/2014/main" id="{79A65EB7-979D-F44A-8D41-8A2332131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D673FA-2454-9B43-9A8D-5ADE96D5BAA8}"/>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3786602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DBA5-9A43-F943-AAA9-A18926F83ACA}"/>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CEE26DB7-3A35-D044-8984-6E0081E773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D696F405-1665-EC49-8B47-D18667AE960B}"/>
              </a:ext>
            </a:extLst>
          </p:cNvPr>
          <p:cNvSpPr>
            <a:spLocks noGrp="1"/>
          </p:cNvSpPr>
          <p:nvPr>
            <p:ph type="dt" sz="half" idx="10"/>
          </p:nvPr>
        </p:nvSpPr>
        <p:spPr/>
        <p:txBody>
          <a:bodyPr/>
          <a:lstStyle/>
          <a:p>
            <a:fld id="{EA0779A5-1675-4FFA-99F4-DBCC810B5C39}" type="datetimeFigureOut">
              <a:rPr lang="en-US" smtClean="0"/>
              <a:t>2/28/20</a:t>
            </a:fld>
            <a:endParaRPr lang="en-US"/>
          </a:p>
        </p:txBody>
      </p:sp>
      <p:sp>
        <p:nvSpPr>
          <p:cNvPr id="5" name="Footer Placeholder 4">
            <a:extLst>
              <a:ext uri="{FF2B5EF4-FFF2-40B4-BE49-F238E27FC236}">
                <a16:creationId xmlns:a16="http://schemas.microsoft.com/office/drawing/2014/main" id="{2DB1C394-1118-D24B-B254-E6B7FA2D0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A119D-4BD1-3B41-89BB-2C5269465014}"/>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3510373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52146-51A7-E641-A075-BADB67243C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X"/>
          </a:p>
        </p:txBody>
      </p:sp>
      <p:sp>
        <p:nvSpPr>
          <p:cNvPr id="3" name="Text Placeholder 2">
            <a:extLst>
              <a:ext uri="{FF2B5EF4-FFF2-40B4-BE49-F238E27FC236}">
                <a16:creationId xmlns:a16="http://schemas.microsoft.com/office/drawing/2014/main" id="{3D282E8C-BB06-C84E-8FA6-A44E5B3920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8D549F-43C2-0846-8F76-56CBA7285690}"/>
              </a:ext>
            </a:extLst>
          </p:cNvPr>
          <p:cNvSpPr>
            <a:spLocks noGrp="1"/>
          </p:cNvSpPr>
          <p:nvPr>
            <p:ph type="dt" sz="half" idx="10"/>
          </p:nvPr>
        </p:nvSpPr>
        <p:spPr/>
        <p:txBody>
          <a:bodyPr/>
          <a:lstStyle/>
          <a:p>
            <a:fld id="{EA0779A5-1675-4FFA-99F4-DBCC810B5C39}" type="datetimeFigureOut">
              <a:rPr lang="en-US" smtClean="0"/>
              <a:t>2/28/20</a:t>
            </a:fld>
            <a:endParaRPr lang="en-US"/>
          </a:p>
        </p:txBody>
      </p:sp>
      <p:sp>
        <p:nvSpPr>
          <p:cNvPr id="5" name="Footer Placeholder 4">
            <a:extLst>
              <a:ext uri="{FF2B5EF4-FFF2-40B4-BE49-F238E27FC236}">
                <a16:creationId xmlns:a16="http://schemas.microsoft.com/office/drawing/2014/main" id="{0703ADB6-A80E-5347-B7FD-5C70466DD6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1BD9A-E851-BE44-92D4-A2172CE2A11C}"/>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44610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7B9F-CE7D-3949-940A-E7B244CAAECF}"/>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C8E8E080-AE50-5A40-8B01-7A43816455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Content Placeholder 3">
            <a:extLst>
              <a:ext uri="{FF2B5EF4-FFF2-40B4-BE49-F238E27FC236}">
                <a16:creationId xmlns:a16="http://schemas.microsoft.com/office/drawing/2014/main" id="{65CE12EC-D80D-C143-86CB-403B43B343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Date Placeholder 4">
            <a:extLst>
              <a:ext uri="{FF2B5EF4-FFF2-40B4-BE49-F238E27FC236}">
                <a16:creationId xmlns:a16="http://schemas.microsoft.com/office/drawing/2014/main" id="{5A1EC029-06D3-CD45-A7CF-E7B8574CBD54}"/>
              </a:ext>
            </a:extLst>
          </p:cNvPr>
          <p:cNvSpPr>
            <a:spLocks noGrp="1"/>
          </p:cNvSpPr>
          <p:nvPr>
            <p:ph type="dt" sz="half" idx="10"/>
          </p:nvPr>
        </p:nvSpPr>
        <p:spPr/>
        <p:txBody>
          <a:bodyPr/>
          <a:lstStyle/>
          <a:p>
            <a:fld id="{EA0779A5-1675-4FFA-99F4-DBCC810B5C39}" type="datetimeFigureOut">
              <a:rPr lang="en-US" smtClean="0"/>
              <a:t>2/28/20</a:t>
            </a:fld>
            <a:endParaRPr lang="en-US"/>
          </a:p>
        </p:txBody>
      </p:sp>
      <p:sp>
        <p:nvSpPr>
          <p:cNvPr id="6" name="Footer Placeholder 5">
            <a:extLst>
              <a:ext uri="{FF2B5EF4-FFF2-40B4-BE49-F238E27FC236}">
                <a16:creationId xmlns:a16="http://schemas.microsoft.com/office/drawing/2014/main" id="{3F227DC1-D76A-B24D-8BCE-43FD1D8C35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A0EB45-B3D6-3146-955A-44AA83F03D3E}"/>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220371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4575E-167C-194B-908B-F7BF70E82CE8}"/>
              </a:ext>
            </a:extLst>
          </p:cNvPr>
          <p:cNvSpPr>
            <a:spLocks noGrp="1"/>
          </p:cNvSpPr>
          <p:nvPr>
            <p:ph type="title"/>
          </p:nvPr>
        </p:nvSpPr>
        <p:spPr>
          <a:xfrm>
            <a:off x="839788" y="365125"/>
            <a:ext cx="10515600" cy="1325563"/>
          </a:xfrm>
        </p:spPr>
        <p:txBody>
          <a:bodyPr/>
          <a:lstStyle/>
          <a:p>
            <a:r>
              <a:rPr lang="en-US"/>
              <a:t>Click to edit Master title style</a:t>
            </a:r>
            <a:endParaRPr lang="en-MX"/>
          </a:p>
        </p:txBody>
      </p:sp>
      <p:sp>
        <p:nvSpPr>
          <p:cNvPr id="3" name="Text Placeholder 2">
            <a:extLst>
              <a:ext uri="{FF2B5EF4-FFF2-40B4-BE49-F238E27FC236}">
                <a16:creationId xmlns:a16="http://schemas.microsoft.com/office/drawing/2014/main" id="{0984E48E-5CBA-F74F-95EE-9F3E1F2E32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23849F-947D-D847-90E2-1D9EDCC5EF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Text Placeholder 4">
            <a:extLst>
              <a:ext uri="{FF2B5EF4-FFF2-40B4-BE49-F238E27FC236}">
                <a16:creationId xmlns:a16="http://schemas.microsoft.com/office/drawing/2014/main" id="{EDFFF565-2E43-C343-9C44-0D6E827EE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7D7850-3E05-E949-9179-FC3A584AFC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7" name="Date Placeholder 6">
            <a:extLst>
              <a:ext uri="{FF2B5EF4-FFF2-40B4-BE49-F238E27FC236}">
                <a16:creationId xmlns:a16="http://schemas.microsoft.com/office/drawing/2014/main" id="{F5D0603F-358B-A146-92BA-A27BE743BF14}"/>
              </a:ext>
            </a:extLst>
          </p:cNvPr>
          <p:cNvSpPr>
            <a:spLocks noGrp="1"/>
          </p:cNvSpPr>
          <p:nvPr>
            <p:ph type="dt" sz="half" idx="10"/>
          </p:nvPr>
        </p:nvSpPr>
        <p:spPr/>
        <p:txBody>
          <a:bodyPr/>
          <a:lstStyle/>
          <a:p>
            <a:fld id="{EA0779A5-1675-4FFA-99F4-DBCC810B5C39}" type="datetimeFigureOut">
              <a:rPr lang="en-US" smtClean="0"/>
              <a:t>2/28/20</a:t>
            </a:fld>
            <a:endParaRPr lang="en-US"/>
          </a:p>
        </p:txBody>
      </p:sp>
      <p:sp>
        <p:nvSpPr>
          <p:cNvPr id="8" name="Footer Placeholder 7">
            <a:extLst>
              <a:ext uri="{FF2B5EF4-FFF2-40B4-BE49-F238E27FC236}">
                <a16:creationId xmlns:a16="http://schemas.microsoft.com/office/drawing/2014/main" id="{318D2CB4-540D-B74F-AC0F-73A3859BF7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89CF46-B918-E645-BC25-AA1ED5DD3A3F}"/>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1353646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1B4F-3A7A-D14F-9729-D9D2F8FC3BEB}"/>
              </a:ext>
            </a:extLst>
          </p:cNvPr>
          <p:cNvSpPr>
            <a:spLocks noGrp="1"/>
          </p:cNvSpPr>
          <p:nvPr>
            <p:ph type="title"/>
          </p:nvPr>
        </p:nvSpPr>
        <p:spPr/>
        <p:txBody>
          <a:bodyPr/>
          <a:lstStyle/>
          <a:p>
            <a:r>
              <a:rPr lang="en-US"/>
              <a:t>Click to edit Master title style</a:t>
            </a:r>
            <a:endParaRPr lang="en-MX"/>
          </a:p>
        </p:txBody>
      </p:sp>
      <p:sp>
        <p:nvSpPr>
          <p:cNvPr id="3" name="Date Placeholder 2">
            <a:extLst>
              <a:ext uri="{FF2B5EF4-FFF2-40B4-BE49-F238E27FC236}">
                <a16:creationId xmlns:a16="http://schemas.microsoft.com/office/drawing/2014/main" id="{6E223F8F-1876-A04C-904F-261E92EE268D}"/>
              </a:ext>
            </a:extLst>
          </p:cNvPr>
          <p:cNvSpPr>
            <a:spLocks noGrp="1"/>
          </p:cNvSpPr>
          <p:nvPr>
            <p:ph type="dt" sz="half" idx="10"/>
          </p:nvPr>
        </p:nvSpPr>
        <p:spPr/>
        <p:txBody>
          <a:bodyPr/>
          <a:lstStyle/>
          <a:p>
            <a:fld id="{EA0779A5-1675-4FFA-99F4-DBCC810B5C39}" type="datetimeFigureOut">
              <a:rPr lang="en-US" smtClean="0"/>
              <a:t>2/28/20</a:t>
            </a:fld>
            <a:endParaRPr lang="en-US"/>
          </a:p>
        </p:txBody>
      </p:sp>
      <p:sp>
        <p:nvSpPr>
          <p:cNvPr id="4" name="Footer Placeholder 3">
            <a:extLst>
              <a:ext uri="{FF2B5EF4-FFF2-40B4-BE49-F238E27FC236}">
                <a16:creationId xmlns:a16="http://schemas.microsoft.com/office/drawing/2014/main" id="{EA73239E-41CA-B34B-B285-D1EC40980F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EE3DB2-0C83-AC48-B44E-5954B6A838FB}"/>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40211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48C3A8-D7E9-B346-B28B-088D6BFFBBDE}"/>
              </a:ext>
            </a:extLst>
          </p:cNvPr>
          <p:cNvSpPr>
            <a:spLocks noGrp="1"/>
          </p:cNvSpPr>
          <p:nvPr>
            <p:ph type="dt" sz="half" idx="10"/>
          </p:nvPr>
        </p:nvSpPr>
        <p:spPr/>
        <p:txBody>
          <a:bodyPr/>
          <a:lstStyle/>
          <a:p>
            <a:fld id="{EA0779A5-1675-4FFA-99F4-DBCC810B5C39}" type="datetimeFigureOut">
              <a:rPr lang="en-US" smtClean="0"/>
              <a:t>2/28/20</a:t>
            </a:fld>
            <a:endParaRPr lang="en-US"/>
          </a:p>
        </p:txBody>
      </p:sp>
      <p:sp>
        <p:nvSpPr>
          <p:cNvPr id="3" name="Footer Placeholder 2">
            <a:extLst>
              <a:ext uri="{FF2B5EF4-FFF2-40B4-BE49-F238E27FC236}">
                <a16:creationId xmlns:a16="http://schemas.microsoft.com/office/drawing/2014/main" id="{FD6D6AF0-C33F-1049-BC94-68AB06FAAB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198C16-5E75-4845-BCA5-F9951B12C62A}"/>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2079268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88245-A07D-5B48-AF24-B3ACD10BB1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Content Placeholder 2">
            <a:extLst>
              <a:ext uri="{FF2B5EF4-FFF2-40B4-BE49-F238E27FC236}">
                <a16:creationId xmlns:a16="http://schemas.microsoft.com/office/drawing/2014/main" id="{F8A0AC98-82E5-1F40-A337-EA9AAEE771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Text Placeholder 3">
            <a:extLst>
              <a:ext uri="{FF2B5EF4-FFF2-40B4-BE49-F238E27FC236}">
                <a16:creationId xmlns:a16="http://schemas.microsoft.com/office/drawing/2014/main" id="{64104BAD-0A75-C745-BE3B-2F1D906C4B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9D56C-9BA8-0048-B10F-B81BFB049023}"/>
              </a:ext>
            </a:extLst>
          </p:cNvPr>
          <p:cNvSpPr>
            <a:spLocks noGrp="1"/>
          </p:cNvSpPr>
          <p:nvPr>
            <p:ph type="dt" sz="half" idx="10"/>
          </p:nvPr>
        </p:nvSpPr>
        <p:spPr/>
        <p:txBody>
          <a:bodyPr/>
          <a:lstStyle/>
          <a:p>
            <a:fld id="{EA0779A5-1675-4FFA-99F4-DBCC810B5C39}" type="datetimeFigureOut">
              <a:rPr lang="en-US" smtClean="0"/>
              <a:t>2/28/20</a:t>
            </a:fld>
            <a:endParaRPr lang="en-US"/>
          </a:p>
        </p:txBody>
      </p:sp>
      <p:sp>
        <p:nvSpPr>
          <p:cNvPr id="6" name="Footer Placeholder 5">
            <a:extLst>
              <a:ext uri="{FF2B5EF4-FFF2-40B4-BE49-F238E27FC236}">
                <a16:creationId xmlns:a16="http://schemas.microsoft.com/office/drawing/2014/main" id="{B6C21B4C-A901-EA4E-B31D-691F19887B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D25108-88A8-0F43-AF5D-4B859994FB71}"/>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1216745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24406-6EE0-5640-A73A-A51A72FB41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Picture Placeholder 2">
            <a:extLst>
              <a:ext uri="{FF2B5EF4-FFF2-40B4-BE49-F238E27FC236}">
                <a16:creationId xmlns:a16="http://schemas.microsoft.com/office/drawing/2014/main" id="{8E8BFD63-5335-E541-9E49-BDD15DF27B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X"/>
          </a:p>
        </p:txBody>
      </p:sp>
      <p:sp>
        <p:nvSpPr>
          <p:cNvPr id="4" name="Text Placeholder 3">
            <a:extLst>
              <a:ext uri="{FF2B5EF4-FFF2-40B4-BE49-F238E27FC236}">
                <a16:creationId xmlns:a16="http://schemas.microsoft.com/office/drawing/2014/main" id="{524A489A-404A-B946-B678-D56EB855F0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F5C8BA-16D8-8749-90E8-175B4F90ACB9}"/>
              </a:ext>
            </a:extLst>
          </p:cNvPr>
          <p:cNvSpPr>
            <a:spLocks noGrp="1"/>
          </p:cNvSpPr>
          <p:nvPr>
            <p:ph type="dt" sz="half" idx="10"/>
          </p:nvPr>
        </p:nvSpPr>
        <p:spPr/>
        <p:txBody>
          <a:bodyPr/>
          <a:lstStyle/>
          <a:p>
            <a:fld id="{EA0779A5-1675-4FFA-99F4-DBCC810B5C39}" type="datetimeFigureOut">
              <a:rPr lang="en-US" smtClean="0"/>
              <a:t>2/28/20</a:t>
            </a:fld>
            <a:endParaRPr lang="en-US"/>
          </a:p>
        </p:txBody>
      </p:sp>
      <p:sp>
        <p:nvSpPr>
          <p:cNvPr id="6" name="Footer Placeholder 5">
            <a:extLst>
              <a:ext uri="{FF2B5EF4-FFF2-40B4-BE49-F238E27FC236}">
                <a16:creationId xmlns:a16="http://schemas.microsoft.com/office/drawing/2014/main" id="{4CA20345-AC2C-8548-8ACB-0D440DF48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46E4F0-75DC-CF47-B548-4AA29DFD0597}"/>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168929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4B2ACA-223C-814D-88EA-0E7E6236FE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X"/>
          </a:p>
        </p:txBody>
      </p:sp>
      <p:sp>
        <p:nvSpPr>
          <p:cNvPr id="3" name="Text Placeholder 2">
            <a:extLst>
              <a:ext uri="{FF2B5EF4-FFF2-40B4-BE49-F238E27FC236}">
                <a16:creationId xmlns:a16="http://schemas.microsoft.com/office/drawing/2014/main" id="{EECF246A-AF2C-194E-92F3-5D83602E6F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3EB95E03-3C22-994B-9C53-91E31817EB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0779A5-1675-4FFA-99F4-DBCC810B5C39}" type="datetimeFigureOut">
              <a:rPr lang="en-US" smtClean="0"/>
              <a:t>2/28/20</a:t>
            </a:fld>
            <a:endParaRPr lang="en-US"/>
          </a:p>
        </p:txBody>
      </p:sp>
      <p:sp>
        <p:nvSpPr>
          <p:cNvPr id="5" name="Footer Placeholder 4">
            <a:extLst>
              <a:ext uri="{FF2B5EF4-FFF2-40B4-BE49-F238E27FC236}">
                <a16:creationId xmlns:a16="http://schemas.microsoft.com/office/drawing/2014/main" id="{C71CE780-7117-924D-95B6-BCCFD306AE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467744-C901-5241-BE8F-95A6A56AE7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3935A-498B-406F-9ABB-159D8749A584}" type="slidenum">
              <a:rPr lang="en-US" smtClean="0"/>
              <a:t>‹#›</a:t>
            </a:fld>
            <a:endParaRPr lang="en-US"/>
          </a:p>
        </p:txBody>
      </p:sp>
    </p:spTree>
    <p:extLst>
      <p:ext uri="{BB962C8B-B14F-4D97-AF65-F5344CB8AC3E}">
        <p14:creationId xmlns:p14="http://schemas.microsoft.com/office/powerpoint/2010/main" val="84406106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hdphoto" Target="../media/hdphoto5.wdp"/><Relationship Id="rId3" Type="http://schemas.openxmlformats.org/officeDocument/2006/relationships/image" Target="../media/image3.png"/><Relationship Id="rId7" Type="http://schemas.microsoft.com/office/2007/relationships/hdphoto" Target="../media/hdphoto2.wdp"/><Relationship Id="rId12"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4.wdp"/><Relationship Id="rId5" Type="http://schemas.openxmlformats.org/officeDocument/2006/relationships/image" Target="../media/image5.png"/><Relationship Id="rId10" Type="http://schemas.openxmlformats.org/officeDocument/2006/relationships/image" Target="../media/image8.png"/><Relationship Id="rId4" Type="http://schemas.openxmlformats.org/officeDocument/2006/relationships/image" Target="../media/image4.png"/><Relationship Id="rId9" Type="http://schemas.microsoft.com/office/2007/relationships/hdphoto" Target="../media/hdphoto3.wdp"/><Relationship Id="rId1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microsoft.com/office/2007/relationships/hdphoto" Target="../media/hdphoto10.wdp"/><Relationship Id="rId13" Type="http://schemas.openxmlformats.org/officeDocument/2006/relationships/image" Target="../media/image37.png"/><Relationship Id="rId18" Type="http://schemas.openxmlformats.org/officeDocument/2006/relationships/image" Target="../media/image9.png"/><Relationship Id="rId3" Type="http://schemas.openxmlformats.org/officeDocument/2006/relationships/image" Target="../media/image31.png"/><Relationship Id="rId7" Type="http://schemas.openxmlformats.org/officeDocument/2006/relationships/image" Target="../media/image33.png"/><Relationship Id="rId12" Type="http://schemas.openxmlformats.org/officeDocument/2006/relationships/image" Target="../media/image36.png"/><Relationship Id="rId17" Type="http://schemas.openxmlformats.org/officeDocument/2006/relationships/image" Target="../media/image4.png"/><Relationship Id="rId2" Type="http://schemas.openxmlformats.org/officeDocument/2006/relationships/image" Target="../media/image30.png"/><Relationship Id="rId16" Type="http://schemas.microsoft.com/office/2007/relationships/hdphoto" Target="../media/hdphoto13.wdp"/><Relationship Id="rId1" Type="http://schemas.openxmlformats.org/officeDocument/2006/relationships/slideLayout" Target="../slideLayouts/slideLayout7.xml"/><Relationship Id="rId6" Type="http://schemas.openxmlformats.org/officeDocument/2006/relationships/image" Target="../media/image32.png"/><Relationship Id="rId11" Type="http://schemas.microsoft.com/office/2007/relationships/hdphoto" Target="../media/hdphoto11.wdp"/><Relationship Id="rId5" Type="http://schemas.openxmlformats.org/officeDocument/2006/relationships/image" Target="../media/image3.png"/><Relationship Id="rId15" Type="http://schemas.openxmlformats.org/officeDocument/2006/relationships/image" Target="../media/image38.png"/><Relationship Id="rId10" Type="http://schemas.openxmlformats.org/officeDocument/2006/relationships/image" Target="../media/image35.png"/><Relationship Id="rId4" Type="http://schemas.microsoft.com/office/2007/relationships/hdphoto" Target="../media/hdphoto9.wdp"/><Relationship Id="rId9" Type="http://schemas.openxmlformats.org/officeDocument/2006/relationships/image" Target="../media/image34.png"/><Relationship Id="rId14" Type="http://schemas.microsoft.com/office/2007/relationships/hdphoto" Target="../media/hdphoto12.wdp"/></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3" Type="http://schemas.openxmlformats.org/officeDocument/2006/relationships/hyperlink" Target="https://www.elastic.co/es/elasticon/conf/2016/sf/all-quiet-digital-front-security-analytics-usaa" TargetMode="External"/><Relationship Id="rId18" Type="http://schemas.openxmlformats.org/officeDocument/2006/relationships/image" Target="../media/image47.png"/><Relationship Id="rId26" Type="http://schemas.openxmlformats.org/officeDocument/2006/relationships/hyperlink" Target="https://www.elastic.co/es/elasticon/tour/2017/new-york/elastic-vimeo-elasticsearch-for-search" TargetMode="External"/><Relationship Id="rId39" Type="http://schemas.openxmlformats.org/officeDocument/2006/relationships/image" Target="../media/image58.png"/><Relationship Id="rId21" Type="http://schemas.openxmlformats.org/officeDocument/2006/relationships/image" Target="../media/image49.png"/><Relationship Id="rId34" Type="http://schemas.openxmlformats.org/officeDocument/2006/relationships/hyperlink" Target="https://www.elastic.co/es/elasticon/conf/2017/sf/how-warner-bros-is-using-elastic-to-solve-entertainment-and-media-problems-at-scale" TargetMode="External"/><Relationship Id="rId42" Type="http://schemas.openxmlformats.org/officeDocument/2006/relationships/hyperlink" Target="https://www.elastic.co/es/elasticon/tour/2015/seattle/finding-the-right-tool-for-the-job-elastic-at-the-home-depot" TargetMode="External"/><Relationship Id="rId47" Type="http://schemas.openxmlformats.org/officeDocument/2006/relationships/image" Target="../media/image62.png"/><Relationship Id="rId7" Type="http://schemas.openxmlformats.org/officeDocument/2006/relationships/hyperlink" Target="https://www.elastic.co/es/elasticon/conf/2018/sf/the-path-to-intelligent-operation-with-netapp-oncommand-insight" TargetMode="External"/><Relationship Id="rId2" Type="http://schemas.openxmlformats.org/officeDocument/2006/relationships/image" Target="../media/image10.png"/><Relationship Id="rId16" Type="http://schemas.openxmlformats.org/officeDocument/2006/relationships/image" Target="../media/image46.png"/><Relationship Id="rId29" Type="http://schemas.openxmlformats.org/officeDocument/2006/relationships/image" Target="../media/image53.png"/><Relationship Id="rId11" Type="http://schemas.openxmlformats.org/officeDocument/2006/relationships/hyperlink" Target="https://www.elastic.co/es/elasticon/conf/2017/sf/security-at-slack" TargetMode="External"/><Relationship Id="rId24" Type="http://schemas.openxmlformats.org/officeDocument/2006/relationships/hyperlink" Target="https://www.elastic.co/es/customers/docker" TargetMode="External"/><Relationship Id="rId32" Type="http://schemas.openxmlformats.org/officeDocument/2006/relationships/hyperlink" Target="https://www.elastic.co/es/elasticon/conf/2016/sf/data-hero-legends-of-analytics-at-activision" TargetMode="External"/><Relationship Id="rId37" Type="http://schemas.openxmlformats.org/officeDocument/2006/relationships/image" Target="../media/image57.png"/><Relationship Id="rId40" Type="http://schemas.openxmlformats.org/officeDocument/2006/relationships/hyperlink" Target="https://www.elastic.co/es/elasticon/conf/2017/sf/near-real-time-retail-analytics-walmart" TargetMode="External"/><Relationship Id="rId45" Type="http://schemas.openxmlformats.org/officeDocument/2006/relationships/image" Target="../media/image61.png"/><Relationship Id="rId5" Type="http://schemas.openxmlformats.org/officeDocument/2006/relationships/hyperlink" Target="https://www.elastic.co/es/blog/elasticsearch-support-an-investment-that-keeps-paying-off-at-symantec" TargetMode="External"/><Relationship Id="rId15" Type="http://schemas.openxmlformats.org/officeDocument/2006/relationships/hyperlink" Target="https://www.elastic.co/es/elasticon/tour/2017/los-angeles/revolutionizing-the-fan-experience-with-search-at-ticketmaster" TargetMode="External"/><Relationship Id="rId23" Type="http://schemas.openxmlformats.org/officeDocument/2006/relationships/image" Target="../media/image50.png"/><Relationship Id="rId28" Type="http://schemas.openxmlformats.org/officeDocument/2006/relationships/hyperlink" Target="https://www.elastic.co/es/elasticon/2015/sf/unlocking-interplanetary-datasets-with-real-time-search" TargetMode="External"/><Relationship Id="rId36" Type="http://schemas.openxmlformats.org/officeDocument/2006/relationships/hyperlink" Target="https://www.elastic.co/es/customers/soundcloud" TargetMode="External"/><Relationship Id="rId49" Type="http://schemas.openxmlformats.org/officeDocument/2006/relationships/image" Target="../media/image63.png"/><Relationship Id="rId10" Type="http://schemas.openxmlformats.org/officeDocument/2006/relationships/image" Target="../media/image43.png"/><Relationship Id="rId19" Type="http://schemas.openxmlformats.org/officeDocument/2006/relationships/image" Target="../media/image48.png"/><Relationship Id="rId31" Type="http://schemas.openxmlformats.org/officeDocument/2006/relationships/image" Target="../media/image54.png"/><Relationship Id="rId44" Type="http://schemas.openxmlformats.org/officeDocument/2006/relationships/hyperlink" Target="https://www.elastic.co/es/elasticon/conf/2016/sf/adding-context-to-queries-the-adobe-api-and-ui-stories" TargetMode="External"/><Relationship Id="rId4" Type="http://schemas.openxmlformats.org/officeDocument/2006/relationships/image" Target="../media/image40.png"/><Relationship Id="rId9" Type="http://schemas.openxmlformats.org/officeDocument/2006/relationships/hyperlink" Target="https://www.elastic.co/es/elasticon/conf/2016/sf/hunting-the-hackers-how-cisco-talos-is-leveling-up-security" TargetMode="External"/><Relationship Id="rId14" Type="http://schemas.openxmlformats.org/officeDocument/2006/relationships/image" Target="../media/image45.png"/><Relationship Id="rId22" Type="http://schemas.openxmlformats.org/officeDocument/2006/relationships/hyperlink" Target="https://www.elastic.co/es/elasticon/2015/sf/from-hackathon-to-production-elasticsearch-facebook" TargetMode="External"/><Relationship Id="rId27" Type="http://schemas.openxmlformats.org/officeDocument/2006/relationships/image" Target="../media/image52.png"/><Relationship Id="rId30" Type="http://schemas.openxmlformats.org/officeDocument/2006/relationships/hyperlink" Target="https://www.elastic.co/es/elasticon/conf/2016/sf/dude-where-are-my-messages-message-analytics-at-netflix" TargetMode="External"/><Relationship Id="rId35" Type="http://schemas.openxmlformats.org/officeDocument/2006/relationships/image" Target="../media/image56.png"/><Relationship Id="rId43" Type="http://schemas.openxmlformats.org/officeDocument/2006/relationships/image" Target="../media/image60.png"/><Relationship Id="rId48" Type="http://schemas.openxmlformats.org/officeDocument/2006/relationships/hyperlink" Target="https://www.elastic.co/es/elasticon/conf/2017/sf/elasticsearch-as-a-service-at-ebay" TargetMode="External"/><Relationship Id="rId8" Type="http://schemas.openxmlformats.org/officeDocument/2006/relationships/image" Target="../media/image42.png"/><Relationship Id="rId3" Type="http://schemas.openxmlformats.org/officeDocument/2006/relationships/hyperlink" Target="https://www.elastic.co/es/customers/?usecase=an%C3%A1lsis-operacional-de-registro-de-sistemas&amp;industry=servicios-financieros" TargetMode="External"/><Relationship Id="rId12" Type="http://schemas.openxmlformats.org/officeDocument/2006/relationships/image" Target="../media/image44.png"/><Relationship Id="rId17" Type="http://schemas.openxmlformats.org/officeDocument/2006/relationships/hyperlink" Target="https://www.elastic.co/es/elasticon/tour/2016/london/keep-calm-and-archive-on-elasticsearch-at-the-bbc" TargetMode="External"/><Relationship Id="rId25" Type="http://schemas.openxmlformats.org/officeDocument/2006/relationships/image" Target="../media/image51.png"/><Relationship Id="rId33" Type="http://schemas.openxmlformats.org/officeDocument/2006/relationships/image" Target="../media/image55.png"/><Relationship Id="rId38" Type="http://schemas.openxmlformats.org/officeDocument/2006/relationships/hyperlink" Target="https://www.elastic.co/es/customers/deezer" TargetMode="External"/><Relationship Id="rId46" Type="http://schemas.openxmlformats.org/officeDocument/2006/relationships/hyperlink" Target="https://www.elastic.co/es/elasticon/conf/2016/sf/ibm-logging-and-monitoring-service-in-ibm-bluemix" TargetMode="External"/><Relationship Id="rId20" Type="http://schemas.openxmlformats.org/officeDocument/2006/relationships/hyperlink" Target="https://www.elastic.co/es/elasticon/conf/2017/sf/powering-uber-marketplace-real-time-data-needs-with-elasticsearch" TargetMode="External"/><Relationship Id="rId41"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41.png"/></Relationships>
</file>

<file path=ppt/slides/_rels/slide2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microsoft.com/office/2007/relationships/hdphoto" Target="../media/hdphoto6.wdp"/><Relationship Id="rId13"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13.png"/><Relationship Id="rId12"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5.png"/><Relationship Id="rId5" Type="http://schemas.openxmlformats.org/officeDocument/2006/relationships/image" Target="../media/image4.png"/><Relationship Id="rId10" Type="http://schemas.microsoft.com/office/2007/relationships/hdphoto" Target="../media/hdphoto7.wdp"/><Relationship Id="rId4" Type="http://schemas.openxmlformats.org/officeDocument/2006/relationships/image" Target="../media/image3.png"/><Relationship Id="rId9" Type="http://schemas.openxmlformats.org/officeDocument/2006/relationships/image" Target="../media/image14.png"/><Relationship Id="rId14" Type="http://schemas.microsoft.com/office/2007/relationships/hdphoto" Target="../media/hdphoto5.wdp"/></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pic>
        <p:nvPicPr>
          <p:cNvPr id="2" name="Picture 9">
            <a:extLst>
              <a:ext uri="{FF2B5EF4-FFF2-40B4-BE49-F238E27FC236}">
                <a16:creationId xmlns:a16="http://schemas.microsoft.com/office/drawing/2014/main" id="{7995C584-C4E6-4B09-BD25-7C06BA059C16}"/>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3972545" y="2825962"/>
            <a:ext cx="4246910" cy="1458714"/>
          </a:xfrm>
          <a:prstGeom prst="rect">
            <a:avLst/>
          </a:prstGeom>
          <a:solidFill>
            <a:schemeClr val="accent5">
              <a:lumMod val="50000"/>
            </a:schemeClr>
          </a:solidFill>
        </p:spPr>
      </p:pic>
    </p:spTree>
    <p:extLst>
      <p:ext uri="{BB962C8B-B14F-4D97-AF65-F5344CB8AC3E}">
        <p14:creationId xmlns:p14="http://schemas.microsoft.com/office/powerpoint/2010/main" val="2413627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82"/>
          <p:cNvGrpSpPr/>
          <p:nvPr/>
        </p:nvGrpSpPr>
        <p:grpSpPr>
          <a:xfrm>
            <a:off x="1400018" y="2719193"/>
            <a:ext cx="8645346" cy="2315703"/>
            <a:chOff x="2419815" y="4824884"/>
            <a:chExt cx="6174879" cy="1653975"/>
          </a:xfrm>
        </p:grpSpPr>
        <p:grpSp>
          <p:nvGrpSpPr>
            <p:cNvPr id="38" name="Group 37"/>
            <p:cNvGrpSpPr/>
            <p:nvPr/>
          </p:nvGrpSpPr>
          <p:grpSpPr>
            <a:xfrm>
              <a:off x="2606583" y="4917207"/>
              <a:ext cx="5988111" cy="1418280"/>
              <a:chOff x="2615912" y="1243277"/>
              <a:chExt cx="5988111" cy="1817166"/>
            </a:xfrm>
          </p:grpSpPr>
          <p:grpSp>
            <p:nvGrpSpPr>
              <p:cNvPr id="39" name="Group 38"/>
              <p:cNvGrpSpPr/>
              <p:nvPr/>
            </p:nvGrpSpPr>
            <p:grpSpPr>
              <a:xfrm>
                <a:off x="2615912" y="1243277"/>
                <a:ext cx="1682045" cy="1817166"/>
                <a:chOff x="2923822" y="515488"/>
                <a:chExt cx="1682045" cy="1817166"/>
              </a:xfrm>
            </p:grpSpPr>
            <p:sp>
              <p:nvSpPr>
                <p:cNvPr id="61" name="Rectangle 60"/>
                <p:cNvSpPr/>
                <p:nvPr/>
              </p:nvSpPr>
              <p:spPr>
                <a:xfrm>
                  <a:off x="2923822" y="895740"/>
                  <a:ext cx="1682045" cy="1436914"/>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2" name="Rectangle 61"/>
                <p:cNvSpPr/>
                <p:nvPr/>
              </p:nvSpPr>
              <p:spPr>
                <a:xfrm>
                  <a:off x="2923822" y="515488"/>
                  <a:ext cx="1682045" cy="380251"/>
                </a:xfrm>
                <a:prstGeom prst="rect">
                  <a:avLst/>
                </a:prstGeom>
                <a:solidFill>
                  <a:srgbClr val="C0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solidFill>
                        <a:schemeClr val="accent2">
                          <a:lumMod val="40000"/>
                          <a:lumOff val="60000"/>
                        </a:schemeClr>
                      </a:solidFill>
                    </a:rPr>
                    <a:t>NODE1</a:t>
                  </a:r>
                </a:p>
              </p:txBody>
            </p:sp>
          </p:grpSp>
          <p:grpSp>
            <p:nvGrpSpPr>
              <p:cNvPr id="40" name="Group 39"/>
              <p:cNvGrpSpPr/>
              <p:nvPr/>
            </p:nvGrpSpPr>
            <p:grpSpPr>
              <a:xfrm>
                <a:off x="4735505" y="1243277"/>
                <a:ext cx="1682045" cy="1817166"/>
                <a:chOff x="2923822" y="515488"/>
                <a:chExt cx="1682045" cy="1817166"/>
              </a:xfrm>
            </p:grpSpPr>
            <p:sp>
              <p:nvSpPr>
                <p:cNvPr id="59" name="Rectangle 58"/>
                <p:cNvSpPr/>
                <p:nvPr/>
              </p:nvSpPr>
              <p:spPr>
                <a:xfrm>
                  <a:off x="2923822" y="895740"/>
                  <a:ext cx="1682045" cy="1436914"/>
                </a:xfrm>
                <a:prstGeom prst="rect">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angle 59"/>
                <p:cNvSpPr/>
                <p:nvPr/>
              </p:nvSpPr>
              <p:spPr>
                <a:xfrm>
                  <a:off x="2923822" y="515488"/>
                  <a:ext cx="1682045" cy="380251"/>
                </a:xfrm>
                <a:prstGeom prst="rect">
                  <a:avLst/>
                </a:prstGeom>
                <a:solidFill>
                  <a:schemeClr val="tx1">
                    <a:lumMod val="50000"/>
                    <a:lumOff val="5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t>NODE2</a:t>
                  </a:r>
                </a:p>
              </p:txBody>
            </p:sp>
          </p:grpSp>
          <p:grpSp>
            <p:nvGrpSpPr>
              <p:cNvPr id="41" name="Group 40"/>
              <p:cNvGrpSpPr/>
              <p:nvPr/>
            </p:nvGrpSpPr>
            <p:grpSpPr>
              <a:xfrm>
                <a:off x="6921978" y="1243277"/>
                <a:ext cx="1682045" cy="1817166"/>
                <a:chOff x="2923822" y="515488"/>
                <a:chExt cx="1682045" cy="1817166"/>
              </a:xfrm>
            </p:grpSpPr>
            <p:sp>
              <p:nvSpPr>
                <p:cNvPr id="57" name="Rectangle 56"/>
                <p:cNvSpPr/>
                <p:nvPr/>
              </p:nvSpPr>
              <p:spPr>
                <a:xfrm>
                  <a:off x="2923822" y="895740"/>
                  <a:ext cx="1682045" cy="1436914"/>
                </a:xfrm>
                <a:prstGeom prst="rect">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Rectangle 57"/>
                <p:cNvSpPr/>
                <p:nvPr/>
              </p:nvSpPr>
              <p:spPr>
                <a:xfrm>
                  <a:off x="2923822" y="515488"/>
                  <a:ext cx="1682045" cy="380251"/>
                </a:xfrm>
                <a:prstGeom prst="rect">
                  <a:avLst/>
                </a:prstGeom>
                <a:solidFill>
                  <a:schemeClr val="tx1">
                    <a:lumMod val="50000"/>
                    <a:lumOff val="5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t>NODE3</a:t>
                  </a:r>
                </a:p>
              </p:txBody>
            </p:sp>
          </p:grpSp>
          <p:grpSp>
            <p:nvGrpSpPr>
              <p:cNvPr id="42" name="Group 41"/>
              <p:cNvGrpSpPr/>
              <p:nvPr/>
            </p:nvGrpSpPr>
            <p:grpSpPr>
              <a:xfrm>
                <a:off x="3211924" y="1837262"/>
                <a:ext cx="391885" cy="356869"/>
                <a:chOff x="3211924" y="1743952"/>
                <a:chExt cx="391885" cy="356869"/>
              </a:xfrm>
            </p:grpSpPr>
            <p:sp>
              <p:nvSpPr>
                <p:cNvPr id="55" name="Rectangle: Rounded Corners 54"/>
                <p:cNvSpPr/>
                <p:nvPr/>
              </p:nvSpPr>
              <p:spPr>
                <a:xfrm>
                  <a:off x="3211924" y="1743952"/>
                  <a:ext cx="391885" cy="356869"/>
                </a:xfrm>
                <a:prstGeom prst="round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TextBox 55"/>
                <p:cNvSpPr txBox="1"/>
                <p:nvPr/>
              </p:nvSpPr>
              <p:spPr>
                <a:xfrm>
                  <a:off x="3223360" y="1762614"/>
                  <a:ext cx="184731" cy="307777"/>
                </a:xfrm>
                <a:prstGeom prst="rect">
                  <a:avLst/>
                </a:prstGeom>
                <a:noFill/>
              </p:spPr>
              <p:txBody>
                <a:bodyPr wrap="none" rtlCol="0">
                  <a:spAutoFit/>
                </a:bodyPr>
                <a:lstStyle/>
                <a:p>
                  <a:endParaRPr lang="es-MX" sz="1400" b="1" dirty="0"/>
                </a:p>
              </p:txBody>
            </p:sp>
          </p:grpSp>
          <p:grpSp>
            <p:nvGrpSpPr>
              <p:cNvPr id="43" name="Group 42"/>
              <p:cNvGrpSpPr/>
              <p:nvPr/>
            </p:nvGrpSpPr>
            <p:grpSpPr>
              <a:xfrm>
                <a:off x="7642288" y="2441142"/>
                <a:ext cx="391885" cy="365575"/>
                <a:chOff x="7642288" y="2460520"/>
                <a:chExt cx="391885" cy="365575"/>
              </a:xfrm>
            </p:grpSpPr>
            <p:sp>
              <p:nvSpPr>
                <p:cNvPr id="53" name="Rectangle: Rounded Corners 52"/>
                <p:cNvSpPr/>
                <p:nvPr/>
              </p:nvSpPr>
              <p:spPr>
                <a:xfrm>
                  <a:off x="7642288" y="2469226"/>
                  <a:ext cx="391885" cy="356869"/>
                </a:xfrm>
                <a:prstGeom prst="round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TextBox 53"/>
                <p:cNvSpPr txBox="1"/>
                <p:nvPr/>
              </p:nvSpPr>
              <p:spPr>
                <a:xfrm>
                  <a:off x="7706678" y="2460520"/>
                  <a:ext cx="272723" cy="281654"/>
                </a:xfrm>
                <a:prstGeom prst="rect">
                  <a:avLst/>
                </a:prstGeom>
                <a:noFill/>
                <a:ln>
                  <a:noFill/>
                </a:ln>
              </p:spPr>
              <p:txBody>
                <a:bodyPr wrap="none" rtlCol="0">
                  <a:spAutoFit/>
                </a:bodyPr>
                <a:lstStyle/>
                <a:p>
                  <a:pPr algn="ctr"/>
                  <a:r>
                    <a:rPr lang="es-MX" sz="1400" b="1" dirty="0"/>
                    <a:t>PB</a:t>
                  </a:r>
                </a:p>
              </p:txBody>
            </p:sp>
          </p:grpSp>
          <p:grpSp>
            <p:nvGrpSpPr>
              <p:cNvPr id="44" name="Group 43"/>
              <p:cNvGrpSpPr/>
              <p:nvPr/>
            </p:nvGrpSpPr>
            <p:grpSpPr>
              <a:xfrm>
                <a:off x="5400740" y="1833234"/>
                <a:ext cx="391885" cy="360897"/>
                <a:chOff x="5400740" y="1758586"/>
                <a:chExt cx="391885" cy="360897"/>
              </a:xfrm>
            </p:grpSpPr>
            <p:sp>
              <p:nvSpPr>
                <p:cNvPr id="51" name="Rectangle: Rounded Corners 50"/>
                <p:cNvSpPr/>
                <p:nvPr/>
              </p:nvSpPr>
              <p:spPr>
                <a:xfrm>
                  <a:off x="5400740" y="1762614"/>
                  <a:ext cx="391885" cy="356869"/>
                </a:xfrm>
                <a:prstGeom prst="roundRect">
                  <a:avLst/>
                </a:prstGeom>
                <a:solidFill>
                  <a:schemeClr val="accent6">
                    <a:lumMod val="20000"/>
                    <a:lumOff val="80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2" name="TextBox 51"/>
                <p:cNvSpPr txBox="1"/>
                <p:nvPr/>
              </p:nvSpPr>
              <p:spPr>
                <a:xfrm>
                  <a:off x="5432688" y="1758586"/>
                  <a:ext cx="347143" cy="281654"/>
                </a:xfrm>
                <a:prstGeom prst="rect">
                  <a:avLst/>
                </a:prstGeom>
                <a:noFill/>
              </p:spPr>
              <p:txBody>
                <a:bodyPr wrap="none" rtlCol="0">
                  <a:spAutoFit/>
                </a:bodyPr>
                <a:lstStyle/>
                <a:p>
                  <a:pPr algn="ctr"/>
                  <a:r>
                    <a:rPr lang="es-MX" sz="1400" b="1" dirty="0"/>
                    <a:t>RA0</a:t>
                  </a:r>
                </a:p>
              </p:txBody>
            </p:sp>
          </p:grpSp>
          <p:sp>
            <p:nvSpPr>
              <p:cNvPr id="45" name="TextBox 44"/>
              <p:cNvSpPr txBox="1"/>
              <p:nvPr/>
            </p:nvSpPr>
            <p:spPr>
              <a:xfrm>
                <a:off x="5427070" y="2499867"/>
                <a:ext cx="478016" cy="307777"/>
              </a:xfrm>
              <a:prstGeom prst="rect">
                <a:avLst/>
              </a:prstGeom>
              <a:noFill/>
            </p:spPr>
            <p:txBody>
              <a:bodyPr wrap="none" rtlCol="0">
                <a:spAutoFit/>
              </a:bodyPr>
              <a:lstStyle/>
              <a:p>
                <a:r>
                  <a:rPr lang="es-MX" sz="1400" b="1" dirty="0">
                    <a:solidFill>
                      <a:schemeClr val="bg1"/>
                    </a:solidFill>
                  </a:rPr>
                  <a:t>RB1</a:t>
                </a:r>
              </a:p>
            </p:txBody>
          </p:sp>
          <p:grpSp>
            <p:nvGrpSpPr>
              <p:cNvPr id="46" name="Group 45"/>
              <p:cNvGrpSpPr/>
              <p:nvPr/>
            </p:nvGrpSpPr>
            <p:grpSpPr>
              <a:xfrm>
                <a:off x="3172874" y="2449848"/>
                <a:ext cx="434951" cy="356869"/>
                <a:chOff x="3210198" y="2430469"/>
                <a:chExt cx="434951" cy="356869"/>
              </a:xfrm>
            </p:grpSpPr>
            <p:sp>
              <p:nvSpPr>
                <p:cNvPr id="49" name="Rectangle: Rounded Corners 48"/>
                <p:cNvSpPr/>
                <p:nvPr/>
              </p:nvSpPr>
              <p:spPr>
                <a:xfrm>
                  <a:off x="3253264" y="2430469"/>
                  <a:ext cx="391885" cy="356869"/>
                </a:xfrm>
                <a:prstGeom prst="roundRect">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TextBox 49"/>
                <p:cNvSpPr txBox="1"/>
                <p:nvPr/>
              </p:nvSpPr>
              <p:spPr>
                <a:xfrm>
                  <a:off x="3210198" y="2455579"/>
                  <a:ext cx="184731" cy="307777"/>
                </a:xfrm>
                <a:prstGeom prst="rect">
                  <a:avLst/>
                </a:prstGeom>
                <a:noFill/>
                <a:ln>
                  <a:noFill/>
                </a:ln>
              </p:spPr>
              <p:txBody>
                <a:bodyPr wrap="none" rtlCol="0">
                  <a:spAutoFit/>
                </a:bodyPr>
                <a:lstStyle/>
                <a:p>
                  <a:endParaRPr lang="es-MX" sz="1400" b="1" dirty="0"/>
                </a:p>
              </p:txBody>
            </p:sp>
          </p:grpSp>
        </p:grpSp>
        <p:cxnSp>
          <p:nvCxnSpPr>
            <p:cNvPr id="72" name="Straight Connector 71"/>
            <p:cNvCxnSpPr/>
            <p:nvPr/>
          </p:nvCxnSpPr>
          <p:spPr>
            <a:xfrm>
              <a:off x="2453268" y="4824884"/>
              <a:ext cx="1927976" cy="160937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a:off x="2419815" y="4824884"/>
              <a:ext cx="1961430" cy="1653975"/>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30" name="Picture 1">
            <a:extLst>
              <a:ext uri="{FF2B5EF4-FFF2-40B4-BE49-F238E27FC236}">
                <a16:creationId xmlns:a16="http://schemas.microsoft.com/office/drawing/2014/main" id="{AE932AF2-26F6-47E6-8176-62D4642D2C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216" y="-808076"/>
            <a:ext cx="6986030" cy="3179070"/>
          </a:xfrm>
          <a:prstGeom prst="rect">
            <a:avLst/>
          </a:prstGeom>
        </p:spPr>
      </p:pic>
      <p:sp>
        <p:nvSpPr>
          <p:cNvPr id="31" name="Title 1"/>
          <p:cNvSpPr txBox="1">
            <a:spLocks/>
          </p:cNvSpPr>
          <p:nvPr/>
        </p:nvSpPr>
        <p:spPr>
          <a:xfrm>
            <a:off x="3712812" y="117894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dirty="0">
                <a:solidFill>
                  <a:srgbClr val="056C91"/>
                </a:solidFill>
              </a:rPr>
              <a:t>Alta Disponibilidad</a:t>
            </a:r>
          </a:p>
        </p:txBody>
      </p:sp>
    </p:spTree>
    <p:extLst>
      <p:ext uri="{BB962C8B-B14F-4D97-AF65-F5344CB8AC3E}">
        <p14:creationId xmlns:p14="http://schemas.microsoft.com/office/powerpoint/2010/main" val="3084580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Group 83"/>
          <p:cNvGrpSpPr/>
          <p:nvPr/>
        </p:nvGrpSpPr>
        <p:grpSpPr>
          <a:xfrm>
            <a:off x="2437549" y="2849105"/>
            <a:ext cx="7604063" cy="1985711"/>
            <a:chOff x="3163545" y="4917207"/>
            <a:chExt cx="5431149" cy="1418280"/>
          </a:xfrm>
        </p:grpSpPr>
        <p:grpSp>
          <p:nvGrpSpPr>
            <p:cNvPr id="85" name="Group 84"/>
            <p:cNvGrpSpPr/>
            <p:nvPr/>
          </p:nvGrpSpPr>
          <p:grpSpPr>
            <a:xfrm>
              <a:off x="3163545" y="4917207"/>
              <a:ext cx="5431149" cy="1418280"/>
              <a:chOff x="3163544" y="4413353"/>
              <a:chExt cx="5431149" cy="1817166"/>
            </a:xfrm>
          </p:grpSpPr>
          <p:grpSp>
            <p:nvGrpSpPr>
              <p:cNvPr id="90" name="Group 89"/>
              <p:cNvGrpSpPr/>
              <p:nvPr/>
            </p:nvGrpSpPr>
            <p:grpSpPr>
              <a:xfrm>
                <a:off x="3163544" y="4413353"/>
                <a:ext cx="5431149" cy="1817166"/>
                <a:chOff x="3172874" y="1243277"/>
                <a:chExt cx="5431149" cy="1817166"/>
              </a:xfrm>
            </p:grpSpPr>
            <p:grpSp>
              <p:nvGrpSpPr>
                <p:cNvPr id="96" name="Group 95"/>
                <p:cNvGrpSpPr/>
                <p:nvPr/>
              </p:nvGrpSpPr>
              <p:grpSpPr>
                <a:xfrm>
                  <a:off x="4735505" y="1243278"/>
                  <a:ext cx="1682045" cy="1817165"/>
                  <a:chOff x="2923822" y="515489"/>
                  <a:chExt cx="1682045" cy="1817165"/>
                </a:xfrm>
              </p:grpSpPr>
              <p:sp>
                <p:nvSpPr>
                  <p:cNvPr id="113" name="Rectangle 112"/>
                  <p:cNvSpPr/>
                  <p:nvPr/>
                </p:nvSpPr>
                <p:spPr>
                  <a:xfrm>
                    <a:off x="2923822" y="895740"/>
                    <a:ext cx="1682045" cy="1436914"/>
                  </a:xfrm>
                  <a:prstGeom prst="rect">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4" name="Rectangle 113"/>
                  <p:cNvSpPr/>
                  <p:nvPr/>
                </p:nvSpPr>
                <p:spPr>
                  <a:xfrm>
                    <a:off x="2923822" y="515489"/>
                    <a:ext cx="1682045" cy="380251"/>
                  </a:xfrm>
                  <a:prstGeom prst="rect">
                    <a:avLst/>
                  </a:prstGeom>
                  <a:solidFill>
                    <a:schemeClr val="tx1">
                      <a:lumMod val="50000"/>
                      <a:lumOff val="5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t>NODE2</a:t>
                    </a:r>
                  </a:p>
                </p:txBody>
              </p:sp>
            </p:grpSp>
            <p:grpSp>
              <p:nvGrpSpPr>
                <p:cNvPr id="97" name="Group 96"/>
                <p:cNvGrpSpPr/>
                <p:nvPr/>
              </p:nvGrpSpPr>
              <p:grpSpPr>
                <a:xfrm>
                  <a:off x="6921978" y="1243277"/>
                  <a:ext cx="1682045" cy="1817166"/>
                  <a:chOff x="2923822" y="515488"/>
                  <a:chExt cx="1682045" cy="1817166"/>
                </a:xfrm>
              </p:grpSpPr>
              <p:sp>
                <p:nvSpPr>
                  <p:cNvPr id="111" name="Rectangle 110"/>
                  <p:cNvSpPr/>
                  <p:nvPr/>
                </p:nvSpPr>
                <p:spPr>
                  <a:xfrm>
                    <a:off x="2923822" y="895740"/>
                    <a:ext cx="1682045" cy="1436914"/>
                  </a:xfrm>
                  <a:prstGeom prst="rect">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2" name="Rectangle 111"/>
                  <p:cNvSpPr/>
                  <p:nvPr/>
                </p:nvSpPr>
                <p:spPr>
                  <a:xfrm>
                    <a:off x="2923822" y="515488"/>
                    <a:ext cx="1682045" cy="380251"/>
                  </a:xfrm>
                  <a:prstGeom prst="rect">
                    <a:avLst/>
                  </a:prstGeom>
                  <a:solidFill>
                    <a:schemeClr val="tx1">
                      <a:lumMod val="50000"/>
                      <a:lumOff val="5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t>NODE3</a:t>
                    </a:r>
                  </a:p>
                </p:txBody>
              </p:sp>
            </p:grpSp>
            <p:sp>
              <p:nvSpPr>
                <p:cNvPr id="110" name="TextBox 109"/>
                <p:cNvSpPr txBox="1"/>
                <p:nvPr/>
              </p:nvSpPr>
              <p:spPr>
                <a:xfrm>
                  <a:off x="3223360" y="1855924"/>
                  <a:ext cx="184731" cy="307777"/>
                </a:xfrm>
                <a:prstGeom prst="rect">
                  <a:avLst/>
                </a:prstGeom>
                <a:noFill/>
              </p:spPr>
              <p:txBody>
                <a:bodyPr wrap="none" rtlCol="0">
                  <a:spAutoFit/>
                </a:bodyPr>
                <a:lstStyle/>
                <a:p>
                  <a:endParaRPr lang="es-MX" sz="1400" b="1" dirty="0"/>
                </a:p>
              </p:txBody>
            </p:sp>
            <p:grpSp>
              <p:nvGrpSpPr>
                <p:cNvPr id="99" name="Group 98"/>
                <p:cNvGrpSpPr/>
                <p:nvPr/>
              </p:nvGrpSpPr>
              <p:grpSpPr>
                <a:xfrm>
                  <a:off x="7642288" y="2449848"/>
                  <a:ext cx="391885" cy="356869"/>
                  <a:chOff x="7642288" y="2469226"/>
                  <a:chExt cx="391885" cy="356869"/>
                </a:xfrm>
              </p:grpSpPr>
              <p:sp>
                <p:nvSpPr>
                  <p:cNvPr id="107" name="Rectangle: Rounded Corners 106"/>
                  <p:cNvSpPr/>
                  <p:nvPr/>
                </p:nvSpPr>
                <p:spPr>
                  <a:xfrm>
                    <a:off x="7642288" y="2469226"/>
                    <a:ext cx="391885" cy="356869"/>
                  </a:xfrm>
                  <a:prstGeom prst="round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8" name="TextBox 107"/>
                  <p:cNvSpPr txBox="1"/>
                  <p:nvPr/>
                </p:nvSpPr>
                <p:spPr>
                  <a:xfrm>
                    <a:off x="7706678" y="2503382"/>
                    <a:ext cx="272723" cy="281653"/>
                  </a:xfrm>
                  <a:prstGeom prst="rect">
                    <a:avLst/>
                  </a:prstGeom>
                  <a:noFill/>
                  <a:ln>
                    <a:noFill/>
                  </a:ln>
                </p:spPr>
                <p:txBody>
                  <a:bodyPr wrap="none" rtlCol="0">
                    <a:spAutoFit/>
                  </a:bodyPr>
                  <a:lstStyle/>
                  <a:p>
                    <a:pPr algn="ctr"/>
                    <a:r>
                      <a:rPr lang="es-MX" sz="1400" b="1" dirty="0"/>
                      <a:t>PB</a:t>
                    </a:r>
                  </a:p>
                </p:txBody>
              </p:sp>
            </p:grpSp>
            <p:grpSp>
              <p:nvGrpSpPr>
                <p:cNvPr id="100" name="Group 99"/>
                <p:cNvGrpSpPr/>
                <p:nvPr/>
              </p:nvGrpSpPr>
              <p:grpSpPr>
                <a:xfrm>
                  <a:off x="5400740" y="1818947"/>
                  <a:ext cx="391885" cy="375184"/>
                  <a:chOff x="5400740" y="1744299"/>
                  <a:chExt cx="391885" cy="375184"/>
                </a:xfrm>
              </p:grpSpPr>
              <p:sp>
                <p:nvSpPr>
                  <p:cNvPr id="105" name="Rectangle: Rounded Corners 104"/>
                  <p:cNvSpPr/>
                  <p:nvPr/>
                </p:nvSpPr>
                <p:spPr>
                  <a:xfrm>
                    <a:off x="5400740" y="1762614"/>
                    <a:ext cx="391885" cy="356869"/>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6" name="TextBox 105"/>
                  <p:cNvSpPr txBox="1"/>
                  <p:nvPr/>
                </p:nvSpPr>
                <p:spPr>
                  <a:xfrm>
                    <a:off x="5461809" y="1744299"/>
                    <a:ext cx="269746" cy="281653"/>
                  </a:xfrm>
                  <a:prstGeom prst="rect">
                    <a:avLst/>
                  </a:prstGeom>
                  <a:noFill/>
                </p:spPr>
                <p:txBody>
                  <a:bodyPr wrap="none" rtlCol="0">
                    <a:spAutoFit/>
                  </a:bodyPr>
                  <a:lstStyle/>
                  <a:p>
                    <a:pPr algn="ctr"/>
                    <a:r>
                      <a:rPr lang="es-MX" sz="1400" b="1" dirty="0"/>
                      <a:t>PA</a:t>
                    </a:r>
                  </a:p>
                </p:txBody>
              </p:sp>
            </p:grpSp>
            <p:sp>
              <p:nvSpPr>
                <p:cNvPr id="101" name="TextBox 100"/>
                <p:cNvSpPr txBox="1"/>
                <p:nvPr/>
              </p:nvSpPr>
              <p:spPr>
                <a:xfrm>
                  <a:off x="5427070" y="2499867"/>
                  <a:ext cx="478016" cy="307777"/>
                </a:xfrm>
                <a:prstGeom prst="rect">
                  <a:avLst/>
                </a:prstGeom>
                <a:noFill/>
              </p:spPr>
              <p:txBody>
                <a:bodyPr wrap="none" rtlCol="0">
                  <a:spAutoFit/>
                </a:bodyPr>
                <a:lstStyle/>
                <a:p>
                  <a:r>
                    <a:rPr lang="es-MX" sz="1400" b="1" dirty="0">
                      <a:solidFill>
                        <a:schemeClr val="bg1"/>
                      </a:solidFill>
                    </a:rPr>
                    <a:t>RB1</a:t>
                  </a:r>
                </a:p>
              </p:txBody>
            </p:sp>
            <p:sp>
              <p:nvSpPr>
                <p:cNvPr id="104" name="TextBox 103"/>
                <p:cNvSpPr txBox="1"/>
                <p:nvPr/>
              </p:nvSpPr>
              <p:spPr>
                <a:xfrm>
                  <a:off x="3172874" y="2474958"/>
                  <a:ext cx="184731" cy="307777"/>
                </a:xfrm>
                <a:prstGeom prst="rect">
                  <a:avLst/>
                </a:prstGeom>
                <a:noFill/>
                <a:ln>
                  <a:noFill/>
                </a:ln>
              </p:spPr>
              <p:txBody>
                <a:bodyPr wrap="none" rtlCol="0">
                  <a:spAutoFit/>
                </a:bodyPr>
                <a:lstStyle/>
                <a:p>
                  <a:endParaRPr lang="es-MX" sz="1400" b="1" dirty="0"/>
                </a:p>
              </p:txBody>
            </p:sp>
          </p:grpSp>
          <p:sp>
            <p:nvSpPr>
              <p:cNvPr id="91" name="Rectangle: Rounded Corners 90"/>
              <p:cNvSpPr/>
              <p:nvPr/>
            </p:nvSpPr>
            <p:spPr>
              <a:xfrm>
                <a:off x="7650318" y="4973899"/>
                <a:ext cx="391885" cy="356869"/>
              </a:xfrm>
              <a:prstGeom prst="roundRect">
                <a:avLst/>
              </a:prstGeom>
              <a:solidFill>
                <a:schemeClr val="accent6">
                  <a:lumMod val="20000"/>
                  <a:lumOff val="80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2" name="Rectangle: Rounded Corners 91"/>
              <p:cNvSpPr/>
              <p:nvPr/>
            </p:nvSpPr>
            <p:spPr>
              <a:xfrm>
                <a:off x="5391410" y="5594912"/>
                <a:ext cx="391885" cy="356869"/>
              </a:xfrm>
              <a:prstGeom prst="roundRect">
                <a:avLst/>
              </a:prstGeom>
              <a:solidFill>
                <a:schemeClr val="accent5">
                  <a:lumMod val="20000"/>
                  <a:lumOff val="80000"/>
                </a:schemeClr>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3" name="TextBox 92"/>
              <p:cNvSpPr txBox="1"/>
              <p:nvPr/>
            </p:nvSpPr>
            <p:spPr>
              <a:xfrm>
                <a:off x="7683839" y="4959460"/>
                <a:ext cx="347144" cy="281653"/>
              </a:xfrm>
              <a:prstGeom prst="rect">
                <a:avLst/>
              </a:prstGeom>
              <a:noFill/>
            </p:spPr>
            <p:txBody>
              <a:bodyPr wrap="none" rtlCol="0">
                <a:spAutoFit/>
              </a:bodyPr>
              <a:lstStyle/>
              <a:p>
                <a:pPr algn="ctr"/>
                <a:r>
                  <a:rPr lang="es-MX" sz="1400" b="1" dirty="0"/>
                  <a:t>RA0</a:t>
                </a:r>
              </a:p>
            </p:txBody>
          </p:sp>
          <p:sp>
            <p:nvSpPr>
              <p:cNvPr id="94" name="TextBox 93"/>
              <p:cNvSpPr txBox="1"/>
              <p:nvPr/>
            </p:nvSpPr>
            <p:spPr>
              <a:xfrm>
                <a:off x="5425921" y="5591164"/>
                <a:ext cx="341419" cy="281653"/>
              </a:xfrm>
              <a:prstGeom prst="rect">
                <a:avLst/>
              </a:prstGeom>
              <a:noFill/>
            </p:spPr>
            <p:txBody>
              <a:bodyPr wrap="none" rtlCol="0">
                <a:spAutoFit/>
              </a:bodyPr>
              <a:lstStyle/>
              <a:p>
                <a:pPr algn="ctr"/>
                <a:r>
                  <a:rPr lang="es-MX" sz="1400" b="1" dirty="0"/>
                  <a:t>RB0</a:t>
                </a:r>
              </a:p>
            </p:txBody>
          </p:sp>
        </p:grpSp>
        <p:cxnSp>
          <p:nvCxnSpPr>
            <p:cNvPr id="86" name="Straight Arrow Connector 85"/>
            <p:cNvCxnSpPr/>
            <p:nvPr/>
          </p:nvCxnSpPr>
          <p:spPr>
            <a:xfrm>
              <a:off x="5830369" y="5520710"/>
              <a:ext cx="1776176" cy="4553"/>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108" idx="1"/>
            </p:cNvCxnSpPr>
            <p:nvPr/>
          </p:nvCxnSpPr>
          <p:spPr>
            <a:xfrm flipH="1">
              <a:off x="5793186" y="5995496"/>
              <a:ext cx="1904163" cy="269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pic>
        <p:nvPicPr>
          <p:cNvPr id="28" name="Picture 1">
            <a:extLst>
              <a:ext uri="{FF2B5EF4-FFF2-40B4-BE49-F238E27FC236}">
                <a16:creationId xmlns:a16="http://schemas.microsoft.com/office/drawing/2014/main" id="{AE932AF2-26F6-47E6-8176-62D4642D2C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216" y="-808076"/>
            <a:ext cx="6986030" cy="3179070"/>
          </a:xfrm>
          <a:prstGeom prst="rect">
            <a:avLst/>
          </a:prstGeom>
        </p:spPr>
      </p:pic>
      <p:sp>
        <p:nvSpPr>
          <p:cNvPr id="29" name="Title 1"/>
          <p:cNvSpPr txBox="1">
            <a:spLocks/>
          </p:cNvSpPr>
          <p:nvPr/>
        </p:nvSpPr>
        <p:spPr>
          <a:xfrm>
            <a:off x="3712812" y="117894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dirty="0">
                <a:solidFill>
                  <a:srgbClr val="056C91"/>
                </a:solidFill>
              </a:rPr>
              <a:t>Alta Disponibilidad</a:t>
            </a:r>
          </a:p>
        </p:txBody>
      </p:sp>
    </p:spTree>
    <p:extLst>
      <p:ext uri="{BB962C8B-B14F-4D97-AF65-F5344CB8AC3E}">
        <p14:creationId xmlns:p14="http://schemas.microsoft.com/office/powerpoint/2010/main" val="2714097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A98672E8-89CA-4DC0-BED5-939A8019825E}"/>
              </a:ext>
            </a:extLst>
          </p:cNvPr>
          <p:cNvSpPr>
            <a:spLocks noGrp="1"/>
          </p:cNvSpPr>
          <p:nvPr>
            <p:ph idx="1"/>
          </p:nvPr>
        </p:nvSpPr>
        <p:spPr>
          <a:xfrm>
            <a:off x="683790" y="1461823"/>
            <a:ext cx="11112759" cy="2606593"/>
          </a:xfrm>
        </p:spPr>
        <p:txBody>
          <a:bodyPr>
            <a:noAutofit/>
          </a:bodyPr>
          <a:lstStyle/>
          <a:p>
            <a:r>
              <a:rPr lang="es-ES" sz="2000" dirty="0" err="1"/>
              <a:t>Logstash</a:t>
            </a:r>
            <a:r>
              <a:rPr lang="es-ES" sz="2000" dirty="0"/>
              <a:t> es un canal de procesamiento de datos del lado del servidor de código abierto que ingiere datos de una multitud de fuentes simultáneamente, las transforma y luego las envía a su "</a:t>
            </a:r>
            <a:r>
              <a:rPr lang="es-ES" sz="2000" dirty="0" err="1"/>
              <a:t>stash</a:t>
            </a:r>
            <a:r>
              <a:rPr lang="es-ES" sz="2000" dirty="0"/>
              <a:t>" favorito.</a:t>
            </a:r>
          </a:p>
          <a:p>
            <a:r>
              <a:rPr lang="es-ES" sz="2000" dirty="0"/>
              <a:t>Existen mas de 50 plugin pre-configurados que nos permite hacer la lectura de cualquier origen, así como para salvar o exportar la información.</a:t>
            </a:r>
          </a:p>
          <a:p>
            <a:r>
              <a:rPr lang="es-ES" sz="2000" dirty="0" err="1"/>
              <a:t>Logstash</a:t>
            </a:r>
            <a:r>
              <a:rPr lang="es-ES" sz="2000" dirty="0"/>
              <a:t> es utilizado por muchas soluciones de </a:t>
            </a:r>
            <a:r>
              <a:rPr lang="es-ES" sz="2000" dirty="0" err="1"/>
              <a:t>bigdata</a:t>
            </a:r>
            <a:r>
              <a:rPr lang="es-ES" sz="2000" dirty="0"/>
              <a:t> ya que permite velocidades de ingesta muy altas, por ejemplo, hemos trabajado con soluciones que permiten mas de 25K logs/segundo por instancia de </a:t>
            </a:r>
            <a:r>
              <a:rPr lang="es-ES" sz="2000" dirty="0" err="1"/>
              <a:t>logstash</a:t>
            </a:r>
            <a:r>
              <a:rPr lang="es-ES" sz="2000" dirty="0"/>
              <a:t>. (1.5M de logs/minuto).</a:t>
            </a:r>
          </a:p>
        </p:txBody>
      </p:sp>
      <p:pic>
        <p:nvPicPr>
          <p:cNvPr id="5" name="Picture 1">
            <a:extLst>
              <a:ext uri="{FF2B5EF4-FFF2-40B4-BE49-F238E27FC236}">
                <a16:creationId xmlns:a16="http://schemas.microsoft.com/office/drawing/2014/main" id="{9F131B91-7F02-4FA4-A677-F28A2DB410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221" y="-688604"/>
            <a:ext cx="5978548" cy="2720604"/>
          </a:xfrm>
          <a:prstGeom prst="rect">
            <a:avLst/>
          </a:prstGeom>
        </p:spPr>
      </p:pic>
      <p:pic>
        <p:nvPicPr>
          <p:cNvPr id="8" name="Picture 4">
            <a:extLst>
              <a:ext uri="{FF2B5EF4-FFF2-40B4-BE49-F238E27FC236}">
                <a16:creationId xmlns:a16="http://schemas.microsoft.com/office/drawing/2014/main" id="{3853814D-E69F-4182-81D7-3F25BFFE75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4992" y="4419587"/>
            <a:ext cx="6436874" cy="2187647"/>
          </a:xfrm>
          <a:prstGeom prst="rect">
            <a:avLst/>
          </a:prstGeom>
        </p:spPr>
      </p:pic>
    </p:spTree>
    <p:extLst>
      <p:ext uri="{BB962C8B-B14F-4D97-AF65-F5344CB8AC3E}">
        <p14:creationId xmlns:p14="http://schemas.microsoft.com/office/powerpoint/2010/main" val="2001800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a:extLst>
              <a:ext uri="{FF2B5EF4-FFF2-40B4-BE49-F238E27FC236}">
                <a16:creationId xmlns:a16="http://schemas.microsoft.com/office/drawing/2014/main" id="{1316D2CF-590A-454F-91A9-20AF93FDFB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221" y="-688604"/>
            <a:ext cx="5978548" cy="2720604"/>
          </a:xfrm>
          <a:prstGeom prst="rect">
            <a:avLst/>
          </a:prstGeom>
        </p:spPr>
      </p:pic>
      <p:sp>
        <p:nvSpPr>
          <p:cNvPr id="3" name="CuadroTexto 2">
            <a:extLst>
              <a:ext uri="{FF2B5EF4-FFF2-40B4-BE49-F238E27FC236}">
                <a16:creationId xmlns:a16="http://schemas.microsoft.com/office/drawing/2014/main" id="{138DEC0A-0E73-44BE-8956-C23ADB0A0F7D}"/>
              </a:ext>
            </a:extLst>
          </p:cNvPr>
          <p:cNvSpPr txBox="1"/>
          <p:nvPr/>
        </p:nvSpPr>
        <p:spPr>
          <a:xfrm>
            <a:off x="847377" y="2608143"/>
            <a:ext cx="10991375" cy="3539430"/>
          </a:xfrm>
          <a:prstGeom prst="rect">
            <a:avLst/>
          </a:prstGeom>
          <a:noFill/>
        </p:spPr>
        <p:txBody>
          <a:bodyPr wrap="square" numCol="3" rtlCol="0">
            <a:spAutoFit/>
          </a:bodyPr>
          <a:lstStyle/>
          <a:p>
            <a:pPr marL="285750" indent="-285750">
              <a:buFont typeface="Arial" panose="020B0604020202020204" pitchFamily="34" charset="0"/>
              <a:buChar char="•"/>
            </a:pPr>
            <a:r>
              <a:rPr lang="en-US" sz="2800" dirty="0"/>
              <a:t>CSV</a:t>
            </a:r>
          </a:p>
          <a:p>
            <a:pPr marL="285750" indent="-285750">
              <a:buFont typeface="Arial" panose="020B0604020202020204" pitchFamily="34" charset="0"/>
              <a:buChar char="•"/>
            </a:pPr>
            <a:r>
              <a:rPr lang="en-US" sz="2800" dirty="0"/>
              <a:t>TXT o Logs</a:t>
            </a:r>
          </a:p>
          <a:p>
            <a:pPr marL="285750" indent="-285750">
              <a:buFont typeface="Arial" panose="020B0604020202020204" pitchFamily="34" charset="0"/>
              <a:buChar char="•"/>
            </a:pPr>
            <a:r>
              <a:rPr lang="en-US" sz="2800" dirty="0" err="1"/>
              <a:t>Escuchar</a:t>
            </a:r>
            <a:r>
              <a:rPr lang="en-US" sz="2800" dirty="0"/>
              <a:t> </a:t>
            </a:r>
            <a:r>
              <a:rPr lang="en-US" sz="2800" dirty="0" err="1"/>
              <a:t>puertos</a:t>
            </a:r>
            <a:r>
              <a:rPr lang="en-US" sz="2800" dirty="0"/>
              <a:t> TCP, UDP</a:t>
            </a:r>
          </a:p>
          <a:p>
            <a:pPr marL="285750" indent="-285750">
              <a:buFont typeface="Arial" panose="020B0604020202020204" pitchFamily="34" charset="0"/>
              <a:buChar char="•"/>
            </a:pPr>
            <a:r>
              <a:rPr lang="en-US" sz="2800" dirty="0" err="1"/>
              <a:t>Peticiones</a:t>
            </a:r>
            <a:r>
              <a:rPr lang="en-US" sz="2800" dirty="0"/>
              <a:t> API </a:t>
            </a:r>
            <a:r>
              <a:rPr lang="en-US" sz="2800" dirty="0" err="1"/>
              <a:t>RestFul</a:t>
            </a:r>
            <a:endParaRPr lang="en-US" sz="2800" dirty="0"/>
          </a:p>
          <a:p>
            <a:pPr marL="285750" indent="-285750">
              <a:buFont typeface="Arial" panose="020B0604020202020204" pitchFamily="34" charset="0"/>
              <a:buChar char="•"/>
            </a:pPr>
            <a:r>
              <a:rPr lang="en-US" sz="2800" dirty="0"/>
              <a:t>Json</a:t>
            </a:r>
          </a:p>
          <a:p>
            <a:pPr marL="285750" indent="-285750">
              <a:buFont typeface="Arial" panose="020B0604020202020204" pitchFamily="34" charset="0"/>
              <a:buChar char="•"/>
            </a:pPr>
            <a:r>
              <a:rPr lang="en-US" sz="2800" dirty="0"/>
              <a:t>XML</a:t>
            </a:r>
          </a:p>
          <a:p>
            <a:pPr marL="285750" indent="-285750">
              <a:buFont typeface="Arial" panose="020B0604020202020204" pitchFamily="34" charset="0"/>
              <a:buChar char="•"/>
            </a:pPr>
            <a:r>
              <a:rPr lang="en-US" sz="2800" dirty="0"/>
              <a:t>HTML</a:t>
            </a:r>
          </a:p>
          <a:p>
            <a:pPr marL="285750" indent="-285750">
              <a:buFont typeface="Arial" panose="020B0604020202020204" pitchFamily="34" charset="0"/>
              <a:buChar char="•"/>
            </a:pPr>
            <a:r>
              <a:rPr lang="en-US" sz="2800" dirty="0"/>
              <a:t>Slack</a:t>
            </a:r>
          </a:p>
          <a:p>
            <a:pPr marL="285750" indent="-285750">
              <a:buFont typeface="Arial" panose="020B0604020202020204" pitchFamily="34" charset="0"/>
              <a:buChar char="•"/>
            </a:pPr>
            <a:r>
              <a:rPr lang="en-US" sz="2800" dirty="0"/>
              <a:t>Twitter</a:t>
            </a:r>
          </a:p>
          <a:p>
            <a:pPr marL="285750" indent="-285750">
              <a:buFont typeface="Arial" panose="020B0604020202020204" pitchFamily="34" charset="0"/>
              <a:buChar char="•"/>
            </a:pPr>
            <a:r>
              <a:rPr lang="en-US" sz="2800" dirty="0" err="1"/>
              <a:t>WebHooks</a:t>
            </a:r>
            <a:endParaRPr lang="en-US" sz="2800" dirty="0"/>
          </a:p>
          <a:p>
            <a:pPr marL="285750" indent="-285750">
              <a:buFont typeface="Arial" panose="020B0604020202020204" pitchFamily="34" charset="0"/>
              <a:buChar char="•"/>
            </a:pPr>
            <a:r>
              <a:rPr lang="en-US" sz="2800" dirty="0"/>
              <a:t>NetFlow</a:t>
            </a:r>
          </a:p>
          <a:p>
            <a:pPr marL="285750" indent="-285750">
              <a:buFont typeface="Arial" panose="020B0604020202020204" pitchFamily="34" charset="0"/>
              <a:buChar char="•"/>
            </a:pPr>
            <a:r>
              <a:rPr lang="en-US" sz="2800" dirty="0"/>
              <a:t>JDBC (SQL, ORACLE, POSTGRESS)</a:t>
            </a:r>
          </a:p>
          <a:p>
            <a:pPr marL="285750" indent="-285750">
              <a:buFont typeface="Arial" panose="020B0604020202020204" pitchFamily="34" charset="0"/>
              <a:buChar char="•"/>
            </a:pPr>
            <a:r>
              <a:rPr lang="en-US" sz="2800" dirty="0"/>
              <a:t>Azure</a:t>
            </a:r>
          </a:p>
          <a:p>
            <a:pPr marL="285750" indent="-285750">
              <a:buFont typeface="Arial" panose="020B0604020202020204" pitchFamily="34" charset="0"/>
              <a:buChar char="•"/>
            </a:pPr>
            <a:r>
              <a:rPr lang="en-US" sz="2800" dirty="0"/>
              <a:t>IMAP</a:t>
            </a:r>
          </a:p>
          <a:p>
            <a:pPr marL="285750" indent="-285750">
              <a:buFont typeface="Arial" panose="020B0604020202020204" pitchFamily="34" charset="0"/>
              <a:buChar char="•"/>
            </a:pPr>
            <a:r>
              <a:rPr lang="en-US" sz="2800" dirty="0"/>
              <a:t>KAFKA</a:t>
            </a:r>
          </a:p>
          <a:p>
            <a:pPr marL="285750" indent="-285750">
              <a:buFont typeface="Arial" panose="020B0604020202020204" pitchFamily="34" charset="0"/>
              <a:buChar char="•"/>
            </a:pPr>
            <a:r>
              <a:rPr lang="en-US" sz="2800" dirty="0"/>
              <a:t>RSS</a:t>
            </a:r>
          </a:p>
          <a:p>
            <a:pPr marL="285750" indent="-285750">
              <a:buFont typeface="Arial" panose="020B0604020202020204" pitchFamily="34" charset="0"/>
              <a:buChar char="•"/>
            </a:pPr>
            <a:r>
              <a:rPr lang="en-US" sz="2800" dirty="0"/>
              <a:t>SNMP</a:t>
            </a:r>
          </a:p>
          <a:p>
            <a:pPr marL="285750" indent="-285750">
              <a:buFont typeface="Arial" panose="020B0604020202020204" pitchFamily="34" charset="0"/>
              <a:buChar char="•"/>
            </a:pPr>
            <a:r>
              <a:rPr lang="en-US" sz="2800" dirty="0"/>
              <a:t>SYSLOG</a:t>
            </a:r>
          </a:p>
          <a:p>
            <a:pPr marL="285750" indent="-285750">
              <a:buFont typeface="Arial" panose="020B0604020202020204" pitchFamily="34" charset="0"/>
              <a:buChar char="•"/>
            </a:pPr>
            <a:r>
              <a:rPr lang="en-US" sz="2800" dirty="0"/>
              <a:t>WEBSOCKET</a:t>
            </a:r>
          </a:p>
          <a:p>
            <a:pPr marL="285750" indent="-285750">
              <a:buFont typeface="Arial" panose="020B0604020202020204" pitchFamily="34" charset="0"/>
              <a:buChar char="•"/>
            </a:pPr>
            <a:r>
              <a:rPr lang="en-US" sz="2800" dirty="0"/>
              <a:t>WMI</a:t>
            </a:r>
          </a:p>
        </p:txBody>
      </p:sp>
      <p:sp>
        <p:nvSpPr>
          <p:cNvPr id="4" name="Rectángulo 3">
            <a:extLst>
              <a:ext uri="{FF2B5EF4-FFF2-40B4-BE49-F238E27FC236}">
                <a16:creationId xmlns:a16="http://schemas.microsoft.com/office/drawing/2014/main" id="{A8A348D8-83CC-4F79-8A2D-D20F919C4692}"/>
              </a:ext>
            </a:extLst>
          </p:cNvPr>
          <p:cNvSpPr/>
          <p:nvPr/>
        </p:nvSpPr>
        <p:spPr>
          <a:xfrm>
            <a:off x="1582969" y="1385669"/>
            <a:ext cx="9026061" cy="646331"/>
          </a:xfrm>
          <a:prstGeom prst="rect">
            <a:avLst/>
          </a:prstGeom>
        </p:spPr>
        <p:txBody>
          <a:bodyPr wrap="none">
            <a:spAutoFit/>
          </a:bodyPr>
          <a:lstStyle/>
          <a:p>
            <a:r>
              <a:rPr lang="en-US" sz="3600" dirty="0"/>
              <a:t>¿Que </a:t>
            </a:r>
            <a:r>
              <a:rPr lang="en-US" sz="3600" dirty="0" err="1"/>
              <a:t>tipo</a:t>
            </a:r>
            <a:r>
              <a:rPr lang="en-US" sz="3600" dirty="0"/>
              <a:t> de </a:t>
            </a:r>
            <a:r>
              <a:rPr lang="en-US" sz="3600" dirty="0" err="1"/>
              <a:t>información</a:t>
            </a:r>
            <a:r>
              <a:rPr lang="en-US" sz="3600" dirty="0"/>
              <a:t> </a:t>
            </a:r>
            <a:r>
              <a:rPr lang="en-US" sz="3600" dirty="0" err="1"/>
              <a:t>puede</a:t>
            </a:r>
            <a:r>
              <a:rPr lang="en-US" sz="3600" dirty="0"/>
              <a:t> leer Logstash?</a:t>
            </a:r>
          </a:p>
        </p:txBody>
      </p:sp>
    </p:spTree>
    <p:extLst>
      <p:ext uri="{BB962C8B-B14F-4D97-AF65-F5344CB8AC3E}">
        <p14:creationId xmlns:p14="http://schemas.microsoft.com/office/powerpoint/2010/main" val="2919340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691062" y="1319627"/>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MX" sz="2000" dirty="0"/>
          </a:p>
        </p:txBody>
      </p:sp>
      <p:sp>
        <p:nvSpPr>
          <p:cNvPr id="6" name="Text Placeholder 2"/>
          <p:cNvSpPr txBox="1">
            <a:spLocks/>
          </p:cNvSpPr>
          <p:nvPr/>
        </p:nvSpPr>
        <p:spPr>
          <a:xfrm>
            <a:off x="2743200" y="914399"/>
            <a:ext cx="12073266" cy="61187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sz="2000" b="1" dirty="0">
                <a:solidFill>
                  <a:srgbClr val="C5990B"/>
                </a:solidFill>
                <a:latin typeface="Consolas" panose="020B0609020204030204" pitchFamily="49" charset="0"/>
                <a:cs typeface="Courier New" panose="02070309020205020404" pitchFamily="49" charset="0"/>
              </a:rPr>
              <a:t>input</a:t>
            </a:r>
            <a:r>
              <a:rPr lang="es-MX" sz="2000" dirty="0">
                <a:latin typeface="Consolas" panose="020B0609020204030204" pitchFamily="49" charset="0"/>
                <a:cs typeface="Courier New" panose="02070309020205020404" pitchFamily="49" charset="0"/>
              </a:rPr>
              <a:t> </a:t>
            </a:r>
            <a:r>
              <a:rPr lang="es-MX" sz="1600" dirty="0">
                <a:latin typeface="Consolas" panose="020B0609020204030204" pitchFamily="49" charset="0"/>
                <a:cs typeface="Courier New" panose="02070309020205020404" pitchFamily="49" charset="0"/>
              </a:rPr>
              <a:t>{</a:t>
            </a:r>
            <a:endParaRPr lang="es-MX" sz="2000" dirty="0">
              <a:latin typeface="Consolas" panose="020B0609020204030204" pitchFamily="49" charset="0"/>
              <a:cs typeface="Courier New" panose="02070309020205020404" pitchFamily="49" charset="0"/>
            </a:endParaRPr>
          </a:p>
          <a:p>
            <a:pPr marL="0" indent="0">
              <a:buFont typeface="Arial" panose="020B0604020202020204" pitchFamily="34" charset="0"/>
              <a:buNone/>
            </a:pPr>
            <a:r>
              <a:rPr lang="es-MX" sz="1600" dirty="0">
                <a:latin typeface="Consolas" panose="020B0609020204030204" pitchFamily="49" charset="0"/>
                <a:cs typeface="Courier New" panose="02070309020205020404" pitchFamily="49" charset="0"/>
              </a:rPr>
              <a:t>	</a:t>
            </a:r>
            <a:r>
              <a:rPr lang="es-MX" sz="1600" b="1" dirty="0">
                <a:solidFill>
                  <a:srgbClr val="FF0000"/>
                </a:solidFill>
                <a:latin typeface="Consolas" panose="020B0609020204030204" pitchFamily="49" charset="0"/>
                <a:cs typeface="Courier New" panose="02070309020205020404" pitchFamily="49" charset="0"/>
              </a:rPr>
              <a:t>file</a:t>
            </a:r>
            <a:r>
              <a:rPr lang="es-MX" sz="1600" dirty="0">
                <a:latin typeface="Consolas" panose="020B0609020204030204" pitchFamily="49" charset="0"/>
                <a:cs typeface="Courier New" panose="02070309020205020404" pitchFamily="49" charset="0"/>
              </a:rPr>
              <a:t>    { ... }</a:t>
            </a:r>
          </a:p>
          <a:p>
            <a:pPr marL="0" indent="0">
              <a:buNone/>
            </a:pPr>
            <a:r>
              <a:rPr lang="es-MX" sz="1600" dirty="0">
                <a:latin typeface="Consolas" panose="020B0609020204030204" pitchFamily="49" charset="0"/>
                <a:cs typeface="Courier New" panose="02070309020205020404" pitchFamily="49" charset="0"/>
              </a:rPr>
              <a:t>	</a:t>
            </a:r>
            <a:r>
              <a:rPr lang="es-MX" sz="1600" b="1" dirty="0" err="1">
                <a:solidFill>
                  <a:srgbClr val="FF0000"/>
                </a:solidFill>
                <a:latin typeface="Consolas" panose="020B0609020204030204" pitchFamily="49" charset="0"/>
                <a:cs typeface="Courier New" panose="02070309020205020404" pitchFamily="49" charset="0"/>
              </a:rPr>
              <a:t>csv</a:t>
            </a:r>
            <a:r>
              <a:rPr lang="es-MX" sz="1600" dirty="0">
                <a:latin typeface="Consolas" panose="020B0609020204030204" pitchFamily="49" charset="0"/>
                <a:cs typeface="Courier New" panose="02070309020205020404" pitchFamily="49" charset="0"/>
              </a:rPr>
              <a:t>     { ... }</a:t>
            </a:r>
          </a:p>
          <a:p>
            <a:pPr marL="0" indent="0">
              <a:buNone/>
            </a:pPr>
            <a:r>
              <a:rPr lang="es-MX" sz="1600" dirty="0">
                <a:latin typeface="Consolas" panose="020B0609020204030204" pitchFamily="49" charset="0"/>
                <a:cs typeface="Courier New" panose="02070309020205020404" pitchFamily="49" charset="0"/>
              </a:rPr>
              <a:t>	</a:t>
            </a:r>
            <a:r>
              <a:rPr lang="es-MX" sz="1600" b="1" dirty="0" err="1">
                <a:solidFill>
                  <a:srgbClr val="FF0000"/>
                </a:solidFill>
                <a:latin typeface="Consolas" panose="020B0609020204030204" pitchFamily="49" charset="0"/>
                <a:cs typeface="Courier New" panose="02070309020205020404" pitchFamily="49" charset="0"/>
              </a:rPr>
              <a:t>jdbc</a:t>
            </a:r>
            <a:r>
              <a:rPr lang="es-MX" sz="1600" dirty="0">
                <a:latin typeface="Consolas" panose="020B0609020204030204" pitchFamily="49" charset="0"/>
                <a:cs typeface="Courier New" panose="02070309020205020404" pitchFamily="49" charset="0"/>
              </a:rPr>
              <a:t>    { ... }</a:t>
            </a:r>
          </a:p>
          <a:p>
            <a:pPr marL="0" indent="0">
              <a:buNone/>
            </a:pPr>
            <a:r>
              <a:rPr lang="es-MX" sz="1600" dirty="0">
                <a:latin typeface="Consolas" panose="020B0609020204030204" pitchFamily="49" charset="0"/>
                <a:cs typeface="Courier New" panose="02070309020205020404" pitchFamily="49" charset="0"/>
              </a:rPr>
              <a:t>	</a:t>
            </a:r>
            <a:r>
              <a:rPr lang="es-MX" sz="1600" b="1" dirty="0">
                <a:solidFill>
                  <a:srgbClr val="FF0000"/>
                </a:solidFill>
                <a:latin typeface="Consolas" panose="020B0609020204030204" pitchFamily="49" charset="0"/>
                <a:cs typeface="Courier New" panose="02070309020205020404" pitchFamily="49" charset="0"/>
              </a:rPr>
              <a:t>twitter</a:t>
            </a:r>
            <a:r>
              <a:rPr lang="es-MX" sz="1600" dirty="0">
                <a:latin typeface="Consolas" panose="020B0609020204030204" pitchFamily="49" charset="0"/>
                <a:cs typeface="Courier New" panose="02070309020205020404" pitchFamily="49" charset="0"/>
              </a:rPr>
              <a:t> { ... }</a:t>
            </a:r>
          </a:p>
          <a:p>
            <a:pPr marL="0" indent="0">
              <a:buFont typeface="Arial" panose="020B0604020202020204" pitchFamily="34" charset="0"/>
              <a:buNone/>
            </a:pPr>
            <a:r>
              <a:rPr lang="es-MX" sz="1400" dirty="0">
                <a:latin typeface="Consolas" panose="020B0609020204030204" pitchFamily="49" charset="0"/>
                <a:cs typeface="Courier New" panose="02070309020205020404" pitchFamily="49" charset="0"/>
              </a:rPr>
              <a:t>}</a:t>
            </a:r>
          </a:p>
          <a:p>
            <a:pPr marL="0" indent="0">
              <a:buFont typeface="Arial" panose="020B0604020202020204" pitchFamily="34" charset="0"/>
              <a:buNone/>
            </a:pPr>
            <a:r>
              <a:rPr lang="es-MX" sz="2000" b="1" dirty="0" err="1">
                <a:solidFill>
                  <a:srgbClr val="C5990B"/>
                </a:solidFill>
                <a:latin typeface="Consolas" panose="020B0609020204030204" pitchFamily="49" charset="0"/>
                <a:cs typeface="Courier New" panose="02070309020205020404" pitchFamily="49" charset="0"/>
              </a:rPr>
              <a:t>filter</a:t>
            </a:r>
            <a:r>
              <a:rPr lang="es-MX" sz="2000" dirty="0">
                <a:latin typeface="Consolas" panose="020B0609020204030204" pitchFamily="49" charset="0"/>
                <a:cs typeface="Courier New" panose="02070309020205020404" pitchFamily="49" charset="0"/>
              </a:rPr>
              <a:t> </a:t>
            </a:r>
            <a:r>
              <a:rPr lang="es-MX" sz="1400" dirty="0">
                <a:latin typeface="Consolas" panose="020B0609020204030204" pitchFamily="49" charset="0"/>
                <a:cs typeface="Courier New" panose="02070309020205020404" pitchFamily="49" charset="0"/>
              </a:rPr>
              <a:t>{</a:t>
            </a:r>
          </a:p>
          <a:p>
            <a:pPr marL="0" indent="0">
              <a:buNone/>
            </a:pPr>
            <a:r>
              <a:rPr lang="es-MX" sz="1400" dirty="0">
                <a:latin typeface="Consolas" panose="020B0609020204030204" pitchFamily="49" charset="0"/>
                <a:cs typeface="Courier New" panose="02070309020205020404" pitchFamily="49" charset="0"/>
              </a:rPr>
              <a:t>	</a:t>
            </a:r>
            <a:r>
              <a:rPr lang="es-MX" sz="1600" b="1" dirty="0">
                <a:solidFill>
                  <a:srgbClr val="FF0000"/>
                </a:solidFill>
                <a:latin typeface="Consolas" panose="020B0609020204030204" pitchFamily="49" charset="0"/>
                <a:cs typeface="Courier New" panose="02070309020205020404" pitchFamily="49" charset="0"/>
              </a:rPr>
              <a:t>date</a:t>
            </a:r>
            <a:r>
              <a:rPr lang="es-MX" sz="1600" b="1" dirty="0">
                <a:latin typeface="Consolas" panose="020B0609020204030204" pitchFamily="49" charset="0"/>
                <a:cs typeface="Courier New" panose="02070309020205020404" pitchFamily="49" charset="0"/>
              </a:rPr>
              <a:t>    {  match =&gt; [“</a:t>
            </a:r>
            <a:r>
              <a:rPr lang="es-MX" sz="1600" b="1" dirty="0" err="1">
                <a:latin typeface="Consolas" panose="020B0609020204030204" pitchFamily="49" charset="0"/>
                <a:cs typeface="Courier New" panose="02070309020205020404" pitchFamily="49" charset="0"/>
              </a:rPr>
              <a:t>datefield</a:t>
            </a:r>
            <a:r>
              <a:rPr lang="es-MX" sz="1600" b="1" dirty="0">
                <a:latin typeface="Consolas" panose="020B0609020204030204" pitchFamily="49" charset="0"/>
                <a:cs typeface="Courier New" panose="02070309020205020404" pitchFamily="49" charset="0"/>
              </a:rPr>
              <a:t>", "MMM  d </a:t>
            </a:r>
            <a:r>
              <a:rPr lang="es-MX" sz="1600" b="1" dirty="0" err="1">
                <a:latin typeface="Consolas" panose="020B0609020204030204" pitchFamily="49" charset="0"/>
                <a:cs typeface="Courier New" panose="02070309020205020404" pitchFamily="49" charset="0"/>
              </a:rPr>
              <a:t>HH:mm:ss</a:t>
            </a:r>
            <a:r>
              <a:rPr lang="es-MX" sz="1600" b="1" dirty="0">
                <a:latin typeface="Consolas" panose="020B0609020204030204" pitchFamily="49" charset="0"/>
                <a:cs typeface="Courier New" panose="02070309020205020404" pitchFamily="49" charset="0"/>
              </a:rPr>
              <a:t>", "MMM </a:t>
            </a:r>
            <a:r>
              <a:rPr lang="es-MX" sz="1600" b="1" dirty="0" err="1">
                <a:latin typeface="Consolas" panose="020B0609020204030204" pitchFamily="49" charset="0"/>
                <a:cs typeface="Courier New" panose="02070309020205020404" pitchFamily="49" charset="0"/>
              </a:rPr>
              <a:t>dd</a:t>
            </a:r>
            <a:r>
              <a:rPr lang="es-MX" sz="1600" b="1" dirty="0">
                <a:latin typeface="Consolas" panose="020B0609020204030204" pitchFamily="49" charset="0"/>
                <a:cs typeface="Courier New" panose="02070309020205020404" pitchFamily="49" charset="0"/>
              </a:rPr>
              <a:t> </a:t>
            </a:r>
            <a:r>
              <a:rPr lang="es-MX" sz="1600" b="1" dirty="0" err="1">
                <a:latin typeface="Consolas" panose="020B0609020204030204" pitchFamily="49" charset="0"/>
                <a:cs typeface="Courier New" panose="02070309020205020404" pitchFamily="49" charset="0"/>
              </a:rPr>
              <a:t>HH:mm:ss</a:t>
            </a:r>
            <a:r>
              <a:rPr lang="es-MX" sz="1600" b="1" dirty="0">
                <a:latin typeface="Consolas" panose="020B0609020204030204" pitchFamily="49" charset="0"/>
                <a:cs typeface="Courier New" panose="02070309020205020404" pitchFamily="49" charset="0"/>
              </a:rPr>
              <a:t>"]   }</a:t>
            </a:r>
            <a:endParaRPr lang="es-MX" sz="1400" b="1" dirty="0">
              <a:latin typeface="Consolas" panose="020B0609020204030204" pitchFamily="49" charset="0"/>
              <a:cs typeface="Courier New" panose="02070309020205020404" pitchFamily="49" charset="0"/>
            </a:endParaRPr>
          </a:p>
          <a:p>
            <a:pPr marL="0" indent="0">
              <a:buFont typeface="Arial" panose="020B0604020202020204" pitchFamily="34" charset="0"/>
              <a:buNone/>
            </a:pPr>
            <a:r>
              <a:rPr lang="es-MX" sz="1400" dirty="0">
                <a:latin typeface="Consolas" panose="020B0609020204030204" pitchFamily="49" charset="0"/>
                <a:cs typeface="Courier New" panose="02070309020205020404" pitchFamily="49" charset="0"/>
              </a:rPr>
              <a:t>}</a:t>
            </a:r>
          </a:p>
          <a:p>
            <a:pPr marL="0" indent="0">
              <a:buFont typeface="Arial" panose="020B0604020202020204" pitchFamily="34" charset="0"/>
              <a:buNone/>
            </a:pPr>
            <a:r>
              <a:rPr lang="es-MX" sz="2000" b="1" dirty="0">
                <a:solidFill>
                  <a:srgbClr val="C5990B"/>
                </a:solidFill>
                <a:latin typeface="Consolas" panose="020B0609020204030204" pitchFamily="49" charset="0"/>
                <a:cs typeface="Courier New" panose="02070309020205020404" pitchFamily="49" charset="0"/>
              </a:rPr>
              <a:t>output</a:t>
            </a:r>
            <a:r>
              <a:rPr lang="es-MX" sz="2000" dirty="0">
                <a:latin typeface="Consolas" panose="020B0609020204030204" pitchFamily="49" charset="0"/>
                <a:cs typeface="Courier New" panose="02070309020205020404" pitchFamily="49" charset="0"/>
              </a:rPr>
              <a:t> </a:t>
            </a:r>
            <a:r>
              <a:rPr lang="es-MX" sz="1400" dirty="0">
                <a:latin typeface="Consolas" panose="020B0609020204030204" pitchFamily="49" charset="0"/>
                <a:cs typeface="Courier New" panose="02070309020205020404" pitchFamily="49" charset="0"/>
              </a:rPr>
              <a:t>{</a:t>
            </a:r>
          </a:p>
          <a:p>
            <a:pPr marL="914400" lvl="2" indent="0">
              <a:buFont typeface="Arial" panose="020B0604020202020204" pitchFamily="34" charset="0"/>
              <a:buNone/>
            </a:pPr>
            <a:r>
              <a:rPr lang="es-MX" sz="1400" b="1" dirty="0">
                <a:latin typeface="Consolas" panose="020B0609020204030204" pitchFamily="49" charset="0"/>
                <a:cs typeface="Courier New" panose="02070309020205020404" pitchFamily="49" charset="0"/>
              </a:rPr>
              <a:t> </a:t>
            </a:r>
            <a:r>
              <a:rPr lang="es-MX" sz="1400" b="1" dirty="0" err="1">
                <a:solidFill>
                  <a:srgbClr val="FF0000"/>
                </a:solidFill>
                <a:latin typeface="Consolas" panose="020B0609020204030204" pitchFamily="49" charset="0"/>
                <a:cs typeface="Courier New" panose="02070309020205020404" pitchFamily="49" charset="0"/>
              </a:rPr>
              <a:t>elasticsearch</a:t>
            </a:r>
            <a:r>
              <a:rPr lang="es-MX" sz="1400" b="1" dirty="0">
                <a:solidFill>
                  <a:srgbClr val="0070C0"/>
                </a:solidFill>
                <a:latin typeface="Consolas" panose="020B0609020204030204" pitchFamily="49" charset="0"/>
                <a:cs typeface="Courier New" panose="02070309020205020404" pitchFamily="49" charset="0"/>
              </a:rPr>
              <a:t> </a:t>
            </a:r>
            <a:r>
              <a:rPr lang="es-MX" sz="1400" dirty="0">
                <a:latin typeface="Consolas" panose="020B0609020204030204" pitchFamily="49" charset="0"/>
                <a:cs typeface="Courier New" panose="02070309020205020404" pitchFamily="49" charset="0"/>
              </a:rPr>
              <a:t>{ </a:t>
            </a:r>
          </a:p>
          <a:p>
            <a:pPr marL="914400" lvl="2" indent="0">
              <a:buFont typeface="Arial" panose="020B0604020202020204" pitchFamily="34" charset="0"/>
              <a:buNone/>
            </a:pPr>
            <a:r>
              <a:rPr lang="es-MX" sz="1400" dirty="0">
                <a:latin typeface="Consolas" panose="020B0609020204030204" pitchFamily="49" charset="0"/>
                <a:cs typeface="Courier New" panose="02070309020205020404" pitchFamily="49" charset="0"/>
              </a:rPr>
              <a:t>	</a:t>
            </a:r>
            <a:r>
              <a:rPr lang="es-MX" sz="1400" b="1" dirty="0">
                <a:solidFill>
                  <a:srgbClr val="07A5DE"/>
                </a:solidFill>
                <a:latin typeface="Consolas" panose="020B0609020204030204" pitchFamily="49" charset="0"/>
                <a:cs typeface="Courier New" panose="02070309020205020404" pitchFamily="49" charset="0"/>
              </a:rPr>
              <a:t>hosts</a:t>
            </a:r>
            <a:r>
              <a:rPr lang="es-MX" sz="1400" dirty="0">
                <a:latin typeface="Consolas" panose="020B0609020204030204" pitchFamily="49" charset="0"/>
                <a:cs typeface="Courier New" panose="02070309020205020404" pitchFamily="49" charset="0"/>
              </a:rPr>
              <a:t> =&gt; "1.12.41.1:9200"</a:t>
            </a:r>
          </a:p>
          <a:p>
            <a:pPr marL="914400" lvl="2" indent="0">
              <a:buFont typeface="Arial" panose="020B0604020202020204" pitchFamily="34" charset="0"/>
              <a:buNone/>
            </a:pPr>
            <a:r>
              <a:rPr lang="es-MX" sz="1400" dirty="0">
                <a:latin typeface="Consolas" panose="020B0609020204030204" pitchFamily="49" charset="0"/>
                <a:cs typeface="Courier New" panose="02070309020205020404" pitchFamily="49" charset="0"/>
              </a:rPr>
              <a:t>	</a:t>
            </a:r>
            <a:r>
              <a:rPr lang="es-MX" sz="1400" b="1" dirty="0" err="1">
                <a:solidFill>
                  <a:srgbClr val="07A5DE"/>
                </a:solidFill>
                <a:latin typeface="Consolas" panose="020B0609020204030204" pitchFamily="49" charset="0"/>
                <a:cs typeface="Courier New" panose="02070309020205020404" pitchFamily="49" charset="0"/>
              </a:rPr>
              <a:t>index</a:t>
            </a:r>
            <a:r>
              <a:rPr lang="es-MX" sz="1400" dirty="0">
                <a:latin typeface="Consolas" panose="020B0609020204030204" pitchFamily="49" charset="0"/>
                <a:cs typeface="Courier New" panose="02070309020205020404" pitchFamily="49" charset="0"/>
              </a:rPr>
              <a:t> =&gt; “twitter“</a:t>
            </a:r>
          </a:p>
          <a:p>
            <a:pPr marL="914400" lvl="2" indent="0">
              <a:buNone/>
            </a:pPr>
            <a:r>
              <a:rPr lang="es-MX" sz="1400" dirty="0">
                <a:latin typeface="Consolas" panose="020B0609020204030204" pitchFamily="49" charset="0"/>
                <a:cs typeface="Courier New" panose="02070309020205020404" pitchFamily="49" charset="0"/>
              </a:rPr>
              <a:t>	</a:t>
            </a:r>
            <a:r>
              <a:rPr lang="es-MX" sz="1400" b="1" dirty="0" err="1">
                <a:solidFill>
                  <a:srgbClr val="07A5DE"/>
                </a:solidFill>
                <a:latin typeface="Consolas" panose="020B0609020204030204" pitchFamily="49" charset="0"/>
                <a:cs typeface="Courier New" panose="02070309020205020404" pitchFamily="49" charset="0"/>
              </a:rPr>
              <a:t>index</a:t>
            </a:r>
            <a:r>
              <a:rPr lang="es-MX" sz="1400" dirty="0">
                <a:latin typeface="Consolas" panose="020B0609020204030204" pitchFamily="49" charset="0"/>
                <a:cs typeface="Courier New" panose="02070309020205020404" pitchFamily="49" charset="0"/>
              </a:rPr>
              <a:t> =&gt; “twitter-%{+</a:t>
            </a:r>
            <a:r>
              <a:rPr lang="es-MX" sz="1400" dirty="0" err="1">
                <a:latin typeface="Consolas" panose="020B0609020204030204" pitchFamily="49" charset="0"/>
                <a:cs typeface="Courier New" panose="02070309020205020404" pitchFamily="49" charset="0"/>
              </a:rPr>
              <a:t>YYYY.MM.dd.hh.mm.ss</a:t>
            </a:r>
            <a:r>
              <a:rPr lang="es-MX" sz="1400" dirty="0">
                <a:latin typeface="Consolas" panose="020B0609020204030204" pitchFamily="49" charset="0"/>
                <a:cs typeface="Courier New" panose="02070309020205020404" pitchFamily="49" charset="0"/>
              </a:rPr>
              <a:t>}“</a:t>
            </a:r>
          </a:p>
          <a:p>
            <a:pPr marL="914400" lvl="2" indent="0">
              <a:buNone/>
            </a:pPr>
            <a:r>
              <a:rPr lang="es-MX" sz="1400" dirty="0">
                <a:latin typeface="Consolas" panose="020B0609020204030204" pitchFamily="49" charset="0"/>
                <a:cs typeface="Courier New" panose="02070309020205020404" pitchFamily="49" charset="0"/>
              </a:rPr>
              <a:t>	</a:t>
            </a:r>
            <a:r>
              <a:rPr lang="es-MX" sz="1400" b="1" dirty="0" err="1">
                <a:solidFill>
                  <a:srgbClr val="07A5DE"/>
                </a:solidFill>
                <a:latin typeface="Consolas" panose="020B0609020204030204" pitchFamily="49" charset="0"/>
                <a:cs typeface="Courier New" panose="02070309020205020404" pitchFamily="49" charset="0"/>
              </a:rPr>
              <a:t>index</a:t>
            </a:r>
            <a:r>
              <a:rPr lang="es-MX" sz="1400" dirty="0">
                <a:latin typeface="Consolas" panose="020B0609020204030204" pitchFamily="49" charset="0"/>
                <a:cs typeface="Courier New" panose="02070309020205020404" pitchFamily="49" charset="0"/>
              </a:rPr>
              <a:t> =&gt; “twitter-%{+</a:t>
            </a:r>
            <a:r>
              <a:rPr lang="es-MX" sz="1400" dirty="0" err="1">
                <a:latin typeface="Consolas" panose="020B0609020204030204" pitchFamily="49" charset="0"/>
                <a:cs typeface="Courier New" panose="02070309020205020404" pitchFamily="49" charset="0"/>
              </a:rPr>
              <a:t>YYYY.ww</a:t>
            </a:r>
            <a:r>
              <a:rPr lang="es-MX" sz="1400" dirty="0">
                <a:latin typeface="Consolas" panose="020B0609020204030204" pitchFamily="49" charset="0"/>
                <a:cs typeface="Courier New" panose="02070309020205020404" pitchFamily="49" charset="0"/>
              </a:rPr>
              <a:t>}“</a:t>
            </a:r>
          </a:p>
          <a:p>
            <a:pPr marL="914400" lvl="2" indent="0">
              <a:buFont typeface="Arial" panose="020B0604020202020204" pitchFamily="34" charset="0"/>
              <a:buNone/>
            </a:pPr>
            <a:r>
              <a:rPr lang="es-MX" sz="1400" dirty="0">
                <a:latin typeface="Consolas" panose="020B0609020204030204" pitchFamily="49" charset="0"/>
                <a:cs typeface="Courier New" panose="02070309020205020404" pitchFamily="49" charset="0"/>
              </a:rPr>
              <a:t>}</a:t>
            </a:r>
          </a:p>
          <a:p>
            <a:pPr marL="914400" lvl="2" indent="0">
              <a:buFont typeface="Arial" panose="020B0604020202020204" pitchFamily="34" charset="0"/>
              <a:buNone/>
            </a:pPr>
            <a:r>
              <a:rPr lang="es-MX" sz="1400" b="1" dirty="0">
                <a:latin typeface="Consolas" panose="020B0609020204030204" pitchFamily="49" charset="0"/>
                <a:cs typeface="Courier New" panose="02070309020205020404" pitchFamily="49" charset="0"/>
              </a:rPr>
              <a:t> </a:t>
            </a:r>
            <a:r>
              <a:rPr lang="es-MX" sz="1400" b="1" dirty="0" err="1">
                <a:solidFill>
                  <a:srgbClr val="FF0000"/>
                </a:solidFill>
                <a:latin typeface="Consolas" panose="020B0609020204030204" pitchFamily="49" charset="0"/>
                <a:cs typeface="Courier New" panose="02070309020205020404" pitchFamily="49" charset="0"/>
              </a:rPr>
              <a:t>stdout</a:t>
            </a:r>
            <a:r>
              <a:rPr lang="es-MX" sz="1400" b="1" dirty="0">
                <a:solidFill>
                  <a:srgbClr val="0070C0"/>
                </a:solidFill>
                <a:latin typeface="Consolas" panose="020B0609020204030204" pitchFamily="49" charset="0"/>
                <a:cs typeface="Courier New" panose="02070309020205020404" pitchFamily="49" charset="0"/>
              </a:rPr>
              <a:t> </a:t>
            </a:r>
            <a:r>
              <a:rPr lang="es-MX" sz="1400" dirty="0">
                <a:latin typeface="Consolas" panose="020B0609020204030204" pitchFamily="49" charset="0"/>
                <a:cs typeface="Courier New" panose="02070309020205020404" pitchFamily="49" charset="0"/>
              </a:rPr>
              <a:t>{ </a:t>
            </a:r>
            <a:r>
              <a:rPr lang="es-MX" sz="1400" dirty="0" err="1">
                <a:latin typeface="Consolas" panose="020B0609020204030204" pitchFamily="49" charset="0"/>
                <a:cs typeface="Courier New" panose="02070309020205020404" pitchFamily="49" charset="0"/>
              </a:rPr>
              <a:t>codec</a:t>
            </a:r>
            <a:r>
              <a:rPr lang="es-MX" sz="1400" dirty="0">
                <a:latin typeface="Consolas" panose="020B0609020204030204" pitchFamily="49" charset="0"/>
                <a:cs typeface="Courier New" panose="02070309020205020404" pitchFamily="49" charset="0"/>
              </a:rPr>
              <a:t> =&gt; </a:t>
            </a:r>
            <a:r>
              <a:rPr lang="es-MX" sz="1400" dirty="0" err="1">
                <a:latin typeface="Consolas" panose="020B0609020204030204" pitchFamily="49" charset="0"/>
                <a:cs typeface="Courier New" panose="02070309020205020404" pitchFamily="49" charset="0"/>
              </a:rPr>
              <a:t>rubydebug</a:t>
            </a:r>
            <a:r>
              <a:rPr lang="es-MX" sz="1400" dirty="0">
                <a:latin typeface="Consolas" panose="020B0609020204030204" pitchFamily="49" charset="0"/>
                <a:cs typeface="Courier New" panose="02070309020205020404" pitchFamily="49" charset="0"/>
              </a:rPr>
              <a:t> }</a:t>
            </a:r>
          </a:p>
          <a:p>
            <a:pPr marL="0" indent="0">
              <a:buNone/>
            </a:pPr>
            <a:r>
              <a:rPr lang="es-MX" sz="1400" dirty="0">
                <a:latin typeface="Consolas" panose="020B0609020204030204" pitchFamily="49" charset="0"/>
                <a:cs typeface="Courier New" panose="02070309020205020404" pitchFamily="49" charset="0"/>
              </a:rPr>
              <a:t>}</a:t>
            </a:r>
          </a:p>
          <a:p>
            <a:endParaRPr lang="es-MX" sz="10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2447" y="-955011"/>
            <a:ext cx="6324020" cy="2877815"/>
          </a:xfrm>
          <a:prstGeom prst="rect">
            <a:avLst/>
          </a:prstGeom>
        </p:spPr>
      </p:pic>
    </p:spTree>
    <p:extLst>
      <p:ext uri="{BB962C8B-B14F-4D97-AF65-F5344CB8AC3E}">
        <p14:creationId xmlns:p14="http://schemas.microsoft.com/office/powerpoint/2010/main" val="3570108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289367" y="965006"/>
            <a:ext cx="11719753" cy="2000696"/>
          </a:xfrm>
        </p:spPr>
        <p:txBody>
          <a:bodyPr>
            <a:noAutofit/>
          </a:bodyPr>
          <a:lstStyle/>
          <a:p>
            <a:r>
              <a:rPr lang="es-ES" sz="1600" dirty="0"/>
              <a:t>Agregar el siguiente plugin en input:</a:t>
            </a:r>
          </a:p>
          <a:p>
            <a:pPr marL="914400" lvl="2" indent="0">
              <a:buNone/>
            </a:pPr>
            <a:endParaRPr lang="es-ES" sz="1050" dirty="0"/>
          </a:p>
          <a:p>
            <a:pPr marL="914400" lvl="2" indent="0">
              <a:buNone/>
            </a:pPr>
            <a:r>
              <a:rPr lang="es-ES" sz="2000" b="1" dirty="0">
                <a:solidFill>
                  <a:schemeClr val="accent4">
                    <a:lumMod val="75000"/>
                  </a:schemeClr>
                </a:solidFill>
                <a:latin typeface="Consolas" panose="020B0609020204030204" pitchFamily="49" charset="0"/>
              </a:rPr>
              <a:t>input</a:t>
            </a:r>
            <a:r>
              <a:rPr lang="es-ES" sz="2000" dirty="0">
                <a:latin typeface="Consolas" panose="020B0609020204030204" pitchFamily="49" charset="0"/>
              </a:rPr>
              <a:t> {</a:t>
            </a:r>
            <a:r>
              <a:rPr lang="es-ES" dirty="0">
                <a:latin typeface="Consolas" panose="020B0609020204030204" pitchFamily="49" charset="0"/>
              </a:rPr>
              <a:t>	</a:t>
            </a:r>
          </a:p>
          <a:p>
            <a:pPr marL="914400" lvl="2" indent="0">
              <a:buNone/>
            </a:pPr>
            <a:r>
              <a:rPr lang="es-ES" b="1" dirty="0">
                <a:solidFill>
                  <a:srgbClr val="FF0000"/>
                </a:solidFill>
                <a:latin typeface="Consolas" panose="020B0609020204030204" pitchFamily="49" charset="0"/>
              </a:rPr>
              <a:t>	file</a:t>
            </a:r>
            <a:r>
              <a:rPr lang="es-ES" dirty="0">
                <a:latin typeface="Consolas" panose="020B0609020204030204" pitchFamily="49" charset="0"/>
              </a:rPr>
              <a:t> {</a:t>
            </a:r>
          </a:p>
          <a:p>
            <a:pPr marL="1828800" lvl="4" indent="0">
              <a:buNone/>
            </a:pPr>
            <a:r>
              <a:rPr lang="es-ES" sz="1400" dirty="0">
                <a:latin typeface="Consolas" panose="020B0609020204030204" pitchFamily="49" charset="0"/>
              </a:rPr>
              <a:t>	</a:t>
            </a:r>
            <a:r>
              <a:rPr lang="es-ES" sz="1400" b="1" dirty="0" err="1">
                <a:solidFill>
                  <a:srgbClr val="07A5DE"/>
                </a:solidFill>
                <a:latin typeface="Consolas" panose="020B0609020204030204" pitchFamily="49" charset="0"/>
              </a:rPr>
              <a:t>path</a:t>
            </a:r>
            <a:r>
              <a:rPr lang="es-ES" sz="1400" dirty="0">
                <a:latin typeface="Consolas" panose="020B0609020204030204" pitchFamily="49" charset="0"/>
              </a:rPr>
              <a:t> =&gt; "/home/</a:t>
            </a:r>
            <a:r>
              <a:rPr lang="es-ES" sz="1400" dirty="0" err="1">
                <a:latin typeface="Consolas" panose="020B0609020204030204" pitchFamily="49" charset="0"/>
              </a:rPr>
              <a:t>sordx</a:t>
            </a:r>
            <a:r>
              <a:rPr lang="es-ES" sz="1400" dirty="0">
                <a:latin typeface="Consolas" panose="020B0609020204030204" pitchFamily="49" charset="0"/>
              </a:rPr>
              <a:t>/6.2.2/apache/</a:t>
            </a:r>
            <a:r>
              <a:rPr lang="es-ES" sz="1800" b="1" dirty="0">
                <a:solidFill>
                  <a:schemeClr val="accent6"/>
                </a:solidFill>
                <a:latin typeface="Consolas" panose="020B0609020204030204" pitchFamily="49" charset="0"/>
              </a:rPr>
              <a:t>info_apache.log</a:t>
            </a:r>
            <a:r>
              <a:rPr lang="es-ES" sz="1400" dirty="0">
                <a:latin typeface="Consolas" panose="020B0609020204030204" pitchFamily="49" charset="0"/>
              </a:rPr>
              <a:t>"</a:t>
            </a:r>
          </a:p>
          <a:p>
            <a:pPr marL="1828800" lvl="4" indent="0">
              <a:buNone/>
            </a:pPr>
            <a:r>
              <a:rPr lang="es-ES" sz="1400" dirty="0">
                <a:latin typeface="Consolas" panose="020B0609020204030204" pitchFamily="49" charset="0"/>
              </a:rPr>
              <a:t>	</a:t>
            </a:r>
            <a:r>
              <a:rPr lang="es-ES" sz="1400" b="1" dirty="0" err="1">
                <a:solidFill>
                  <a:srgbClr val="07A5DE"/>
                </a:solidFill>
                <a:latin typeface="Consolas" panose="020B0609020204030204" pitchFamily="49" charset="0"/>
              </a:rPr>
              <a:t>start_position</a:t>
            </a:r>
            <a:r>
              <a:rPr lang="es-ES" sz="1400" dirty="0">
                <a:latin typeface="Consolas" panose="020B0609020204030204" pitchFamily="49" charset="0"/>
              </a:rPr>
              <a:t> =&gt; </a:t>
            </a:r>
            <a:r>
              <a:rPr lang="es-ES" sz="1400" dirty="0" err="1">
                <a:latin typeface="Consolas" panose="020B0609020204030204" pitchFamily="49" charset="0"/>
              </a:rPr>
              <a:t>beginning</a:t>
            </a:r>
            <a:endParaRPr lang="es-ES" sz="1400" dirty="0">
              <a:latin typeface="Consolas" panose="020B0609020204030204" pitchFamily="49" charset="0"/>
            </a:endParaRPr>
          </a:p>
          <a:p>
            <a:pPr marL="914400" lvl="2" indent="0">
              <a:buNone/>
            </a:pPr>
            <a:r>
              <a:rPr lang="es-ES" dirty="0">
                <a:latin typeface="Consolas" panose="020B0609020204030204" pitchFamily="49" charset="0"/>
              </a:rPr>
              <a:t>	}</a:t>
            </a:r>
          </a:p>
          <a:p>
            <a:pPr marL="914400" lvl="2" indent="0">
              <a:buNone/>
            </a:pPr>
            <a:r>
              <a:rPr lang="es-ES" sz="2000" dirty="0">
                <a:latin typeface="Consolas" panose="020B0609020204030204" pitchFamily="49" charset="0"/>
              </a:rPr>
              <a:t>}</a:t>
            </a:r>
            <a:endParaRPr lang="es-ES" sz="2400" dirty="0"/>
          </a:p>
          <a:p>
            <a:r>
              <a:rPr lang="es-ES" sz="1600" dirty="0"/>
              <a:t>Utilizar el siguiente plugin en </a:t>
            </a:r>
            <a:r>
              <a:rPr lang="es-ES" sz="1600" dirty="0" err="1"/>
              <a:t>filter</a:t>
            </a:r>
            <a:r>
              <a:rPr lang="es-ES" sz="1600" dirty="0"/>
              <a:t>:</a:t>
            </a:r>
          </a:p>
          <a:p>
            <a:pPr marL="457200" lvl="1" indent="0">
              <a:buNone/>
            </a:pPr>
            <a:r>
              <a:rPr lang="es-ES" sz="1400" dirty="0">
                <a:latin typeface="Consolas" panose="020B0609020204030204" pitchFamily="49" charset="0"/>
              </a:rPr>
              <a:t>	</a:t>
            </a:r>
            <a:r>
              <a:rPr lang="es-ES" sz="1400" b="1" dirty="0" err="1">
                <a:solidFill>
                  <a:schemeClr val="accent4">
                    <a:lumMod val="75000"/>
                  </a:schemeClr>
                </a:solidFill>
                <a:latin typeface="Consolas" panose="020B0609020204030204" pitchFamily="49" charset="0"/>
              </a:rPr>
              <a:t>filter</a:t>
            </a:r>
            <a:r>
              <a:rPr lang="es-ES" sz="1400" dirty="0">
                <a:latin typeface="Consolas" panose="020B0609020204030204" pitchFamily="49" charset="0"/>
              </a:rPr>
              <a:t> {</a:t>
            </a:r>
          </a:p>
          <a:p>
            <a:pPr marL="914400" lvl="2" indent="0">
              <a:buNone/>
            </a:pPr>
            <a:r>
              <a:rPr lang="es-ES" dirty="0">
                <a:latin typeface="Consolas" panose="020B0609020204030204" pitchFamily="49" charset="0"/>
              </a:rPr>
              <a:t>	</a:t>
            </a:r>
            <a:r>
              <a:rPr lang="es-ES" b="1" dirty="0" err="1">
                <a:solidFill>
                  <a:srgbClr val="FF0000"/>
                </a:solidFill>
                <a:latin typeface="Consolas" panose="020B0609020204030204" pitchFamily="49" charset="0"/>
              </a:rPr>
              <a:t>grok</a:t>
            </a:r>
            <a:r>
              <a:rPr lang="es-ES" dirty="0">
                <a:latin typeface="Consolas" panose="020B0609020204030204" pitchFamily="49" charset="0"/>
              </a:rPr>
              <a:t> {</a:t>
            </a:r>
          </a:p>
          <a:p>
            <a:pPr marL="914400" lvl="2" indent="0">
              <a:buNone/>
            </a:pPr>
            <a:r>
              <a:rPr lang="es-ES" dirty="0">
                <a:latin typeface="Consolas" panose="020B0609020204030204" pitchFamily="49" charset="0"/>
              </a:rPr>
              <a:t>	    </a:t>
            </a:r>
            <a:r>
              <a:rPr lang="es-ES" b="1" dirty="0">
                <a:solidFill>
                  <a:srgbClr val="07A5DE"/>
                </a:solidFill>
                <a:latin typeface="Consolas" panose="020B0609020204030204" pitchFamily="49" charset="0"/>
              </a:rPr>
              <a:t>match</a:t>
            </a:r>
            <a:r>
              <a:rPr lang="es-ES" dirty="0">
                <a:latin typeface="Consolas" panose="020B0609020204030204" pitchFamily="49" charset="0"/>
              </a:rPr>
              <a:t> =&gt; { </a:t>
            </a:r>
            <a:r>
              <a:rPr lang="es-ES" b="1" dirty="0">
                <a:solidFill>
                  <a:schemeClr val="accent6"/>
                </a:solidFill>
                <a:latin typeface="Consolas" panose="020B0609020204030204" pitchFamily="49" charset="0"/>
              </a:rPr>
              <a:t>"</a:t>
            </a:r>
            <a:r>
              <a:rPr lang="es-ES" b="1" dirty="0" err="1">
                <a:solidFill>
                  <a:schemeClr val="accent6"/>
                </a:solidFill>
                <a:latin typeface="Consolas" panose="020B0609020204030204" pitchFamily="49" charset="0"/>
              </a:rPr>
              <a:t>message</a:t>
            </a:r>
            <a:r>
              <a:rPr lang="es-ES" b="1" dirty="0">
                <a:solidFill>
                  <a:schemeClr val="accent6"/>
                </a:solidFill>
                <a:latin typeface="Consolas" panose="020B0609020204030204" pitchFamily="49" charset="0"/>
              </a:rPr>
              <a:t>" =&gt; </a:t>
            </a:r>
            <a:r>
              <a:rPr lang="es-ES" sz="1200" b="1" dirty="0">
                <a:solidFill>
                  <a:schemeClr val="accent6"/>
                </a:solidFill>
                <a:latin typeface="Consolas" panose="020B0609020204030204" pitchFamily="49" charset="0"/>
              </a:rPr>
              <a:t>"%{COMBINEDAPACHELOG}" </a:t>
            </a:r>
            <a:r>
              <a:rPr lang="es-ES" dirty="0">
                <a:latin typeface="Consolas" panose="020B0609020204030204" pitchFamily="49" charset="0"/>
              </a:rPr>
              <a:t>}</a:t>
            </a:r>
          </a:p>
          <a:p>
            <a:pPr marL="914400" lvl="2" indent="0">
              <a:buNone/>
            </a:pPr>
            <a:r>
              <a:rPr lang="es-ES" dirty="0">
                <a:latin typeface="Consolas" panose="020B0609020204030204" pitchFamily="49" charset="0"/>
              </a:rPr>
              <a:t>	    </a:t>
            </a:r>
            <a:r>
              <a:rPr lang="es-ES" b="1" dirty="0">
                <a:solidFill>
                  <a:srgbClr val="07A5DE"/>
                </a:solidFill>
                <a:latin typeface="Consolas" panose="020B0609020204030204" pitchFamily="49" charset="0"/>
              </a:rPr>
              <a:t>match</a:t>
            </a:r>
            <a:r>
              <a:rPr lang="es-ES" dirty="0">
                <a:latin typeface="Consolas" panose="020B0609020204030204" pitchFamily="49" charset="0"/>
              </a:rPr>
              <a:t> =&gt; { </a:t>
            </a:r>
            <a:r>
              <a:rPr lang="es-ES" b="1" dirty="0">
                <a:solidFill>
                  <a:schemeClr val="accent6"/>
                </a:solidFill>
                <a:latin typeface="Consolas" panose="020B0609020204030204" pitchFamily="49" charset="0"/>
              </a:rPr>
              <a:t>"</a:t>
            </a:r>
            <a:r>
              <a:rPr lang="es-ES" b="1" dirty="0" err="1">
                <a:solidFill>
                  <a:schemeClr val="accent6"/>
                </a:solidFill>
                <a:latin typeface="Consolas" panose="020B0609020204030204" pitchFamily="49" charset="0"/>
              </a:rPr>
              <a:t>message</a:t>
            </a:r>
            <a:r>
              <a:rPr lang="es-ES" b="1" dirty="0">
                <a:solidFill>
                  <a:schemeClr val="accent6"/>
                </a:solidFill>
                <a:latin typeface="Consolas" panose="020B0609020204030204" pitchFamily="49" charset="0"/>
              </a:rPr>
              <a:t>" =&gt; "</a:t>
            </a:r>
            <a:r>
              <a:rPr lang="es-MX" sz="1200" b="1" dirty="0">
                <a:solidFill>
                  <a:schemeClr val="accent4">
                    <a:lumMod val="50000"/>
                  </a:schemeClr>
                </a:solidFill>
              </a:rPr>
              <a:t>(?&lt;hex&gt;[0-9A-F]{1,5})\s+(?&lt;palabra&gt;\w+) </a:t>
            </a:r>
            <a:r>
              <a:rPr lang="es-MX" sz="1200" b="1" dirty="0">
                <a:solidFill>
                  <a:srgbClr val="70AD47"/>
                </a:solidFill>
              </a:rPr>
              <a:t>%{</a:t>
            </a:r>
            <a:r>
              <a:rPr lang="es-MX" sz="1200" b="1" dirty="0">
                <a:solidFill>
                  <a:schemeClr val="tx2"/>
                </a:solidFill>
              </a:rPr>
              <a:t>NUMBER:numero2</a:t>
            </a:r>
            <a:r>
              <a:rPr lang="es-MX" sz="1200" b="1" dirty="0">
                <a:solidFill>
                  <a:srgbClr val="70AD47"/>
                </a:solidFill>
              </a:rPr>
              <a:t>}</a:t>
            </a:r>
            <a:r>
              <a:rPr lang="es-ES" b="1" dirty="0">
                <a:solidFill>
                  <a:schemeClr val="accent6"/>
                </a:solidFill>
                <a:latin typeface="Consolas" panose="020B0609020204030204" pitchFamily="49" charset="0"/>
              </a:rPr>
              <a:t>" </a:t>
            </a:r>
            <a:r>
              <a:rPr lang="es-ES" dirty="0">
                <a:latin typeface="Consolas" panose="020B0609020204030204" pitchFamily="49" charset="0"/>
              </a:rPr>
              <a:t>}</a:t>
            </a:r>
          </a:p>
          <a:p>
            <a:pPr marL="914400" lvl="2" indent="0">
              <a:buNone/>
            </a:pPr>
            <a:r>
              <a:rPr lang="es-ES" dirty="0">
                <a:latin typeface="Consolas" panose="020B0609020204030204" pitchFamily="49" charset="0"/>
              </a:rPr>
              <a:t>	}</a:t>
            </a:r>
          </a:p>
          <a:p>
            <a:pPr marL="914400" lvl="2" indent="0">
              <a:buNone/>
            </a:pPr>
            <a:r>
              <a:rPr lang="es-ES" sz="2000" dirty="0">
                <a:latin typeface="Consolas" panose="020B0609020204030204" pitchFamily="49" charset="0"/>
              </a:rPr>
              <a:t>}</a:t>
            </a:r>
          </a:p>
          <a:p>
            <a:pPr marL="0" indent="0" algn="ctr">
              <a:buNone/>
            </a:pPr>
            <a:r>
              <a:rPr lang="es-ES" sz="1400" b="1" dirty="0">
                <a:solidFill>
                  <a:srgbClr val="C00000"/>
                </a:solidFill>
              </a:rPr>
              <a:t>https://github.com/elastic/logstash/blob/v1.4.2/patterns/grok-patterns</a:t>
            </a:r>
          </a:p>
        </p:txBody>
      </p:sp>
      <p:pic>
        <p:nvPicPr>
          <p:cNvPr id="4" name="Picture 2" descr="Resultado de imagen para post it png">
            <a:extLst>
              <a:ext uri="{FF2B5EF4-FFF2-40B4-BE49-F238E27FC236}">
                <a16:creationId xmlns:a16="http://schemas.microsoft.com/office/drawing/2014/main" id="{78B7C009-16C6-A54E-80E0-5D5A5F8C7F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5388" y="483896"/>
            <a:ext cx="3585729" cy="2196259"/>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9FB0FFB-7CE3-1049-A777-B8331624C585}"/>
              </a:ext>
            </a:extLst>
          </p:cNvPr>
          <p:cNvSpPr txBox="1"/>
          <p:nvPr/>
        </p:nvSpPr>
        <p:spPr>
          <a:xfrm>
            <a:off x="7414189" y="1153363"/>
            <a:ext cx="3228125" cy="677108"/>
          </a:xfrm>
          <a:prstGeom prst="rect">
            <a:avLst/>
          </a:prstGeom>
          <a:noFill/>
        </p:spPr>
        <p:txBody>
          <a:bodyPr wrap="square" rtlCol="0">
            <a:spAutoFit/>
          </a:bodyPr>
          <a:lstStyle/>
          <a:p>
            <a:pPr algn="ctr"/>
            <a:r>
              <a:rPr lang="es-ES" sz="1200" dirty="0"/>
              <a:t>Para el uso de una expresión regular:</a:t>
            </a:r>
            <a:endParaRPr lang="es-ES" sz="1000" dirty="0"/>
          </a:p>
          <a:p>
            <a:pPr algn="ctr"/>
            <a:endParaRPr lang="es-ES" sz="1200" dirty="0"/>
          </a:p>
          <a:p>
            <a:pPr algn="ctr"/>
            <a:r>
              <a:rPr lang="es-MX" sz="1400" b="1" dirty="0">
                <a:solidFill>
                  <a:srgbClr val="FF0000"/>
                </a:solidFill>
              </a:rPr>
              <a:t>(?&lt;</a:t>
            </a:r>
            <a:r>
              <a:rPr lang="es-ES" sz="1400" b="1" dirty="0" err="1">
                <a:solidFill>
                  <a:srgbClr val="FF0000"/>
                </a:solidFill>
              </a:rPr>
              <a:t>nombredelcampo</a:t>
            </a:r>
            <a:r>
              <a:rPr lang="es-MX" sz="1400" b="1" dirty="0">
                <a:solidFill>
                  <a:srgbClr val="FF0000"/>
                </a:solidFill>
              </a:rPr>
              <a:t>&gt;</a:t>
            </a:r>
            <a:r>
              <a:rPr lang="es-ES" sz="1400" b="1" dirty="0" err="1">
                <a:solidFill>
                  <a:srgbClr val="FF0000"/>
                </a:solidFill>
              </a:rPr>
              <a:t>regexp</a:t>
            </a:r>
            <a:r>
              <a:rPr lang="es-MX" sz="1400" b="1" dirty="0">
                <a:solidFill>
                  <a:srgbClr val="FF0000"/>
                </a:solidFill>
              </a:rPr>
              <a:t>)</a:t>
            </a:r>
            <a:endParaRPr lang="es-ES" sz="1400" b="1" dirty="0">
              <a:solidFill>
                <a:srgbClr val="FF0000"/>
              </a:solidFill>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2447" y="-955011"/>
            <a:ext cx="6324020" cy="2877815"/>
          </a:xfrm>
          <a:prstGeom prst="rect">
            <a:avLst/>
          </a:prstGeom>
        </p:spPr>
      </p:pic>
    </p:spTree>
    <p:extLst>
      <p:ext uri="{BB962C8B-B14F-4D97-AF65-F5344CB8AC3E}">
        <p14:creationId xmlns:p14="http://schemas.microsoft.com/office/powerpoint/2010/main" val="927839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0074" y="121552"/>
            <a:ext cx="5300425" cy="523220"/>
          </a:xfrm>
          <a:prstGeom prst="rect">
            <a:avLst/>
          </a:prstGeom>
        </p:spPr>
        <p:txBody>
          <a:bodyPr wrap="none">
            <a:spAutoFit/>
          </a:bodyPr>
          <a:lstStyle/>
          <a:p>
            <a:r>
              <a:rPr lang="es-MX" sz="2800" b="1" dirty="0">
                <a:solidFill>
                  <a:srgbClr val="0070C0"/>
                </a:solidFill>
              </a:rPr>
              <a:t>EJEMPLO PARSEO - SYSLOG</a:t>
            </a:r>
            <a:endParaRPr lang="es-MX" sz="2800" dirty="0">
              <a:solidFill>
                <a:srgbClr val="0070C0"/>
              </a:solidFill>
            </a:endParaRPr>
          </a:p>
        </p:txBody>
      </p:sp>
      <p:sp>
        <p:nvSpPr>
          <p:cNvPr id="3" name="TextBox 2"/>
          <p:cNvSpPr txBox="1"/>
          <p:nvPr/>
        </p:nvSpPr>
        <p:spPr>
          <a:xfrm>
            <a:off x="332014" y="1625044"/>
            <a:ext cx="11408228" cy="1446550"/>
          </a:xfrm>
          <a:prstGeom prst="rect">
            <a:avLst/>
          </a:prstGeom>
          <a:solidFill>
            <a:schemeClr val="bg1"/>
          </a:solidFill>
          <a:ln>
            <a:solidFill>
              <a:schemeClr val="accent2"/>
            </a:solidFill>
          </a:ln>
        </p:spPr>
        <p:txBody>
          <a:bodyPr wrap="square" rtlCol="0">
            <a:spAutoFit/>
          </a:bodyPr>
          <a:lstStyle/>
          <a:p>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15:05:00 </a:t>
            </a:r>
            <a:r>
              <a:rPr lang="es-MX" sz="1100" b="1" dirty="0">
                <a:solidFill>
                  <a:schemeClr val="accent2"/>
                </a:solidFill>
                <a:latin typeface="Courier New" panose="02070309020205020404" pitchFamily="49" charset="0"/>
                <a:cs typeface="Courier New" panose="02070309020205020404" pitchFamily="49" charset="0"/>
              </a:rPr>
              <a:t>1.1.1.1</a:t>
            </a:r>
            <a:r>
              <a:rPr lang="es-MX" sz="1100" dirty="0">
                <a:latin typeface="Courier New" panose="02070309020205020404" pitchFamily="49" charset="0"/>
                <a:cs typeface="Courier New" panose="02070309020205020404" pitchFamily="49" charset="0"/>
              </a:rPr>
              <a:t> : %</a:t>
            </a:r>
            <a:r>
              <a:rPr lang="es-MX" sz="1100" dirty="0">
                <a:solidFill>
                  <a:srgbClr val="FF0000"/>
                </a:solidFill>
                <a:latin typeface="Courier New" panose="02070309020205020404" pitchFamily="49" charset="0"/>
                <a:cs typeface="Courier New" panose="02070309020205020404" pitchFamily="49" charset="0"/>
              </a:rPr>
              <a:t>CONTROLLER</a:t>
            </a:r>
            <a:r>
              <a:rPr lang="es-MX" sz="1100" dirty="0">
                <a:latin typeface="Courier New" panose="02070309020205020404" pitchFamily="49" charset="0"/>
                <a:cs typeface="Courier New" panose="02070309020205020404" pitchFamily="49" charset="0"/>
              </a:rPr>
              <a:t>-</a:t>
            </a:r>
            <a:r>
              <a:rPr lang="es-MX" sz="1100" b="1" dirty="0">
                <a:solidFill>
                  <a:schemeClr val="accent1">
                    <a:lumMod val="75000"/>
                  </a:schemeClr>
                </a:solidFill>
                <a:latin typeface="Courier New" panose="02070309020205020404" pitchFamily="49" charset="0"/>
                <a:cs typeface="Courier New" panose="02070309020205020404" pitchFamily="49" charset="0"/>
              </a:rPr>
              <a:t>5</a:t>
            </a:r>
            <a:r>
              <a:rPr lang="es-MX" sz="1100" dirty="0">
                <a:latin typeface="Courier New" panose="02070309020205020404" pitchFamily="49" charset="0"/>
                <a:cs typeface="Courier New" panose="02070309020205020404" pitchFamily="49" charset="0"/>
              </a:rPr>
              <a:t>-</a:t>
            </a:r>
            <a:r>
              <a:rPr lang="es-MX" sz="1100" b="1" dirty="0">
                <a:solidFill>
                  <a:srgbClr val="00B050"/>
                </a:solidFill>
                <a:latin typeface="Courier New" panose="02070309020205020404" pitchFamily="49" charset="0"/>
                <a:cs typeface="Courier New" panose="02070309020205020404" pitchFamily="49" charset="0"/>
              </a:rPr>
              <a:t>UPDOWN</a:t>
            </a:r>
            <a:r>
              <a:rPr lang="es-MX" sz="1100" dirty="0">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Controller</a:t>
            </a:r>
            <a:r>
              <a:rPr lang="es-MX" sz="1100" b="1" dirty="0">
                <a:solidFill>
                  <a:srgbClr val="7030A0"/>
                </a:solidFill>
                <a:latin typeface="Courier New" panose="02070309020205020404" pitchFamily="49" charset="0"/>
                <a:cs typeface="Courier New" panose="02070309020205020404" pitchFamily="49" charset="0"/>
              </a:rPr>
              <a:t> E1 6/6, </a:t>
            </a:r>
            <a:r>
              <a:rPr lang="es-MX" sz="1100" b="1" dirty="0" err="1">
                <a:solidFill>
                  <a:srgbClr val="7030A0"/>
                </a:solidFill>
                <a:latin typeface="Courier New" panose="02070309020205020404" pitchFamily="49" charset="0"/>
                <a:cs typeface="Courier New" panose="02070309020205020404" pitchFamily="49" charset="0"/>
              </a:rPr>
              <a:t>changed</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state</a:t>
            </a:r>
            <a:r>
              <a:rPr lang="es-MX" sz="1100" b="1" dirty="0">
                <a:solidFill>
                  <a:srgbClr val="7030A0"/>
                </a:solidFill>
                <a:latin typeface="Courier New" panose="02070309020205020404" pitchFamily="49" charset="0"/>
                <a:cs typeface="Courier New" panose="02070309020205020404" pitchFamily="49" charset="0"/>
              </a:rPr>
              <a:t> to </a:t>
            </a:r>
            <a:r>
              <a:rPr lang="es-MX" sz="1100" b="1" dirty="0" err="1">
                <a:solidFill>
                  <a:srgbClr val="7030A0"/>
                </a:solidFill>
                <a:latin typeface="Courier New" panose="02070309020205020404" pitchFamily="49" charset="0"/>
                <a:cs typeface="Courier New" panose="02070309020205020404" pitchFamily="49" charset="0"/>
              </a:rPr>
              <a:t>down</a:t>
            </a:r>
            <a:endParaRPr lang="es-MX" sz="1100" b="1" dirty="0">
              <a:solidFill>
                <a:srgbClr val="7030A0"/>
              </a:solidFill>
              <a:latin typeface="Courier New" panose="02070309020205020404" pitchFamily="49" charset="0"/>
              <a:cs typeface="Courier New" panose="02070309020205020404" pitchFamily="49" charset="0"/>
            </a:endParaRPr>
          </a:p>
          <a:p>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15:01:45 </a:t>
            </a:r>
            <a:r>
              <a:rPr lang="es-MX" sz="1100" b="1" dirty="0">
                <a:solidFill>
                  <a:schemeClr val="accent2"/>
                </a:solidFill>
                <a:latin typeface="Courier New" panose="02070309020205020404" pitchFamily="49" charset="0"/>
                <a:cs typeface="Courier New" panose="02070309020205020404" pitchFamily="49" charset="0"/>
              </a:rPr>
              <a:t>2.2.2.2</a:t>
            </a:r>
            <a:r>
              <a:rPr lang="es-MX" sz="1100" dirty="0">
                <a:latin typeface="Courier New" panose="02070309020205020404" pitchFamily="49" charset="0"/>
                <a:cs typeface="Courier New" panose="02070309020205020404" pitchFamily="49" charset="0"/>
              </a:rPr>
              <a:t> 4706526: </a:t>
            </a:r>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15:04:59.709 </a:t>
            </a:r>
            <a:r>
              <a:rPr lang="es-MX" sz="1100" dirty="0" err="1">
                <a:latin typeface="Courier New" panose="02070309020205020404" pitchFamily="49" charset="0"/>
                <a:cs typeface="Courier New" panose="02070309020205020404" pitchFamily="49" charset="0"/>
              </a:rPr>
              <a:t>cdt</a:t>
            </a:r>
            <a:r>
              <a:rPr lang="es-MX" sz="1100" dirty="0">
                <a:latin typeface="Courier New" panose="02070309020205020404" pitchFamily="49" charset="0"/>
                <a:cs typeface="Courier New" panose="02070309020205020404" pitchFamily="49" charset="0"/>
              </a:rPr>
              <a:t>: %</a:t>
            </a:r>
            <a:r>
              <a:rPr lang="es-MX" sz="1100" dirty="0">
                <a:solidFill>
                  <a:srgbClr val="FF0000"/>
                </a:solidFill>
                <a:latin typeface="Courier New" panose="02070309020205020404" pitchFamily="49" charset="0"/>
                <a:cs typeface="Courier New" panose="02070309020205020404" pitchFamily="49" charset="0"/>
              </a:rPr>
              <a:t>ENVMON</a:t>
            </a:r>
            <a:r>
              <a:rPr lang="es-MX" sz="1100" dirty="0">
                <a:latin typeface="Courier New" panose="02070309020205020404" pitchFamily="49" charset="0"/>
                <a:cs typeface="Courier New" panose="02070309020205020404" pitchFamily="49" charset="0"/>
              </a:rPr>
              <a:t>-</a:t>
            </a:r>
            <a:r>
              <a:rPr lang="es-MX" sz="1100" b="1" dirty="0">
                <a:solidFill>
                  <a:srgbClr val="0070C0"/>
                </a:solidFill>
                <a:latin typeface="Courier New" panose="02070309020205020404" pitchFamily="49" charset="0"/>
                <a:cs typeface="Courier New" panose="02070309020205020404" pitchFamily="49" charset="0"/>
              </a:rPr>
              <a:t>3</a:t>
            </a:r>
            <a:r>
              <a:rPr lang="es-MX" sz="1100" dirty="0">
                <a:latin typeface="Courier New" panose="02070309020205020404" pitchFamily="49" charset="0"/>
                <a:cs typeface="Courier New" panose="02070309020205020404" pitchFamily="49" charset="0"/>
              </a:rPr>
              <a:t>-</a:t>
            </a:r>
            <a:r>
              <a:rPr lang="es-MX" sz="1100" b="1" dirty="0">
                <a:solidFill>
                  <a:srgbClr val="00B050"/>
                </a:solidFill>
                <a:latin typeface="Courier New" panose="02070309020205020404" pitchFamily="49" charset="0"/>
                <a:cs typeface="Courier New" panose="02070309020205020404" pitchFamily="49" charset="0"/>
              </a:rPr>
              <a:t>FAN_FAILED</a:t>
            </a:r>
            <a:r>
              <a:rPr lang="es-MX" sz="1100" dirty="0">
                <a:latin typeface="Courier New" panose="02070309020205020404" pitchFamily="49" charset="0"/>
                <a:cs typeface="Courier New" panose="02070309020205020404" pitchFamily="49" charset="0"/>
              </a:rPr>
              <a:t>: </a:t>
            </a:r>
            <a:r>
              <a:rPr lang="es-MX" sz="1100" b="1" dirty="0">
                <a:solidFill>
                  <a:srgbClr val="7030A0"/>
                </a:solidFill>
                <a:latin typeface="Courier New" panose="02070309020205020404" pitchFamily="49" charset="0"/>
                <a:cs typeface="Courier New" panose="02070309020205020404" pitchFamily="49" charset="0"/>
              </a:rPr>
              <a:t>Fan 1 </a:t>
            </a:r>
            <a:r>
              <a:rPr lang="es-MX" sz="1100" b="1" dirty="0" err="1">
                <a:solidFill>
                  <a:srgbClr val="7030A0"/>
                </a:solidFill>
                <a:latin typeface="Courier New" panose="02070309020205020404" pitchFamily="49" charset="0"/>
                <a:cs typeface="Courier New" panose="02070309020205020404" pitchFamily="49" charset="0"/>
              </a:rPr>
              <a:t>not</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rotating</a:t>
            </a:r>
            <a:endParaRPr lang="es-MX" sz="1100" b="1" dirty="0">
              <a:solidFill>
                <a:srgbClr val="7030A0"/>
              </a:solidFill>
              <a:latin typeface="Courier New" panose="02070309020205020404" pitchFamily="49" charset="0"/>
              <a:cs typeface="Courier New" panose="02070309020205020404" pitchFamily="49" charset="0"/>
            </a:endParaRPr>
          </a:p>
          <a:p>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20:05:00 </a:t>
            </a:r>
            <a:r>
              <a:rPr lang="es-MX" sz="1100" b="1" dirty="0">
                <a:solidFill>
                  <a:schemeClr val="accent2"/>
                </a:solidFill>
                <a:latin typeface="Courier New" panose="02070309020205020404" pitchFamily="49" charset="0"/>
                <a:cs typeface="Courier New" panose="02070309020205020404" pitchFamily="49" charset="0"/>
              </a:rPr>
              <a:t>3.3.3.3</a:t>
            </a:r>
            <a:r>
              <a:rPr lang="es-MX" sz="1100" dirty="0">
                <a:latin typeface="Courier New" panose="02070309020205020404" pitchFamily="49" charset="0"/>
                <a:cs typeface="Courier New" panose="02070309020205020404" pitchFamily="49" charset="0"/>
              </a:rPr>
              <a:t> TMNX: 4700367 </a:t>
            </a:r>
            <a:r>
              <a:rPr lang="es-MX" sz="1100" dirty="0">
                <a:solidFill>
                  <a:srgbClr val="FF0000"/>
                </a:solidFill>
                <a:latin typeface="Courier New" panose="02070309020205020404" pitchFamily="49" charset="0"/>
                <a:cs typeface="Courier New" panose="02070309020205020404" pitchFamily="49" charset="0"/>
              </a:rPr>
              <a:t>Base SECURITY</a:t>
            </a:r>
            <a:r>
              <a:rPr lang="es-MX" sz="1100" dirty="0">
                <a:latin typeface="Courier New" panose="02070309020205020404" pitchFamily="49" charset="0"/>
                <a:cs typeface="Courier New" panose="02070309020205020404" pitchFamily="49" charset="0"/>
              </a:rPr>
              <a:t>-</a:t>
            </a:r>
            <a:r>
              <a:rPr lang="es-MX" sz="1100" b="1" dirty="0">
                <a:solidFill>
                  <a:srgbClr val="0070C0"/>
                </a:solidFill>
                <a:latin typeface="Courier New" panose="02070309020205020404" pitchFamily="49" charset="0"/>
                <a:cs typeface="Courier New" panose="02070309020205020404" pitchFamily="49" charset="0"/>
              </a:rPr>
              <a:t>MINOR</a:t>
            </a:r>
            <a:r>
              <a:rPr lang="es-MX" sz="1100" dirty="0">
                <a:latin typeface="Courier New" panose="02070309020205020404" pitchFamily="49" charset="0"/>
                <a:cs typeface="Courier New" panose="02070309020205020404" pitchFamily="49" charset="0"/>
              </a:rPr>
              <a:t>-</a:t>
            </a:r>
            <a:r>
              <a:rPr lang="es-MX" sz="1100" b="1" dirty="0">
                <a:solidFill>
                  <a:srgbClr val="00B050"/>
                </a:solidFill>
                <a:latin typeface="Courier New" panose="02070309020205020404" pitchFamily="49" charset="0"/>
                <a:cs typeface="Courier New" panose="02070309020205020404" pitchFamily="49" charset="0"/>
              </a:rPr>
              <a:t>cli_user_login-2001</a:t>
            </a:r>
            <a:r>
              <a:rPr lang="es-MX" sz="1100" dirty="0">
                <a:latin typeface="Courier New" panose="02070309020205020404" pitchFamily="49" charset="0"/>
                <a:cs typeface="Courier New" panose="02070309020205020404" pitchFamily="49" charset="0"/>
              </a:rPr>
              <a:t> [</a:t>
            </a:r>
            <a:r>
              <a:rPr lang="es-MX" sz="1100" dirty="0" err="1">
                <a:latin typeface="Courier New" panose="02070309020205020404" pitchFamily="49" charset="0"/>
                <a:cs typeface="Courier New" panose="02070309020205020404" pitchFamily="49" charset="0"/>
              </a:rPr>
              <a:t>vpnadm</a:t>
            </a:r>
            <a:r>
              <a:rPr lang="es-MX" sz="1100" dirty="0">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User</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vpnadm</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from</a:t>
            </a:r>
            <a:r>
              <a:rPr lang="es-MX" sz="1100" b="1" dirty="0">
                <a:solidFill>
                  <a:srgbClr val="7030A0"/>
                </a:solidFill>
                <a:latin typeface="Courier New" panose="02070309020205020404" pitchFamily="49" charset="0"/>
                <a:cs typeface="Courier New" panose="02070309020205020404" pitchFamily="49" charset="0"/>
              </a:rPr>
              <a:t> 10.128.64.70 </a:t>
            </a:r>
            <a:r>
              <a:rPr lang="es-MX" sz="1100" b="1" dirty="0" err="1">
                <a:solidFill>
                  <a:srgbClr val="7030A0"/>
                </a:solidFill>
                <a:latin typeface="Courier New" panose="02070309020205020404" pitchFamily="49" charset="0"/>
                <a:cs typeface="Courier New" panose="02070309020205020404" pitchFamily="49" charset="0"/>
              </a:rPr>
              <a:t>logged</a:t>
            </a:r>
            <a:r>
              <a:rPr lang="es-MX" sz="1100" b="1" dirty="0">
                <a:solidFill>
                  <a:srgbClr val="7030A0"/>
                </a:solidFill>
                <a:latin typeface="Courier New" panose="02070309020205020404" pitchFamily="49" charset="0"/>
                <a:cs typeface="Courier New" panose="02070309020205020404" pitchFamily="49" charset="0"/>
              </a:rPr>
              <a:t> </a:t>
            </a:r>
            <a:r>
              <a:rPr lang="es-MX" sz="1100" dirty="0">
                <a:latin typeface="Courier New" panose="02070309020205020404" pitchFamily="49" charset="0"/>
                <a:cs typeface="Courier New" panose="02070309020205020404" pitchFamily="49" charset="0"/>
              </a:rPr>
              <a:t>in</a:t>
            </a:r>
          </a:p>
          <a:p>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20:05:00 </a:t>
            </a:r>
            <a:r>
              <a:rPr lang="es-MX" sz="1100" b="1" dirty="0">
                <a:solidFill>
                  <a:schemeClr val="accent2"/>
                </a:solidFill>
                <a:latin typeface="Courier New" panose="02070309020205020404" pitchFamily="49" charset="0"/>
                <a:cs typeface="Courier New" panose="02070309020205020404" pitchFamily="49" charset="0"/>
              </a:rPr>
              <a:t>3.3.3.3</a:t>
            </a:r>
            <a:r>
              <a:rPr lang="es-MX" sz="1100" dirty="0">
                <a:latin typeface="Courier New" panose="02070309020205020404" pitchFamily="49" charset="0"/>
                <a:cs typeface="Courier New" panose="02070309020205020404" pitchFamily="49" charset="0"/>
              </a:rPr>
              <a:t> TMNX: 4700368 </a:t>
            </a:r>
            <a:r>
              <a:rPr lang="es-MX" sz="1100" dirty="0">
                <a:solidFill>
                  <a:srgbClr val="FF0000"/>
                </a:solidFill>
                <a:latin typeface="Courier New" panose="02070309020205020404" pitchFamily="49" charset="0"/>
                <a:cs typeface="Courier New" panose="02070309020205020404" pitchFamily="49" charset="0"/>
              </a:rPr>
              <a:t>Base USER</a:t>
            </a:r>
            <a:r>
              <a:rPr lang="es-MX" sz="1100" dirty="0">
                <a:latin typeface="Courier New" panose="02070309020205020404" pitchFamily="49" charset="0"/>
                <a:cs typeface="Courier New" panose="02070309020205020404" pitchFamily="49" charset="0"/>
              </a:rPr>
              <a:t>-</a:t>
            </a:r>
            <a:r>
              <a:rPr lang="es-MX" sz="1100" b="1" dirty="0">
                <a:solidFill>
                  <a:srgbClr val="0070C0"/>
                </a:solidFill>
                <a:latin typeface="Courier New" panose="02070309020205020404" pitchFamily="49" charset="0"/>
                <a:cs typeface="Courier New" panose="02070309020205020404" pitchFamily="49" charset="0"/>
              </a:rPr>
              <a:t>MINOR</a:t>
            </a:r>
            <a:r>
              <a:rPr lang="es-MX" sz="1100" dirty="0">
                <a:latin typeface="Courier New" panose="02070309020205020404" pitchFamily="49" charset="0"/>
                <a:cs typeface="Courier New" panose="02070309020205020404" pitchFamily="49" charset="0"/>
              </a:rPr>
              <a:t>-</a:t>
            </a:r>
            <a:r>
              <a:rPr lang="es-MX" sz="1100" b="1" dirty="0">
                <a:solidFill>
                  <a:srgbClr val="00B050"/>
                </a:solidFill>
                <a:latin typeface="Courier New" panose="02070309020205020404" pitchFamily="49" charset="0"/>
                <a:cs typeface="Courier New" panose="02070309020205020404" pitchFamily="49" charset="0"/>
              </a:rPr>
              <a:t>cli_user_login-2001</a:t>
            </a:r>
            <a:r>
              <a:rPr lang="es-MX" sz="1100" dirty="0">
                <a:latin typeface="Courier New" panose="02070309020205020404" pitchFamily="49" charset="0"/>
                <a:cs typeface="Courier New" panose="02070309020205020404" pitchFamily="49" charset="0"/>
              </a:rPr>
              <a:t> [</a:t>
            </a:r>
            <a:r>
              <a:rPr lang="es-MX" sz="1100" dirty="0" err="1">
                <a:latin typeface="Courier New" panose="02070309020205020404" pitchFamily="49" charset="0"/>
                <a:cs typeface="Courier New" panose="02070309020205020404" pitchFamily="49" charset="0"/>
              </a:rPr>
              <a:t>vpnadm</a:t>
            </a:r>
            <a:r>
              <a:rPr lang="es-MX" sz="1100" dirty="0">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User</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from</a:t>
            </a:r>
            <a:r>
              <a:rPr lang="es-MX" sz="1100" b="1" dirty="0">
                <a:solidFill>
                  <a:srgbClr val="7030A0"/>
                </a:solidFill>
                <a:latin typeface="Courier New" panose="02070309020205020404" pitchFamily="49" charset="0"/>
                <a:cs typeface="Courier New" panose="02070309020205020404" pitchFamily="49" charset="0"/>
              </a:rPr>
              <a:t> 10.128.64.70 </a:t>
            </a:r>
            <a:r>
              <a:rPr lang="es-MX" sz="1100" b="1" dirty="0" err="1">
                <a:solidFill>
                  <a:srgbClr val="7030A0"/>
                </a:solidFill>
                <a:latin typeface="Courier New" panose="02070309020205020404" pitchFamily="49" charset="0"/>
                <a:cs typeface="Courier New" panose="02070309020205020404" pitchFamily="49" charset="0"/>
              </a:rPr>
              <a:t>logged</a:t>
            </a:r>
            <a:r>
              <a:rPr lang="es-MX" sz="1100" b="1" dirty="0">
                <a:solidFill>
                  <a:srgbClr val="7030A0"/>
                </a:solidFill>
                <a:latin typeface="Courier New" panose="02070309020205020404" pitchFamily="49" charset="0"/>
                <a:cs typeface="Courier New" panose="02070309020205020404" pitchFamily="49" charset="0"/>
              </a:rPr>
              <a:t> in</a:t>
            </a:r>
          </a:p>
          <a:p>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15:01:45 </a:t>
            </a:r>
            <a:r>
              <a:rPr lang="es-MX" sz="1100" b="1" dirty="0">
                <a:solidFill>
                  <a:schemeClr val="accent2"/>
                </a:solidFill>
                <a:latin typeface="Courier New" panose="02070309020205020404" pitchFamily="49" charset="0"/>
                <a:cs typeface="Courier New" panose="02070309020205020404" pitchFamily="49" charset="0"/>
              </a:rPr>
              <a:t>4.4.4.4</a:t>
            </a:r>
            <a:r>
              <a:rPr lang="es-MX" sz="1100" dirty="0">
                <a:latin typeface="Courier New" panose="02070309020205020404" pitchFamily="49" charset="0"/>
                <a:cs typeface="Courier New" panose="02070309020205020404" pitchFamily="49" charset="0"/>
              </a:rPr>
              <a:t> 2189111: </a:t>
            </a:r>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15:05:00.241 </a:t>
            </a:r>
            <a:r>
              <a:rPr lang="es-MX" sz="1100" dirty="0" err="1">
                <a:latin typeface="Courier New" panose="02070309020205020404" pitchFamily="49" charset="0"/>
                <a:cs typeface="Courier New" panose="02070309020205020404" pitchFamily="49" charset="0"/>
              </a:rPr>
              <a:t>cdt</a:t>
            </a:r>
            <a:r>
              <a:rPr lang="es-MX" sz="1100" dirty="0">
                <a:latin typeface="Courier New" panose="02070309020205020404" pitchFamily="49" charset="0"/>
                <a:cs typeface="Courier New" panose="02070309020205020404" pitchFamily="49" charset="0"/>
              </a:rPr>
              <a:t>: %</a:t>
            </a:r>
            <a:r>
              <a:rPr lang="es-MX" sz="1100" dirty="0">
                <a:solidFill>
                  <a:srgbClr val="FF0000"/>
                </a:solidFill>
                <a:latin typeface="Courier New" panose="02070309020205020404" pitchFamily="49" charset="0"/>
                <a:cs typeface="Courier New" panose="02070309020205020404" pitchFamily="49" charset="0"/>
              </a:rPr>
              <a:t>ENVMON</a:t>
            </a:r>
            <a:r>
              <a:rPr lang="es-MX" sz="1100" dirty="0">
                <a:latin typeface="Courier New" panose="02070309020205020404" pitchFamily="49" charset="0"/>
                <a:cs typeface="Courier New" panose="02070309020205020404" pitchFamily="49" charset="0"/>
              </a:rPr>
              <a:t>-</a:t>
            </a:r>
            <a:r>
              <a:rPr lang="es-MX" sz="1100" b="1" dirty="0">
                <a:solidFill>
                  <a:srgbClr val="0070C0"/>
                </a:solidFill>
                <a:latin typeface="Courier New" panose="02070309020205020404" pitchFamily="49" charset="0"/>
                <a:cs typeface="Courier New" panose="02070309020205020404" pitchFamily="49" charset="0"/>
              </a:rPr>
              <a:t>3</a:t>
            </a:r>
            <a:r>
              <a:rPr lang="es-MX" sz="1100" dirty="0">
                <a:latin typeface="Courier New" panose="02070309020205020404" pitchFamily="49" charset="0"/>
                <a:cs typeface="Courier New" panose="02070309020205020404" pitchFamily="49" charset="0"/>
              </a:rPr>
              <a:t>-</a:t>
            </a:r>
            <a:r>
              <a:rPr lang="es-MX" sz="1100" b="1" dirty="0">
                <a:solidFill>
                  <a:srgbClr val="00B050"/>
                </a:solidFill>
                <a:latin typeface="Courier New" panose="02070309020205020404" pitchFamily="49" charset="0"/>
                <a:cs typeface="Courier New" panose="02070309020205020404" pitchFamily="49" charset="0"/>
              </a:rPr>
              <a:t>FAN_FAILED</a:t>
            </a:r>
            <a:r>
              <a:rPr lang="es-MX" sz="1100" dirty="0">
                <a:latin typeface="Courier New" panose="02070309020205020404" pitchFamily="49" charset="0"/>
                <a:cs typeface="Courier New" panose="02070309020205020404" pitchFamily="49" charset="0"/>
              </a:rPr>
              <a:t>: </a:t>
            </a:r>
            <a:r>
              <a:rPr lang="es-MX" sz="1100" b="1" dirty="0">
                <a:solidFill>
                  <a:srgbClr val="7030A0"/>
                </a:solidFill>
                <a:latin typeface="Courier New" panose="02070309020205020404" pitchFamily="49" charset="0"/>
                <a:cs typeface="Courier New" panose="02070309020205020404" pitchFamily="49" charset="0"/>
              </a:rPr>
              <a:t>Fan 1 </a:t>
            </a:r>
            <a:r>
              <a:rPr lang="es-MX" sz="1100" b="1" dirty="0" err="1">
                <a:solidFill>
                  <a:srgbClr val="7030A0"/>
                </a:solidFill>
                <a:latin typeface="Courier New" panose="02070309020205020404" pitchFamily="49" charset="0"/>
                <a:cs typeface="Courier New" panose="02070309020205020404" pitchFamily="49" charset="0"/>
              </a:rPr>
              <a:t>not</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rotating</a:t>
            </a:r>
            <a:endParaRPr lang="es-MX" sz="1100" b="1" dirty="0">
              <a:solidFill>
                <a:srgbClr val="7030A0"/>
              </a:solidFill>
              <a:latin typeface="Courier New" panose="02070309020205020404" pitchFamily="49" charset="0"/>
              <a:cs typeface="Courier New" panose="02070309020205020404" pitchFamily="49" charset="0"/>
            </a:endParaRPr>
          </a:p>
          <a:p>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15:05:00 </a:t>
            </a:r>
            <a:r>
              <a:rPr lang="es-MX" sz="1100" b="1" dirty="0">
                <a:solidFill>
                  <a:schemeClr val="accent2"/>
                </a:solidFill>
                <a:latin typeface="Courier New" panose="02070309020205020404" pitchFamily="49" charset="0"/>
                <a:cs typeface="Courier New" panose="02070309020205020404" pitchFamily="49" charset="0"/>
              </a:rPr>
              <a:t>1.1.1.1</a:t>
            </a:r>
            <a:r>
              <a:rPr lang="es-MX" sz="1100" dirty="0">
                <a:latin typeface="Courier New" panose="02070309020205020404" pitchFamily="49" charset="0"/>
                <a:cs typeface="Courier New" panose="02070309020205020404" pitchFamily="49" charset="0"/>
              </a:rPr>
              <a:t> : %</a:t>
            </a:r>
            <a:r>
              <a:rPr lang="es-MX" sz="1100" dirty="0">
                <a:solidFill>
                  <a:srgbClr val="FF0000"/>
                </a:solidFill>
                <a:latin typeface="Courier New" panose="02070309020205020404" pitchFamily="49" charset="0"/>
                <a:cs typeface="Courier New" panose="02070309020205020404" pitchFamily="49" charset="0"/>
              </a:rPr>
              <a:t>LINK</a:t>
            </a:r>
            <a:r>
              <a:rPr lang="es-MX" sz="1100" dirty="0">
                <a:latin typeface="Courier New" panose="02070309020205020404" pitchFamily="49" charset="0"/>
                <a:cs typeface="Courier New" panose="02070309020205020404" pitchFamily="49" charset="0"/>
              </a:rPr>
              <a:t>-</a:t>
            </a:r>
            <a:r>
              <a:rPr lang="es-MX" sz="1100" b="1" dirty="0">
                <a:solidFill>
                  <a:srgbClr val="0070C0"/>
                </a:solidFill>
                <a:latin typeface="Courier New" panose="02070309020205020404" pitchFamily="49" charset="0"/>
                <a:cs typeface="Courier New" panose="02070309020205020404" pitchFamily="49" charset="0"/>
              </a:rPr>
              <a:t>3</a:t>
            </a:r>
            <a:r>
              <a:rPr lang="es-MX" sz="1100" dirty="0">
                <a:latin typeface="Courier New" panose="02070309020205020404" pitchFamily="49" charset="0"/>
                <a:cs typeface="Courier New" panose="02070309020205020404" pitchFamily="49" charset="0"/>
              </a:rPr>
              <a:t>-</a:t>
            </a:r>
            <a:r>
              <a:rPr lang="es-MX" sz="1100" b="1" dirty="0">
                <a:solidFill>
                  <a:srgbClr val="00B050"/>
                </a:solidFill>
                <a:latin typeface="Courier New" panose="02070309020205020404" pitchFamily="49" charset="0"/>
                <a:cs typeface="Courier New" panose="02070309020205020404" pitchFamily="49" charset="0"/>
              </a:rPr>
              <a:t>UPDOWN</a:t>
            </a:r>
            <a:r>
              <a:rPr lang="es-MX" sz="1100" dirty="0">
                <a:latin typeface="Courier New" panose="02070309020205020404" pitchFamily="49" charset="0"/>
                <a:cs typeface="Courier New" panose="02070309020205020404" pitchFamily="49" charset="0"/>
              </a:rPr>
              <a:t>: </a:t>
            </a:r>
            <a:r>
              <a:rPr lang="es-MX" sz="1100" b="1" dirty="0">
                <a:solidFill>
                  <a:srgbClr val="7030A0"/>
                </a:solidFill>
                <a:latin typeface="Courier New" panose="02070309020205020404" pitchFamily="49" charset="0"/>
                <a:cs typeface="Courier New" panose="02070309020205020404" pitchFamily="49" charset="0"/>
              </a:rPr>
              <a:t>Interface Serial6/6:0, </a:t>
            </a:r>
            <a:r>
              <a:rPr lang="es-MX" sz="1100" b="1" dirty="0" err="1">
                <a:solidFill>
                  <a:srgbClr val="7030A0"/>
                </a:solidFill>
                <a:latin typeface="Courier New" panose="02070309020205020404" pitchFamily="49" charset="0"/>
                <a:cs typeface="Courier New" panose="02070309020205020404" pitchFamily="49" charset="0"/>
              </a:rPr>
              <a:t>changed</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state</a:t>
            </a:r>
            <a:r>
              <a:rPr lang="es-MX" sz="1100" b="1" dirty="0">
                <a:solidFill>
                  <a:srgbClr val="7030A0"/>
                </a:solidFill>
                <a:latin typeface="Courier New" panose="02070309020205020404" pitchFamily="49" charset="0"/>
                <a:cs typeface="Courier New" panose="02070309020205020404" pitchFamily="49" charset="0"/>
              </a:rPr>
              <a:t> to </a:t>
            </a:r>
            <a:r>
              <a:rPr lang="es-MX" sz="1100" b="1" dirty="0" err="1">
                <a:solidFill>
                  <a:srgbClr val="7030A0"/>
                </a:solidFill>
                <a:latin typeface="Courier New" panose="02070309020205020404" pitchFamily="49" charset="0"/>
                <a:cs typeface="Courier New" panose="02070309020205020404" pitchFamily="49" charset="0"/>
              </a:rPr>
              <a:t>down</a:t>
            </a:r>
            <a:endParaRPr lang="es-MX" sz="1100" b="1" dirty="0">
              <a:solidFill>
                <a:srgbClr val="7030A0"/>
              </a:solidFill>
              <a:latin typeface="Courier New" panose="02070309020205020404" pitchFamily="49" charset="0"/>
              <a:cs typeface="Courier New" panose="02070309020205020404" pitchFamily="49" charset="0"/>
            </a:endParaRPr>
          </a:p>
          <a:p>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15:01:45 </a:t>
            </a:r>
            <a:r>
              <a:rPr lang="es-MX" sz="1100" b="1" dirty="0">
                <a:solidFill>
                  <a:schemeClr val="accent2"/>
                </a:solidFill>
                <a:latin typeface="Courier New" panose="02070309020205020404" pitchFamily="49" charset="0"/>
                <a:cs typeface="Courier New" panose="02070309020205020404" pitchFamily="49" charset="0"/>
              </a:rPr>
              <a:t>4.4.4.4</a:t>
            </a:r>
            <a:r>
              <a:rPr lang="es-MX" sz="1100" dirty="0">
                <a:latin typeface="Courier New" panose="02070309020205020404" pitchFamily="49" charset="0"/>
                <a:cs typeface="Courier New" panose="02070309020205020404" pitchFamily="49" charset="0"/>
              </a:rPr>
              <a:t> 1279548: </a:t>
            </a:r>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15:05:00.542 </a:t>
            </a:r>
            <a:r>
              <a:rPr lang="es-MX" sz="1100" dirty="0" err="1">
                <a:latin typeface="Courier New" panose="02070309020205020404" pitchFamily="49" charset="0"/>
                <a:cs typeface="Courier New" panose="02070309020205020404" pitchFamily="49" charset="0"/>
              </a:rPr>
              <a:t>cdt</a:t>
            </a:r>
            <a:r>
              <a:rPr lang="es-MX" sz="1100" dirty="0">
                <a:latin typeface="Courier New" panose="02070309020205020404" pitchFamily="49" charset="0"/>
                <a:cs typeface="Courier New" panose="02070309020205020404" pitchFamily="49" charset="0"/>
              </a:rPr>
              <a:t>: %</a:t>
            </a:r>
            <a:r>
              <a:rPr lang="es-MX" sz="1100" dirty="0">
                <a:solidFill>
                  <a:srgbClr val="FF0000"/>
                </a:solidFill>
                <a:latin typeface="Courier New" panose="02070309020205020404" pitchFamily="49" charset="0"/>
                <a:cs typeface="Courier New" panose="02070309020205020404" pitchFamily="49" charset="0"/>
              </a:rPr>
              <a:t>ENVMON</a:t>
            </a:r>
            <a:r>
              <a:rPr lang="es-MX" sz="1100" dirty="0">
                <a:latin typeface="Courier New" panose="02070309020205020404" pitchFamily="49" charset="0"/>
                <a:cs typeface="Courier New" panose="02070309020205020404" pitchFamily="49" charset="0"/>
              </a:rPr>
              <a:t>-</a:t>
            </a:r>
            <a:r>
              <a:rPr lang="es-MX" sz="1100" b="1" dirty="0">
                <a:solidFill>
                  <a:srgbClr val="0070C0"/>
                </a:solidFill>
                <a:latin typeface="Courier New" panose="02070309020205020404" pitchFamily="49" charset="0"/>
                <a:cs typeface="Courier New" panose="02070309020205020404" pitchFamily="49" charset="0"/>
              </a:rPr>
              <a:t>3</a:t>
            </a:r>
            <a:r>
              <a:rPr lang="es-MX" sz="1100" dirty="0">
                <a:latin typeface="Courier New" panose="02070309020205020404" pitchFamily="49" charset="0"/>
                <a:cs typeface="Courier New" panose="02070309020205020404" pitchFamily="49" charset="0"/>
              </a:rPr>
              <a:t>-</a:t>
            </a:r>
            <a:r>
              <a:rPr lang="es-MX" sz="1100" b="1" dirty="0">
                <a:solidFill>
                  <a:srgbClr val="00B050"/>
                </a:solidFill>
                <a:latin typeface="Courier New" panose="02070309020205020404" pitchFamily="49" charset="0"/>
                <a:cs typeface="Courier New" panose="02070309020205020404" pitchFamily="49" charset="0"/>
              </a:rPr>
              <a:t>FAN_FAILED</a:t>
            </a:r>
            <a:r>
              <a:rPr lang="es-MX" sz="1100" dirty="0">
                <a:latin typeface="Courier New" panose="02070309020205020404" pitchFamily="49" charset="0"/>
                <a:cs typeface="Courier New" panose="02070309020205020404" pitchFamily="49" charset="0"/>
              </a:rPr>
              <a:t>: </a:t>
            </a:r>
            <a:r>
              <a:rPr lang="es-MX" sz="1100" b="1" dirty="0">
                <a:solidFill>
                  <a:srgbClr val="7030A0"/>
                </a:solidFill>
                <a:latin typeface="Courier New" panose="02070309020205020404" pitchFamily="49" charset="0"/>
                <a:cs typeface="Courier New" panose="02070309020205020404" pitchFamily="49" charset="0"/>
              </a:rPr>
              <a:t>Fan 3 </a:t>
            </a:r>
            <a:r>
              <a:rPr lang="es-MX" sz="1100" b="1" dirty="0" err="1">
                <a:solidFill>
                  <a:srgbClr val="7030A0"/>
                </a:solidFill>
                <a:latin typeface="Courier New" panose="02070309020205020404" pitchFamily="49" charset="0"/>
                <a:cs typeface="Courier New" panose="02070309020205020404" pitchFamily="49" charset="0"/>
              </a:rPr>
              <a:t>not</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rotating</a:t>
            </a:r>
            <a:endParaRPr lang="es-MX" sz="1100" b="1" dirty="0">
              <a:solidFill>
                <a:srgbClr val="7030A0"/>
              </a:solidFill>
              <a:latin typeface="Courier New" panose="02070309020205020404" pitchFamily="49" charset="0"/>
              <a:cs typeface="Courier New" panose="02070309020205020404" pitchFamily="49" charset="0"/>
            </a:endParaRPr>
          </a:p>
          <a:p>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15:01:46 </a:t>
            </a:r>
            <a:r>
              <a:rPr lang="es-MX" sz="1100" b="1" dirty="0">
                <a:solidFill>
                  <a:schemeClr val="accent2"/>
                </a:solidFill>
                <a:latin typeface="Courier New" panose="02070309020205020404" pitchFamily="49" charset="0"/>
                <a:cs typeface="Courier New" panose="02070309020205020404" pitchFamily="49" charset="0"/>
              </a:rPr>
              <a:t>5.5.5.5</a:t>
            </a:r>
            <a:r>
              <a:rPr lang="es-MX" sz="1100" dirty="0">
                <a:latin typeface="Courier New" panose="02070309020205020404" pitchFamily="49" charset="0"/>
                <a:cs typeface="Courier New" panose="02070309020205020404" pitchFamily="49" charset="0"/>
              </a:rPr>
              <a:t> 5422773: </a:t>
            </a:r>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15:05:00.938 </a:t>
            </a:r>
            <a:r>
              <a:rPr lang="es-MX" sz="1100" dirty="0" err="1">
                <a:latin typeface="Courier New" panose="02070309020205020404" pitchFamily="49" charset="0"/>
                <a:cs typeface="Courier New" panose="02070309020205020404" pitchFamily="49" charset="0"/>
              </a:rPr>
              <a:t>cdt</a:t>
            </a:r>
            <a:r>
              <a:rPr lang="es-MX" sz="1100" dirty="0">
                <a:latin typeface="Courier New" panose="02070309020205020404" pitchFamily="49" charset="0"/>
                <a:cs typeface="Courier New" panose="02070309020205020404" pitchFamily="49" charset="0"/>
              </a:rPr>
              <a:t>: %</a:t>
            </a:r>
            <a:r>
              <a:rPr lang="es-MX" sz="1100" dirty="0">
                <a:solidFill>
                  <a:srgbClr val="FF0000"/>
                </a:solidFill>
                <a:latin typeface="Courier New" panose="02070309020205020404" pitchFamily="49" charset="0"/>
                <a:cs typeface="Courier New" panose="02070309020205020404" pitchFamily="49" charset="0"/>
              </a:rPr>
              <a:t>ENVMON</a:t>
            </a:r>
            <a:r>
              <a:rPr lang="es-MX" sz="1100" dirty="0">
                <a:latin typeface="Courier New" panose="02070309020205020404" pitchFamily="49" charset="0"/>
                <a:cs typeface="Courier New" panose="02070309020205020404" pitchFamily="49" charset="0"/>
              </a:rPr>
              <a:t>-</a:t>
            </a:r>
            <a:r>
              <a:rPr lang="es-MX" sz="1100" b="1" dirty="0">
                <a:solidFill>
                  <a:srgbClr val="0070C0"/>
                </a:solidFill>
                <a:latin typeface="Courier New" panose="02070309020205020404" pitchFamily="49" charset="0"/>
                <a:cs typeface="Courier New" panose="02070309020205020404" pitchFamily="49" charset="0"/>
              </a:rPr>
              <a:t>3</a:t>
            </a:r>
            <a:r>
              <a:rPr lang="es-MX" sz="1100" dirty="0">
                <a:latin typeface="Courier New" panose="02070309020205020404" pitchFamily="49" charset="0"/>
                <a:cs typeface="Courier New" panose="02070309020205020404" pitchFamily="49" charset="0"/>
              </a:rPr>
              <a:t>-</a:t>
            </a:r>
            <a:r>
              <a:rPr lang="es-MX" sz="1100" b="1" dirty="0">
                <a:solidFill>
                  <a:srgbClr val="00B050"/>
                </a:solidFill>
                <a:latin typeface="Courier New" panose="02070309020205020404" pitchFamily="49" charset="0"/>
                <a:cs typeface="Courier New" panose="02070309020205020404" pitchFamily="49" charset="0"/>
              </a:rPr>
              <a:t>FAN_FAILED</a:t>
            </a:r>
            <a:r>
              <a:rPr lang="es-MX" sz="1100" dirty="0">
                <a:latin typeface="Courier New" panose="02070309020205020404" pitchFamily="49" charset="0"/>
                <a:cs typeface="Courier New" panose="02070309020205020404" pitchFamily="49" charset="0"/>
              </a:rPr>
              <a:t>: </a:t>
            </a:r>
            <a:r>
              <a:rPr lang="es-MX" sz="1100" b="1" dirty="0">
                <a:solidFill>
                  <a:srgbClr val="7030A0"/>
                </a:solidFill>
                <a:latin typeface="Courier New" panose="02070309020205020404" pitchFamily="49" charset="0"/>
                <a:cs typeface="Courier New" panose="02070309020205020404" pitchFamily="49" charset="0"/>
              </a:rPr>
              <a:t>Fan 1 </a:t>
            </a:r>
            <a:r>
              <a:rPr lang="es-MX" sz="1100" b="1" dirty="0" err="1">
                <a:solidFill>
                  <a:srgbClr val="7030A0"/>
                </a:solidFill>
                <a:latin typeface="Courier New" panose="02070309020205020404" pitchFamily="49" charset="0"/>
                <a:cs typeface="Courier New" panose="02070309020205020404" pitchFamily="49" charset="0"/>
              </a:rPr>
              <a:t>not</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rotating</a:t>
            </a:r>
            <a:endParaRPr lang="es-MX" sz="1100" b="1" dirty="0">
              <a:solidFill>
                <a:srgbClr val="7030A0"/>
              </a:solidFill>
              <a:latin typeface="Courier New" panose="02070309020205020404" pitchFamily="49" charset="0"/>
              <a:cs typeface="Courier New" panose="02070309020205020404" pitchFamily="49" charset="0"/>
            </a:endParaRPr>
          </a:p>
        </p:txBody>
      </p:sp>
      <p:sp>
        <p:nvSpPr>
          <p:cNvPr id="5" name="TextBox 4"/>
          <p:cNvSpPr txBox="1"/>
          <p:nvPr/>
        </p:nvSpPr>
        <p:spPr>
          <a:xfrm>
            <a:off x="332014" y="4032352"/>
            <a:ext cx="11408228" cy="2031325"/>
          </a:xfrm>
          <a:prstGeom prst="rect">
            <a:avLst/>
          </a:prstGeom>
          <a:noFill/>
        </p:spPr>
        <p:txBody>
          <a:bodyPr wrap="square" rtlCol="0">
            <a:spAutoFit/>
          </a:bodyPr>
          <a:lstStyle/>
          <a:p>
            <a:r>
              <a:rPr lang="es-MX" sz="1050" dirty="0" err="1">
                <a:latin typeface="Courier New" panose="02070309020205020404" pitchFamily="49" charset="0"/>
                <a:cs typeface="Courier New" panose="02070309020205020404" pitchFamily="49" charset="0"/>
              </a:rPr>
              <a:t>Apr</a:t>
            </a:r>
            <a:r>
              <a:rPr lang="es-MX" sz="1050" dirty="0">
                <a:latin typeface="Courier New" panose="02070309020205020404" pitchFamily="49" charset="0"/>
                <a:cs typeface="Courier New" panose="02070309020205020404" pitchFamily="49" charset="0"/>
              </a:rPr>
              <a:t> 21 15:05:00 %MEX335AR06 %</a:t>
            </a:r>
            <a:r>
              <a:rPr lang="es-MX" sz="1050" b="1" dirty="0">
                <a:solidFill>
                  <a:schemeClr val="accent2"/>
                </a:solidFill>
                <a:latin typeface="Courier New" panose="02070309020205020404" pitchFamily="49" charset="0"/>
                <a:cs typeface="Courier New" panose="02070309020205020404" pitchFamily="49" charset="0"/>
              </a:rPr>
              <a:t>1.1.1.1</a:t>
            </a:r>
            <a:r>
              <a:rPr lang="es-MX" sz="1050" dirty="0">
                <a:latin typeface="Courier New" panose="02070309020205020404" pitchFamily="49" charset="0"/>
                <a:cs typeface="Courier New" panose="02070309020205020404" pitchFamily="49" charset="0"/>
              </a:rPr>
              <a:t> %PENDIENTE %PENDIENTE %CISCO %7206VXR %LOOPBACK %LOOPBACK %MEX %</a:t>
            </a:r>
            <a:r>
              <a:rPr lang="es-MX" sz="1050" b="1" dirty="0">
                <a:solidFill>
                  <a:srgbClr val="FF0000"/>
                </a:solidFill>
                <a:latin typeface="Courier New" panose="02070309020205020404" pitchFamily="49" charset="0"/>
                <a:cs typeface="Courier New" panose="02070309020205020404" pitchFamily="49" charset="0"/>
              </a:rPr>
              <a:t>CONTROLLER</a:t>
            </a:r>
            <a:r>
              <a:rPr lang="es-MX" sz="1050" dirty="0">
                <a:latin typeface="Courier New" panose="02070309020205020404" pitchFamily="49" charset="0"/>
                <a:cs typeface="Courier New" panose="02070309020205020404" pitchFamily="49" charset="0"/>
              </a:rPr>
              <a:t> %</a:t>
            </a:r>
            <a:r>
              <a:rPr lang="es-MX" sz="1050" b="1" dirty="0">
                <a:solidFill>
                  <a:srgbClr val="0070C0"/>
                </a:solidFill>
                <a:latin typeface="Courier New" panose="02070309020205020404" pitchFamily="49" charset="0"/>
                <a:cs typeface="Courier New" panose="02070309020205020404" pitchFamily="49" charset="0"/>
              </a:rPr>
              <a:t>5</a:t>
            </a:r>
            <a:r>
              <a:rPr lang="es-MX" sz="1050" dirty="0">
                <a:solidFill>
                  <a:srgbClr val="0070C0"/>
                </a:solidFill>
                <a:latin typeface="Courier New" panose="02070309020205020404" pitchFamily="49" charset="0"/>
                <a:cs typeface="Courier New" panose="02070309020205020404" pitchFamily="49" charset="0"/>
              </a:rPr>
              <a:t> </a:t>
            </a:r>
            <a:r>
              <a:rPr lang="es-MX" sz="1050" dirty="0">
                <a:latin typeface="Courier New" panose="02070309020205020404" pitchFamily="49" charset="0"/>
                <a:cs typeface="Courier New" panose="02070309020205020404" pitchFamily="49" charset="0"/>
              </a:rPr>
              <a:t>%</a:t>
            </a:r>
            <a:r>
              <a:rPr lang="es-MX" sz="1050" b="1" dirty="0">
                <a:solidFill>
                  <a:srgbClr val="00B050"/>
                </a:solidFill>
                <a:latin typeface="Courier New" panose="02070309020205020404" pitchFamily="49" charset="0"/>
                <a:cs typeface="Courier New" panose="02070309020205020404" pitchFamily="49" charset="0"/>
              </a:rPr>
              <a:t>UPDOWN</a:t>
            </a:r>
            <a:r>
              <a:rPr lang="es-MX" sz="1050" dirty="0">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Controller</a:t>
            </a:r>
            <a:r>
              <a:rPr lang="es-MX" sz="1050" b="1" dirty="0">
                <a:solidFill>
                  <a:srgbClr val="7030A0"/>
                </a:solidFill>
                <a:latin typeface="Courier New" panose="02070309020205020404" pitchFamily="49" charset="0"/>
                <a:cs typeface="Courier New" panose="02070309020205020404" pitchFamily="49" charset="0"/>
              </a:rPr>
              <a:t> E1 6/6, </a:t>
            </a:r>
            <a:r>
              <a:rPr lang="es-MX" sz="1050" b="1" dirty="0" err="1">
                <a:solidFill>
                  <a:srgbClr val="7030A0"/>
                </a:solidFill>
                <a:latin typeface="Courier New" panose="02070309020205020404" pitchFamily="49" charset="0"/>
                <a:cs typeface="Courier New" panose="02070309020205020404" pitchFamily="49" charset="0"/>
              </a:rPr>
              <a:t>changed</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state</a:t>
            </a:r>
            <a:r>
              <a:rPr lang="es-MX" sz="1050" b="1" dirty="0">
                <a:solidFill>
                  <a:srgbClr val="7030A0"/>
                </a:solidFill>
                <a:latin typeface="Courier New" panose="02070309020205020404" pitchFamily="49" charset="0"/>
                <a:cs typeface="Courier New" panose="02070309020205020404" pitchFamily="49" charset="0"/>
              </a:rPr>
              <a:t> to </a:t>
            </a:r>
            <a:r>
              <a:rPr lang="es-MX" sz="1050" b="1" dirty="0" err="1">
                <a:solidFill>
                  <a:srgbClr val="7030A0"/>
                </a:solidFill>
                <a:latin typeface="Courier New" panose="02070309020205020404" pitchFamily="49" charset="0"/>
                <a:cs typeface="Courier New" panose="02070309020205020404" pitchFamily="49" charset="0"/>
              </a:rPr>
              <a:t>down</a:t>
            </a:r>
            <a:endParaRPr lang="es-MX" sz="1050" b="1" dirty="0">
              <a:solidFill>
                <a:srgbClr val="7030A0"/>
              </a:solidFill>
              <a:latin typeface="Courier New" panose="02070309020205020404" pitchFamily="49" charset="0"/>
              <a:cs typeface="Courier New" panose="02070309020205020404" pitchFamily="49" charset="0"/>
            </a:endParaRPr>
          </a:p>
          <a:p>
            <a:r>
              <a:rPr lang="es-MX" sz="1050" dirty="0" err="1">
                <a:latin typeface="Courier New" panose="02070309020205020404" pitchFamily="49" charset="0"/>
                <a:cs typeface="Courier New" panose="02070309020205020404" pitchFamily="49" charset="0"/>
              </a:rPr>
              <a:t>Apr</a:t>
            </a:r>
            <a:r>
              <a:rPr lang="es-MX" sz="1050" dirty="0">
                <a:latin typeface="Courier New" panose="02070309020205020404" pitchFamily="49" charset="0"/>
                <a:cs typeface="Courier New" panose="02070309020205020404" pitchFamily="49" charset="0"/>
              </a:rPr>
              <a:t> 21 15:05:00 %MEX313SB01 %</a:t>
            </a:r>
            <a:r>
              <a:rPr lang="es-MX" sz="1050" b="1" dirty="0">
                <a:solidFill>
                  <a:schemeClr val="accent2"/>
                </a:solidFill>
                <a:latin typeface="Courier New" panose="02070309020205020404" pitchFamily="49" charset="0"/>
                <a:cs typeface="Courier New" panose="02070309020205020404" pitchFamily="49" charset="0"/>
              </a:rPr>
              <a:t>2.2.2.2</a:t>
            </a:r>
            <a:r>
              <a:rPr lang="es-MX" sz="1050" dirty="0">
                <a:latin typeface="Courier New" panose="02070309020205020404" pitchFamily="49" charset="0"/>
                <a:cs typeface="Courier New" panose="02070309020205020404" pitchFamily="49" charset="0"/>
              </a:rPr>
              <a:t> %PENDIENTE %PENDIENTE %CISCO %2851 %LOOPBACK %LOOPBACK %MEX %</a:t>
            </a:r>
            <a:r>
              <a:rPr lang="es-MX" sz="1050" b="1" dirty="0">
                <a:solidFill>
                  <a:srgbClr val="FF0000"/>
                </a:solidFill>
                <a:latin typeface="Courier New" panose="02070309020205020404" pitchFamily="49" charset="0"/>
                <a:cs typeface="Courier New" panose="02070309020205020404" pitchFamily="49" charset="0"/>
              </a:rPr>
              <a:t>ENVMON</a:t>
            </a:r>
            <a:r>
              <a:rPr lang="es-MX" sz="1050" dirty="0">
                <a:latin typeface="Courier New" panose="02070309020205020404" pitchFamily="49" charset="0"/>
                <a:cs typeface="Courier New" panose="02070309020205020404" pitchFamily="49" charset="0"/>
              </a:rPr>
              <a:t> %</a:t>
            </a:r>
            <a:r>
              <a:rPr lang="es-MX" sz="1050" b="1" dirty="0">
                <a:solidFill>
                  <a:srgbClr val="0070C0"/>
                </a:solidFill>
                <a:latin typeface="Courier New" panose="02070309020205020404" pitchFamily="49" charset="0"/>
                <a:cs typeface="Courier New" panose="02070309020205020404" pitchFamily="49" charset="0"/>
              </a:rPr>
              <a:t>3</a:t>
            </a:r>
            <a:r>
              <a:rPr lang="es-MX" sz="1050" dirty="0">
                <a:latin typeface="Courier New" panose="02070309020205020404" pitchFamily="49" charset="0"/>
                <a:cs typeface="Courier New" panose="02070309020205020404" pitchFamily="49" charset="0"/>
              </a:rPr>
              <a:t> %</a:t>
            </a:r>
            <a:r>
              <a:rPr lang="es-MX" sz="1050" b="1" dirty="0">
                <a:solidFill>
                  <a:srgbClr val="00B050"/>
                </a:solidFill>
                <a:latin typeface="Courier New" panose="02070309020205020404" pitchFamily="49" charset="0"/>
                <a:cs typeface="Courier New" panose="02070309020205020404" pitchFamily="49" charset="0"/>
              </a:rPr>
              <a:t>FAN_FAILED</a:t>
            </a:r>
            <a:r>
              <a:rPr lang="es-MX" sz="1050" dirty="0">
                <a:latin typeface="Courier New" panose="02070309020205020404" pitchFamily="49" charset="0"/>
                <a:cs typeface="Courier New" panose="02070309020205020404" pitchFamily="49" charset="0"/>
              </a:rPr>
              <a:t>: </a:t>
            </a:r>
            <a:r>
              <a:rPr lang="es-MX" sz="1050" b="1" dirty="0">
                <a:solidFill>
                  <a:srgbClr val="7030A0"/>
                </a:solidFill>
                <a:latin typeface="Courier New" panose="02070309020205020404" pitchFamily="49" charset="0"/>
                <a:cs typeface="Courier New" panose="02070309020205020404" pitchFamily="49" charset="0"/>
              </a:rPr>
              <a:t>Fan 1 </a:t>
            </a:r>
            <a:r>
              <a:rPr lang="es-MX" sz="1050" b="1" dirty="0" err="1">
                <a:solidFill>
                  <a:srgbClr val="7030A0"/>
                </a:solidFill>
                <a:latin typeface="Courier New" panose="02070309020205020404" pitchFamily="49" charset="0"/>
                <a:cs typeface="Courier New" panose="02070309020205020404" pitchFamily="49" charset="0"/>
              </a:rPr>
              <a:t>not</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rotating</a:t>
            </a:r>
            <a:endParaRPr lang="es-MX" sz="1050" b="1" dirty="0">
              <a:solidFill>
                <a:srgbClr val="7030A0"/>
              </a:solidFill>
              <a:latin typeface="Courier New" panose="02070309020205020404" pitchFamily="49" charset="0"/>
              <a:cs typeface="Courier New" panose="02070309020205020404" pitchFamily="49" charset="0"/>
            </a:endParaRPr>
          </a:p>
          <a:p>
            <a:r>
              <a:rPr lang="es-MX" sz="1050" dirty="0" err="1">
                <a:latin typeface="Courier New" panose="02070309020205020404" pitchFamily="49" charset="0"/>
                <a:cs typeface="Courier New" panose="02070309020205020404" pitchFamily="49" charset="0"/>
              </a:rPr>
              <a:t>Apr</a:t>
            </a:r>
            <a:r>
              <a:rPr lang="es-MX" sz="1050" dirty="0">
                <a:latin typeface="Courier New" panose="02070309020205020404" pitchFamily="49" charset="0"/>
                <a:cs typeface="Courier New" panose="02070309020205020404" pitchFamily="49" charset="0"/>
              </a:rPr>
              <a:t> 21 15:05:00 %MEX430NPE02 %</a:t>
            </a:r>
            <a:r>
              <a:rPr lang="es-MX" sz="1050" b="1" dirty="0">
                <a:solidFill>
                  <a:schemeClr val="accent2"/>
                </a:solidFill>
                <a:latin typeface="Courier New" panose="02070309020205020404" pitchFamily="49" charset="0"/>
                <a:cs typeface="Courier New" panose="02070309020205020404" pitchFamily="49" charset="0"/>
              </a:rPr>
              <a:t>3.3.3.3</a:t>
            </a:r>
            <a:r>
              <a:rPr lang="es-MX" sz="1050" dirty="0">
                <a:latin typeface="Courier New" panose="02070309020205020404" pitchFamily="49" charset="0"/>
                <a:cs typeface="Courier New" panose="02070309020205020404" pitchFamily="49" charset="0"/>
              </a:rPr>
              <a:t> %PENDIENTE %PENDIENTE %ALCATEL %7750_SR_7 %</a:t>
            </a:r>
            <a:r>
              <a:rPr lang="es-MX" sz="1050" dirty="0" err="1">
                <a:latin typeface="Courier New" panose="02070309020205020404" pitchFamily="49" charset="0"/>
                <a:cs typeface="Courier New" panose="02070309020205020404" pitchFamily="49" charset="0"/>
              </a:rPr>
              <a:t>system</a:t>
            </a:r>
            <a:r>
              <a:rPr lang="es-MX" sz="1050" dirty="0">
                <a:latin typeface="Courier New" panose="02070309020205020404" pitchFamily="49" charset="0"/>
                <a:cs typeface="Courier New" panose="02070309020205020404" pitchFamily="49" charset="0"/>
              </a:rPr>
              <a:t> % %MEX %</a:t>
            </a:r>
            <a:r>
              <a:rPr lang="es-MX" sz="1050" b="1" dirty="0" err="1">
                <a:solidFill>
                  <a:srgbClr val="FF0000"/>
                </a:solidFill>
                <a:latin typeface="Courier New" panose="02070309020205020404" pitchFamily="49" charset="0"/>
                <a:cs typeface="Courier New" panose="02070309020205020404" pitchFamily="49" charset="0"/>
              </a:rPr>
              <a:t>Base_SECURITY</a:t>
            </a:r>
            <a:r>
              <a:rPr lang="es-MX" sz="1050" dirty="0">
                <a:latin typeface="Courier New" panose="02070309020205020404" pitchFamily="49" charset="0"/>
                <a:cs typeface="Courier New" panose="02070309020205020404" pitchFamily="49" charset="0"/>
              </a:rPr>
              <a:t> %</a:t>
            </a:r>
            <a:r>
              <a:rPr lang="es-MX" sz="1050" b="1" dirty="0">
                <a:solidFill>
                  <a:srgbClr val="0070C0"/>
                </a:solidFill>
                <a:latin typeface="Courier New" panose="02070309020205020404" pitchFamily="49" charset="0"/>
                <a:cs typeface="Courier New" panose="02070309020205020404" pitchFamily="49" charset="0"/>
              </a:rPr>
              <a:t>3</a:t>
            </a:r>
            <a:r>
              <a:rPr lang="es-MX" sz="1050" dirty="0">
                <a:latin typeface="Courier New" panose="02070309020205020404" pitchFamily="49" charset="0"/>
                <a:cs typeface="Courier New" panose="02070309020205020404" pitchFamily="49" charset="0"/>
              </a:rPr>
              <a:t> %</a:t>
            </a:r>
            <a:r>
              <a:rPr lang="es-MX" sz="1050" b="1" dirty="0" err="1">
                <a:solidFill>
                  <a:srgbClr val="00B050"/>
                </a:solidFill>
                <a:latin typeface="Courier New" panose="02070309020205020404" pitchFamily="49" charset="0"/>
                <a:cs typeface="Courier New" panose="02070309020205020404" pitchFamily="49" charset="0"/>
              </a:rPr>
              <a:t>cli_user_login</a:t>
            </a:r>
            <a:r>
              <a:rPr lang="es-MX" sz="1050" dirty="0">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User</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vpnadm</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from</a:t>
            </a:r>
            <a:r>
              <a:rPr lang="es-MX" sz="1050" b="1" dirty="0">
                <a:solidFill>
                  <a:srgbClr val="7030A0"/>
                </a:solidFill>
                <a:latin typeface="Courier New" panose="02070309020205020404" pitchFamily="49" charset="0"/>
                <a:cs typeface="Courier New" panose="02070309020205020404" pitchFamily="49" charset="0"/>
              </a:rPr>
              <a:t> 10.128.64.70 </a:t>
            </a:r>
            <a:r>
              <a:rPr lang="es-MX" sz="1050" b="1" dirty="0" err="1">
                <a:solidFill>
                  <a:srgbClr val="7030A0"/>
                </a:solidFill>
                <a:latin typeface="Courier New" panose="02070309020205020404" pitchFamily="49" charset="0"/>
                <a:cs typeface="Courier New" panose="02070309020205020404" pitchFamily="49" charset="0"/>
              </a:rPr>
              <a:t>logged</a:t>
            </a:r>
            <a:r>
              <a:rPr lang="es-MX" sz="1050" b="1" dirty="0">
                <a:solidFill>
                  <a:srgbClr val="7030A0"/>
                </a:solidFill>
                <a:latin typeface="Courier New" panose="02070309020205020404" pitchFamily="49" charset="0"/>
                <a:cs typeface="Courier New" panose="02070309020205020404" pitchFamily="49" charset="0"/>
              </a:rPr>
              <a:t> in</a:t>
            </a:r>
          </a:p>
          <a:p>
            <a:r>
              <a:rPr lang="es-MX" sz="1050" dirty="0" err="1">
                <a:latin typeface="Courier New" panose="02070309020205020404" pitchFamily="49" charset="0"/>
                <a:cs typeface="Courier New" panose="02070309020205020404" pitchFamily="49" charset="0"/>
              </a:rPr>
              <a:t>Apr</a:t>
            </a:r>
            <a:r>
              <a:rPr lang="es-MX" sz="1050" dirty="0">
                <a:latin typeface="Courier New" panose="02070309020205020404" pitchFamily="49" charset="0"/>
                <a:cs typeface="Courier New" panose="02070309020205020404" pitchFamily="49" charset="0"/>
              </a:rPr>
              <a:t> 21 15:05:00 %MEX430NPE02 %</a:t>
            </a:r>
            <a:r>
              <a:rPr lang="es-MX" sz="1050" b="1" dirty="0">
                <a:solidFill>
                  <a:schemeClr val="accent2"/>
                </a:solidFill>
                <a:latin typeface="Courier New" panose="02070309020205020404" pitchFamily="49" charset="0"/>
                <a:cs typeface="Courier New" panose="02070309020205020404" pitchFamily="49" charset="0"/>
              </a:rPr>
              <a:t>3.3.3.3</a:t>
            </a:r>
            <a:r>
              <a:rPr lang="es-MX" sz="1050" dirty="0">
                <a:latin typeface="Courier New" panose="02070309020205020404" pitchFamily="49" charset="0"/>
                <a:cs typeface="Courier New" panose="02070309020205020404" pitchFamily="49" charset="0"/>
              </a:rPr>
              <a:t> %PENDIENTE %PENDIENTE %ALCATEL %7750_SR_7 %</a:t>
            </a:r>
            <a:r>
              <a:rPr lang="es-MX" sz="1050" dirty="0" err="1">
                <a:latin typeface="Courier New" panose="02070309020205020404" pitchFamily="49" charset="0"/>
                <a:cs typeface="Courier New" panose="02070309020205020404" pitchFamily="49" charset="0"/>
              </a:rPr>
              <a:t>system</a:t>
            </a:r>
            <a:r>
              <a:rPr lang="es-MX" sz="1050" dirty="0">
                <a:latin typeface="Courier New" panose="02070309020205020404" pitchFamily="49" charset="0"/>
                <a:cs typeface="Courier New" panose="02070309020205020404" pitchFamily="49" charset="0"/>
              </a:rPr>
              <a:t> % %MEX %</a:t>
            </a:r>
            <a:r>
              <a:rPr lang="es-MX" sz="1050" b="1" dirty="0" err="1">
                <a:solidFill>
                  <a:srgbClr val="FF0000"/>
                </a:solidFill>
                <a:latin typeface="Courier New" panose="02070309020205020404" pitchFamily="49" charset="0"/>
                <a:cs typeface="Courier New" panose="02070309020205020404" pitchFamily="49" charset="0"/>
              </a:rPr>
              <a:t>Base_USER</a:t>
            </a:r>
            <a:r>
              <a:rPr lang="es-MX" sz="1050" dirty="0">
                <a:solidFill>
                  <a:srgbClr val="FF0000"/>
                </a:solidFill>
                <a:latin typeface="Courier New" panose="02070309020205020404" pitchFamily="49" charset="0"/>
                <a:cs typeface="Courier New" panose="02070309020205020404" pitchFamily="49" charset="0"/>
              </a:rPr>
              <a:t> </a:t>
            </a:r>
            <a:r>
              <a:rPr lang="es-MX" sz="1050" dirty="0">
                <a:latin typeface="Courier New" panose="02070309020205020404" pitchFamily="49" charset="0"/>
                <a:cs typeface="Courier New" panose="02070309020205020404" pitchFamily="49" charset="0"/>
              </a:rPr>
              <a:t>%</a:t>
            </a:r>
            <a:r>
              <a:rPr lang="es-MX" sz="1050" b="1" dirty="0">
                <a:solidFill>
                  <a:srgbClr val="0070C0"/>
                </a:solidFill>
                <a:latin typeface="Courier New" panose="02070309020205020404" pitchFamily="49" charset="0"/>
                <a:cs typeface="Courier New" panose="02070309020205020404" pitchFamily="49" charset="0"/>
              </a:rPr>
              <a:t>3 </a:t>
            </a:r>
            <a:r>
              <a:rPr lang="es-MX" sz="1050" dirty="0">
                <a:latin typeface="Courier New" panose="02070309020205020404" pitchFamily="49" charset="0"/>
                <a:cs typeface="Courier New" panose="02070309020205020404" pitchFamily="49" charset="0"/>
              </a:rPr>
              <a:t>%</a:t>
            </a:r>
            <a:r>
              <a:rPr lang="es-MX" sz="1050" b="1" dirty="0" err="1">
                <a:solidFill>
                  <a:srgbClr val="00B050"/>
                </a:solidFill>
                <a:latin typeface="Courier New" panose="02070309020205020404" pitchFamily="49" charset="0"/>
                <a:cs typeface="Courier New" panose="02070309020205020404" pitchFamily="49" charset="0"/>
              </a:rPr>
              <a:t>cli_user_login</a:t>
            </a:r>
            <a:r>
              <a:rPr lang="es-MX" sz="1050" dirty="0">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User</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from</a:t>
            </a:r>
            <a:r>
              <a:rPr lang="es-MX" sz="1050" b="1" dirty="0">
                <a:solidFill>
                  <a:srgbClr val="7030A0"/>
                </a:solidFill>
                <a:latin typeface="Courier New" panose="02070309020205020404" pitchFamily="49" charset="0"/>
                <a:cs typeface="Courier New" panose="02070309020205020404" pitchFamily="49" charset="0"/>
              </a:rPr>
              <a:t> 10.128.64.70 </a:t>
            </a:r>
            <a:r>
              <a:rPr lang="es-MX" sz="1050" b="1" dirty="0" err="1">
                <a:solidFill>
                  <a:srgbClr val="7030A0"/>
                </a:solidFill>
                <a:latin typeface="Courier New" panose="02070309020205020404" pitchFamily="49" charset="0"/>
                <a:cs typeface="Courier New" panose="02070309020205020404" pitchFamily="49" charset="0"/>
              </a:rPr>
              <a:t>logged</a:t>
            </a:r>
            <a:r>
              <a:rPr lang="es-MX" sz="1050" b="1" dirty="0">
                <a:solidFill>
                  <a:srgbClr val="7030A0"/>
                </a:solidFill>
                <a:latin typeface="Courier New" panose="02070309020205020404" pitchFamily="49" charset="0"/>
                <a:cs typeface="Courier New" panose="02070309020205020404" pitchFamily="49" charset="0"/>
              </a:rPr>
              <a:t> in</a:t>
            </a:r>
          </a:p>
          <a:p>
            <a:r>
              <a:rPr lang="es-MX" sz="1050" dirty="0" err="1">
                <a:latin typeface="Courier New" panose="02070309020205020404" pitchFamily="49" charset="0"/>
                <a:cs typeface="Courier New" panose="02070309020205020404" pitchFamily="49" charset="0"/>
              </a:rPr>
              <a:t>Apr</a:t>
            </a:r>
            <a:r>
              <a:rPr lang="es-MX" sz="1050" dirty="0">
                <a:latin typeface="Courier New" panose="02070309020205020404" pitchFamily="49" charset="0"/>
                <a:cs typeface="Courier New" panose="02070309020205020404" pitchFamily="49" charset="0"/>
              </a:rPr>
              <a:t> 21 15:05:01 %VIC902SB01 %</a:t>
            </a:r>
            <a:r>
              <a:rPr lang="es-MX" sz="1050" b="1" dirty="0">
                <a:solidFill>
                  <a:schemeClr val="accent2"/>
                </a:solidFill>
                <a:latin typeface="Courier New" panose="02070309020205020404" pitchFamily="49" charset="0"/>
                <a:cs typeface="Courier New" panose="02070309020205020404" pitchFamily="49" charset="0"/>
              </a:rPr>
              <a:t>4.4.4.4</a:t>
            </a:r>
            <a:r>
              <a:rPr lang="es-MX" sz="1050" dirty="0">
                <a:latin typeface="Courier New" panose="02070309020205020404" pitchFamily="49" charset="0"/>
                <a:cs typeface="Courier New" panose="02070309020205020404" pitchFamily="49" charset="0"/>
              </a:rPr>
              <a:t> %PENDIENTE %PENDIENTE %CISCO %2851 %LOOPBACK %LOOPBACK %VIC %</a:t>
            </a:r>
            <a:r>
              <a:rPr lang="es-MX" sz="1050" b="1" dirty="0">
                <a:solidFill>
                  <a:srgbClr val="FF0000"/>
                </a:solidFill>
                <a:latin typeface="Courier New" panose="02070309020205020404" pitchFamily="49" charset="0"/>
                <a:cs typeface="Courier New" panose="02070309020205020404" pitchFamily="49" charset="0"/>
              </a:rPr>
              <a:t>ENVMON</a:t>
            </a:r>
            <a:r>
              <a:rPr lang="es-MX" sz="1050" dirty="0">
                <a:latin typeface="Courier New" panose="02070309020205020404" pitchFamily="49" charset="0"/>
                <a:cs typeface="Courier New" panose="02070309020205020404" pitchFamily="49" charset="0"/>
              </a:rPr>
              <a:t> %</a:t>
            </a:r>
            <a:r>
              <a:rPr lang="es-MX" sz="1050" b="1" dirty="0">
                <a:solidFill>
                  <a:srgbClr val="0070C0"/>
                </a:solidFill>
                <a:latin typeface="Courier New" panose="02070309020205020404" pitchFamily="49" charset="0"/>
                <a:cs typeface="Courier New" panose="02070309020205020404" pitchFamily="49" charset="0"/>
              </a:rPr>
              <a:t>3</a:t>
            </a:r>
            <a:r>
              <a:rPr lang="es-MX" sz="1050" dirty="0">
                <a:latin typeface="Courier New" panose="02070309020205020404" pitchFamily="49" charset="0"/>
                <a:cs typeface="Courier New" panose="02070309020205020404" pitchFamily="49" charset="0"/>
              </a:rPr>
              <a:t> %</a:t>
            </a:r>
            <a:r>
              <a:rPr lang="es-MX" sz="1050" b="1" dirty="0">
                <a:solidFill>
                  <a:srgbClr val="00B050"/>
                </a:solidFill>
                <a:latin typeface="Courier New" panose="02070309020205020404" pitchFamily="49" charset="0"/>
                <a:cs typeface="Courier New" panose="02070309020205020404" pitchFamily="49" charset="0"/>
              </a:rPr>
              <a:t>FAN_FAILED</a:t>
            </a:r>
            <a:r>
              <a:rPr lang="es-MX" sz="1050" dirty="0">
                <a:latin typeface="Courier New" panose="02070309020205020404" pitchFamily="49" charset="0"/>
                <a:cs typeface="Courier New" panose="02070309020205020404" pitchFamily="49" charset="0"/>
              </a:rPr>
              <a:t>: </a:t>
            </a:r>
            <a:r>
              <a:rPr lang="es-MX" sz="1050" b="1" dirty="0">
                <a:solidFill>
                  <a:srgbClr val="7030A0"/>
                </a:solidFill>
                <a:latin typeface="Courier New" panose="02070309020205020404" pitchFamily="49" charset="0"/>
                <a:cs typeface="Courier New" panose="02070309020205020404" pitchFamily="49" charset="0"/>
              </a:rPr>
              <a:t>Fan 1 </a:t>
            </a:r>
            <a:r>
              <a:rPr lang="es-MX" sz="1050" b="1" dirty="0" err="1">
                <a:solidFill>
                  <a:srgbClr val="7030A0"/>
                </a:solidFill>
                <a:latin typeface="Courier New" panose="02070309020205020404" pitchFamily="49" charset="0"/>
                <a:cs typeface="Courier New" panose="02070309020205020404" pitchFamily="49" charset="0"/>
              </a:rPr>
              <a:t>not</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rotating</a:t>
            </a:r>
            <a:endParaRPr lang="es-MX" sz="1050" b="1" dirty="0">
              <a:solidFill>
                <a:srgbClr val="7030A0"/>
              </a:solidFill>
              <a:latin typeface="Courier New" panose="02070309020205020404" pitchFamily="49" charset="0"/>
              <a:cs typeface="Courier New" panose="02070309020205020404" pitchFamily="49" charset="0"/>
            </a:endParaRPr>
          </a:p>
          <a:p>
            <a:r>
              <a:rPr lang="es-MX" sz="1050" dirty="0" err="1">
                <a:latin typeface="Courier New" panose="02070309020205020404" pitchFamily="49" charset="0"/>
                <a:cs typeface="Courier New" panose="02070309020205020404" pitchFamily="49" charset="0"/>
              </a:rPr>
              <a:t>Apr</a:t>
            </a:r>
            <a:r>
              <a:rPr lang="es-MX" sz="1050" dirty="0">
                <a:latin typeface="Courier New" panose="02070309020205020404" pitchFamily="49" charset="0"/>
                <a:cs typeface="Courier New" panose="02070309020205020404" pitchFamily="49" charset="0"/>
              </a:rPr>
              <a:t> 21 15:05:01 %MEX335AR06 %</a:t>
            </a:r>
            <a:r>
              <a:rPr lang="es-MX" sz="1050" b="1" dirty="0">
                <a:solidFill>
                  <a:schemeClr val="accent2"/>
                </a:solidFill>
                <a:latin typeface="Courier New" panose="02070309020205020404" pitchFamily="49" charset="0"/>
                <a:cs typeface="Courier New" panose="02070309020205020404" pitchFamily="49" charset="0"/>
              </a:rPr>
              <a:t>1.1.1.1</a:t>
            </a:r>
            <a:r>
              <a:rPr lang="es-MX" sz="1050" dirty="0">
                <a:latin typeface="Courier New" panose="02070309020205020404" pitchFamily="49" charset="0"/>
                <a:cs typeface="Courier New" panose="02070309020205020404" pitchFamily="49" charset="0"/>
              </a:rPr>
              <a:t> %PENDIENTE %PENDIENTE %CISCO %7206VXR %LOOPBACK %LOOPBACK %MEX %</a:t>
            </a:r>
            <a:r>
              <a:rPr lang="es-MX" sz="1050" b="1" dirty="0">
                <a:solidFill>
                  <a:srgbClr val="FF0000"/>
                </a:solidFill>
                <a:latin typeface="Courier New" panose="02070309020205020404" pitchFamily="49" charset="0"/>
                <a:cs typeface="Courier New" panose="02070309020205020404" pitchFamily="49" charset="0"/>
              </a:rPr>
              <a:t>LINK</a:t>
            </a:r>
            <a:r>
              <a:rPr lang="es-MX" sz="1050" dirty="0">
                <a:latin typeface="Courier New" panose="02070309020205020404" pitchFamily="49" charset="0"/>
                <a:cs typeface="Courier New" panose="02070309020205020404" pitchFamily="49" charset="0"/>
              </a:rPr>
              <a:t> %</a:t>
            </a:r>
            <a:r>
              <a:rPr lang="es-MX" sz="1050" b="1" dirty="0">
                <a:solidFill>
                  <a:srgbClr val="0070C0"/>
                </a:solidFill>
                <a:latin typeface="Courier New" panose="02070309020205020404" pitchFamily="49" charset="0"/>
                <a:cs typeface="Courier New" panose="02070309020205020404" pitchFamily="49" charset="0"/>
              </a:rPr>
              <a:t>3</a:t>
            </a:r>
            <a:r>
              <a:rPr lang="es-MX" sz="1050" dirty="0">
                <a:latin typeface="Courier New" panose="02070309020205020404" pitchFamily="49" charset="0"/>
                <a:cs typeface="Courier New" panose="02070309020205020404" pitchFamily="49" charset="0"/>
              </a:rPr>
              <a:t> %</a:t>
            </a:r>
            <a:r>
              <a:rPr lang="es-MX" sz="1050" b="1" dirty="0">
                <a:solidFill>
                  <a:srgbClr val="00B050"/>
                </a:solidFill>
                <a:latin typeface="Courier New" panose="02070309020205020404" pitchFamily="49" charset="0"/>
                <a:cs typeface="Courier New" panose="02070309020205020404" pitchFamily="49" charset="0"/>
              </a:rPr>
              <a:t>UPDOWN</a:t>
            </a:r>
            <a:r>
              <a:rPr lang="es-MX" sz="1050" dirty="0">
                <a:latin typeface="Courier New" panose="02070309020205020404" pitchFamily="49" charset="0"/>
                <a:cs typeface="Courier New" panose="02070309020205020404" pitchFamily="49" charset="0"/>
              </a:rPr>
              <a:t>:_</a:t>
            </a:r>
            <a:r>
              <a:rPr lang="es-MX" sz="1050" b="1" dirty="0">
                <a:solidFill>
                  <a:srgbClr val="7030A0"/>
                </a:solidFill>
                <a:latin typeface="Courier New" panose="02070309020205020404" pitchFamily="49" charset="0"/>
                <a:cs typeface="Courier New" panose="02070309020205020404" pitchFamily="49" charset="0"/>
              </a:rPr>
              <a:t>Interface_Serial6/6:0, </a:t>
            </a:r>
            <a:r>
              <a:rPr lang="es-MX" sz="1050" b="1" dirty="0" err="1">
                <a:solidFill>
                  <a:srgbClr val="7030A0"/>
                </a:solidFill>
                <a:latin typeface="Courier New" panose="02070309020205020404" pitchFamily="49" charset="0"/>
                <a:cs typeface="Courier New" panose="02070309020205020404" pitchFamily="49" charset="0"/>
              </a:rPr>
              <a:t>changed</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state</a:t>
            </a:r>
            <a:r>
              <a:rPr lang="es-MX" sz="1050" b="1" dirty="0">
                <a:solidFill>
                  <a:srgbClr val="7030A0"/>
                </a:solidFill>
                <a:latin typeface="Courier New" panose="02070309020205020404" pitchFamily="49" charset="0"/>
                <a:cs typeface="Courier New" panose="02070309020205020404" pitchFamily="49" charset="0"/>
              </a:rPr>
              <a:t> to </a:t>
            </a:r>
            <a:r>
              <a:rPr lang="es-MX" sz="1050" b="1" dirty="0" err="1">
                <a:solidFill>
                  <a:srgbClr val="7030A0"/>
                </a:solidFill>
                <a:latin typeface="Courier New" panose="02070309020205020404" pitchFamily="49" charset="0"/>
                <a:cs typeface="Courier New" panose="02070309020205020404" pitchFamily="49" charset="0"/>
              </a:rPr>
              <a:t>down</a:t>
            </a:r>
            <a:endParaRPr lang="es-MX" sz="1050" b="1" dirty="0">
              <a:solidFill>
                <a:srgbClr val="7030A0"/>
              </a:solidFill>
              <a:latin typeface="Courier New" panose="02070309020205020404" pitchFamily="49" charset="0"/>
              <a:cs typeface="Courier New" panose="02070309020205020404" pitchFamily="49" charset="0"/>
            </a:endParaRPr>
          </a:p>
          <a:p>
            <a:r>
              <a:rPr lang="es-MX" sz="1050" dirty="0" err="1">
                <a:latin typeface="Courier New" panose="02070309020205020404" pitchFamily="49" charset="0"/>
                <a:cs typeface="Courier New" panose="02070309020205020404" pitchFamily="49" charset="0"/>
              </a:rPr>
              <a:t>Apr</a:t>
            </a:r>
            <a:r>
              <a:rPr lang="es-MX" sz="1050" dirty="0">
                <a:latin typeface="Courier New" panose="02070309020205020404" pitchFamily="49" charset="0"/>
                <a:cs typeface="Courier New" panose="02070309020205020404" pitchFamily="49" charset="0"/>
              </a:rPr>
              <a:t> 21 15:05:01 %XAL903SB01 %</a:t>
            </a:r>
            <a:r>
              <a:rPr lang="es-MX" sz="1050" b="1" dirty="0">
                <a:solidFill>
                  <a:schemeClr val="accent2"/>
                </a:solidFill>
                <a:latin typeface="Courier New" panose="02070309020205020404" pitchFamily="49" charset="0"/>
                <a:cs typeface="Courier New" panose="02070309020205020404" pitchFamily="49" charset="0"/>
              </a:rPr>
              <a:t>4.4.4.4</a:t>
            </a:r>
            <a:r>
              <a:rPr lang="es-MX" sz="1050" dirty="0">
                <a:latin typeface="Courier New" panose="02070309020205020404" pitchFamily="49" charset="0"/>
                <a:cs typeface="Courier New" panose="02070309020205020404" pitchFamily="49" charset="0"/>
              </a:rPr>
              <a:t> %PENDIENTE %PENDIENTE %CISCO %2851 %LOOPBACK %LOOPBACK %XAL %</a:t>
            </a:r>
            <a:r>
              <a:rPr lang="es-MX" sz="1050" b="1" dirty="0">
                <a:solidFill>
                  <a:srgbClr val="FF0000"/>
                </a:solidFill>
                <a:latin typeface="Courier New" panose="02070309020205020404" pitchFamily="49" charset="0"/>
                <a:cs typeface="Courier New" panose="02070309020205020404" pitchFamily="49" charset="0"/>
              </a:rPr>
              <a:t>ENVMON</a:t>
            </a:r>
            <a:r>
              <a:rPr lang="es-MX" sz="1050" dirty="0">
                <a:latin typeface="Courier New" panose="02070309020205020404" pitchFamily="49" charset="0"/>
                <a:cs typeface="Courier New" panose="02070309020205020404" pitchFamily="49" charset="0"/>
              </a:rPr>
              <a:t> %</a:t>
            </a:r>
            <a:r>
              <a:rPr lang="es-MX" sz="1050" b="1" dirty="0">
                <a:solidFill>
                  <a:srgbClr val="0070C0"/>
                </a:solidFill>
                <a:latin typeface="Courier New" panose="02070309020205020404" pitchFamily="49" charset="0"/>
                <a:cs typeface="Courier New" panose="02070309020205020404" pitchFamily="49" charset="0"/>
              </a:rPr>
              <a:t>3</a:t>
            </a:r>
            <a:r>
              <a:rPr lang="es-MX" sz="1050" dirty="0">
                <a:latin typeface="Courier New" panose="02070309020205020404" pitchFamily="49" charset="0"/>
                <a:cs typeface="Courier New" panose="02070309020205020404" pitchFamily="49" charset="0"/>
              </a:rPr>
              <a:t> %</a:t>
            </a:r>
            <a:r>
              <a:rPr lang="es-MX" sz="1050" b="1" dirty="0">
                <a:solidFill>
                  <a:srgbClr val="00B050"/>
                </a:solidFill>
                <a:latin typeface="Courier New" panose="02070309020205020404" pitchFamily="49" charset="0"/>
                <a:cs typeface="Courier New" panose="02070309020205020404" pitchFamily="49" charset="0"/>
              </a:rPr>
              <a:t>FAN_FAILED</a:t>
            </a:r>
            <a:r>
              <a:rPr lang="es-MX" sz="1050" dirty="0">
                <a:latin typeface="Courier New" panose="02070309020205020404" pitchFamily="49" charset="0"/>
                <a:cs typeface="Courier New" panose="02070309020205020404" pitchFamily="49" charset="0"/>
              </a:rPr>
              <a:t>: </a:t>
            </a:r>
            <a:r>
              <a:rPr lang="es-MX" sz="1050" b="1" dirty="0">
                <a:solidFill>
                  <a:srgbClr val="7030A0"/>
                </a:solidFill>
                <a:latin typeface="Courier New" panose="02070309020205020404" pitchFamily="49" charset="0"/>
                <a:cs typeface="Courier New" panose="02070309020205020404" pitchFamily="49" charset="0"/>
              </a:rPr>
              <a:t>Fan 3 </a:t>
            </a:r>
            <a:r>
              <a:rPr lang="es-MX" sz="1050" b="1" dirty="0" err="1">
                <a:solidFill>
                  <a:srgbClr val="7030A0"/>
                </a:solidFill>
                <a:latin typeface="Courier New" panose="02070309020205020404" pitchFamily="49" charset="0"/>
                <a:cs typeface="Courier New" panose="02070309020205020404" pitchFamily="49" charset="0"/>
              </a:rPr>
              <a:t>not</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rotating</a:t>
            </a:r>
            <a:endParaRPr lang="es-MX" sz="1050" b="1" dirty="0">
              <a:solidFill>
                <a:srgbClr val="7030A0"/>
              </a:solidFill>
              <a:latin typeface="Courier New" panose="02070309020205020404" pitchFamily="49" charset="0"/>
              <a:cs typeface="Courier New" panose="02070309020205020404" pitchFamily="49" charset="0"/>
            </a:endParaRPr>
          </a:p>
          <a:p>
            <a:r>
              <a:rPr lang="es-MX" sz="1050" dirty="0" err="1">
                <a:latin typeface="Courier New" panose="02070309020205020404" pitchFamily="49" charset="0"/>
                <a:cs typeface="Courier New" panose="02070309020205020404" pitchFamily="49" charset="0"/>
              </a:rPr>
              <a:t>Apr</a:t>
            </a:r>
            <a:r>
              <a:rPr lang="es-MX" sz="1050" dirty="0">
                <a:latin typeface="Courier New" panose="02070309020205020404" pitchFamily="49" charset="0"/>
                <a:cs typeface="Courier New" panose="02070309020205020404" pitchFamily="49" charset="0"/>
              </a:rPr>
              <a:t> 21 15:05:01 %SAL102SB01 %</a:t>
            </a:r>
            <a:r>
              <a:rPr lang="es-MX" sz="1050" b="1" dirty="0">
                <a:solidFill>
                  <a:schemeClr val="accent2"/>
                </a:solidFill>
                <a:latin typeface="Courier New" panose="02070309020205020404" pitchFamily="49" charset="0"/>
                <a:cs typeface="Courier New" panose="02070309020205020404" pitchFamily="49" charset="0"/>
              </a:rPr>
              <a:t>5.5.5.5</a:t>
            </a:r>
            <a:r>
              <a:rPr lang="es-MX" sz="1050" dirty="0">
                <a:latin typeface="Courier New" panose="02070309020205020404" pitchFamily="49" charset="0"/>
                <a:cs typeface="Courier New" panose="02070309020205020404" pitchFamily="49" charset="0"/>
              </a:rPr>
              <a:t> %PENDIENTE %PENDIENTE %CISCO %2851 %LOOPBACK %LOOPBACK %SAL %</a:t>
            </a:r>
            <a:r>
              <a:rPr lang="es-MX" sz="1050" b="1" dirty="0">
                <a:solidFill>
                  <a:srgbClr val="FF0000"/>
                </a:solidFill>
                <a:latin typeface="Courier New" panose="02070309020205020404" pitchFamily="49" charset="0"/>
                <a:cs typeface="Courier New" panose="02070309020205020404" pitchFamily="49" charset="0"/>
              </a:rPr>
              <a:t>ENVMON</a:t>
            </a:r>
            <a:r>
              <a:rPr lang="es-MX" sz="1050" dirty="0">
                <a:latin typeface="Courier New" panose="02070309020205020404" pitchFamily="49" charset="0"/>
                <a:cs typeface="Courier New" panose="02070309020205020404" pitchFamily="49" charset="0"/>
              </a:rPr>
              <a:t> %</a:t>
            </a:r>
            <a:r>
              <a:rPr lang="es-MX" sz="1050" b="1" dirty="0">
                <a:solidFill>
                  <a:srgbClr val="0070C0"/>
                </a:solidFill>
                <a:latin typeface="Courier New" panose="02070309020205020404" pitchFamily="49" charset="0"/>
                <a:cs typeface="Courier New" panose="02070309020205020404" pitchFamily="49" charset="0"/>
              </a:rPr>
              <a:t>3</a:t>
            </a:r>
            <a:r>
              <a:rPr lang="es-MX" sz="1050" dirty="0">
                <a:latin typeface="Courier New" panose="02070309020205020404" pitchFamily="49" charset="0"/>
                <a:cs typeface="Courier New" panose="02070309020205020404" pitchFamily="49" charset="0"/>
              </a:rPr>
              <a:t> %</a:t>
            </a:r>
            <a:r>
              <a:rPr lang="es-MX" sz="1050" b="1" dirty="0">
                <a:solidFill>
                  <a:srgbClr val="00B050"/>
                </a:solidFill>
                <a:latin typeface="Courier New" panose="02070309020205020404" pitchFamily="49" charset="0"/>
                <a:cs typeface="Courier New" panose="02070309020205020404" pitchFamily="49" charset="0"/>
              </a:rPr>
              <a:t>FAN_FAILED</a:t>
            </a:r>
            <a:r>
              <a:rPr lang="es-MX" sz="1050" dirty="0">
                <a:latin typeface="Courier New" panose="02070309020205020404" pitchFamily="49" charset="0"/>
                <a:cs typeface="Courier New" panose="02070309020205020404" pitchFamily="49" charset="0"/>
              </a:rPr>
              <a:t>: </a:t>
            </a:r>
            <a:r>
              <a:rPr lang="es-MX" sz="1050" b="1" dirty="0">
                <a:solidFill>
                  <a:srgbClr val="7030A0"/>
                </a:solidFill>
                <a:latin typeface="Courier New" panose="02070309020205020404" pitchFamily="49" charset="0"/>
                <a:cs typeface="Courier New" panose="02070309020205020404" pitchFamily="49" charset="0"/>
              </a:rPr>
              <a:t>Fan 1 </a:t>
            </a:r>
            <a:r>
              <a:rPr lang="es-MX" sz="1050" b="1" dirty="0" err="1">
                <a:solidFill>
                  <a:srgbClr val="7030A0"/>
                </a:solidFill>
                <a:latin typeface="Courier New" panose="02070309020205020404" pitchFamily="49" charset="0"/>
                <a:cs typeface="Courier New" panose="02070309020205020404" pitchFamily="49" charset="0"/>
              </a:rPr>
              <a:t>not</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rotating</a:t>
            </a:r>
            <a:endParaRPr lang="es-MX" sz="1050" b="1" dirty="0">
              <a:solidFill>
                <a:srgbClr val="7030A0"/>
              </a:solidFill>
              <a:latin typeface="Courier New" panose="02070309020205020404" pitchFamily="49" charset="0"/>
              <a:cs typeface="Courier New" panose="02070309020205020404" pitchFamily="49" charset="0"/>
            </a:endParaRPr>
          </a:p>
        </p:txBody>
      </p:sp>
      <p:sp>
        <p:nvSpPr>
          <p:cNvPr id="7" name="TextBox 6"/>
          <p:cNvSpPr txBox="1"/>
          <p:nvPr/>
        </p:nvSpPr>
        <p:spPr>
          <a:xfrm>
            <a:off x="332014" y="1150370"/>
            <a:ext cx="4713514" cy="369332"/>
          </a:xfrm>
          <a:prstGeom prst="rect">
            <a:avLst/>
          </a:prstGeom>
          <a:noFill/>
        </p:spPr>
        <p:txBody>
          <a:bodyPr wrap="square" rtlCol="0">
            <a:spAutoFit/>
          </a:bodyPr>
          <a:lstStyle/>
          <a:p>
            <a:r>
              <a:rPr lang="es-MX" dirty="0">
                <a:solidFill>
                  <a:schemeClr val="bg1">
                    <a:lumMod val="50000"/>
                  </a:schemeClr>
                </a:solidFill>
              </a:rPr>
              <a:t>SYSLOG Original</a:t>
            </a:r>
          </a:p>
        </p:txBody>
      </p:sp>
      <p:sp>
        <p:nvSpPr>
          <p:cNvPr id="8" name="TextBox 7"/>
          <p:cNvSpPr txBox="1"/>
          <p:nvPr/>
        </p:nvSpPr>
        <p:spPr>
          <a:xfrm>
            <a:off x="332014" y="3663020"/>
            <a:ext cx="7516586" cy="369332"/>
          </a:xfrm>
          <a:prstGeom prst="rect">
            <a:avLst/>
          </a:prstGeom>
          <a:noFill/>
        </p:spPr>
        <p:txBody>
          <a:bodyPr wrap="square" rtlCol="0">
            <a:spAutoFit/>
          </a:bodyPr>
          <a:lstStyle/>
          <a:p>
            <a:r>
              <a:rPr lang="es-MX" dirty="0" err="1">
                <a:solidFill>
                  <a:schemeClr val="bg1">
                    <a:lumMod val="50000"/>
                  </a:schemeClr>
                </a:solidFill>
              </a:rPr>
              <a:t>Syslog</a:t>
            </a:r>
            <a:r>
              <a:rPr lang="es-MX" dirty="0">
                <a:solidFill>
                  <a:schemeClr val="bg1">
                    <a:lumMod val="50000"/>
                  </a:schemeClr>
                </a:solidFill>
              </a:rPr>
              <a:t> Enriquecido</a:t>
            </a:r>
          </a:p>
        </p:txBody>
      </p:sp>
      <p:sp>
        <p:nvSpPr>
          <p:cNvPr id="9" name="TextBox 8"/>
          <p:cNvSpPr txBox="1"/>
          <p:nvPr/>
        </p:nvSpPr>
        <p:spPr>
          <a:xfrm>
            <a:off x="3167743" y="913033"/>
            <a:ext cx="11070772" cy="369332"/>
          </a:xfrm>
          <a:prstGeom prst="rect">
            <a:avLst/>
          </a:prstGeom>
          <a:noFill/>
        </p:spPr>
        <p:txBody>
          <a:bodyPr wrap="square" rtlCol="0">
            <a:spAutoFit/>
          </a:bodyPr>
          <a:lstStyle/>
          <a:p>
            <a:r>
              <a:rPr lang="es-MX" dirty="0">
                <a:solidFill>
                  <a:schemeClr val="accent2"/>
                </a:solidFill>
              </a:rPr>
              <a:t>IP SOURCE</a:t>
            </a:r>
            <a:r>
              <a:rPr lang="es-MX" dirty="0"/>
              <a:t>; </a:t>
            </a:r>
            <a:r>
              <a:rPr lang="es-MX" dirty="0">
                <a:solidFill>
                  <a:srgbClr val="FF0000"/>
                </a:solidFill>
              </a:rPr>
              <a:t>CAUSE</a:t>
            </a:r>
            <a:r>
              <a:rPr lang="es-MX" dirty="0"/>
              <a:t>; </a:t>
            </a:r>
            <a:r>
              <a:rPr lang="es-MX" dirty="0">
                <a:solidFill>
                  <a:srgbClr val="00B050"/>
                </a:solidFill>
              </a:rPr>
              <a:t>SUBCAUSE;</a:t>
            </a:r>
            <a:r>
              <a:rPr lang="es-MX" dirty="0"/>
              <a:t> </a:t>
            </a:r>
            <a:r>
              <a:rPr lang="es-MX" dirty="0">
                <a:solidFill>
                  <a:srgbClr val="00B0F0"/>
                </a:solidFill>
              </a:rPr>
              <a:t>SEVERITY</a:t>
            </a:r>
            <a:r>
              <a:rPr lang="es-MX" dirty="0"/>
              <a:t>; </a:t>
            </a:r>
            <a:r>
              <a:rPr lang="es-MX" b="1" dirty="0">
                <a:solidFill>
                  <a:srgbClr val="7030A0"/>
                </a:solidFill>
              </a:rPr>
              <a:t>LOG MESSAGE</a:t>
            </a:r>
          </a:p>
        </p:txBody>
      </p:sp>
    </p:spTree>
    <p:extLst>
      <p:ext uri="{BB962C8B-B14F-4D97-AF65-F5344CB8AC3E}">
        <p14:creationId xmlns:p14="http://schemas.microsoft.com/office/powerpoint/2010/main" val="98192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a:spLocks noGrp="1"/>
          </p:cNvSpPr>
          <p:nvPr>
            <p:ph idx="1"/>
          </p:nvPr>
        </p:nvSpPr>
        <p:spPr>
          <a:xfrm>
            <a:off x="490331" y="1484626"/>
            <a:ext cx="11701670" cy="2000696"/>
          </a:xfrm>
        </p:spPr>
        <p:txBody>
          <a:bodyPr>
            <a:noAutofit/>
          </a:bodyPr>
          <a:lstStyle/>
          <a:p>
            <a:r>
              <a:rPr lang="es-ES" dirty="0"/>
              <a:t>Agregar el siguiente plugin en input:</a:t>
            </a:r>
          </a:p>
          <a:p>
            <a:pPr marL="914400" lvl="2" indent="0">
              <a:buNone/>
            </a:pPr>
            <a:r>
              <a:rPr lang="es-ES" sz="2000" b="1" dirty="0">
                <a:solidFill>
                  <a:schemeClr val="accent4">
                    <a:lumMod val="75000"/>
                  </a:schemeClr>
                </a:solidFill>
                <a:latin typeface="Consolas" panose="020B0609020204030204" pitchFamily="49" charset="0"/>
              </a:rPr>
              <a:t>input</a:t>
            </a:r>
            <a:r>
              <a:rPr lang="es-ES" sz="1600" dirty="0">
                <a:latin typeface="Consolas" panose="020B0609020204030204" pitchFamily="49" charset="0"/>
              </a:rPr>
              <a:t> {	</a:t>
            </a:r>
          </a:p>
          <a:p>
            <a:pPr marL="914400" lvl="2" indent="0">
              <a:buNone/>
            </a:pPr>
            <a:r>
              <a:rPr lang="es-ES" sz="1600" b="1" dirty="0">
                <a:solidFill>
                  <a:srgbClr val="FF0000"/>
                </a:solidFill>
                <a:latin typeface="Consolas" panose="020B0609020204030204" pitchFamily="49" charset="0"/>
              </a:rPr>
              <a:t>	file</a:t>
            </a:r>
            <a:r>
              <a:rPr lang="es-ES" sz="1600" dirty="0">
                <a:latin typeface="Consolas" panose="020B0609020204030204" pitchFamily="49" charset="0"/>
              </a:rPr>
              <a:t> {</a:t>
            </a:r>
          </a:p>
          <a:p>
            <a:pPr marL="1828800" lvl="4" indent="0">
              <a:buNone/>
            </a:pPr>
            <a:r>
              <a:rPr lang="es-ES" sz="1100" dirty="0">
                <a:latin typeface="Consolas" panose="020B0609020204030204" pitchFamily="49" charset="0"/>
              </a:rPr>
              <a:t>	</a:t>
            </a:r>
            <a:r>
              <a:rPr lang="es-ES" sz="1100" b="1" dirty="0" err="1">
                <a:solidFill>
                  <a:schemeClr val="accent1"/>
                </a:solidFill>
                <a:latin typeface="Consolas" panose="020B0609020204030204" pitchFamily="49" charset="0"/>
              </a:rPr>
              <a:t>path</a:t>
            </a:r>
            <a:r>
              <a:rPr lang="es-ES" sz="1100" dirty="0">
                <a:latin typeface="Consolas" panose="020B0609020204030204" pitchFamily="49" charset="0"/>
              </a:rPr>
              <a:t> =&gt; "/home/</a:t>
            </a:r>
            <a:r>
              <a:rPr lang="es-ES" sz="1100" dirty="0" err="1">
                <a:latin typeface="Consolas" panose="020B0609020204030204" pitchFamily="49" charset="0"/>
              </a:rPr>
              <a:t>sordx</a:t>
            </a:r>
            <a:r>
              <a:rPr lang="es-ES" sz="1100" dirty="0">
                <a:latin typeface="Consolas" panose="020B0609020204030204" pitchFamily="49" charset="0"/>
              </a:rPr>
              <a:t>/5.4.0/info_bitcoin.csv"</a:t>
            </a:r>
          </a:p>
          <a:p>
            <a:pPr marL="1828800" lvl="4" indent="0">
              <a:buNone/>
            </a:pPr>
            <a:r>
              <a:rPr lang="es-ES" sz="1100" dirty="0">
                <a:latin typeface="Consolas" panose="020B0609020204030204" pitchFamily="49" charset="0"/>
              </a:rPr>
              <a:t>	</a:t>
            </a:r>
            <a:r>
              <a:rPr lang="es-ES" sz="1100" b="1" dirty="0" err="1">
                <a:solidFill>
                  <a:schemeClr val="accent1"/>
                </a:solidFill>
                <a:latin typeface="Consolas" panose="020B0609020204030204" pitchFamily="49" charset="0"/>
              </a:rPr>
              <a:t>start_position</a:t>
            </a:r>
            <a:r>
              <a:rPr lang="es-ES" sz="1100" dirty="0">
                <a:latin typeface="Consolas" panose="020B0609020204030204" pitchFamily="49" charset="0"/>
              </a:rPr>
              <a:t> =&gt; </a:t>
            </a:r>
            <a:r>
              <a:rPr lang="es-ES" sz="1100" dirty="0" err="1">
                <a:latin typeface="Consolas" panose="020B0609020204030204" pitchFamily="49" charset="0"/>
              </a:rPr>
              <a:t>beginning</a:t>
            </a:r>
            <a:endParaRPr lang="es-ES" sz="1100" dirty="0">
              <a:latin typeface="Consolas" panose="020B0609020204030204" pitchFamily="49" charset="0"/>
            </a:endParaRPr>
          </a:p>
          <a:p>
            <a:pPr marL="914400" lvl="2" indent="0">
              <a:buNone/>
            </a:pPr>
            <a:r>
              <a:rPr lang="es-ES" sz="1600" dirty="0">
                <a:latin typeface="Consolas" panose="020B0609020204030204" pitchFamily="49" charset="0"/>
              </a:rPr>
              <a:t>	}</a:t>
            </a:r>
          </a:p>
          <a:p>
            <a:pPr marL="914400" lvl="2" indent="0">
              <a:buNone/>
            </a:pPr>
            <a:r>
              <a:rPr lang="es-ES" sz="1600" dirty="0">
                <a:latin typeface="Consolas" panose="020B0609020204030204" pitchFamily="49" charset="0"/>
              </a:rPr>
              <a:t>}</a:t>
            </a:r>
          </a:p>
          <a:p>
            <a:r>
              <a:rPr lang="es-ES" dirty="0"/>
              <a:t>Utilizar el siguiente plugin en </a:t>
            </a:r>
            <a:r>
              <a:rPr lang="es-ES" dirty="0" err="1"/>
              <a:t>filter</a:t>
            </a:r>
            <a:r>
              <a:rPr lang="es-ES" dirty="0"/>
              <a:t>:</a:t>
            </a:r>
          </a:p>
          <a:p>
            <a:pPr marL="914400" lvl="2" indent="0">
              <a:buNone/>
            </a:pPr>
            <a:r>
              <a:rPr lang="es-ES" sz="2000" b="1" dirty="0" err="1">
                <a:solidFill>
                  <a:schemeClr val="accent4">
                    <a:lumMod val="75000"/>
                  </a:schemeClr>
                </a:solidFill>
                <a:latin typeface="Consolas" panose="020B0609020204030204" pitchFamily="49" charset="0"/>
              </a:rPr>
              <a:t>filter</a:t>
            </a:r>
            <a:r>
              <a:rPr lang="es-ES" sz="1600" dirty="0">
                <a:latin typeface="Consolas" panose="020B0609020204030204" pitchFamily="49" charset="0"/>
              </a:rPr>
              <a:t> {	</a:t>
            </a:r>
          </a:p>
          <a:p>
            <a:pPr marL="914400" lvl="2" indent="0">
              <a:buNone/>
            </a:pPr>
            <a:r>
              <a:rPr lang="en-US" sz="1600" dirty="0">
                <a:latin typeface="Consolas" panose="020B0609020204030204" pitchFamily="49" charset="0"/>
              </a:rPr>
              <a:t>    </a:t>
            </a:r>
            <a:r>
              <a:rPr lang="en-US" sz="1600" b="1" dirty="0">
                <a:solidFill>
                  <a:srgbClr val="FF0000"/>
                </a:solidFill>
                <a:latin typeface="Consolas" panose="020B0609020204030204" pitchFamily="49" charset="0"/>
              </a:rPr>
              <a:t>csv</a:t>
            </a:r>
            <a:r>
              <a:rPr lang="en-US" sz="1600" dirty="0">
                <a:latin typeface="Consolas" panose="020B0609020204030204" pitchFamily="49" charset="0"/>
              </a:rPr>
              <a:t> {</a:t>
            </a:r>
          </a:p>
          <a:p>
            <a:pPr marL="914400" lvl="2" indent="0">
              <a:buNone/>
            </a:pPr>
            <a:r>
              <a:rPr lang="en-US" sz="1600" dirty="0">
                <a:latin typeface="Consolas" panose="020B0609020204030204" pitchFamily="49" charset="0"/>
              </a:rPr>
              <a:t>        </a:t>
            </a:r>
            <a:r>
              <a:rPr lang="en-US" b="1" dirty="0">
                <a:solidFill>
                  <a:schemeClr val="accent1"/>
                </a:solidFill>
                <a:latin typeface="Consolas" panose="020B0609020204030204" pitchFamily="49" charset="0"/>
              </a:rPr>
              <a:t>columns</a:t>
            </a:r>
            <a:r>
              <a:rPr lang="en-US" dirty="0">
                <a:latin typeface="Consolas" panose="020B0609020204030204" pitchFamily="49" charset="0"/>
              </a:rPr>
              <a:t> =&gt; ["date", "Open", "High", "Low", "Close", "</a:t>
            </a:r>
            <a:r>
              <a:rPr lang="en-US" dirty="0" err="1">
                <a:latin typeface="Consolas" panose="020B0609020204030204" pitchFamily="49" charset="0"/>
              </a:rPr>
              <a:t>Vbtc</a:t>
            </a:r>
            <a:r>
              <a:rPr lang="en-US" dirty="0">
                <a:latin typeface="Consolas" panose="020B0609020204030204" pitchFamily="49" charset="0"/>
              </a:rPr>
              <a:t>", "</a:t>
            </a:r>
            <a:r>
              <a:rPr lang="en-US" dirty="0" err="1">
                <a:latin typeface="Consolas" panose="020B0609020204030204" pitchFamily="49" charset="0"/>
              </a:rPr>
              <a:t>Vcurr</a:t>
            </a:r>
            <a:r>
              <a:rPr lang="en-US" dirty="0">
                <a:latin typeface="Consolas" panose="020B0609020204030204" pitchFamily="49" charset="0"/>
              </a:rPr>
              <a:t>", "</a:t>
            </a:r>
            <a:r>
              <a:rPr lang="en-US" dirty="0" err="1">
                <a:latin typeface="Consolas" panose="020B0609020204030204" pitchFamily="49" charset="0"/>
              </a:rPr>
              <a:t>precio</a:t>
            </a:r>
            <a:r>
              <a:rPr lang="en-US" dirty="0">
                <a:latin typeface="Consolas" panose="020B0609020204030204" pitchFamily="49" charset="0"/>
              </a:rPr>
              <a:t>" ] </a:t>
            </a:r>
          </a:p>
          <a:p>
            <a:pPr marL="914400" lvl="2" indent="0">
              <a:buNone/>
            </a:pPr>
            <a:r>
              <a:rPr lang="en-US" dirty="0">
                <a:latin typeface="Consolas" panose="020B0609020204030204" pitchFamily="49" charset="0"/>
              </a:rPr>
              <a:t>	 </a:t>
            </a:r>
            <a:r>
              <a:rPr lang="en-US" b="1" dirty="0">
                <a:solidFill>
                  <a:schemeClr val="accent1"/>
                </a:solidFill>
                <a:latin typeface="Consolas" panose="020B0609020204030204" pitchFamily="49" charset="0"/>
              </a:rPr>
              <a:t>separator</a:t>
            </a:r>
            <a:r>
              <a:rPr lang="en-US" dirty="0">
                <a:latin typeface="Consolas" panose="020B0609020204030204" pitchFamily="49" charset="0"/>
              </a:rPr>
              <a:t> =&gt; ","</a:t>
            </a:r>
          </a:p>
          <a:p>
            <a:pPr marL="914400" lvl="2" indent="0">
              <a:buNone/>
            </a:pPr>
            <a:r>
              <a:rPr lang="en-US" sz="1600" dirty="0">
                <a:latin typeface="Consolas" panose="020B0609020204030204" pitchFamily="49" charset="0"/>
              </a:rPr>
              <a:t>	}</a:t>
            </a:r>
          </a:p>
          <a:p>
            <a:pPr marL="914400" lvl="2" indent="0">
              <a:buNone/>
            </a:pPr>
            <a:r>
              <a:rPr lang="en-US" sz="1600" dirty="0">
                <a:latin typeface="Consolas" panose="020B0609020204030204" pitchFamily="49" charset="0"/>
              </a:rPr>
              <a:t>}</a:t>
            </a:r>
          </a:p>
          <a:p>
            <a:endParaRPr lang="es-ES" dirty="0"/>
          </a:p>
        </p:txBody>
      </p:sp>
      <p:sp>
        <p:nvSpPr>
          <p:cNvPr id="2" name="TextBox 1"/>
          <p:cNvSpPr txBox="1"/>
          <p:nvPr/>
        </p:nvSpPr>
        <p:spPr>
          <a:xfrm>
            <a:off x="2620370" y="6400800"/>
            <a:ext cx="7275005" cy="369332"/>
          </a:xfrm>
          <a:prstGeom prst="rect">
            <a:avLst/>
          </a:prstGeom>
          <a:noFill/>
        </p:spPr>
        <p:txBody>
          <a:bodyPr wrap="none" rtlCol="0">
            <a:spAutoFit/>
          </a:bodyPr>
          <a:lstStyle/>
          <a:p>
            <a:r>
              <a:rPr lang="es-MX" b="1" dirty="0">
                <a:solidFill>
                  <a:srgbClr val="C00000"/>
                </a:solidFill>
              </a:rPr>
              <a:t>https://www.elastic.co/guide/en/logstash/current/plugins-filters-csv.html</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2447" y="-955011"/>
            <a:ext cx="6324020" cy="2877815"/>
          </a:xfrm>
          <a:prstGeom prst="rect">
            <a:avLst/>
          </a:prstGeom>
        </p:spPr>
      </p:pic>
    </p:spTree>
    <p:extLst>
      <p:ext uri="{BB962C8B-B14F-4D97-AF65-F5344CB8AC3E}">
        <p14:creationId xmlns:p14="http://schemas.microsoft.com/office/powerpoint/2010/main" val="2696898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a:spLocks noGrp="1"/>
          </p:cNvSpPr>
          <p:nvPr>
            <p:ph idx="1"/>
          </p:nvPr>
        </p:nvSpPr>
        <p:spPr>
          <a:xfrm>
            <a:off x="0" y="1179824"/>
            <a:ext cx="12032974" cy="4690887"/>
          </a:xfrm>
        </p:spPr>
        <p:txBody>
          <a:bodyPr>
            <a:noAutofit/>
          </a:bodyPr>
          <a:lstStyle/>
          <a:p>
            <a:r>
              <a:rPr lang="es-ES" sz="1600" dirty="0"/>
              <a:t>Agregar el siguiente plugin en input:</a:t>
            </a:r>
          </a:p>
          <a:p>
            <a:pPr marL="914400" lvl="2" indent="0">
              <a:buNone/>
            </a:pPr>
            <a:endParaRPr lang="es-ES" sz="1050" dirty="0"/>
          </a:p>
          <a:p>
            <a:pPr marL="914400" lvl="2" indent="0">
              <a:buNone/>
            </a:pPr>
            <a:r>
              <a:rPr lang="es-ES" sz="2400" b="1" dirty="0">
                <a:solidFill>
                  <a:schemeClr val="accent4">
                    <a:lumMod val="75000"/>
                  </a:schemeClr>
                </a:solidFill>
                <a:latin typeface="Consolas" panose="020B0609020204030204" pitchFamily="49" charset="0"/>
              </a:rPr>
              <a:t>input</a:t>
            </a:r>
            <a:r>
              <a:rPr lang="es-ES" sz="2400" dirty="0">
                <a:latin typeface="Consolas" panose="020B0609020204030204" pitchFamily="49" charset="0"/>
              </a:rPr>
              <a:t> {</a:t>
            </a:r>
            <a:r>
              <a:rPr lang="es-ES" dirty="0">
                <a:latin typeface="Consolas" panose="020B0609020204030204" pitchFamily="49" charset="0"/>
              </a:rPr>
              <a:t>	</a:t>
            </a:r>
          </a:p>
          <a:p>
            <a:pPr marL="914400" lvl="2" indent="0">
              <a:buNone/>
            </a:pPr>
            <a:r>
              <a:rPr lang="es-ES" b="1" dirty="0">
                <a:solidFill>
                  <a:srgbClr val="FF0000"/>
                </a:solidFill>
                <a:latin typeface="Consolas" panose="020B0609020204030204" pitchFamily="49" charset="0"/>
              </a:rPr>
              <a:t>	twitter</a:t>
            </a:r>
            <a:r>
              <a:rPr lang="es-ES" dirty="0">
                <a:latin typeface="Consolas" panose="020B0609020204030204" pitchFamily="49" charset="0"/>
              </a:rPr>
              <a:t> {</a:t>
            </a:r>
          </a:p>
          <a:p>
            <a:pPr marL="914400" lvl="2" indent="0">
              <a:buNone/>
            </a:pPr>
            <a:r>
              <a:rPr lang="es-ES" dirty="0">
                <a:latin typeface="Consolas" panose="020B0609020204030204" pitchFamily="49" charset="0"/>
              </a:rPr>
              <a:t>	</a:t>
            </a:r>
            <a:r>
              <a:rPr lang="es-ES" b="1" dirty="0">
                <a:solidFill>
                  <a:schemeClr val="bg1">
                    <a:lumMod val="65000"/>
                  </a:schemeClr>
                </a:solidFill>
                <a:latin typeface="Courier New" panose="02070309020205020404" pitchFamily="49" charset="0"/>
                <a:cs typeface="Courier New" panose="02070309020205020404" pitchFamily="49" charset="0"/>
              </a:rPr>
              <a:t>#  hay que definir las llaves en https://apps.twitter.com/</a:t>
            </a:r>
          </a:p>
          <a:p>
            <a:pPr marL="1828800" lvl="4" indent="0">
              <a:buNone/>
            </a:pPr>
            <a:r>
              <a:rPr lang="es-ES" sz="1100" dirty="0">
                <a:latin typeface="Consolas" panose="020B0609020204030204" pitchFamily="49" charset="0"/>
              </a:rPr>
              <a:t>       </a:t>
            </a:r>
            <a:r>
              <a:rPr lang="es-ES" sz="1600" b="1" dirty="0" err="1">
                <a:solidFill>
                  <a:srgbClr val="07A5DE"/>
                </a:solidFill>
                <a:latin typeface="Consolas" panose="020B0609020204030204" pitchFamily="49" charset="0"/>
              </a:rPr>
              <a:t>consumer_key</a:t>
            </a:r>
            <a:r>
              <a:rPr lang="es-ES" dirty="0">
                <a:latin typeface="Consolas" panose="020B0609020204030204" pitchFamily="49" charset="0"/>
              </a:rPr>
              <a:t> =&gt; "k04OYuVZYQ2cDI9898UnIfWVH"</a:t>
            </a:r>
          </a:p>
          <a:p>
            <a:pPr marL="1828800" lvl="4" indent="0">
              <a:buNone/>
            </a:pPr>
            <a:r>
              <a:rPr lang="es-ES" dirty="0">
                <a:latin typeface="Consolas" panose="020B0609020204030204" pitchFamily="49" charset="0"/>
              </a:rPr>
              <a:t>      </a:t>
            </a:r>
            <a:r>
              <a:rPr lang="es-ES" sz="1600" b="1" dirty="0" err="1">
                <a:solidFill>
                  <a:srgbClr val="07A5DE"/>
                </a:solidFill>
                <a:latin typeface="Consolas" panose="020B0609020204030204" pitchFamily="49" charset="0"/>
              </a:rPr>
              <a:t>consumer_secret</a:t>
            </a:r>
            <a:r>
              <a:rPr lang="es-ES" dirty="0">
                <a:latin typeface="Consolas" panose="020B0609020204030204" pitchFamily="49" charset="0"/>
              </a:rPr>
              <a:t> =&gt; "o2oQd9NluEAWBzx71o54xJ8KBWvfTawGkbam4"</a:t>
            </a:r>
          </a:p>
          <a:p>
            <a:pPr marL="1828800" lvl="4" indent="0">
              <a:buNone/>
            </a:pPr>
            <a:r>
              <a:rPr lang="es-ES" dirty="0">
                <a:latin typeface="Consolas" panose="020B0609020204030204" pitchFamily="49" charset="0"/>
              </a:rPr>
              <a:t>      </a:t>
            </a:r>
            <a:r>
              <a:rPr lang="es-ES" sz="1600" b="1" dirty="0" err="1">
                <a:solidFill>
                  <a:srgbClr val="07A5DE"/>
                </a:solidFill>
                <a:latin typeface="Consolas" panose="020B0609020204030204" pitchFamily="49" charset="0"/>
              </a:rPr>
              <a:t>oauth_token</a:t>
            </a:r>
            <a:r>
              <a:rPr lang="es-ES" dirty="0">
                <a:latin typeface="Consolas" panose="020B0609020204030204" pitchFamily="49" charset="0"/>
              </a:rPr>
              <a:t> =&gt; "10946302-cM3XpQWKVTZ84n9ZJkrzu1mmyl3GxQROd"</a:t>
            </a:r>
          </a:p>
          <a:p>
            <a:pPr marL="1828800" lvl="4" indent="0">
              <a:buNone/>
            </a:pPr>
            <a:r>
              <a:rPr lang="es-ES" dirty="0">
                <a:latin typeface="Consolas" panose="020B0609020204030204" pitchFamily="49" charset="0"/>
              </a:rPr>
              <a:t>      </a:t>
            </a:r>
            <a:r>
              <a:rPr lang="es-ES" sz="1600" b="1" dirty="0" err="1">
                <a:solidFill>
                  <a:srgbClr val="07A5DE"/>
                </a:solidFill>
                <a:latin typeface="Consolas" panose="020B0609020204030204" pitchFamily="49" charset="0"/>
              </a:rPr>
              <a:t>oauth_token_secret</a:t>
            </a:r>
            <a:r>
              <a:rPr lang="es-ES" dirty="0">
                <a:latin typeface="Consolas" panose="020B0609020204030204" pitchFamily="49" charset="0"/>
              </a:rPr>
              <a:t> =&gt; "nMFt3uUv75iGarYQRkZL1MceZD9Pb7X5Yb"</a:t>
            </a:r>
          </a:p>
          <a:p>
            <a:pPr marL="1828800" lvl="4" indent="0">
              <a:buNone/>
            </a:pPr>
            <a:r>
              <a:rPr lang="es-ES" dirty="0">
                <a:latin typeface="Consolas" panose="020B0609020204030204" pitchFamily="49" charset="0"/>
              </a:rPr>
              <a:t>      </a:t>
            </a:r>
            <a:r>
              <a:rPr lang="es-ES" sz="1600" b="1" dirty="0" err="1">
                <a:solidFill>
                  <a:srgbClr val="07A5DE"/>
                </a:solidFill>
                <a:latin typeface="Consolas" panose="020B0609020204030204" pitchFamily="49" charset="0"/>
              </a:rPr>
              <a:t>follows</a:t>
            </a:r>
            <a:r>
              <a:rPr lang="es-ES" dirty="0">
                <a:latin typeface="Consolas" panose="020B0609020204030204" pitchFamily="49" charset="0"/>
              </a:rPr>
              <a:t> =&gt; [ </a:t>
            </a:r>
            <a:r>
              <a:rPr lang="es-ES" b="1" dirty="0">
                <a:solidFill>
                  <a:srgbClr val="00B050"/>
                </a:solidFill>
                <a:latin typeface="Consolas" panose="020B0609020204030204" pitchFamily="49" charset="0"/>
              </a:rPr>
              <a:t>"82119937", "151968088", "237372254" ,"97017966", "292116167" </a:t>
            </a:r>
            <a:r>
              <a:rPr lang="es-ES" dirty="0">
                <a:latin typeface="Consolas" panose="020B0609020204030204" pitchFamily="49" charset="0"/>
              </a:rPr>
              <a:t>]</a:t>
            </a:r>
          </a:p>
          <a:p>
            <a:pPr marL="1828800" lvl="4" indent="0">
              <a:buNone/>
            </a:pPr>
            <a:r>
              <a:rPr lang="es-ES" dirty="0">
                <a:latin typeface="Consolas" panose="020B0609020204030204" pitchFamily="49" charset="0"/>
              </a:rPr>
              <a:t>      </a:t>
            </a:r>
            <a:r>
              <a:rPr lang="es-ES" sz="1600" b="1" dirty="0" err="1">
                <a:solidFill>
                  <a:srgbClr val="07A5DE"/>
                </a:solidFill>
                <a:latin typeface="Consolas" panose="020B0609020204030204" pitchFamily="49" charset="0"/>
              </a:rPr>
              <a:t>keywords</a:t>
            </a:r>
            <a:r>
              <a:rPr lang="es-ES" dirty="0">
                <a:latin typeface="Consolas" panose="020B0609020204030204" pitchFamily="49" charset="0"/>
              </a:rPr>
              <a:t> =&gt; [ </a:t>
            </a:r>
            <a:r>
              <a:rPr lang="es-ES" sz="1050" b="1" dirty="0">
                <a:solidFill>
                  <a:srgbClr val="00B050"/>
                </a:solidFill>
                <a:latin typeface="Consolas" panose="020B0609020204030204" pitchFamily="49" charset="0"/>
              </a:rPr>
              <a:t>"</a:t>
            </a:r>
            <a:r>
              <a:rPr lang="es-ES" sz="1050" b="1" dirty="0" err="1">
                <a:solidFill>
                  <a:srgbClr val="00B050"/>
                </a:solidFill>
                <a:latin typeface="Consolas" panose="020B0609020204030204" pitchFamily="49" charset="0"/>
              </a:rPr>
              <a:t>EleccionesMexico</a:t>
            </a:r>
            <a:r>
              <a:rPr lang="es-ES" sz="1050" b="1" dirty="0">
                <a:solidFill>
                  <a:srgbClr val="00B050"/>
                </a:solidFill>
                <a:latin typeface="Consolas" panose="020B0609020204030204" pitchFamily="49" charset="0"/>
              </a:rPr>
              <a:t>", "</a:t>
            </a:r>
            <a:r>
              <a:rPr lang="es-ES" sz="1050" b="1" dirty="0" err="1">
                <a:solidFill>
                  <a:srgbClr val="00B050"/>
                </a:solidFill>
                <a:latin typeface="Consolas" panose="020B0609020204030204" pitchFamily="49" charset="0"/>
              </a:rPr>
              <a:t>eleccionesméxico</a:t>
            </a:r>
            <a:r>
              <a:rPr lang="es-ES" sz="1050" b="1" dirty="0">
                <a:solidFill>
                  <a:srgbClr val="00B050"/>
                </a:solidFill>
                <a:latin typeface="Consolas" panose="020B0609020204030204" pitchFamily="49" charset="0"/>
              </a:rPr>
              <a:t>" </a:t>
            </a:r>
            <a:r>
              <a:rPr lang="es-ES" dirty="0">
                <a:latin typeface="Consolas" panose="020B0609020204030204" pitchFamily="49" charset="0"/>
              </a:rPr>
              <a:t>]</a:t>
            </a:r>
          </a:p>
          <a:p>
            <a:pPr marL="1828800" lvl="4" indent="0">
              <a:buNone/>
            </a:pPr>
            <a:r>
              <a:rPr lang="es-ES" dirty="0">
                <a:latin typeface="Consolas" panose="020B0609020204030204" pitchFamily="49" charset="0"/>
              </a:rPr>
              <a:t>      </a:t>
            </a:r>
            <a:r>
              <a:rPr lang="es-ES" sz="1600" b="1" dirty="0" err="1">
                <a:solidFill>
                  <a:srgbClr val="07A5DE"/>
                </a:solidFill>
                <a:latin typeface="Consolas" panose="020B0609020204030204" pitchFamily="49" charset="0"/>
              </a:rPr>
              <a:t>full_tweet</a:t>
            </a:r>
            <a:r>
              <a:rPr lang="es-ES" dirty="0">
                <a:latin typeface="Consolas" panose="020B0609020204030204" pitchFamily="49" charset="0"/>
              </a:rPr>
              <a:t> =&gt; </a:t>
            </a:r>
            <a:r>
              <a:rPr lang="es-ES" sz="1600" b="1" dirty="0">
                <a:solidFill>
                  <a:srgbClr val="00B050"/>
                </a:solidFill>
                <a:latin typeface="Consolas" panose="020B0609020204030204" pitchFamily="49" charset="0"/>
              </a:rPr>
              <a:t>true</a:t>
            </a:r>
            <a:endParaRPr lang="es-ES" b="1" dirty="0">
              <a:solidFill>
                <a:srgbClr val="00B050"/>
              </a:solidFill>
              <a:latin typeface="Consolas" panose="020B0609020204030204" pitchFamily="49" charset="0"/>
            </a:endParaRPr>
          </a:p>
          <a:p>
            <a:pPr marL="914400" lvl="2" indent="0">
              <a:buNone/>
            </a:pPr>
            <a:r>
              <a:rPr lang="es-ES" dirty="0">
                <a:latin typeface="Consolas" panose="020B0609020204030204" pitchFamily="49" charset="0"/>
              </a:rPr>
              <a:t>       }</a:t>
            </a:r>
          </a:p>
          <a:p>
            <a:pPr marL="914400" lvl="2" indent="0">
              <a:buNone/>
            </a:pPr>
            <a:r>
              <a:rPr lang="es-ES" sz="2400" dirty="0">
                <a:latin typeface="Consolas" panose="020B0609020204030204" pitchFamily="49" charset="0"/>
              </a:rPr>
              <a:t>}</a:t>
            </a:r>
          </a:p>
          <a:p>
            <a:endParaRPr lang="es-ES" sz="1600" dirty="0"/>
          </a:p>
          <a:p>
            <a:pPr marL="0" indent="0">
              <a:buNone/>
            </a:pPr>
            <a:endParaRPr lang="es-ES" sz="1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2447" y="-955011"/>
            <a:ext cx="6324020" cy="2877815"/>
          </a:xfrm>
          <a:prstGeom prst="rect">
            <a:avLst/>
          </a:prstGeom>
        </p:spPr>
      </p:pic>
    </p:spTree>
    <p:extLst>
      <p:ext uri="{BB962C8B-B14F-4D97-AF65-F5344CB8AC3E}">
        <p14:creationId xmlns:p14="http://schemas.microsoft.com/office/powerpoint/2010/main" val="2993610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a:spLocks noGrp="1"/>
          </p:cNvSpPr>
          <p:nvPr>
            <p:ph idx="1"/>
          </p:nvPr>
        </p:nvSpPr>
        <p:spPr>
          <a:xfrm>
            <a:off x="450575" y="1484626"/>
            <a:ext cx="11741426" cy="2000696"/>
          </a:xfrm>
        </p:spPr>
        <p:txBody>
          <a:bodyPr>
            <a:noAutofit/>
          </a:bodyPr>
          <a:lstStyle/>
          <a:p>
            <a:r>
              <a:rPr lang="es-ES" sz="2000" dirty="0"/>
              <a:t>Agregar el siguiente plugin en input:</a:t>
            </a:r>
          </a:p>
          <a:p>
            <a:pPr marL="457200" lvl="1" indent="0">
              <a:buNone/>
            </a:pPr>
            <a:r>
              <a:rPr lang="es-ES" b="1" dirty="0">
                <a:solidFill>
                  <a:schemeClr val="accent4">
                    <a:lumMod val="75000"/>
                  </a:schemeClr>
                </a:solidFill>
                <a:latin typeface="Consolas" panose="020B0609020204030204" pitchFamily="49" charset="0"/>
              </a:rPr>
              <a:t>Input</a:t>
            </a:r>
            <a:r>
              <a:rPr lang="es-ES" dirty="0">
                <a:latin typeface="Consolas" panose="020B0609020204030204" pitchFamily="49" charset="0"/>
              </a:rPr>
              <a:t> {	</a:t>
            </a:r>
          </a:p>
          <a:p>
            <a:pPr marL="457200" lvl="1" indent="0">
              <a:buNone/>
            </a:pPr>
            <a:r>
              <a:rPr lang="es-ES" b="1" dirty="0">
                <a:solidFill>
                  <a:srgbClr val="FF0000"/>
                </a:solidFill>
                <a:latin typeface="Consolas" panose="020B0609020204030204" pitchFamily="49" charset="0"/>
              </a:rPr>
              <a:t>	</a:t>
            </a:r>
            <a:r>
              <a:rPr lang="es-ES" dirty="0">
                <a:latin typeface="Consolas" panose="020B0609020204030204" pitchFamily="49" charset="0"/>
              </a:rPr>
              <a:t> </a:t>
            </a:r>
            <a:r>
              <a:rPr lang="es-ES" b="1" dirty="0" err="1">
                <a:solidFill>
                  <a:srgbClr val="FF0000"/>
                </a:solidFill>
                <a:latin typeface="Consolas" panose="020B0609020204030204" pitchFamily="49" charset="0"/>
              </a:rPr>
              <a:t>jdbc</a:t>
            </a:r>
            <a:r>
              <a:rPr lang="es-ES" dirty="0">
                <a:latin typeface="Consolas" panose="020B0609020204030204" pitchFamily="49" charset="0"/>
              </a:rPr>
              <a:t> {</a:t>
            </a:r>
          </a:p>
          <a:p>
            <a:pPr marL="1828800" lvl="4" indent="0">
              <a:buNone/>
            </a:pPr>
            <a:r>
              <a:rPr lang="es-ES" sz="1400" dirty="0">
                <a:latin typeface="Consolas" panose="020B0609020204030204" pitchFamily="49" charset="0"/>
              </a:rPr>
              <a:t>     </a:t>
            </a:r>
            <a:r>
              <a:rPr lang="es-ES" b="1" dirty="0" err="1">
                <a:solidFill>
                  <a:schemeClr val="accent5"/>
                </a:solidFill>
                <a:latin typeface="Consolas" panose="020B0609020204030204" pitchFamily="49" charset="0"/>
              </a:rPr>
              <a:t>jdbc_driver_library</a:t>
            </a:r>
            <a:r>
              <a:rPr lang="es-ES" dirty="0">
                <a:latin typeface="Consolas" panose="020B0609020204030204" pitchFamily="49" charset="0"/>
              </a:rPr>
              <a:t> =&gt; "/home/</a:t>
            </a:r>
            <a:r>
              <a:rPr lang="es-ES" dirty="0" err="1">
                <a:latin typeface="Consolas" panose="020B0609020204030204" pitchFamily="49" charset="0"/>
              </a:rPr>
              <a:t>sordx</a:t>
            </a:r>
            <a:r>
              <a:rPr lang="es-ES" dirty="0">
                <a:latin typeface="Consolas" panose="020B0609020204030204" pitchFamily="49" charset="0"/>
              </a:rPr>
              <a:t>/</a:t>
            </a:r>
            <a:r>
              <a:rPr lang="es-ES" b="1" dirty="0">
                <a:solidFill>
                  <a:srgbClr val="00B050"/>
                </a:solidFill>
                <a:latin typeface="Consolas" panose="020B0609020204030204" pitchFamily="49" charset="0"/>
              </a:rPr>
              <a:t>mysql-connector-java-5.1.42-bin.jar</a:t>
            </a:r>
            <a:r>
              <a:rPr lang="es-ES" dirty="0">
                <a:latin typeface="Consolas" panose="020B0609020204030204" pitchFamily="49" charset="0"/>
              </a:rPr>
              <a:t>"</a:t>
            </a:r>
          </a:p>
          <a:p>
            <a:pPr marL="1828800" lvl="4" indent="0">
              <a:buNone/>
            </a:pPr>
            <a:r>
              <a:rPr lang="es-ES" dirty="0">
                <a:latin typeface="Consolas" panose="020B0609020204030204" pitchFamily="49" charset="0"/>
              </a:rPr>
              <a:t>    </a:t>
            </a:r>
            <a:r>
              <a:rPr lang="es-ES" b="1" dirty="0" err="1">
                <a:solidFill>
                  <a:schemeClr val="accent5"/>
                </a:solidFill>
                <a:latin typeface="Consolas" panose="020B0609020204030204" pitchFamily="49" charset="0"/>
              </a:rPr>
              <a:t>jdbc_driver_class</a:t>
            </a:r>
            <a:r>
              <a:rPr lang="es-ES" dirty="0">
                <a:latin typeface="Consolas" panose="020B0609020204030204" pitchFamily="49" charset="0"/>
              </a:rPr>
              <a:t> =&gt; "</a:t>
            </a:r>
            <a:r>
              <a:rPr lang="es-ES" dirty="0" err="1">
                <a:latin typeface="Consolas" panose="020B0609020204030204" pitchFamily="49" charset="0"/>
              </a:rPr>
              <a:t>com.mysql.jdbc.Driver</a:t>
            </a:r>
            <a:r>
              <a:rPr lang="es-ES" dirty="0">
                <a:latin typeface="Consolas" panose="020B0609020204030204" pitchFamily="49" charset="0"/>
              </a:rPr>
              <a:t>"</a:t>
            </a:r>
          </a:p>
          <a:p>
            <a:pPr marL="1828800" lvl="4" indent="0">
              <a:buNone/>
            </a:pPr>
            <a:r>
              <a:rPr lang="es-ES" dirty="0">
                <a:latin typeface="Consolas" panose="020B0609020204030204" pitchFamily="49" charset="0"/>
              </a:rPr>
              <a:t>    </a:t>
            </a:r>
            <a:r>
              <a:rPr lang="es-ES" b="1" dirty="0" err="1">
                <a:solidFill>
                  <a:schemeClr val="accent5"/>
                </a:solidFill>
                <a:latin typeface="Consolas" panose="020B0609020204030204" pitchFamily="49" charset="0"/>
              </a:rPr>
              <a:t>jdbc_connection_string</a:t>
            </a:r>
            <a:r>
              <a:rPr lang="es-ES" dirty="0">
                <a:latin typeface="Consolas" panose="020B0609020204030204" pitchFamily="49" charset="0"/>
              </a:rPr>
              <a:t> =&gt; "</a:t>
            </a:r>
            <a:r>
              <a:rPr lang="es-ES" b="1" dirty="0" err="1">
                <a:solidFill>
                  <a:srgbClr val="00B050"/>
                </a:solidFill>
                <a:latin typeface="Consolas" panose="020B0609020204030204" pitchFamily="49" charset="0"/>
              </a:rPr>
              <a:t>jdbc:mysql</a:t>
            </a:r>
            <a:r>
              <a:rPr lang="es-ES" b="1" dirty="0">
                <a:solidFill>
                  <a:srgbClr val="00B050"/>
                </a:solidFill>
                <a:latin typeface="Consolas" panose="020B0609020204030204" pitchFamily="49" charset="0"/>
              </a:rPr>
              <a:t>://localhost:3306/</a:t>
            </a:r>
            <a:r>
              <a:rPr lang="es-ES" b="1" dirty="0" err="1">
                <a:solidFill>
                  <a:srgbClr val="00B050"/>
                </a:solidFill>
                <a:latin typeface="Consolas" panose="020B0609020204030204" pitchFamily="49" charset="0"/>
              </a:rPr>
              <a:t>BD_informacion</a:t>
            </a:r>
            <a:r>
              <a:rPr lang="es-ES" dirty="0">
                <a:latin typeface="Consolas" panose="020B0609020204030204" pitchFamily="49" charset="0"/>
              </a:rPr>
              <a:t>"</a:t>
            </a:r>
          </a:p>
          <a:p>
            <a:pPr marL="1828800" lvl="4" indent="0">
              <a:buNone/>
            </a:pPr>
            <a:r>
              <a:rPr lang="es-ES" dirty="0">
                <a:latin typeface="Consolas" panose="020B0609020204030204" pitchFamily="49" charset="0"/>
              </a:rPr>
              <a:t>    </a:t>
            </a:r>
            <a:r>
              <a:rPr lang="es-ES" b="1" dirty="0" err="1">
                <a:solidFill>
                  <a:schemeClr val="accent5"/>
                </a:solidFill>
                <a:latin typeface="Consolas" panose="020B0609020204030204" pitchFamily="49" charset="0"/>
              </a:rPr>
              <a:t>jdbc_user</a:t>
            </a:r>
            <a:r>
              <a:rPr lang="es-ES" dirty="0">
                <a:latin typeface="Consolas" panose="020B0609020204030204" pitchFamily="49" charset="0"/>
              </a:rPr>
              <a:t> =&gt; "Usuario"</a:t>
            </a:r>
          </a:p>
          <a:p>
            <a:pPr marL="1828800" lvl="4" indent="0">
              <a:buNone/>
            </a:pPr>
            <a:r>
              <a:rPr lang="es-ES" dirty="0">
                <a:latin typeface="Consolas" panose="020B0609020204030204" pitchFamily="49" charset="0"/>
              </a:rPr>
              <a:t>    </a:t>
            </a:r>
            <a:r>
              <a:rPr lang="es-ES" b="1" dirty="0" err="1">
                <a:solidFill>
                  <a:schemeClr val="accent5"/>
                </a:solidFill>
                <a:latin typeface="Consolas" panose="020B0609020204030204" pitchFamily="49" charset="0"/>
              </a:rPr>
              <a:t>jdbc_password</a:t>
            </a:r>
            <a:r>
              <a:rPr lang="es-ES" dirty="0">
                <a:latin typeface="Consolas" panose="020B0609020204030204" pitchFamily="49" charset="0"/>
              </a:rPr>
              <a:t> =&gt; "</a:t>
            </a:r>
            <a:r>
              <a:rPr lang="es-ES" dirty="0" err="1">
                <a:latin typeface="Consolas" panose="020B0609020204030204" pitchFamily="49" charset="0"/>
              </a:rPr>
              <a:t>Password</a:t>
            </a:r>
            <a:r>
              <a:rPr lang="es-ES" dirty="0">
                <a:latin typeface="Consolas" panose="020B0609020204030204" pitchFamily="49" charset="0"/>
              </a:rPr>
              <a:t>"</a:t>
            </a:r>
          </a:p>
          <a:p>
            <a:pPr marL="1828800" lvl="4" indent="0">
              <a:buNone/>
            </a:pPr>
            <a:r>
              <a:rPr lang="es-ES" dirty="0">
                <a:latin typeface="Consolas" panose="020B0609020204030204" pitchFamily="49" charset="0"/>
              </a:rPr>
              <a:t>    </a:t>
            </a:r>
            <a:r>
              <a:rPr lang="es-ES" b="1" dirty="0" err="1">
                <a:solidFill>
                  <a:schemeClr val="accent5"/>
                </a:solidFill>
                <a:latin typeface="Consolas" panose="020B0609020204030204" pitchFamily="49" charset="0"/>
              </a:rPr>
              <a:t>schedule</a:t>
            </a:r>
            <a:r>
              <a:rPr lang="es-ES" dirty="0">
                <a:latin typeface="Consolas" panose="020B0609020204030204" pitchFamily="49" charset="0"/>
              </a:rPr>
              <a:t> =&gt; "10 * * * *"</a:t>
            </a:r>
          </a:p>
          <a:p>
            <a:pPr marL="1828800" lvl="4" indent="0">
              <a:buNone/>
            </a:pPr>
            <a:r>
              <a:rPr lang="es-ES" dirty="0">
                <a:latin typeface="Consolas" panose="020B0609020204030204" pitchFamily="49" charset="0"/>
              </a:rPr>
              <a:t>    </a:t>
            </a:r>
            <a:r>
              <a:rPr lang="es-ES" b="1" dirty="0" err="1">
                <a:solidFill>
                  <a:schemeClr val="accent5"/>
                </a:solidFill>
                <a:latin typeface="Consolas" panose="020B0609020204030204" pitchFamily="49" charset="0"/>
              </a:rPr>
              <a:t>statement</a:t>
            </a:r>
            <a:r>
              <a:rPr lang="es-ES" dirty="0">
                <a:latin typeface="Consolas" panose="020B0609020204030204" pitchFamily="49" charset="0"/>
              </a:rPr>
              <a:t> =&gt; </a:t>
            </a:r>
            <a:r>
              <a:rPr lang="es-ES" b="1" dirty="0">
                <a:solidFill>
                  <a:srgbClr val="00B050"/>
                </a:solidFill>
                <a:latin typeface="Consolas" panose="020B0609020204030204" pitchFamily="49" charset="0"/>
              </a:rPr>
              <a:t>"</a:t>
            </a:r>
            <a:r>
              <a:rPr lang="es-ES" b="1" dirty="0" err="1">
                <a:solidFill>
                  <a:srgbClr val="00B050"/>
                </a:solidFill>
                <a:latin typeface="Consolas" panose="020B0609020204030204" pitchFamily="49" charset="0"/>
              </a:rPr>
              <a:t>select</a:t>
            </a:r>
            <a:r>
              <a:rPr lang="es-ES" b="1" dirty="0">
                <a:solidFill>
                  <a:srgbClr val="00B050"/>
                </a:solidFill>
                <a:latin typeface="Consolas" panose="020B0609020204030204" pitchFamily="49" charset="0"/>
              </a:rPr>
              <a:t> </a:t>
            </a:r>
            <a:r>
              <a:rPr lang="es-ES" b="1" dirty="0" err="1">
                <a:solidFill>
                  <a:srgbClr val="00B050"/>
                </a:solidFill>
                <a:latin typeface="Consolas" panose="020B0609020204030204" pitchFamily="49" charset="0"/>
              </a:rPr>
              <a:t>hostname</a:t>
            </a:r>
            <a:r>
              <a:rPr lang="es-ES" b="1" dirty="0">
                <a:solidFill>
                  <a:srgbClr val="00B050"/>
                </a:solidFill>
                <a:latin typeface="Consolas" panose="020B0609020204030204" pitchFamily="49" charset="0"/>
              </a:rPr>
              <a:t>, interface, </a:t>
            </a:r>
            <a:r>
              <a:rPr lang="es-ES" b="1" dirty="0" err="1">
                <a:solidFill>
                  <a:srgbClr val="00B050"/>
                </a:solidFill>
                <a:latin typeface="Consolas" panose="020B0609020204030204" pitchFamily="49" charset="0"/>
              </a:rPr>
              <a:t>ipaddress</a:t>
            </a:r>
            <a:r>
              <a:rPr lang="es-ES" b="1" dirty="0">
                <a:solidFill>
                  <a:srgbClr val="00B050"/>
                </a:solidFill>
                <a:latin typeface="Consolas" panose="020B0609020204030204" pitchFamily="49" charset="0"/>
              </a:rPr>
              <a:t>, </a:t>
            </a:r>
            <a:r>
              <a:rPr lang="es-ES" b="1" dirty="0" err="1">
                <a:solidFill>
                  <a:srgbClr val="00B050"/>
                </a:solidFill>
                <a:latin typeface="Consolas" panose="020B0609020204030204" pitchFamily="49" charset="0"/>
              </a:rPr>
              <a:t>cliente_name</a:t>
            </a:r>
            <a:r>
              <a:rPr lang="es-ES" b="1" dirty="0">
                <a:solidFill>
                  <a:srgbClr val="00B050"/>
                </a:solidFill>
                <a:latin typeface="Consolas" panose="020B0609020204030204" pitchFamily="49" charset="0"/>
              </a:rPr>
              <a:t> </a:t>
            </a:r>
            <a:r>
              <a:rPr lang="es-ES" b="1" dirty="0" err="1">
                <a:solidFill>
                  <a:srgbClr val="00B050"/>
                </a:solidFill>
                <a:latin typeface="Consolas" panose="020B0609020204030204" pitchFamily="49" charset="0"/>
              </a:rPr>
              <a:t>from</a:t>
            </a:r>
            <a:r>
              <a:rPr lang="es-ES" b="1" dirty="0">
                <a:solidFill>
                  <a:srgbClr val="00B050"/>
                </a:solidFill>
                <a:latin typeface="Consolas" panose="020B0609020204030204" pitchFamily="49" charset="0"/>
              </a:rPr>
              <a:t> </a:t>
            </a:r>
            <a:r>
              <a:rPr lang="es-ES" b="1" dirty="0" err="1">
                <a:solidFill>
                  <a:srgbClr val="00B050"/>
                </a:solidFill>
                <a:latin typeface="Consolas" panose="020B0609020204030204" pitchFamily="49" charset="0"/>
              </a:rPr>
              <a:t>tablaInterface</a:t>
            </a:r>
            <a:r>
              <a:rPr lang="es-ES" b="1" dirty="0">
                <a:solidFill>
                  <a:srgbClr val="00B050"/>
                </a:solidFill>
                <a:latin typeface="Consolas" panose="020B0609020204030204" pitchFamily="49" charset="0"/>
              </a:rPr>
              <a:t>"</a:t>
            </a:r>
            <a:endParaRPr lang="es-ES" dirty="0">
              <a:solidFill>
                <a:srgbClr val="00B050"/>
              </a:solidFill>
              <a:latin typeface="Consolas" panose="020B0609020204030204" pitchFamily="49" charset="0"/>
            </a:endParaRPr>
          </a:p>
          <a:p>
            <a:pPr marL="457200" lvl="1" indent="0">
              <a:buNone/>
            </a:pPr>
            <a:r>
              <a:rPr lang="es-ES" dirty="0">
                <a:latin typeface="Consolas" panose="020B0609020204030204" pitchFamily="49" charset="0"/>
              </a:rPr>
              <a:t>  }</a:t>
            </a:r>
          </a:p>
          <a:p>
            <a:pPr marL="457200" lvl="1" indent="0">
              <a:buNone/>
            </a:pPr>
            <a:r>
              <a:rPr lang="es-ES" dirty="0">
                <a:latin typeface="Consolas" panose="020B0609020204030204" pitchFamily="49" charset="0"/>
              </a:rPr>
              <a:t>}</a:t>
            </a:r>
            <a:endParaRPr lang="es-ES" sz="2800" dirty="0"/>
          </a:p>
        </p:txBody>
      </p:sp>
      <p:sp>
        <p:nvSpPr>
          <p:cNvPr id="2" name="TextBox 1"/>
          <p:cNvSpPr txBox="1"/>
          <p:nvPr/>
        </p:nvSpPr>
        <p:spPr>
          <a:xfrm>
            <a:off x="1540296" y="6230679"/>
            <a:ext cx="7296293" cy="338554"/>
          </a:xfrm>
          <a:prstGeom prst="rect">
            <a:avLst/>
          </a:prstGeom>
          <a:noFill/>
        </p:spPr>
        <p:txBody>
          <a:bodyPr wrap="none" rtlCol="0">
            <a:spAutoFit/>
          </a:bodyPr>
          <a:lstStyle/>
          <a:p>
            <a:r>
              <a:rPr lang="es-MX" sz="1600" dirty="0">
                <a:solidFill>
                  <a:srgbClr val="C00000"/>
                </a:solidFill>
              </a:rPr>
              <a:t>https://www.elastic.co/guide/en/logstash/current/plugins-inputs-jdbc.html</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257" y="-664454"/>
            <a:ext cx="6324020" cy="2877815"/>
          </a:xfrm>
          <a:prstGeom prst="rect">
            <a:avLst/>
          </a:prstGeom>
        </p:spPr>
      </p:pic>
    </p:spTree>
    <p:extLst>
      <p:ext uri="{BB962C8B-B14F-4D97-AF65-F5344CB8AC3E}">
        <p14:creationId xmlns:p14="http://schemas.microsoft.com/office/powerpoint/2010/main" val="4103280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0E99C799-809E-488E-B87C-A63227B2E4BE}"/>
              </a:ext>
            </a:extLst>
          </p:cNvPr>
          <p:cNvGrpSpPr/>
          <p:nvPr/>
        </p:nvGrpSpPr>
        <p:grpSpPr>
          <a:xfrm>
            <a:off x="2637183" y="1680125"/>
            <a:ext cx="6665843" cy="4071318"/>
            <a:chOff x="2838784" y="1484626"/>
            <a:chExt cx="6191503" cy="3705405"/>
          </a:xfrm>
        </p:grpSpPr>
        <p:grpSp>
          <p:nvGrpSpPr>
            <p:cNvPr id="3" name="Group 15">
              <a:extLst>
                <a:ext uri="{FF2B5EF4-FFF2-40B4-BE49-F238E27FC236}">
                  <a16:creationId xmlns:a16="http://schemas.microsoft.com/office/drawing/2014/main" id="{D40FCE69-8F9F-48C2-86C8-0D13860EFE2B}"/>
                </a:ext>
              </a:extLst>
            </p:cNvPr>
            <p:cNvGrpSpPr/>
            <p:nvPr/>
          </p:nvGrpSpPr>
          <p:grpSpPr>
            <a:xfrm>
              <a:off x="2838784" y="1484626"/>
              <a:ext cx="6191503" cy="3705405"/>
              <a:chOff x="3753185" y="2053479"/>
              <a:chExt cx="5085340" cy="3043404"/>
            </a:xfrm>
          </p:grpSpPr>
          <p:sp>
            <p:nvSpPr>
              <p:cNvPr id="6" name="Rectangle 4">
                <a:extLst>
                  <a:ext uri="{FF2B5EF4-FFF2-40B4-BE49-F238E27FC236}">
                    <a16:creationId xmlns:a16="http://schemas.microsoft.com/office/drawing/2014/main" id="{0F44CDA3-F85F-4C7F-9887-ACA211B142F6}"/>
                  </a:ext>
                </a:extLst>
              </p:cNvPr>
              <p:cNvSpPr/>
              <p:nvPr/>
            </p:nvSpPr>
            <p:spPr>
              <a:xfrm>
                <a:off x="3753185" y="2053479"/>
                <a:ext cx="5085340" cy="887506"/>
              </a:xfrm>
              <a:prstGeom prst="rect">
                <a:avLst/>
              </a:prstGeom>
              <a:solidFill>
                <a:srgbClr val="2F7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Oval 30">
                <a:extLst>
                  <a:ext uri="{FF2B5EF4-FFF2-40B4-BE49-F238E27FC236}">
                    <a16:creationId xmlns:a16="http://schemas.microsoft.com/office/drawing/2014/main" id="{467008AA-820C-4BA2-989E-671CAFC1D40F}"/>
                  </a:ext>
                </a:extLst>
              </p:cNvPr>
              <p:cNvSpPr/>
              <p:nvPr/>
            </p:nvSpPr>
            <p:spPr>
              <a:xfrm>
                <a:off x="5100545" y="2136164"/>
                <a:ext cx="741507" cy="74150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angle 2">
                <a:extLst>
                  <a:ext uri="{FF2B5EF4-FFF2-40B4-BE49-F238E27FC236}">
                    <a16:creationId xmlns:a16="http://schemas.microsoft.com/office/drawing/2014/main" id="{F96E0589-0C59-4699-96F0-F6753731C3FC}"/>
                  </a:ext>
                </a:extLst>
              </p:cNvPr>
              <p:cNvSpPr/>
              <p:nvPr/>
            </p:nvSpPr>
            <p:spPr>
              <a:xfrm>
                <a:off x="3753187" y="3148127"/>
                <a:ext cx="5085338" cy="887506"/>
              </a:xfrm>
              <a:prstGeom prst="rect">
                <a:avLst/>
              </a:prstGeom>
              <a:solidFill>
                <a:srgbClr val="2F7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Oval 29">
                <a:extLst>
                  <a:ext uri="{FF2B5EF4-FFF2-40B4-BE49-F238E27FC236}">
                    <a16:creationId xmlns:a16="http://schemas.microsoft.com/office/drawing/2014/main" id="{1FD7C20B-6863-4C4D-9C04-4F170BF5CACD}"/>
                  </a:ext>
                </a:extLst>
              </p:cNvPr>
              <p:cNvSpPr/>
              <p:nvPr/>
            </p:nvSpPr>
            <p:spPr>
              <a:xfrm>
                <a:off x="4441945" y="3189414"/>
                <a:ext cx="741507" cy="74150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angle 19">
                <a:extLst>
                  <a:ext uri="{FF2B5EF4-FFF2-40B4-BE49-F238E27FC236}">
                    <a16:creationId xmlns:a16="http://schemas.microsoft.com/office/drawing/2014/main" id="{748E57A3-CE2D-434E-BF03-54D7881C487A}"/>
                  </a:ext>
                </a:extLst>
              </p:cNvPr>
              <p:cNvSpPr/>
              <p:nvPr/>
            </p:nvSpPr>
            <p:spPr>
              <a:xfrm>
                <a:off x="6391454" y="4209376"/>
                <a:ext cx="2441664" cy="887506"/>
              </a:xfrm>
              <a:prstGeom prst="rect">
                <a:avLst/>
              </a:prstGeom>
              <a:solidFill>
                <a:srgbClr val="2F7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Oval 27">
                <a:extLst>
                  <a:ext uri="{FF2B5EF4-FFF2-40B4-BE49-F238E27FC236}">
                    <a16:creationId xmlns:a16="http://schemas.microsoft.com/office/drawing/2014/main" id="{075FD929-7223-4E98-8F95-4A1902EDDAE4}"/>
                  </a:ext>
                </a:extLst>
              </p:cNvPr>
              <p:cNvSpPr/>
              <p:nvPr/>
            </p:nvSpPr>
            <p:spPr>
              <a:xfrm>
                <a:off x="6646798" y="4263567"/>
                <a:ext cx="703587" cy="70358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angle 3">
                <a:extLst>
                  <a:ext uri="{FF2B5EF4-FFF2-40B4-BE49-F238E27FC236}">
                    <a16:creationId xmlns:a16="http://schemas.microsoft.com/office/drawing/2014/main" id="{931E1DA0-085C-4BEA-8583-8E3727D2AA3F}"/>
                  </a:ext>
                </a:extLst>
              </p:cNvPr>
              <p:cNvSpPr/>
              <p:nvPr/>
            </p:nvSpPr>
            <p:spPr>
              <a:xfrm>
                <a:off x="3753187" y="4209377"/>
                <a:ext cx="2441664" cy="887506"/>
              </a:xfrm>
              <a:prstGeom prst="rect">
                <a:avLst/>
              </a:prstGeom>
              <a:solidFill>
                <a:srgbClr val="2F7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 name="Oval 25">
                <a:extLst>
                  <a:ext uri="{FF2B5EF4-FFF2-40B4-BE49-F238E27FC236}">
                    <a16:creationId xmlns:a16="http://schemas.microsoft.com/office/drawing/2014/main" id="{DF209B65-7493-480E-8BDA-9128E7E4BBA5}"/>
                  </a:ext>
                </a:extLst>
              </p:cNvPr>
              <p:cNvSpPr/>
              <p:nvPr/>
            </p:nvSpPr>
            <p:spPr>
              <a:xfrm>
                <a:off x="3870881" y="4319062"/>
                <a:ext cx="687222" cy="687222"/>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4" name="Picture 2" descr="Resultado de imagen para kibana">
                <a:extLst>
                  <a:ext uri="{FF2B5EF4-FFF2-40B4-BE49-F238E27FC236}">
                    <a16:creationId xmlns:a16="http://schemas.microsoft.com/office/drawing/2014/main" id="{8B006134-2FDF-4ED6-9D67-A670727A34F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7435"/>
              <a:stretch/>
            </p:blipFill>
            <p:spPr bwMode="auto">
              <a:xfrm>
                <a:off x="5104367" y="2056341"/>
                <a:ext cx="671852" cy="94352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Resultado de imagen para logstash logo png">
                <a:extLst>
                  <a:ext uri="{FF2B5EF4-FFF2-40B4-BE49-F238E27FC236}">
                    <a16:creationId xmlns:a16="http://schemas.microsoft.com/office/drawing/2014/main" id="{70F9C777-0E61-4264-A8FC-F31E6C836F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8098"/>
              <a:stretch/>
            </p:blipFill>
            <p:spPr bwMode="auto">
              <a:xfrm>
                <a:off x="3847607" y="4245907"/>
                <a:ext cx="683992" cy="84483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Resultado de imagen para elasticsearch logo png">
                <a:extLst>
                  <a:ext uri="{FF2B5EF4-FFF2-40B4-BE49-F238E27FC236}">
                    <a16:creationId xmlns:a16="http://schemas.microsoft.com/office/drawing/2014/main" id="{78B01DBE-3016-4E98-A613-1CFC89B8CBFF}"/>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77613"/>
              <a:stretch/>
            </p:blipFill>
            <p:spPr bwMode="auto">
              <a:xfrm>
                <a:off x="4281548" y="3038163"/>
                <a:ext cx="901904" cy="107403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esultado de imagen para elastic beats logo png">
                <a:extLst>
                  <a:ext uri="{FF2B5EF4-FFF2-40B4-BE49-F238E27FC236}">
                    <a16:creationId xmlns:a16="http://schemas.microsoft.com/office/drawing/2014/main" id="{CE8A3A73-C36E-4F45-85B7-DF3BD9DEEA45}"/>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8823" r="58425"/>
              <a:stretch/>
            </p:blipFill>
            <p:spPr bwMode="auto">
              <a:xfrm>
                <a:off x="6695280" y="4288004"/>
                <a:ext cx="641853" cy="69953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Resultado de imagen para elastic beats logo png">
                <a:extLst>
                  <a:ext uri="{FF2B5EF4-FFF2-40B4-BE49-F238E27FC236}">
                    <a16:creationId xmlns:a16="http://schemas.microsoft.com/office/drawing/2014/main" id="{8701D571-DA1A-4304-A587-5AE93D4FC37B}"/>
                  </a:ext>
                </a:extLst>
              </p:cNvPr>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l="41921" r="18701"/>
              <a:stretch/>
            </p:blipFill>
            <p:spPr bwMode="auto">
              <a:xfrm>
                <a:off x="7457543" y="4325002"/>
                <a:ext cx="1115187" cy="70224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Resultado de imagen para kibana">
                <a:extLst>
                  <a:ext uri="{FF2B5EF4-FFF2-40B4-BE49-F238E27FC236}">
                    <a16:creationId xmlns:a16="http://schemas.microsoft.com/office/drawing/2014/main" id="{69DE7825-8DD0-4168-AAE9-3557686DF112}"/>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bright="100000" contrast="100000"/>
                        </a14:imgEffect>
                      </a14:imgLayer>
                    </a14:imgProps>
                  </a:ext>
                  <a:ext uri="{28A0092B-C50C-407E-A947-70E740481C1C}">
                    <a14:useLocalDpi xmlns:a14="http://schemas.microsoft.com/office/drawing/2010/main" val="0"/>
                  </a:ext>
                </a:extLst>
              </a:blip>
              <a:srcRect l="34203" t="30014" b="29849"/>
              <a:stretch/>
            </p:blipFill>
            <p:spPr bwMode="auto">
              <a:xfrm>
                <a:off x="6151315" y="2320483"/>
                <a:ext cx="1343735" cy="374871"/>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Picture 6" descr="Resultado de imagen para elasticsearch logo png">
              <a:extLst>
                <a:ext uri="{FF2B5EF4-FFF2-40B4-BE49-F238E27FC236}">
                  <a16:creationId xmlns:a16="http://schemas.microsoft.com/office/drawing/2014/main" id="{08D2875E-40C4-43D7-B04D-7F05319999B9}"/>
                </a:ext>
              </a:extLst>
            </p:cNvPr>
            <p:cNvPicPr>
              <a:picLocks noChangeAspect="1" noChangeArrowheads="1"/>
            </p:cNvPicPr>
            <p:nvPr/>
          </p:nvPicPr>
          <p:blipFill rotWithShape="1">
            <a:blip r:embed="rId10" cstate="print">
              <a:extLst>
                <a:ext uri="{BEBA8EAE-BF5A-486C-A8C5-ECC9F3942E4B}">
                  <a14:imgProps xmlns:a14="http://schemas.microsoft.com/office/drawing/2010/main">
                    <a14:imgLayer r:embed="rId11">
                      <a14:imgEffect>
                        <a14:brightnessContrast bright="100000" contrast="100000"/>
                      </a14:imgEffect>
                    </a14:imgLayer>
                  </a14:imgProps>
                </a:ext>
                <a:ext uri="{28A0092B-C50C-407E-A947-70E740481C1C}">
                  <a14:useLocalDpi xmlns:a14="http://schemas.microsoft.com/office/drawing/2010/main" val="0"/>
                </a:ext>
              </a:extLst>
            </a:blip>
            <a:srcRect l="21308" t="20193" b="8869"/>
            <a:stretch/>
          </p:blipFill>
          <p:spPr bwMode="auto">
            <a:xfrm>
              <a:off x="4984914" y="3013281"/>
              <a:ext cx="3150514" cy="7571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esultado de imagen para logstash logo png">
              <a:extLst>
                <a:ext uri="{FF2B5EF4-FFF2-40B4-BE49-F238E27FC236}">
                  <a16:creationId xmlns:a16="http://schemas.microsoft.com/office/drawing/2014/main" id="{CBDE964C-CD9E-4000-964F-4C3DD79BBA5A}"/>
                </a:ext>
              </a:extLst>
            </p:cNvPr>
            <p:cNvPicPr>
              <a:picLocks noChangeAspect="1" noChangeArrowheads="1"/>
            </p:cNvPicPr>
            <p:nvPr/>
          </p:nvPicPr>
          <p:blipFill rotWithShape="1">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rcRect l="30946" r="4157"/>
            <a:stretch/>
          </p:blipFill>
          <p:spPr bwMode="auto">
            <a:xfrm>
              <a:off x="3949255" y="4125041"/>
              <a:ext cx="1694078" cy="1028608"/>
            </a:xfrm>
            <a:prstGeom prst="rect">
              <a:avLst/>
            </a:prstGeom>
            <a:noFill/>
            <a:extLst>
              <a:ext uri="{909E8E84-426E-40DD-AFC4-6F175D3DCCD1}">
                <a14:hiddenFill xmlns:a14="http://schemas.microsoft.com/office/drawing/2010/main">
                  <a:solidFill>
                    <a:srgbClr val="FFFFFF"/>
                  </a:solidFill>
                </a14:hiddenFill>
              </a:ext>
            </a:extLst>
          </p:spPr>
        </p:pic>
      </p:grpSp>
      <p:pic>
        <p:nvPicPr>
          <p:cNvPr id="20" name="Picture 21">
            <a:extLst>
              <a:ext uri="{FF2B5EF4-FFF2-40B4-BE49-F238E27FC236}">
                <a16:creationId xmlns:a16="http://schemas.microsoft.com/office/drawing/2014/main" id="{6899EF05-63FD-4329-A3D8-2A5D3960A16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04564" y="-651685"/>
            <a:ext cx="6986030" cy="3179070"/>
          </a:xfrm>
          <a:prstGeom prst="rect">
            <a:avLst/>
          </a:prstGeom>
        </p:spPr>
      </p:pic>
    </p:spTree>
    <p:extLst>
      <p:ext uri="{BB962C8B-B14F-4D97-AF65-F5344CB8AC3E}">
        <p14:creationId xmlns:p14="http://schemas.microsoft.com/office/powerpoint/2010/main" val="938067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47803D6F-A464-49EB-8045-2DCD29213019}"/>
              </a:ext>
            </a:extLst>
          </p:cNvPr>
          <p:cNvSpPr txBox="1">
            <a:spLocks/>
          </p:cNvSpPr>
          <p:nvPr/>
        </p:nvSpPr>
        <p:spPr>
          <a:xfrm>
            <a:off x="765447" y="1081453"/>
            <a:ext cx="11112759" cy="2921449"/>
          </a:xfrm>
          <a:prstGeom prst="rect">
            <a:avLst/>
          </a:prstGeom>
          <a:no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000" dirty="0"/>
              <a:t>Se puede considerar como la ultima generación de </a:t>
            </a:r>
            <a:r>
              <a:rPr lang="es-ES" sz="2000" dirty="0"/>
              <a:t>Agentes para </a:t>
            </a:r>
            <a:r>
              <a:rPr lang="es-ES" sz="2000" dirty="0" err="1"/>
              <a:t>reenvio</a:t>
            </a:r>
            <a:r>
              <a:rPr lang="es-MX" sz="2000" dirty="0"/>
              <a:t> de eventos.</a:t>
            </a:r>
          </a:p>
          <a:p>
            <a:r>
              <a:rPr lang="es-MX" sz="2000" dirty="0"/>
              <a:t>Estos agentes están programados en GO, lo que permite utilizar menos recursos como memoria, ya que no se necesita la JVM de java para correr, sin embargo solo funciona para servidores con procesadores x86, Intel</a:t>
            </a:r>
          </a:p>
          <a:p>
            <a:r>
              <a:rPr lang="es-MX" sz="2000" dirty="0"/>
              <a:t>La información puede ser enviada tanto a </a:t>
            </a:r>
            <a:r>
              <a:rPr lang="es-MX" sz="2000" dirty="0" err="1"/>
              <a:t>ElasticSearch</a:t>
            </a:r>
            <a:r>
              <a:rPr lang="es-MX" sz="2000" dirty="0"/>
              <a:t> como a </a:t>
            </a:r>
            <a:r>
              <a:rPr lang="es-MX" sz="2000" dirty="0" err="1"/>
              <a:t>Logstash</a:t>
            </a:r>
            <a:endParaRPr lang="es-MX" sz="2000" dirty="0"/>
          </a:p>
          <a:p>
            <a:endParaRPr lang="es-MX" sz="2000" dirty="0"/>
          </a:p>
        </p:txBody>
      </p:sp>
      <p:pic>
        <p:nvPicPr>
          <p:cNvPr id="4" name="Picture 2" descr="Resultado de imagen para elastic beats logo png">
            <a:extLst>
              <a:ext uri="{FF2B5EF4-FFF2-40B4-BE49-F238E27FC236}">
                <a16:creationId xmlns:a16="http://schemas.microsoft.com/office/drawing/2014/main" id="{584E53BB-BE78-4AE9-BFA4-7FB19075FD7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823" r="58425"/>
          <a:stretch/>
        </p:blipFill>
        <p:spPr bwMode="auto">
          <a:xfrm>
            <a:off x="303912" y="125304"/>
            <a:ext cx="923071" cy="1029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esultado de imagen para elastic beats logo png">
            <a:extLst>
              <a:ext uri="{FF2B5EF4-FFF2-40B4-BE49-F238E27FC236}">
                <a16:creationId xmlns:a16="http://schemas.microsoft.com/office/drawing/2014/main" id="{10E2786B-BD3B-41EC-BEA9-30EC815149B0}"/>
              </a:ext>
            </a:extLst>
          </p:cNvPr>
          <p:cNvPicPr>
            <a:picLocks noChangeAspect="1" noChangeArrowheads="1"/>
          </p:cNvPicPr>
          <p:nvPr/>
        </p:nvPicPr>
        <p:blipFill rotWithShape="1">
          <a:blip r:embed="rId3" cstate="print">
            <a:duotone>
              <a:prstClr val="black"/>
              <a:schemeClr val="tx1">
                <a:tint val="45000"/>
                <a:satMod val="400000"/>
              </a:schemeClr>
            </a:duotone>
            <a:extLst>
              <a:ext uri="{28A0092B-C50C-407E-A947-70E740481C1C}">
                <a14:useLocalDpi xmlns:a14="http://schemas.microsoft.com/office/drawing/2010/main" val="0"/>
              </a:ext>
            </a:extLst>
          </a:blip>
          <a:srcRect l="41921" r="18701"/>
          <a:stretch/>
        </p:blipFill>
        <p:spPr bwMode="auto">
          <a:xfrm>
            <a:off x="1245558" y="0"/>
            <a:ext cx="1597584" cy="102967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30">
            <a:extLst>
              <a:ext uri="{FF2B5EF4-FFF2-40B4-BE49-F238E27FC236}">
                <a16:creationId xmlns:a16="http://schemas.microsoft.com/office/drawing/2014/main" id="{5E60DED3-1EAF-49E2-A61E-81E78CF0A716}"/>
              </a:ext>
            </a:extLst>
          </p:cNvPr>
          <p:cNvGrpSpPr/>
          <p:nvPr/>
        </p:nvGrpSpPr>
        <p:grpSpPr>
          <a:xfrm>
            <a:off x="2286000" y="2782389"/>
            <a:ext cx="6217920" cy="3977954"/>
            <a:chOff x="2014329" y="1683847"/>
            <a:chExt cx="6572110" cy="4346331"/>
          </a:xfrm>
          <a:solidFill>
            <a:schemeClr val="bg1"/>
          </a:solidFill>
        </p:grpSpPr>
        <p:grpSp>
          <p:nvGrpSpPr>
            <p:cNvPr id="7" name="Group 1">
              <a:extLst>
                <a:ext uri="{FF2B5EF4-FFF2-40B4-BE49-F238E27FC236}">
                  <a16:creationId xmlns:a16="http://schemas.microsoft.com/office/drawing/2014/main" id="{9325A0F2-289F-4877-82BB-6535C9E63467}"/>
                </a:ext>
              </a:extLst>
            </p:cNvPr>
            <p:cNvGrpSpPr/>
            <p:nvPr/>
          </p:nvGrpSpPr>
          <p:grpSpPr>
            <a:xfrm>
              <a:off x="2014329" y="1683847"/>
              <a:ext cx="2358888" cy="4346331"/>
              <a:chOff x="3000493" y="1484626"/>
              <a:chExt cx="1372725" cy="2498652"/>
            </a:xfrm>
            <a:grpFill/>
          </p:grpSpPr>
          <p:pic>
            <p:nvPicPr>
              <p:cNvPr id="15" name="Picture 2">
                <a:extLst>
                  <a:ext uri="{FF2B5EF4-FFF2-40B4-BE49-F238E27FC236}">
                    <a16:creationId xmlns:a16="http://schemas.microsoft.com/office/drawing/2014/main" id="{B800DBDB-1341-484A-87A4-79D20D79CF01}"/>
                  </a:ext>
                </a:extLst>
              </p:cNvPr>
              <p:cNvPicPr>
                <a:picLocks noChangeAspect="1"/>
              </p:cNvPicPr>
              <p:nvPr/>
            </p:nvPicPr>
            <p:blipFill rotWithShape="1">
              <a:blip r:embed="rId4"/>
              <a:srcRect r="84453"/>
              <a:stretch/>
            </p:blipFill>
            <p:spPr>
              <a:xfrm>
                <a:off x="3686856" y="1484626"/>
                <a:ext cx="686361" cy="832884"/>
              </a:xfrm>
              <a:prstGeom prst="rect">
                <a:avLst/>
              </a:prstGeom>
              <a:grpFill/>
            </p:spPr>
          </p:pic>
          <p:pic>
            <p:nvPicPr>
              <p:cNvPr id="16" name="Picture 6">
                <a:extLst>
                  <a:ext uri="{FF2B5EF4-FFF2-40B4-BE49-F238E27FC236}">
                    <a16:creationId xmlns:a16="http://schemas.microsoft.com/office/drawing/2014/main" id="{49EEF73C-5273-4EB1-AB49-C9ED8E873DB3}"/>
                  </a:ext>
                </a:extLst>
              </p:cNvPr>
              <p:cNvPicPr>
                <a:picLocks noChangeAspect="1"/>
              </p:cNvPicPr>
              <p:nvPr/>
            </p:nvPicPr>
            <p:blipFill rotWithShape="1">
              <a:blip r:embed="rId4"/>
              <a:srcRect l="17463" r="66990"/>
              <a:stretch/>
            </p:blipFill>
            <p:spPr>
              <a:xfrm>
                <a:off x="3686856" y="2317510"/>
                <a:ext cx="686361" cy="832884"/>
              </a:xfrm>
              <a:prstGeom prst="rect">
                <a:avLst/>
              </a:prstGeom>
              <a:grpFill/>
            </p:spPr>
          </p:pic>
          <p:pic>
            <p:nvPicPr>
              <p:cNvPr id="17" name="Picture 7">
                <a:extLst>
                  <a:ext uri="{FF2B5EF4-FFF2-40B4-BE49-F238E27FC236}">
                    <a16:creationId xmlns:a16="http://schemas.microsoft.com/office/drawing/2014/main" id="{B7D5C070-0779-49FE-8519-518FF852A58F}"/>
                  </a:ext>
                </a:extLst>
              </p:cNvPr>
              <p:cNvPicPr>
                <a:picLocks noChangeAspect="1"/>
              </p:cNvPicPr>
              <p:nvPr/>
            </p:nvPicPr>
            <p:blipFill rotWithShape="1">
              <a:blip r:embed="rId4"/>
              <a:srcRect l="34531" r="49922"/>
              <a:stretch/>
            </p:blipFill>
            <p:spPr>
              <a:xfrm>
                <a:off x="3686856" y="3150394"/>
                <a:ext cx="686362" cy="832884"/>
              </a:xfrm>
              <a:prstGeom prst="rect">
                <a:avLst/>
              </a:prstGeom>
              <a:grpFill/>
            </p:spPr>
          </p:pic>
          <p:pic>
            <p:nvPicPr>
              <p:cNvPr id="18" name="Picture 8">
                <a:extLst>
                  <a:ext uri="{FF2B5EF4-FFF2-40B4-BE49-F238E27FC236}">
                    <a16:creationId xmlns:a16="http://schemas.microsoft.com/office/drawing/2014/main" id="{0A031247-EEBA-4F42-A672-EBE0E7A7A197}"/>
                  </a:ext>
                </a:extLst>
              </p:cNvPr>
              <p:cNvPicPr>
                <a:picLocks noChangeAspect="1"/>
              </p:cNvPicPr>
              <p:nvPr/>
            </p:nvPicPr>
            <p:blipFill rotWithShape="1">
              <a:blip r:embed="rId4"/>
              <a:srcRect l="50790" r="33663"/>
              <a:stretch/>
            </p:blipFill>
            <p:spPr>
              <a:xfrm>
                <a:off x="3000493" y="1519936"/>
                <a:ext cx="686362" cy="832884"/>
              </a:xfrm>
              <a:prstGeom prst="rect">
                <a:avLst/>
              </a:prstGeom>
              <a:grpFill/>
            </p:spPr>
          </p:pic>
          <p:pic>
            <p:nvPicPr>
              <p:cNvPr id="19" name="Picture 9">
                <a:extLst>
                  <a:ext uri="{FF2B5EF4-FFF2-40B4-BE49-F238E27FC236}">
                    <a16:creationId xmlns:a16="http://schemas.microsoft.com/office/drawing/2014/main" id="{28A7CC81-C434-40DF-99AF-EEB934A7A38E}"/>
                  </a:ext>
                </a:extLst>
              </p:cNvPr>
              <p:cNvPicPr>
                <a:picLocks noChangeAspect="1"/>
              </p:cNvPicPr>
              <p:nvPr/>
            </p:nvPicPr>
            <p:blipFill rotWithShape="1">
              <a:blip r:embed="rId4"/>
              <a:srcRect l="67900" t="8479" r="16553" b="-8479"/>
              <a:stretch/>
            </p:blipFill>
            <p:spPr>
              <a:xfrm>
                <a:off x="3000493" y="2352820"/>
                <a:ext cx="686362" cy="832884"/>
              </a:xfrm>
              <a:prstGeom prst="rect">
                <a:avLst/>
              </a:prstGeom>
              <a:grpFill/>
            </p:spPr>
          </p:pic>
          <p:pic>
            <p:nvPicPr>
              <p:cNvPr id="20" name="Picture 10">
                <a:extLst>
                  <a:ext uri="{FF2B5EF4-FFF2-40B4-BE49-F238E27FC236}">
                    <a16:creationId xmlns:a16="http://schemas.microsoft.com/office/drawing/2014/main" id="{85E2CED9-0690-4914-8D66-660F2588E43F}"/>
                  </a:ext>
                </a:extLst>
              </p:cNvPr>
              <p:cNvPicPr>
                <a:picLocks noChangeAspect="1"/>
              </p:cNvPicPr>
              <p:nvPr/>
            </p:nvPicPr>
            <p:blipFill rotWithShape="1">
              <a:blip r:embed="rId4"/>
              <a:srcRect l="84484" r="-31"/>
              <a:stretch/>
            </p:blipFill>
            <p:spPr>
              <a:xfrm>
                <a:off x="3000493" y="3115084"/>
                <a:ext cx="686362" cy="832884"/>
              </a:xfrm>
              <a:prstGeom prst="rect">
                <a:avLst/>
              </a:prstGeom>
              <a:grpFill/>
            </p:spPr>
          </p:pic>
        </p:grpSp>
        <p:pic>
          <p:nvPicPr>
            <p:cNvPr id="8" name="Picture 4">
              <a:extLst>
                <a:ext uri="{FF2B5EF4-FFF2-40B4-BE49-F238E27FC236}">
                  <a16:creationId xmlns:a16="http://schemas.microsoft.com/office/drawing/2014/main" id="{33A647E8-B5F0-4DDF-864A-D2C7756D82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09715" y="1683847"/>
              <a:ext cx="4276724" cy="4095749"/>
            </a:xfrm>
            <a:prstGeom prst="rect">
              <a:avLst/>
            </a:prstGeom>
            <a:grpFill/>
          </p:spPr>
        </p:pic>
        <p:cxnSp>
          <p:nvCxnSpPr>
            <p:cNvPr id="9" name="Connector: Elbow 12">
              <a:extLst>
                <a:ext uri="{FF2B5EF4-FFF2-40B4-BE49-F238E27FC236}">
                  <a16:creationId xmlns:a16="http://schemas.microsoft.com/office/drawing/2014/main" id="{A309992D-6DD7-4CB7-BF79-0F5669A3074B}"/>
                </a:ext>
              </a:extLst>
            </p:cNvPr>
            <p:cNvCxnSpPr/>
            <p:nvPr/>
          </p:nvCxnSpPr>
          <p:spPr>
            <a:xfrm flipV="1">
              <a:off x="4102435" y="2469656"/>
              <a:ext cx="1171930" cy="934320"/>
            </a:xfrm>
            <a:prstGeom prst="bentConnector3">
              <a:avLst>
                <a:gd name="adj1" fmla="val 53392"/>
              </a:avLst>
            </a:prstGeom>
            <a:grpFill/>
            <a:ln w="28575">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17">
              <a:extLst>
                <a:ext uri="{FF2B5EF4-FFF2-40B4-BE49-F238E27FC236}">
                  <a16:creationId xmlns:a16="http://schemas.microsoft.com/office/drawing/2014/main" id="{D77640DB-9223-4411-85F2-7CAB0DC8FF8F}"/>
                </a:ext>
              </a:extLst>
            </p:cNvPr>
            <p:cNvCxnSpPr/>
            <p:nvPr/>
          </p:nvCxnSpPr>
          <p:spPr>
            <a:xfrm>
              <a:off x="4102435" y="3631095"/>
              <a:ext cx="1291201" cy="1254832"/>
            </a:xfrm>
            <a:prstGeom prst="bentConnector3">
              <a:avLst>
                <a:gd name="adj1" fmla="val 50000"/>
              </a:avLst>
            </a:prstGeom>
            <a:grpFill/>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26">
              <a:extLst>
                <a:ext uri="{FF2B5EF4-FFF2-40B4-BE49-F238E27FC236}">
                  <a16:creationId xmlns:a16="http://schemas.microsoft.com/office/drawing/2014/main" id="{7C027C45-0788-4A32-AD8D-3E3ABF264BF0}"/>
                </a:ext>
              </a:extLst>
            </p:cNvPr>
            <p:cNvCxnSpPr/>
            <p:nvPr/>
          </p:nvCxnSpPr>
          <p:spPr>
            <a:xfrm>
              <a:off x="6333563" y="2379692"/>
              <a:ext cx="1021394" cy="0"/>
            </a:xfrm>
            <a:prstGeom prst="straightConnector1">
              <a:avLst/>
            </a:prstGeom>
            <a:grpFill/>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28">
              <a:extLst>
                <a:ext uri="{FF2B5EF4-FFF2-40B4-BE49-F238E27FC236}">
                  <a16:creationId xmlns:a16="http://schemas.microsoft.com/office/drawing/2014/main" id="{BFD3125F-553C-424C-80D1-51E2C49CA1C7}"/>
                </a:ext>
              </a:extLst>
            </p:cNvPr>
            <p:cNvCxnSpPr/>
            <p:nvPr/>
          </p:nvCxnSpPr>
          <p:spPr>
            <a:xfrm flipV="1">
              <a:off x="5963478" y="3313313"/>
              <a:ext cx="0" cy="1064466"/>
            </a:xfrm>
            <a:prstGeom prst="straightConnector1">
              <a:avLst/>
            </a:prstGeom>
            <a:grpFill/>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29">
              <a:extLst>
                <a:ext uri="{FF2B5EF4-FFF2-40B4-BE49-F238E27FC236}">
                  <a16:creationId xmlns:a16="http://schemas.microsoft.com/office/drawing/2014/main" id="{335D3E13-D570-4455-99E6-8892C3A9DBDF}"/>
                </a:ext>
              </a:extLst>
            </p:cNvPr>
            <p:cNvSpPr txBox="1"/>
            <p:nvPr/>
          </p:nvSpPr>
          <p:spPr>
            <a:xfrm>
              <a:off x="6360067" y="2027585"/>
              <a:ext cx="1021394" cy="312344"/>
            </a:xfrm>
            <a:prstGeom prst="rect">
              <a:avLst/>
            </a:prstGeom>
            <a:grpFill/>
          </p:spPr>
          <p:txBody>
            <a:bodyPr wrap="square" rtlCol="0">
              <a:spAutoFit/>
            </a:bodyPr>
            <a:lstStyle/>
            <a:p>
              <a:r>
                <a:rPr lang="es-MX" sz="900" dirty="0"/>
                <a:t>Visualización</a:t>
              </a:r>
            </a:p>
          </p:txBody>
        </p:sp>
        <p:sp>
          <p:nvSpPr>
            <p:cNvPr id="14" name="TextBox 32">
              <a:extLst>
                <a:ext uri="{FF2B5EF4-FFF2-40B4-BE49-F238E27FC236}">
                  <a16:creationId xmlns:a16="http://schemas.microsoft.com/office/drawing/2014/main" id="{BB3F423D-1625-49FC-808B-E9EAC9284A16}"/>
                </a:ext>
              </a:extLst>
            </p:cNvPr>
            <p:cNvSpPr txBox="1"/>
            <p:nvPr/>
          </p:nvSpPr>
          <p:spPr>
            <a:xfrm>
              <a:off x="6015482" y="3779933"/>
              <a:ext cx="1898847" cy="333167"/>
            </a:xfrm>
            <a:prstGeom prst="rect">
              <a:avLst/>
            </a:prstGeom>
            <a:grpFill/>
          </p:spPr>
          <p:txBody>
            <a:bodyPr wrap="square" rtlCol="0">
              <a:spAutoFit/>
            </a:bodyPr>
            <a:lstStyle/>
            <a:p>
              <a:r>
                <a:rPr lang="es-MX" sz="1000" dirty="0"/>
                <a:t>Analizar y Transformar</a:t>
              </a:r>
            </a:p>
          </p:txBody>
        </p:sp>
      </p:grpSp>
    </p:spTree>
    <p:extLst>
      <p:ext uri="{BB962C8B-B14F-4D97-AF65-F5344CB8AC3E}">
        <p14:creationId xmlns:p14="http://schemas.microsoft.com/office/powerpoint/2010/main" val="1116210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7C2B846-A254-4D90-B709-D4311E9056D4}"/>
              </a:ext>
            </a:extLst>
          </p:cNvPr>
          <p:cNvPicPr>
            <a:picLocks noChangeAspect="1"/>
          </p:cNvPicPr>
          <p:nvPr/>
        </p:nvPicPr>
        <p:blipFill>
          <a:blip r:embed="rId2"/>
          <a:stretch>
            <a:fillRect/>
          </a:stretch>
        </p:blipFill>
        <p:spPr>
          <a:xfrm>
            <a:off x="1125416" y="870086"/>
            <a:ext cx="9281379" cy="5566469"/>
          </a:xfrm>
          <a:prstGeom prst="rect">
            <a:avLst/>
          </a:prstGeom>
        </p:spPr>
      </p:pic>
    </p:spTree>
    <p:extLst>
      <p:ext uri="{BB962C8B-B14F-4D97-AF65-F5344CB8AC3E}">
        <p14:creationId xmlns:p14="http://schemas.microsoft.com/office/powerpoint/2010/main" val="498388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elasticsearch xpack">
            <a:extLst>
              <a:ext uri="{FF2B5EF4-FFF2-40B4-BE49-F238E27FC236}">
                <a16:creationId xmlns:a16="http://schemas.microsoft.com/office/drawing/2014/main" id="{D02F39E8-07B0-4725-B226-DD12A9519E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3527"/>
          <a:stretch/>
        </p:blipFill>
        <p:spPr bwMode="auto">
          <a:xfrm>
            <a:off x="265015" y="334706"/>
            <a:ext cx="1310567" cy="8828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ara elasticsearch xpack">
            <a:extLst>
              <a:ext uri="{FF2B5EF4-FFF2-40B4-BE49-F238E27FC236}">
                <a16:creationId xmlns:a16="http://schemas.microsoft.com/office/drawing/2014/main" id="{85FD61D8-13B5-46BF-9E57-C064D53037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6473"/>
          <a:stretch/>
        </p:blipFill>
        <p:spPr bwMode="auto">
          <a:xfrm>
            <a:off x="1575582" y="444103"/>
            <a:ext cx="1954499" cy="664099"/>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43F74E20-0C74-45ED-965E-98BDEA6D561A}"/>
              </a:ext>
            </a:extLst>
          </p:cNvPr>
          <p:cNvPicPr>
            <a:picLocks noChangeAspect="1"/>
          </p:cNvPicPr>
          <p:nvPr/>
        </p:nvPicPr>
        <p:blipFill>
          <a:blip r:embed="rId3"/>
          <a:stretch>
            <a:fillRect/>
          </a:stretch>
        </p:blipFill>
        <p:spPr>
          <a:xfrm>
            <a:off x="2756453" y="3256155"/>
            <a:ext cx="5812643" cy="3330767"/>
          </a:xfrm>
          <a:prstGeom prst="rect">
            <a:avLst/>
          </a:prstGeom>
        </p:spPr>
      </p:pic>
      <p:sp>
        <p:nvSpPr>
          <p:cNvPr id="9" name="Text Placeholder 4">
            <a:extLst>
              <a:ext uri="{FF2B5EF4-FFF2-40B4-BE49-F238E27FC236}">
                <a16:creationId xmlns:a16="http://schemas.microsoft.com/office/drawing/2014/main" id="{51E3D9D0-6587-4B0D-B7A9-1223FBF6C6AE}"/>
              </a:ext>
            </a:extLst>
          </p:cNvPr>
          <p:cNvSpPr txBox="1">
            <a:spLocks/>
          </p:cNvSpPr>
          <p:nvPr/>
        </p:nvSpPr>
        <p:spPr>
          <a:xfrm>
            <a:off x="920298" y="1737443"/>
            <a:ext cx="11112759" cy="2921449"/>
          </a:xfrm>
          <a:prstGeom prst="rect">
            <a:avLst/>
          </a:prstGeom>
          <a:no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dirty="0"/>
              <a:t>Es el paquete licenciado que incluye </a:t>
            </a:r>
            <a:r>
              <a:rPr lang="es-ES" sz="2400" dirty="0" err="1"/>
              <a:t>multiples</a:t>
            </a:r>
            <a:r>
              <a:rPr lang="es-ES" sz="2400" dirty="0"/>
              <a:t> </a:t>
            </a:r>
            <a:r>
              <a:rPr lang="es-ES" sz="2400" dirty="0" err="1"/>
              <a:t>plugins</a:t>
            </a:r>
            <a:r>
              <a:rPr lang="es-ES" sz="2400" dirty="0"/>
              <a:t> con funcionalidades avanzadas como la seguridad de nivel empresarial, </a:t>
            </a:r>
            <a:r>
              <a:rPr lang="es-ES" sz="2400" dirty="0" err="1"/>
              <a:t>APIs</a:t>
            </a:r>
            <a:r>
              <a:rPr lang="es-ES" sz="2400" dirty="0"/>
              <a:t> amigables para los desarrolladores (SQL), Alertas configurables, modulo de Machine </a:t>
            </a:r>
            <a:r>
              <a:rPr lang="es-ES" sz="2400" dirty="0" err="1"/>
              <a:t>Learning</a:t>
            </a:r>
            <a:r>
              <a:rPr lang="es-ES" sz="2400" dirty="0"/>
              <a:t>, </a:t>
            </a:r>
            <a:r>
              <a:rPr lang="es-ES" sz="2400" dirty="0" err="1"/>
              <a:t>Canvas</a:t>
            </a:r>
            <a:r>
              <a:rPr lang="es-ES" sz="2400" dirty="0"/>
              <a:t> que permite hacer </a:t>
            </a:r>
            <a:r>
              <a:rPr lang="es-ES" sz="2400" dirty="0" err="1"/>
              <a:t>dashboards</a:t>
            </a:r>
            <a:r>
              <a:rPr lang="es-ES" sz="2400" dirty="0"/>
              <a:t> con avanzadas capas de personalización utilizando tecnología HTML5 y CSS.</a:t>
            </a:r>
            <a:endParaRPr lang="es-MX" sz="2400" dirty="0"/>
          </a:p>
        </p:txBody>
      </p:sp>
    </p:spTree>
    <p:extLst>
      <p:ext uri="{BB962C8B-B14F-4D97-AF65-F5344CB8AC3E}">
        <p14:creationId xmlns:p14="http://schemas.microsoft.com/office/powerpoint/2010/main" val="3708281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284A7B4-EBBB-47CE-AF10-65CD4AE81355}"/>
              </a:ext>
            </a:extLst>
          </p:cNvPr>
          <p:cNvPicPr>
            <a:picLocks noChangeAspect="1"/>
          </p:cNvPicPr>
          <p:nvPr/>
        </p:nvPicPr>
        <p:blipFill>
          <a:blip r:embed="rId2"/>
          <a:stretch>
            <a:fillRect/>
          </a:stretch>
        </p:blipFill>
        <p:spPr>
          <a:xfrm>
            <a:off x="2599723" y="1459894"/>
            <a:ext cx="6295716" cy="3660300"/>
          </a:xfrm>
          <a:prstGeom prst="rect">
            <a:avLst/>
          </a:prstGeom>
        </p:spPr>
      </p:pic>
      <p:pic>
        <p:nvPicPr>
          <p:cNvPr id="3" name="Picture 2" descr="Resultado de imagen para elasticsearch xpack">
            <a:extLst>
              <a:ext uri="{FF2B5EF4-FFF2-40B4-BE49-F238E27FC236}">
                <a16:creationId xmlns:a16="http://schemas.microsoft.com/office/drawing/2014/main" id="{D1F354F1-5AC6-49B5-AADC-60D65B42FB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3527"/>
          <a:stretch/>
        </p:blipFill>
        <p:spPr bwMode="auto">
          <a:xfrm>
            <a:off x="265015" y="334706"/>
            <a:ext cx="1310567" cy="88289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esultado de imagen para elasticsearch xpack">
            <a:extLst>
              <a:ext uri="{FF2B5EF4-FFF2-40B4-BE49-F238E27FC236}">
                <a16:creationId xmlns:a16="http://schemas.microsoft.com/office/drawing/2014/main" id="{7EC0D93C-1A03-4910-9B0B-0968889144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6473"/>
          <a:stretch/>
        </p:blipFill>
        <p:spPr bwMode="auto">
          <a:xfrm>
            <a:off x="1575582" y="444103"/>
            <a:ext cx="1954499" cy="664099"/>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EDB3078E-4A05-46F8-BA00-5EB9457D12A6}"/>
              </a:ext>
            </a:extLst>
          </p:cNvPr>
          <p:cNvSpPr/>
          <p:nvPr/>
        </p:nvSpPr>
        <p:spPr>
          <a:xfrm>
            <a:off x="610041" y="6090731"/>
            <a:ext cx="9003323" cy="523220"/>
          </a:xfrm>
          <a:prstGeom prst="rect">
            <a:avLst/>
          </a:prstGeom>
        </p:spPr>
        <p:txBody>
          <a:bodyPr wrap="square">
            <a:spAutoFit/>
          </a:bodyPr>
          <a:lstStyle/>
          <a:p>
            <a:r>
              <a:rPr lang="es-ES" sz="1400" dirty="0"/>
              <a:t>Detalles completos de la granularidad de las licencias disponibles las pueden encontrar en: https://www.elastic.co/subscriptions</a:t>
            </a:r>
            <a:endParaRPr lang="en-US" sz="1400" dirty="0"/>
          </a:p>
        </p:txBody>
      </p:sp>
    </p:spTree>
    <p:extLst>
      <p:ext uri="{BB962C8B-B14F-4D97-AF65-F5344CB8AC3E}">
        <p14:creationId xmlns:p14="http://schemas.microsoft.com/office/powerpoint/2010/main" val="1807969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a:extLst>
              <a:ext uri="{FF2B5EF4-FFF2-40B4-BE49-F238E27FC236}">
                <a16:creationId xmlns:a16="http://schemas.microsoft.com/office/drawing/2014/main" id="{FFAAF5C2-0994-4C90-BB14-A86CFA2614D3}"/>
              </a:ext>
            </a:extLst>
          </p:cNvPr>
          <p:cNvGrpSpPr/>
          <p:nvPr/>
        </p:nvGrpSpPr>
        <p:grpSpPr>
          <a:xfrm>
            <a:off x="2427970" y="4730954"/>
            <a:ext cx="6901562" cy="946320"/>
            <a:chOff x="2427970" y="4730954"/>
            <a:chExt cx="6901562" cy="946320"/>
          </a:xfrm>
        </p:grpSpPr>
        <p:sp>
          <p:nvSpPr>
            <p:cNvPr id="3" name="Rectangle 20">
              <a:extLst>
                <a:ext uri="{FF2B5EF4-FFF2-40B4-BE49-F238E27FC236}">
                  <a16:creationId xmlns:a16="http://schemas.microsoft.com/office/drawing/2014/main" id="{2B8E007F-2D28-4D6F-B95B-790B270E4A02}"/>
                </a:ext>
              </a:extLst>
            </p:cNvPr>
            <p:cNvSpPr/>
            <p:nvPr/>
          </p:nvSpPr>
          <p:spPr>
            <a:xfrm>
              <a:off x="2427970" y="4730954"/>
              <a:ext cx="6901562" cy="887506"/>
            </a:xfrm>
            <a:prstGeom prst="rect">
              <a:avLst/>
            </a:prstGeom>
            <a:solidFill>
              <a:srgbClr val="07A5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 name="Oval 21">
              <a:extLst>
                <a:ext uri="{FF2B5EF4-FFF2-40B4-BE49-F238E27FC236}">
                  <a16:creationId xmlns:a16="http://schemas.microsoft.com/office/drawing/2014/main" id="{A336DD7C-973D-4BDC-8F04-AFD4572E2DF1}"/>
                </a:ext>
              </a:extLst>
            </p:cNvPr>
            <p:cNvSpPr/>
            <p:nvPr/>
          </p:nvSpPr>
          <p:spPr>
            <a:xfrm>
              <a:off x="5120832" y="4824915"/>
              <a:ext cx="686454" cy="686454"/>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 name="Picture 4" descr="Resultado de imagen para elastic cloud">
              <a:extLst>
                <a:ext uri="{FF2B5EF4-FFF2-40B4-BE49-F238E27FC236}">
                  <a16:creationId xmlns:a16="http://schemas.microsoft.com/office/drawing/2014/main" id="{8567ADD3-D866-4343-ABC7-693A2985B37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8047"/>
            <a:stretch/>
          </p:blipFill>
          <p:spPr bwMode="auto">
            <a:xfrm>
              <a:off x="5067824" y="4752119"/>
              <a:ext cx="604107" cy="9152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Resultado de imagen para elastic cloud">
              <a:extLst>
                <a:ext uri="{FF2B5EF4-FFF2-40B4-BE49-F238E27FC236}">
                  <a16:creationId xmlns:a16="http://schemas.microsoft.com/office/drawing/2014/main" id="{BC4AF8A3-C9F2-4D1B-B719-FE19F9B82288}"/>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harpenSoften amount="-50000"/>
                      </a14:imgEffect>
                      <a14:imgEffect>
                        <a14:brightnessContrast bright="71000" contrast="100000"/>
                      </a14:imgEffect>
                    </a14:imgLayer>
                  </a14:imgProps>
                </a:ext>
                <a:ext uri="{28A0092B-C50C-407E-A947-70E740481C1C}">
                  <a14:useLocalDpi xmlns:a14="http://schemas.microsoft.com/office/drawing/2010/main" val="0"/>
                </a:ext>
              </a:extLst>
            </a:blip>
            <a:srcRect l="33632"/>
            <a:stretch/>
          </p:blipFill>
          <p:spPr bwMode="auto">
            <a:xfrm>
              <a:off x="5847042" y="4761997"/>
              <a:ext cx="1254778" cy="9152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8">
            <a:extLst>
              <a:ext uri="{FF2B5EF4-FFF2-40B4-BE49-F238E27FC236}">
                <a16:creationId xmlns:a16="http://schemas.microsoft.com/office/drawing/2014/main" id="{3C9162E2-BCF2-4CC4-826E-2DCC9CB8B078}"/>
              </a:ext>
            </a:extLst>
          </p:cNvPr>
          <p:cNvGrpSpPr/>
          <p:nvPr/>
        </p:nvGrpSpPr>
        <p:grpSpPr>
          <a:xfrm>
            <a:off x="2427970" y="3560020"/>
            <a:ext cx="2441664" cy="907874"/>
            <a:chOff x="2427970" y="3560020"/>
            <a:chExt cx="2441664" cy="907874"/>
          </a:xfrm>
        </p:grpSpPr>
        <p:sp>
          <p:nvSpPr>
            <p:cNvPr id="8" name="Rectangle 3">
              <a:extLst>
                <a:ext uri="{FF2B5EF4-FFF2-40B4-BE49-F238E27FC236}">
                  <a16:creationId xmlns:a16="http://schemas.microsoft.com/office/drawing/2014/main" id="{055273CC-9E18-4BA4-AD45-08910ECBD18E}"/>
                </a:ext>
              </a:extLst>
            </p:cNvPr>
            <p:cNvSpPr/>
            <p:nvPr/>
          </p:nvSpPr>
          <p:spPr>
            <a:xfrm>
              <a:off x="2427970" y="3560020"/>
              <a:ext cx="2441664" cy="887506"/>
            </a:xfrm>
            <a:prstGeom prst="rect">
              <a:avLst/>
            </a:prstGeom>
            <a:solidFill>
              <a:srgbClr val="045B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Oval 25">
              <a:extLst>
                <a:ext uri="{FF2B5EF4-FFF2-40B4-BE49-F238E27FC236}">
                  <a16:creationId xmlns:a16="http://schemas.microsoft.com/office/drawing/2014/main" id="{7FE170B7-D5A1-4A9B-99C0-FADEDEE41E58}"/>
                </a:ext>
              </a:extLst>
            </p:cNvPr>
            <p:cNvSpPr/>
            <p:nvPr/>
          </p:nvSpPr>
          <p:spPr>
            <a:xfrm>
              <a:off x="2545664" y="3669705"/>
              <a:ext cx="687222" cy="687222"/>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Picture 4" descr="Resultado de imagen para logstash logo png">
              <a:extLst>
                <a:ext uri="{FF2B5EF4-FFF2-40B4-BE49-F238E27FC236}">
                  <a16:creationId xmlns:a16="http://schemas.microsoft.com/office/drawing/2014/main" id="{8254D35A-3565-4088-9468-D43B9FFB56B2}"/>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68098"/>
            <a:stretch/>
          </p:blipFill>
          <p:spPr bwMode="auto">
            <a:xfrm>
              <a:off x="2509965" y="3591340"/>
              <a:ext cx="709669" cy="876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9">
            <a:extLst>
              <a:ext uri="{FF2B5EF4-FFF2-40B4-BE49-F238E27FC236}">
                <a16:creationId xmlns:a16="http://schemas.microsoft.com/office/drawing/2014/main" id="{A284BE4A-0E33-4290-8E7E-A8F400D9B6C0}"/>
              </a:ext>
            </a:extLst>
          </p:cNvPr>
          <p:cNvGrpSpPr/>
          <p:nvPr/>
        </p:nvGrpSpPr>
        <p:grpSpPr>
          <a:xfrm>
            <a:off x="5066237" y="3560019"/>
            <a:ext cx="2441664" cy="887506"/>
            <a:chOff x="5066237" y="3560019"/>
            <a:chExt cx="2441664" cy="887506"/>
          </a:xfrm>
        </p:grpSpPr>
        <p:sp>
          <p:nvSpPr>
            <p:cNvPr id="12" name="Rectangle 19">
              <a:extLst>
                <a:ext uri="{FF2B5EF4-FFF2-40B4-BE49-F238E27FC236}">
                  <a16:creationId xmlns:a16="http://schemas.microsoft.com/office/drawing/2014/main" id="{FA34DDF6-D692-429A-90B0-B88003A7A1F5}"/>
                </a:ext>
              </a:extLst>
            </p:cNvPr>
            <p:cNvSpPr/>
            <p:nvPr/>
          </p:nvSpPr>
          <p:spPr>
            <a:xfrm>
              <a:off x="5066237" y="3560019"/>
              <a:ext cx="2441664" cy="887506"/>
            </a:xfrm>
            <a:prstGeom prst="rect">
              <a:avLst/>
            </a:prstGeom>
            <a:solidFill>
              <a:srgbClr val="045B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 name="Oval 27">
              <a:extLst>
                <a:ext uri="{FF2B5EF4-FFF2-40B4-BE49-F238E27FC236}">
                  <a16:creationId xmlns:a16="http://schemas.microsoft.com/office/drawing/2014/main" id="{C78A94F9-6383-4746-905E-6A6CF5B9D467}"/>
                </a:ext>
              </a:extLst>
            </p:cNvPr>
            <p:cNvSpPr/>
            <p:nvPr/>
          </p:nvSpPr>
          <p:spPr>
            <a:xfrm>
              <a:off x="5321581" y="3614210"/>
              <a:ext cx="703587" cy="70358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4" name="Picture 2" descr="Resultado de imagen para elastic beats logo png">
              <a:extLst>
                <a:ext uri="{FF2B5EF4-FFF2-40B4-BE49-F238E27FC236}">
                  <a16:creationId xmlns:a16="http://schemas.microsoft.com/office/drawing/2014/main" id="{13230C78-BF6C-488F-BB64-86BA446CAC10}"/>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8823" r="58425"/>
            <a:stretch/>
          </p:blipFill>
          <p:spPr bwMode="auto">
            <a:xfrm>
              <a:off x="5370063" y="3638647"/>
              <a:ext cx="641853" cy="69953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Resultado de imagen para elastic beats logo png">
              <a:extLst>
                <a:ext uri="{FF2B5EF4-FFF2-40B4-BE49-F238E27FC236}">
                  <a16:creationId xmlns:a16="http://schemas.microsoft.com/office/drawing/2014/main" id="{864A970C-8109-469D-B58B-5B1791B452C9}"/>
                </a:ext>
              </a:extLst>
            </p:cNvPr>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rcRect l="41921" r="18701"/>
            <a:stretch/>
          </p:blipFill>
          <p:spPr bwMode="auto">
            <a:xfrm>
              <a:off x="6060398" y="3647679"/>
              <a:ext cx="1196850" cy="753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5">
            <a:extLst>
              <a:ext uri="{FF2B5EF4-FFF2-40B4-BE49-F238E27FC236}">
                <a16:creationId xmlns:a16="http://schemas.microsoft.com/office/drawing/2014/main" id="{56515526-E531-4E5A-BB23-6DE63B95940D}"/>
              </a:ext>
            </a:extLst>
          </p:cNvPr>
          <p:cNvGrpSpPr/>
          <p:nvPr/>
        </p:nvGrpSpPr>
        <p:grpSpPr>
          <a:xfrm>
            <a:off x="2427968" y="1404122"/>
            <a:ext cx="5085340" cy="946386"/>
            <a:chOff x="2427968" y="1404122"/>
            <a:chExt cx="5085340" cy="946386"/>
          </a:xfrm>
        </p:grpSpPr>
        <p:sp>
          <p:nvSpPr>
            <p:cNvPr id="17" name="Rectangle 4">
              <a:extLst>
                <a:ext uri="{FF2B5EF4-FFF2-40B4-BE49-F238E27FC236}">
                  <a16:creationId xmlns:a16="http://schemas.microsoft.com/office/drawing/2014/main" id="{9AAE51DE-10C9-42AD-B6EF-C98D3CD1F174}"/>
                </a:ext>
              </a:extLst>
            </p:cNvPr>
            <p:cNvSpPr/>
            <p:nvPr/>
          </p:nvSpPr>
          <p:spPr>
            <a:xfrm>
              <a:off x="2427968" y="1404122"/>
              <a:ext cx="5085340" cy="887506"/>
            </a:xfrm>
            <a:prstGeom prst="rect">
              <a:avLst/>
            </a:prstGeom>
            <a:solidFill>
              <a:srgbClr val="CA1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8" name="Oval 30">
              <a:extLst>
                <a:ext uri="{FF2B5EF4-FFF2-40B4-BE49-F238E27FC236}">
                  <a16:creationId xmlns:a16="http://schemas.microsoft.com/office/drawing/2014/main" id="{B31EDDC0-7653-4D66-8C56-40E1F4412D40}"/>
                </a:ext>
              </a:extLst>
            </p:cNvPr>
            <p:cNvSpPr/>
            <p:nvPr/>
          </p:nvSpPr>
          <p:spPr>
            <a:xfrm>
              <a:off x="3775328" y="1486807"/>
              <a:ext cx="741507" cy="74150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9" name="Picture 2" descr="Resultado de imagen para kibana">
              <a:extLst>
                <a:ext uri="{FF2B5EF4-FFF2-40B4-BE49-F238E27FC236}">
                  <a16:creationId xmlns:a16="http://schemas.microsoft.com/office/drawing/2014/main" id="{65198B7B-D21B-4C44-8FAE-4EBA98F9F87C}"/>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r="67435"/>
            <a:stretch/>
          </p:blipFill>
          <p:spPr bwMode="auto">
            <a:xfrm>
              <a:off x="3779150" y="1406984"/>
              <a:ext cx="671852" cy="94352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Resultado de imagen para kibana">
              <a:extLst>
                <a:ext uri="{FF2B5EF4-FFF2-40B4-BE49-F238E27FC236}">
                  <a16:creationId xmlns:a16="http://schemas.microsoft.com/office/drawing/2014/main" id="{E32D406C-E7F0-4E32-9D4E-9347EDA607B4}"/>
                </a:ext>
              </a:extLst>
            </p:cNvPr>
            <p:cNvPicPr>
              <a:picLocks noChangeAspect="1" noChangeArrowheads="1"/>
            </p:cNvPicPr>
            <p:nvPr/>
          </p:nvPicPr>
          <p:blipFill rotWithShape="1">
            <a:blip r:embed="rId10" cstate="print">
              <a:extLst>
                <a:ext uri="{BEBA8EAE-BF5A-486C-A8C5-ECC9F3942E4B}">
                  <a14:imgProps xmlns:a14="http://schemas.microsoft.com/office/drawing/2010/main">
                    <a14:imgLayer r:embed="rId11">
                      <a14:imgEffect>
                        <a14:brightnessContrast bright="100000" contrast="100000"/>
                      </a14:imgEffect>
                    </a14:imgLayer>
                  </a14:imgProps>
                </a:ext>
                <a:ext uri="{28A0092B-C50C-407E-A947-70E740481C1C}">
                  <a14:useLocalDpi xmlns:a14="http://schemas.microsoft.com/office/drawing/2010/main" val="0"/>
                </a:ext>
              </a:extLst>
            </a:blip>
            <a:srcRect l="34203" t="30014" b="29849"/>
            <a:stretch/>
          </p:blipFill>
          <p:spPr bwMode="auto">
            <a:xfrm>
              <a:off x="4800790" y="1686053"/>
              <a:ext cx="1423665" cy="3971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15">
            <a:extLst>
              <a:ext uri="{FF2B5EF4-FFF2-40B4-BE49-F238E27FC236}">
                <a16:creationId xmlns:a16="http://schemas.microsoft.com/office/drawing/2014/main" id="{13E4E2DB-D35B-4ECE-9E84-70ADFBA31C27}"/>
              </a:ext>
            </a:extLst>
          </p:cNvPr>
          <p:cNvGrpSpPr/>
          <p:nvPr/>
        </p:nvGrpSpPr>
        <p:grpSpPr>
          <a:xfrm>
            <a:off x="7761950" y="1366531"/>
            <a:ext cx="1567581" cy="3080995"/>
            <a:chOff x="7761950" y="1366531"/>
            <a:chExt cx="1567581" cy="3080995"/>
          </a:xfrm>
        </p:grpSpPr>
        <p:grpSp>
          <p:nvGrpSpPr>
            <p:cNvPr id="22" name="Group 14">
              <a:extLst>
                <a:ext uri="{FF2B5EF4-FFF2-40B4-BE49-F238E27FC236}">
                  <a16:creationId xmlns:a16="http://schemas.microsoft.com/office/drawing/2014/main" id="{DEBE05B7-A92E-4F95-A3A3-BB43C48B66C1}"/>
                </a:ext>
              </a:extLst>
            </p:cNvPr>
            <p:cNvGrpSpPr/>
            <p:nvPr/>
          </p:nvGrpSpPr>
          <p:grpSpPr>
            <a:xfrm>
              <a:off x="7761950" y="1366531"/>
              <a:ext cx="1567581" cy="3080995"/>
              <a:chOff x="8026990" y="1366531"/>
              <a:chExt cx="1567581" cy="3080995"/>
            </a:xfrm>
          </p:grpSpPr>
          <p:sp>
            <p:nvSpPr>
              <p:cNvPr id="24" name="Rectangle 10">
                <a:extLst>
                  <a:ext uri="{FF2B5EF4-FFF2-40B4-BE49-F238E27FC236}">
                    <a16:creationId xmlns:a16="http://schemas.microsoft.com/office/drawing/2014/main" id="{9B96865F-D1B7-4B9E-9797-2BFE4422F7DA}"/>
                  </a:ext>
                </a:extLst>
              </p:cNvPr>
              <p:cNvSpPr/>
              <p:nvPr/>
            </p:nvSpPr>
            <p:spPr>
              <a:xfrm>
                <a:off x="8026990" y="1366531"/>
                <a:ext cx="1567581" cy="3080995"/>
              </a:xfrm>
              <a:prstGeom prst="rect">
                <a:avLst/>
              </a:prstGeom>
              <a:solidFill>
                <a:srgbClr val="B68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25" name="Group 12">
                <a:extLst>
                  <a:ext uri="{FF2B5EF4-FFF2-40B4-BE49-F238E27FC236}">
                    <a16:creationId xmlns:a16="http://schemas.microsoft.com/office/drawing/2014/main" id="{3DDB629C-89F2-41DB-87B7-B3BD3AAB8297}"/>
                  </a:ext>
                </a:extLst>
              </p:cNvPr>
              <p:cNvGrpSpPr/>
              <p:nvPr/>
            </p:nvGrpSpPr>
            <p:grpSpPr>
              <a:xfrm>
                <a:off x="8264867" y="2232667"/>
                <a:ext cx="1082070" cy="855090"/>
                <a:chOff x="9311791" y="2789258"/>
                <a:chExt cx="1082070" cy="855090"/>
              </a:xfrm>
            </p:grpSpPr>
            <p:sp>
              <p:nvSpPr>
                <p:cNvPr id="26" name="Oval 11">
                  <a:extLst>
                    <a:ext uri="{FF2B5EF4-FFF2-40B4-BE49-F238E27FC236}">
                      <a16:creationId xmlns:a16="http://schemas.microsoft.com/office/drawing/2014/main" id="{554189CF-F3A7-442D-A2A5-065D1EFCF908}"/>
                    </a:ext>
                  </a:extLst>
                </p:cNvPr>
                <p:cNvSpPr/>
                <p:nvPr/>
              </p:nvSpPr>
              <p:spPr>
                <a:xfrm>
                  <a:off x="9435547" y="2789258"/>
                  <a:ext cx="817722" cy="855090"/>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7" name="Picture 2" descr="Resultado de imagen para xpack">
                  <a:extLst>
                    <a:ext uri="{FF2B5EF4-FFF2-40B4-BE49-F238E27FC236}">
                      <a16:creationId xmlns:a16="http://schemas.microsoft.com/office/drawing/2014/main" id="{F18EECAD-6183-45A0-B6F9-590004AAC635}"/>
                    </a:ext>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b="34530"/>
                <a:stretch/>
              </p:blipFill>
              <p:spPr bwMode="auto">
                <a:xfrm>
                  <a:off x="9311791" y="2926109"/>
                  <a:ext cx="1082070" cy="718239"/>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3" name="Picture 2" descr="Resultado de imagen para xpack">
              <a:extLst>
                <a:ext uri="{FF2B5EF4-FFF2-40B4-BE49-F238E27FC236}">
                  <a16:creationId xmlns:a16="http://schemas.microsoft.com/office/drawing/2014/main" id="{AA44DB70-EF22-495B-8FD8-854E297DAAD2}"/>
                </a:ext>
              </a:extLst>
            </p:cNvPr>
            <p:cNvPicPr>
              <a:picLocks noChangeAspect="1" noChangeArrowheads="1"/>
            </p:cNvPicPr>
            <p:nvPr/>
          </p:nvPicPr>
          <p:blipFill rotWithShape="1">
            <a:blip r:embed="rId13" cstate="print">
              <a:extLst>
                <a:ext uri="{BEBA8EAE-BF5A-486C-A8C5-ECC9F3942E4B}">
                  <a14:imgProps xmlns:a14="http://schemas.microsoft.com/office/drawing/2010/main">
                    <a14:imgLayer r:embed="rId14">
                      <a14:imgEffect>
                        <a14:brightnessContrast bright="100000" contrast="100000"/>
                      </a14:imgEffect>
                    </a14:imgLayer>
                  </a14:imgProps>
                </a:ext>
                <a:ext uri="{28A0092B-C50C-407E-A947-70E740481C1C}">
                  <a14:useLocalDpi xmlns:a14="http://schemas.microsoft.com/office/drawing/2010/main" val="0"/>
                </a:ext>
              </a:extLst>
            </a:blip>
            <a:srcRect t="61167"/>
            <a:stretch/>
          </p:blipFill>
          <p:spPr bwMode="auto">
            <a:xfrm>
              <a:off x="8041670" y="3137807"/>
              <a:ext cx="1082070" cy="4260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7">
            <a:extLst>
              <a:ext uri="{FF2B5EF4-FFF2-40B4-BE49-F238E27FC236}">
                <a16:creationId xmlns:a16="http://schemas.microsoft.com/office/drawing/2014/main" id="{3FE4AD27-8DE3-4BBB-9A1D-B07AB37752A4}"/>
              </a:ext>
            </a:extLst>
          </p:cNvPr>
          <p:cNvGrpSpPr/>
          <p:nvPr/>
        </p:nvGrpSpPr>
        <p:grpSpPr>
          <a:xfrm>
            <a:off x="2427970" y="2388806"/>
            <a:ext cx="5085338" cy="1074035"/>
            <a:chOff x="2427970" y="2388806"/>
            <a:chExt cx="5085338" cy="1074035"/>
          </a:xfrm>
        </p:grpSpPr>
        <p:sp>
          <p:nvSpPr>
            <p:cNvPr id="29" name="Rectangle 2">
              <a:extLst>
                <a:ext uri="{FF2B5EF4-FFF2-40B4-BE49-F238E27FC236}">
                  <a16:creationId xmlns:a16="http://schemas.microsoft.com/office/drawing/2014/main" id="{19797856-322B-4413-9586-88542D91190C}"/>
                </a:ext>
              </a:extLst>
            </p:cNvPr>
            <p:cNvSpPr/>
            <p:nvPr/>
          </p:nvSpPr>
          <p:spPr>
            <a:xfrm>
              <a:off x="2427970" y="2498770"/>
              <a:ext cx="5085338" cy="887506"/>
            </a:xfrm>
            <a:prstGeom prst="rect">
              <a:avLst/>
            </a:prstGeom>
            <a:solidFill>
              <a:srgbClr val="246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Oval 29">
              <a:extLst>
                <a:ext uri="{FF2B5EF4-FFF2-40B4-BE49-F238E27FC236}">
                  <a16:creationId xmlns:a16="http://schemas.microsoft.com/office/drawing/2014/main" id="{9FCEC6D3-53CB-4709-9CD6-6FED1D8A3FA9}"/>
                </a:ext>
              </a:extLst>
            </p:cNvPr>
            <p:cNvSpPr/>
            <p:nvPr/>
          </p:nvSpPr>
          <p:spPr>
            <a:xfrm>
              <a:off x="3116728" y="2540057"/>
              <a:ext cx="741507" cy="74150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1" name="Picture 6" descr="Resultado de imagen para elasticsearch logo png">
              <a:extLst>
                <a:ext uri="{FF2B5EF4-FFF2-40B4-BE49-F238E27FC236}">
                  <a16:creationId xmlns:a16="http://schemas.microsoft.com/office/drawing/2014/main" id="{E24B1300-75FA-4C4C-A2E7-41418707A017}"/>
                </a:ext>
              </a:extLst>
            </p:cNvPr>
            <p:cNvPicPr>
              <a:picLocks noChangeAspect="1" noChangeArrowheads="1"/>
            </p:cNvPicPr>
            <p:nvPr/>
          </p:nvPicPr>
          <p:blipFill rotWithShape="1">
            <a:blip r:embed="rId15" cstate="print">
              <a:extLst>
                <a:ext uri="{BEBA8EAE-BF5A-486C-A8C5-ECC9F3942E4B}">
                  <a14:imgProps xmlns:a14="http://schemas.microsoft.com/office/drawing/2010/main">
                    <a14:imgLayer r:embed="rId16">
                      <a14:imgEffect>
                        <a14:brightnessContrast bright="100000" contrast="100000"/>
                      </a14:imgEffect>
                    </a14:imgLayer>
                  </a14:imgProps>
                </a:ext>
                <a:ext uri="{28A0092B-C50C-407E-A947-70E740481C1C}">
                  <a14:useLocalDpi xmlns:a14="http://schemas.microsoft.com/office/drawing/2010/main" val="0"/>
                </a:ext>
              </a:extLst>
            </a:blip>
            <a:srcRect l="22368" t="20172" b="20674"/>
            <a:stretch/>
          </p:blipFill>
          <p:spPr bwMode="auto">
            <a:xfrm>
              <a:off x="4041693" y="2700197"/>
              <a:ext cx="2708859" cy="55028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Resultado de imagen para elasticsearch logo png">
              <a:extLst>
                <a:ext uri="{FF2B5EF4-FFF2-40B4-BE49-F238E27FC236}">
                  <a16:creationId xmlns:a16="http://schemas.microsoft.com/office/drawing/2014/main" id="{3A890676-E657-43CE-98C1-C66158767F74}"/>
                </a:ext>
              </a:extLst>
            </p:cNvPr>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r="77612"/>
            <a:stretch/>
          </p:blipFill>
          <p:spPr bwMode="auto">
            <a:xfrm>
              <a:off x="2956332" y="2388806"/>
              <a:ext cx="901904" cy="1074035"/>
            </a:xfrm>
            <a:prstGeom prst="rect">
              <a:avLst/>
            </a:prstGeom>
            <a:noFill/>
            <a:extLst>
              <a:ext uri="{909E8E84-426E-40DD-AFC4-6F175D3DCCD1}">
                <a14:hiddenFill xmlns:a14="http://schemas.microsoft.com/office/drawing/2010/main">
                  <a:solidFill>
                    <a:srgbClr val="FFFFFF"/>
                  </a:solidFill>
                </a14:hiddenFill>
              </a:ext>
            </a:extLst>
          </p:spPr>
        </p:pic>
      </p:grpSp>
      <p:pic>
        <p:nvPicPr>
          <p:cNvPr id="33" name="Picture 4" descr="Resultado de imagen para logstash logo png">
            <a:extLst>
              <a:ext uri="{FF2B5EF4-FFF2-40B4-BE49-F238E27FC236}">
                <a16:creationId xmlns:a16="http://schemas.microsoft.com/office/drawing/2014/main" id="{E3979208-B370-4956-9989-9279B35E5105}"/>
              </a:ext>
            </a:extLst>
          </p:cNvPr>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29257" r="5182"/>
          <a:stretch/>
        </p:blipFill>
        <p:spPr bwMode="auto">
          <a:xfrm>
            <a:off x="3312481" y="3591340"/>
            <a:ext cx="1458424" cy="876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500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41091AA-4086-4B60-9CDD-B391FEE3904D}"/>
              </a:ext>
            </a:extLst>
          </p:cNvPr>
          <p:cNvPicPr>
            <a:picLocks noChangeAspect="1"/>
          </p:cNvPicPr>
          <p:nvPr/>
        </p:nvPicPr>
        <p:blipFill rotWithShape="1">
          <a:blip r:embed="rId2"/>
          <a:srcRect l="20077" t="25014" r="35962" b="48307"/>
          <a:stretch/>
        </p:blipFill>
        <p:spPr>
          <a:xfrm>
            <a:off x="1482591" y="2928985"/>
            <a:ext cx="9226818" cy="3148258"/>
          </a:xfrm>
          <a:prstGeom prst="rect">
            <a:avLst/>
          </a:prstGeom>
        </p:spPr>
      </p:pic>
      <p:pic>
        <p:nvPicPr>
          <p:cNvPr id="3" name="Picture 21">
            <a:extLst>
              <a:ext uri="{FF2B5EF4-FFF2-40B4-BE49-F238E27FC236}">
                <a16:creationId xmlns:a16="http://schemas.microsoft.com/office/drawing/2014/main" id="{4AC25AD8-1083-4378-A215-C30F0E25A2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564" y="-651685"/>
            <a:ext cx="6986030" cy="3179070"/>
          </a:xfrm>
          <a:prstGeom prst="rect">
            <a:avLst/>
          </a:prstGeom>
        </p:spPr>
      </p:pic>
      <p:sp>
        <p:nvSpPr>
          <p:cNvPr id="4" name="CuadroTexto 3">
            <a:extLst>
              <a:ext uri="{FF2B5EF4-FFF2-40B4-BE49-F238E27FC236}">
                <a16:creationId xmlns:a16="http://schemas.microsoft.com/office/drawing/2014/main" id="{BAE0DBE3-5B00-4D33-87B9-BA68EBD7F660}"/>
              </a:ext>
            </a:extLst>
          </p:cNvPr>
          <p:cNvSpPr txBox="1"/>
          <p:nvPr/>
        </p:nvSpPr>
        <p:spPr>
          <a:xfrm>
            <a:off x="4304713" y="1758689"/>
            <a:ext cx="3013967" cy="646331"/>
          </a:xfrm>
          <a:prstGeom prst="rect">
            <a:avLst/>
          </a:prstGeom>
          <a:noFill/>
        </p:spPr>
        <p:txBody>
          <a:bodyPr wrap="none" rtlCol="0">
            <a:spAutoFit/>
          </a:bodyPr>
          <a:lstStyle/>
          <a:p>
            <a:r>
              <a:rPr lang="en-US" sz="3600" b="1" dirty="0"/>
              <a:t>CASOS DE USO</a:t>
            </a:r>
          </a:p>
        </p:txBody>
      </p:sp>
    </p:spTree>
    <p:extLst>
      <p:ext uri="{BB962C8B-B14F-4D97-AF65-F5344CB8AC3E}">
        <p14:creationId xmlns:p14="http://schemas.microsoft.com/office/powerpoint/2010/main" val="3392249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1">
            <a:extLst>
              <a:ext uri="{FF2B5EF4-FFF2-40B4-BE49-F238E27FC236}">
                <a16:creationId xmlns:a16="http://schemas.microsoft.com/office/drawing/2014/main" id="{4AC25AD8-1083-4378-A215-C30F0E25A2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010" y="-997974"/>
            <a:ext cx="6986030" cy="3179070"/>
          </a:xfrm>
          <a:prstGeom prst="rect">
            <a:avLst/>
          </a:prstGeom>
        </p:spPr>
      </p:pic>
      <p:pic>
        <p:nvPicPr>
          <p:cNvPr id="11" name="Imagen 10">
            <a:hlinkClick r:id="rId3"/>
            <a:extLst>
              <a:ext uri="{FF2B5EF4-FFF2-40B4-BE49-F238E27FC236}">
                <a16:creationId xmlns:a16="http://schemas.microsoft.com/office/drawing/2014/main" id="{45A935B0-A085-4CA4-8BFC-617ED1F907BC}"/>
              </a:ext>
            </a:extLst>
          </p:cNvPr>
          <p:cNvPicPr>
            <a:picLocks noChangeAspect="1"/>
          </p:cNvPicPr>
          <p:nvPr/>
        </p:nvPicPr>
        <p:blipFill>
          <a:blip r:embed="rId4"/>
          <a:stretch>
            <a:fillRect/>
          </a:stretch>
        </p:blipFill>
        <p:spPr>
          <a:xfrm>
            <a:off x="554440" y="6090318"/>
            <a:ext cx="1742173" cy="540586"/>
          </a:xfrm>
          <a:prstGeom prst="rect">
            <a:avLst/>
          </a:prstGeom>
        </p:spPr>
      </p:pic>
      <p:grpSp>
        <p:nvGrpSpPr>
          <p:cNvPr id="2" name="Group 1"/>
          <p:cNvGrpSpPr/>
          <p:nvPr/>
        </p:nvGrpSpPr>
        <p:grpSpPr>
          <a:xfrm>
            <a:off x="453180" y="1968285"/>
            <a:ext cx="9039811" cy="3753248"/>
            <a:chOff x="309489" y="1667838"/>
            <a:chExt cx="11653642" cy="4838487"/>
          </a:xfrm>
        </p:grpSpPr>
        <p:pic>
          <p:nvPicPr>
            <p:cNvPr id="6" name="Imagen 5">
              <a:hlinkClick r:id="rId5"/>
              <a:extLst>
                <a:ext uri="{FF2B5EF4-FFF2-40B4-BE49-F238E27FC236}">
                  <a16:creationId xmlns:a16="http://schemas.microsoft.com/office/drawing/2014/main" id="{A2A02C42-F27E-4119-B03C-1A759188D1EA}"/>
                </a:ext>
              </a:extLst>
            </p:cNvPr>
            <p:cNvPicPr>
              <a:picLocks noChangeAspect="1"/>
            </p:cNvPicPr>
            <p:nvPr/>
          </p:nvPicPr>
          <p:blipFill>
            <a:blip r:embed="rId6"/>
            <a:stretch>
              <a:fillRect/>
            </a:stretch>
          </p:blipFill>
          <p:spPr>
            <a:xfrm>
              <a:off x="400929" y="2362502"/>
              <a:ext cx="2049194" cy="641030"/>
            </a:xfrm>
            <a:prstGeom prst="rect">
              <a:avLst/>
            </a:prstGeom>
          </p:spPr>
        </p:pic>
        <p:pic>
          <p:nvPicPr>
            <p:cNvPr id="7" name="Imagen 6">
              <a:hlinkClick r:id="rId7"/>
              <a:extLst>
                <a:ext uri="{FF2B5EF4-FFF2-40B4-BE49-F238E27FC236}">
                  <a16:creationId xmlns:a16="http://schemas.microsoft.com/office/drawing/2014/main" id="{CBA04E98-CD4E-42B1-B028-7F5B939D8EE5}"/>
                </a:ext>
              </a:extLst>
            </p:cNvPr>
            <p:cNvPicPr>
              <a:picLocks noChangeAspect="1"/>
            </p:cNvPicPr>
            <p:nvPr/>
          </p:nvPicPr>
          <p:blipFill>
            <a:blip r:embed="rId8"/>
            <a:stretch>
              <a:fillRect/>
            </a:stretch>
          </p:blipFill>
          <p:spPr>
            <a:xfrm>
              <a:off x="451251" y="3217703"/>
              <a:ext cx="1948551" cy="848747"/>
            </a:xfrm>
            <a:prstGeom prst="rect">
              <a:avLst/>
            </a:prstGeom>
          </p:spPr>
        </p:pic>
        <p:pic>
          <p:nvPicPr>
            <p:cNvPr id="8" name="Imagen 7">
              <a:hlinkClick r:id="rId9"/>
              <a:extLst>
                <a:ext uri="{FF2B5EF4-FFF2-40B4-BE49-F238E27FC236}">
                  <a16:creationId xmlns:a16="http://schemas.microsoft.com/office/drawing/2014/main" id="{CA93FC0A-EE26-4832-AC9C-867F04D92192}"/>
                </a:ext>
              </a:extLst>
            </p:cNvPr>
            <p:cNvPicPr>
              <a:picLocks noChangeAspect="1"/>
            </p:cNvPicPr>
            <p:nvPr/>
          </p:nvPicPr>
          <p:blipFill>
            <a:blip r:embed="rId10"/>
            <a:stretch>
              <a:fillRect/>
            </a:stretch>
          </p:blipFill>
          <p:spPr>
            <a:xfrm>
              <a:off x="595532" y="4297312"/>
              <a:ext cx="1659988" cy="848747"/>
            </a:xfrm>
            <a:prstGeom prst="rect">
              <a:avLst/>
            </a:prstGeom>
          </p:spPr>
        </p:pic>
        <p:pic>
          <p:nvPicPr>
            <p:cNvPr id="9" name="Imagen 8">
              <a:hlinkClick r:id="rId11"/>
              <a:extLst>
                <a:ext uri="{FF2B5EF4-FFF2-40B4-BE49-F238E27FC236}">
                  <a16:creationId xmlns:a16="http://schemas.microsoft.com/office/drawing/2014/main" id="{73E5FD09-395F-4EE7-8935-501D45C2FA26}"/>
                </a:ext>
              </a:extLst>
            </p:cNvPr>
            <p:cNvPicPr>
              <a:picLocks noChangeAspect="1"/>
            </p:cNvPicPr>
            <p:nvPr/>
          </p:nvPicPr>
          <p:blipFill>
            <a:blip r:embed="rId12"/>
            <a:stretch>
              <a:fillRect/>
            </a:stretch>
          </p:blipFill>
          <p:spPr>
            <a:xfrm>
              <a:off x="520505" y="5318288"/>
              <a:ext cx="1810043" cy="599801"/>
            </a:xfrm>
            <a:prstGeom prst="rect">
              <a:avLst/>
            </a:prstGeom>
          </p:spPr>
        </p:pic>
        <p:pic>
          <p:nvPicPr>
            <p:cNvPr id="10" name="Imagen 9">
              <a:hlinkClick r:id="rId13"/>
              <a:extLst>
                <a:ext uri="{FF2B5EF4-FFF2-40B4-BE49-F238E27FC236}">
                  <a16:creationId xmlns:a16="http://schemas.microsoft.com/office/drawing/2014/main" id="{359D6A6A-8C03-4C3F-BFB8-9BF301C4BFBF}"/>
                </a:ext>
              </a:extLst>
            </p:cNvPr>
            <p:cNvPicPr>
              <a:picLocks noChangeAspect="1"/>
            </p:cNvPicPr>
            <p:nvPr/>
          </p:nvPicPr>
          <p:blipFill>
            <a:blip r:embed="rId14"/>
            <a:stretch>
              <a:fillRect/>
            </a:stretch>
          </p:blipFill>
          <p:spPr>
            <a:xfrm>
              <a:off x="3460083" y="5472377"/>
              <a:ext cx="942686" cy="942686"/>
            </a:xfrm>
            <a:prstGeom prst="rect">
              <a:avLst/>
            </a:prstGeom>
          </p:spPr>
        </p:pic>
        <p:pic>
          <p:nvPicPr>
            <p:cNvPr id="12" name="Imagen 11">
              <a:hlinkClick r:id="rId15"/>
              <a:extLst>
                <a:ext uri="{FF2B5EF4-FFF2-40B4-BE49-F238E27FC236}">
                  <a16:creationId xmlns:a16="http://schemas.microsoft.com/office/drawing/2014/main" id="{FC4E8AE7-5655-4FFD-B386-312CFAEE996F}"/>
                </a:ext>
              </a:extLst>
            </p:cNvPr>
            <p:cNvPicPr>
              <a:picLocks noChangeAspect="1"/>
            </p:cNvPicPr>
            <p:nvPr/>
          </p:nvPicPr>
          <p:blipFill>
            <a:blip r:embed="rId16"/>
            <a:stretch>
              <a:fillRect/>
            </a:stretch>
          </p:blipFill>
          <p:spPr>
            <a:xfrm>
              <a:off x="309489" y="1877215"/>
              <a:ext cx="2232074" cy="361383"/>
            </a:xfrm>
            <a:prstGeom prst="rect">
              <a:avLst/>
            </a:prstGeom>
          </p:spPr>
        </p:pic>
        <p:pic>
          <p:nvPicPr>
            <p:cNvPr id="13" name="Imagen 12">
              <a:hlinkClick r:id="rId17"/>
              <a:extLst>
                <a:ext uri="{FF2B5EF4-FFF2-40B4-BE49-F238E27FC236}">
                  <a16:creationId xmlns:a16="http://schemas.microsoft.com/office/drawing/2014/main" id="{6B14FAA3-11DA-4D2C-9ACA-45E0FFB0BE45}"/>
                </a:ext>
              </a:extLst>
            </p:cNvPr>
            <p:cNvPicPr>
              <a:picLocks noChangeAspect="1"/>
            </p:cNvPicPr>
            <p:nvPr/>
          </p:nvPicPr>
          <p:blipFill>
            <a:blip r:embed="rId18"/>
            <a:stretch>
              <a:fillRect/>
            </a:stretch>
          </p:blipFill>
          <p:spPr>
            <a:xfrm>
              <a:off x="8181845" y="1777492"/>
              <a:ext cx="1861433" cy="646331"/>
            </a:xfrm>
            <a:prstGeom prst="rect">
              <a:avLst/>
            </a:prstGeom>
          </p:spPr>
        </p:pic>
        <p:pic>
          <p:nvPicPr>
            <p:cNvPr id="14" name="Imagen 13">
              <a:extLst>
                <a:ext uri="{FF2B5EF4-FFF2-40B4-BE49-F238E27FC236}">
                  <a16:creationId xmlns:a16="http://schemas.microsoft.com/office/drawing/2014/main" id="{CFDD619F-3CC1-4D5E-B4D5-405144D448EA}"/>
                </a:ext>
              </a:extLst>
            </p:cNvPr>
            <p:cNvPicPr>
              <a:picLocks noChangeAspect="1"/>
            </p:cNvPicPr>
            <p:nvPr/>
          </p:nvPicPr>
          <p:blipFill>
            <a:blip r:embed="rId19"/>
            <a:stretch>
              <a:fillRect/>
            </a:stretch>
          </p:blipFill>
          <p:spPr>
            <a:xfrm>
              <a:off x="3274201" y="4203877"/>
              <a:ext cx="1314450" cy="942686"/>
            </a:xfrm>
            <a:prstGeom prst="rect">
              <a:avLst/>
            </a:prstGeom>
          </p:spPr>
        </p:pic>
        <p:pic>
          <p:nvPicPr>
            <p:cNvPr id="15" name="Imagen 14">
              <a:hlinkClick r:id="rId20"/>
              <a:extLst>
                <a:ext uri="{FF2B5EF4-FFF2-40B4-BE49-F238E27FC236}">
                  <a16:creationId xmlns:a16="http://schemas.microsoft.com/office/drawing/2014/main" id="{BA007C8F-56EB-48A3-83C9-8A26A2C5CD40}"/>
                </a:ext>
              </a:extLst>
            </p:cNvPr>
            <p:cNvPicPr>
              <a:picLocks noChangeAspect="1"/>
            </p:cNvPicPr>
            <p:nvPr/>
          </p:nvPicPr>
          <p:blipFill>
            <a:blip r:embed="rId21"/>
            <a:stretch>
              <a:fillRect/>
            </a:stretch>
          </p:blipFill>
          <p:spPr>
            <a:xfrm>
              <a:off x="3459939" y="1843640"/>
              <a:ext cx="942975" cy="921380"/>
            </a:xfrm>
            <a:prstGeom prst="rect">
              <a:avLst/>
            </a:prstGeom>
          </p:spPr>
        </p:pic>
        <p:pic>
          <p:nvPicPr>
            <p:cNvPr id="16" name="Imagen 15">
              <a:hlinkClick r:id="rId22"/>
              <a:extLst>
                <a:ext uri="{FF2B5EF4-FFF2-40B4-BE49-F238E27FC236}">
                  <a16:creationId xmlns:a16="http://schemas.microsoft.com/office/drawing/2014/main" id="{180C4B1B-67DF-414A-9969-2E662953A6D0}"/>
                </a:ext>
              </a:extLst>
            </p:cNvPr>
            <p:cNvPicPr>
              <a:picLocks noChangeAspect="1"/>
            </p:cNvPicPr>
            <p:nvPr/>
          </p:nvPicPr>
          <p:blipFill>
            <a:blip r:embed="rId23"/>
            <a:stretch>
              <a:fillRect/>
            </a:stretch>
          </p:blipFill>
          <p:spPr>
            <a:xfrm>
              <a:off x="3459939" y="3063955"/>
              <a:ext cx="942975" cy="929209"/>
            </a:xfrm>
            <a:prstGeom prst="rect">
              <a:avLst/>
            </a:prstGeom>
          </p:spPr>
        </p:pic>
        <p:pic>
          <p:nvPicPr>
            <p:cNvPr id="17" name="Imagen 16">
              <a:hlinkClick r:id="rId24"/>
              <a:extLst>
                <a:ext uri="{FF2B5EF4-FFF2-40B4-BE49-F238E27FC236}">
                  <a16:creationId xmlns:a16="http://schemas.microsoft.com/office/drawing/2014/main" id="{D579353F-6E4B-4F69-BEE5-DF411783EC5D}"/>
                </a:ext>
              </a:extLst>
            </p:cNvPr>
            <p:cNvPicPr>
              <a:picLocks noChangeAspect="1"/>
            </p:cNvPicPr>
            <p:nvPr/>
          </p:nvPicPr>
          <p:blipFill>
            <a:blip r:embed="rId25"/>
            <a:stretch>
              <a:fillRect/>
            </a:stretch>
          </p:blipFill>
          <p:spPr>
            <a:xfrm>
              <a:off x="5381627" y="1667838"/>
              <a:ext cx="1982082" cy="646331"/>
            </a:xfrm>
            <a:prstGeom prst="rect">
              <a:avLst/>
            </a:prstGeom>
          </p:spPr>
        </p:pic>
        <p:pic>
          <p:nvPicPr>
            <p:cNvPr id="18" name="Imagen 17">
              <a:hlinkClick r:id="rId26"/>
              <a:extLst>
                <a:ext uri="{FF2B5EF4-FFF2-40B4-BE49-F238E27FC236}">
                  <a16:creationId xmlns:a16="http://schemas.microsoft.com/office/drawing/2014/main" id="{B44E53AD-C807-4548-99B5-B5A18F25EA86}"/>
                </a:ext>
              </a:extLst>
            </p:cNvPr>
            <p:cNvPicPr>
              <a:picLocks noChangeAspect="1"/>
            </p:cNvPicPr>
            <p:nvPr/>
          </p:nvPicPr>
          <p:blipFill>
            <a:blip r:embed="rId27"/>
            <a:stretch>
              <a:fillRect/>
            </a:stretch>
          </p:blipFill>
          <p:spPr>
            <a:xfrm>
              <a:off x="5475137" y="2439555"/>
              <a:ext cx="1795063" cy="650385"/>
            </a:xfrm>
            <a:prstGeom prst="rect">
              <a:avLst/>
            </a:prstGeom>
          </p:spPr>
        </p:pic>
        <p:pic>
          <p:nvPicPr>
            <p:cNvPr id="19" name="Imagen 18">
              <a:hlinkClick r:id="rId28"/>
              <a:extLst>
                <a:ext uri="{FF2B5EF4-FFF2-40B4-BE49-F238E27FC236}">
                  <a16:creationId xmlns:a16="http://schemas.microsoft.com/office/drawing/2014/main" id="{09834F7C-C538-485A-AA26-CA6AD0BBB605}"/>
                </a:ext>
              </a:extLst>
            </p:cNvPr>
            <p:cNvPicPr>
              <a:picLocks noChangeAspect="1"/>
            </p:cNvPicPr>
            <p:nvPr/>
          </p:nvPicPr>
          <p:blipFill>
            <a:blip r:embed="rId29"/>
            <a:stretch>
              <a:fillRect/>
            </a:stretch>
          </p:blipFill>
          <p:spPr>
            <a:xfrm>
              <a:off x="8262825" y="2715649"/>
              <a:ext cx="1699473" cy="929208"/>
            </a:xfrm>
            <a:prstGeom prst="rect">
              <a:avLst/>
            </a:prstGeom>
          </p:spPr>
        </p:pic>
        <p:pic>
          <p:nvPicPr>
            <p:cNvPr id="20" name="Imagen 19">
              <a:hlinkClick r:id="rId30"/>
              <a:extLst>
                <a:ext uri="{FF2B5EF4-FFF2-40B4-BE49-F238E27FC236}">
                  <a16:creationId xmlns:a16="http://schemas.microsoft.com/office/drawing/2014/main" id="{E88E0D88-846A-4ED2-85BB-749E4B5B3A91}"/>
                </a:ext>
              </a:extLst>
            </p:cNvPr>
            <p:cNvPicPr>
              <a:picLocks noChangeAspect="1"/>
            </p:cNvPicPr>
            <p:nvPr/>
          </p:nvPicPr>
          <p:blipFill>
            <a:blip r:embed="rId31"/>
            <a:stretch>
              <a:fillRect/>
            </a:stretch>
          </p:blipFill>
          <p:spPr>
            <a:xfrm>
              <a:off x="5417558" y="3034495"/>
              <a:ext cx="1910220" cy="764088"/>
            </a:xfrm>
            <a:prstGeom prst="rect">
              <a:avLst/>
            </a:prstGeom>
          </p:spPr>
        </p:pic>
        <p:pic>
          <p:nvPicPr>
            <p:cNvPr id="21" name="Imagen 20">
              <a:hlinkClick r:id="rId32"/>
              <a:extLst>
                <a:ext uri="{FF2B5EF4-FFF2-40B4-BE49-F238E27FC236}">
                  <a16:creationId xmlns:a16="http://schemas.microsoft.com/office/drawing/2014/main" id="{65EF25FB-FB41-46BD-BEAE-70EDF4567A4F}"/>
                </a:ext>
              </a:extLst>
            </p:cNvPr>
            <p:cNvPicPr>
              <a:picLocks noChangeAspect="1"/>
            </p:cNvPicPr>
            <p:nvPr/>
          </p:nvPicPr>
          <p:blipFill>
            <a:blip r:embed="rId33"/>
            <a:stretch>
              <a:fillRect/>
            </a:stretch>
          </p:blipFill>
          <p:spPr>
            <a:xfrm>
              <a:off x="5284823" y="3831119"/>
              <a:ext cx="2175690" cy="745516"/>
            </a:xfrm>
            <a:prstGeom prst="rect">
              <a:avLst/>
            </a:prstGeom>
          </p:spPr>
        </p:pic>
        <p:pic>
          <p:nvPicPr>
            <p:cNvPr id="22" name="Imagen 21">
              <a:hlinkClick r:id="rId34"/>
              <a:extLst>
                <a:ext uri="{FF2B5EF4-FFF2-40B4-BE49-F238E27FC236}">
                  <a16:creationId xmlns:a16="http://schemas.microsoft.com/office/drawing/2014/main" id="{B847B6CD-5DFB-4C54-B2AB-D029E90FEEBC}"/>
                </a:ext>
              </a:extLst>
            </p:cNvPr>
            <p:cNvPicPr>
              <a:picLocks noChangeAspect="1"/>
            </p:cNvPicPr>
            <p:nvPr/>
          </p:nvPicPr>
          <p:blipFill>
            <a:blip r:embed="rId35"/>
            <a:stretch>
              <a:fillRect/>
            </a:stretch>
          </p:blipFill>
          <p:spPr>
            <a:xfrm>
              <a:off x="10658206" y="5092092"/>
              <a:ext cx="1304925" cy="1228725"/>
            </a:xfrm>
            <a:prstGeom prst="rect">
              <a:avLst/>
            </a:prstGeom>
          </p:spPr>
        </p:pic>
        <p:pic>
          <p:nvPicPr>
            <p:cNvPr id="23" name="Imagen 22">
              <a:hlinkClick r:id="rId36"/>
              <a:extLst>
                <a:ext uri="{FF2B5EF4-FFF2-40B4-BE49-F238E27FC236}">
                  <a16:creationId xmlns:a16="http://schemas.microsoft.com/office/drawing/2014/main" id="{865E8295-08AF-4C3D-AD3E-04921D5FC82C}"/>
                </a:ext>
              </a:extLst>
            </p:cNvPr>
            <p:cNvPicPr>
              <a:picLocks noChangeAspect="1"/>
            </p:cNvPicPr>
            <p:nvPr/>
          </p:nvPicPr>
          <p:blipFill>
            <a:blip r:embed="rId37"/>
            <a:stretch>
              <a:fillRect/>
            </a:stretch>
          </p:blipFill>
          <p:spPr>
            <a:xfrm>
              <a:off x="8355622" y="3768059"/>
              <a:ext cx="1513878" cy="929208"/>
            </a:xfrm>
            <a:prstGeom prst="rect">
              <a:avLst/>
            </a:prstGeom>
          </p:spPr>
        </p:pic>
        <p:pic>
          <p:nvPicPr>
            <p:cNvPr id="24" name="Imagen 23">
              <a:hlinkClick r:id="rId38"/>
              <a:extLst>
                <a:ext uri="{FF2B5EF4-FFF2-40B4-BE49-F238E27FC236}">
                  <a16:creationId xmlns:a16="http://schemas.microsoft.com/office/drawing/2014/main" id="{2F4D748B-B1A3-4A88-B201-76E33A9F2F73}"/>
                </a:ext>
              </a:extLst>
            </p:cNvPr>
            <p:cNvPicPr>
              <a:picLocks noChangeAspect="1"/>
            </p:cNvPicPr>
            <p:nvPr/>
          </p:nvPicPr>
          <p:blipFill>
            <a:blip r:embed="rId39"/>
            <a:stretch>
              <a:fillRect/>
            </a:stretch>
          </p:blipFill>
          <p:spPr>
            <a:xfrm>
              <a:off x="7986358" y="4818535"/>
              <a:ext cx="2252407" cy="745515"/>
            </a:xfrm>
            <a:prstGeom prst="rect">
              <a:avLst/>
            </a:prstGeom>
          </p:spPr>
        </p:pic>
        <p:pic>
          <p:nvPicPr>
            <p:cNvPr id="25" name="Imagen 24">
              <a:hlinkClick r:id="rId40"/>
              <a:extLst>
                <a:ext uri="{FF2B5EF4-FFF2-40B4-BE49-F238E27FC236}">
                  <a16:creationId xmlns:a16="http://schemas.microsoft.com/office/drawing/2014/main" id="{42D9031B-7480-4E35-ABC3-632A8C01157E}"/>
                </a:ext>
              </a:extLst>
            </p:cNvPr>
            <p:cNvPicPr>
              <a:picLocks noChangeAspect="1"/>
            </p:cNvPicPr>
            <p:nvPr/>
          </p:nvPicPr>
          <p:blipFill>
            <a:blip r:embed="rId41"/>
            <a:stretch>
              <a:fillRect/>
            </a:stretch>
          </p:blipFill>
          <p:spPr>
            <a:xfrm>
              <a:off x="8057264" y="5785670"/>
              <a:ext cx="2110594" cy="674360"/>
            </a:xfrm>
            <a:prstGeom prst="rect">
              <a:avLst/>
            </a:prstGeom>
          </p:spPr>
        </p:pic>
        <p:pic>
          <p:nvPicPr>
            <p:cNvPr id="26" name="Imagen 25">
              <a:hlinkClick r:id="rId42"/>
              <a:extLst>
                <a:ext uri="{FF2B5EF4-FFF2-40B4-BE49-F238E27FC236}">
                  <a16:creationId xmlns:a16="http://schemas.microsoft.com/office/drawing/2014/main" id="{4FC49080-96F7-49E0-A68A-6E7FA3C80BA0}"/>
                </a:ext>
              </a:extLst>
            </p:cNvPr>
            <p:cNvPicPr>
              <a:picLocks noChangeAspect="1"/>
            </p:cNvPicPr>
            <p:nvPr/>
          </p:nvPicPr>
          <p:blipFill>
            <a:blip r:embed="rId43"/>
            <a:stretch>
              <a:fillRect/>
            </a:stretch>
          </p:blipFill>
          <p:spPr>
            <a:xfrm>
              <a:off x="10748204" y="1924599"/>
              <a:ext cx="1124928" cy="1089774"/>
            </a:xfrm>
            <a:prstGeom prst="rect">
              <a:avLst/>
            </a:prstGeom>
          </p:spPr>
        </p:pic>
        <p:pic>
          <p:nvPicPr>
            <p:cNvPr id="27" name="Imagen 26">
              <a:hlinkClick r:id="rId44"/>
              <a:extLst>
                <a:ext uri="{FF2B5EF4-FFF2-40B4-BE49-F238E27FC236}">
                  <a16:creationId xmlns:a16="http://schemas.microsoft.com/office/drawing/2014/main" id="{37D18A37-C1B3-4F37-848B-8F4D7BEEECB0}"/>
                </a:ext>
              </a:extLst>
            </p:cNvPr>
            <p:cNvPicPr>
              <a:picLocks noChangeAspect="1"/>
            </p:cNvPicPr>
            <p:nvPr/>
          </p:nvPicPr>
          <p:blipFill>
            <a:blip r:embed="rId45"/>
            <a:stretch>
              <a:fillRect/>
            </a:stretch>
          </p:blipFill>
          <p:spPr>
            <a:xfrm>
              <a:off x="10820131" y="3445672"/>
              <a:ext cx="981075" cy="1238250"/>
            </a:xfrm>
            <a:prstGeom prst="rect">
              <a:avLst/>
            </a:prstGeom>
          </p:spPr>
        </p:pic>
        <p:pic>
          <p:nvPicPr>
            <p:cNvPr id="28" name="Imagen 27">
              <a:hlinkClick r:id="rId46"/>
              <a:extLst>
                <a:ext uri="{FF2B5EF4-FFF2-40B4-BE49-F238E27FC236}">
                  <a16:creationId xmlns:a16="http://schemas.microsoft.com/office/drawing/2014/main" id="{FF3034AE-5BD6-4389-8ACE-C1AD303EEEDC}"/>
                </a:ext>
              </a:extLst>
            </p:cNvPr>
            <p:cNvPicPr>
              <a:picLocks noChangeAspect="1"/>
            </p:cNvPicPr>
            <p:nvPr/>
          </p:nvPicPr>
          <p:blipFill>
            <a:blip r:embed="rId47"/>
            <a:stretch>
              <a:fillRect/>
            </a:stretch>
          </p:blipFill>
          <p:spPr>
            <a:xfrm>
              <a:off x="5461156" y="4675220"/>
              <a:ext cx="1823025" cy="866260"/>
            </a:xfrm>
            <a:prstGeom prst="rect">
              <a:avLst/>
            </a:prstGeom>
          </p:spPr>
        </p:pic>
        <p:pic>
          <p:nvPicPr>
            <p:cNvPr id="29" name="Imagen 28">
              <a:hlinkClick r:id="rId48"/>
              <a:extLst>
                <a:ext uri="{FF2B5EF4-FFF2-40B4-BE49-F238E27FC236}">
                  <a16:creationId xmlns:a16="http://schemas.microsoft.com/office/drawing/2014/main" id="{28474D20-4BEC-475B-867B-87700A37023A}"/>
                </a:ext>
              </a:extLst>
            </p:cNvPr>
            <p:cNvPicPr>
              <a:picLocks noChangeAspect="1"/>
            </p:cNvPicPr>
            <p:nvPr/>
          </p:nvPicPr>
          <p:blipFill>
            <a:blip r:embed="rId49"/>
            <a:stretch>
              <a:fillRect/>
            </a:stretch>
          </p:blipFill>
          <p:spPr>
            <a:xfrm>
              <a:off x="5449254" y="5675252"/>
              <a:ext cx="1846829" cy="831073"/>
            </a:xfrm>
            <a:prstGeom prst="rect">
              <a:avLst/>
            </a:prstGeom>
          </p:spPr>
        </p:pic>
      </p:grpSp>
    </p:spTree>
    <p:extLst>
      <p:ext uri="{BB962C8B-B14F-4D97-AF65-F5344CB8AC3E}">
        <p14:creationId xmlns:p14="http://schemas.microsoft.com/office/powerpoint/2010/main" val="2847566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6E1AEE-EA73-4BE4-A844-8719CAD0FE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2783" y="-274911"/>
            <a:ext cx="6524312" cy="6858000"/>
          </a:xfrm>
          <a:prstGeom prst="rect">
            <a:avLst/>
          </a:prstGeom>
        </p:spPr>
      </p:pic>
    </p:spTree>
    <p:extLst>
      <p:ext uri="{BB962C8B-B14F-4D97-AF65-F5344CB8AC3E}">
        <p14:creationId xmlns:p14="http://schemas.microsoft.com/office/powerpoint/2010/main" val="3049013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1">
            <a:extLst>
              <a:ext uri="{FF2B5EF4-FFF2-40B4-BE49-F238E27FC236}">
                <a16:creationId xmlns:a16="http://schemas.microsoft.com/office/drawing/2014/main" id="{10791BCF-47C0-4D79-B49A-7EB5E8F806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4564" y="-651685"/>
            <a:ext cx="6986030" cy="3179070"/>
          </a:xfrm>
          <a:prstGeom prst="rect">
            <a:avLst/>
          </a:prstGeom>
        </p:spPr>
      </p:pic>
      <p:sp>
        <p:nvSpPr>
          <p:cNvPr id="3" name="Text Placeholder 6">
            <a:extLst>
              <a:ext uri="{FF2B5EF4-FFF2-40B4-BE49-F238E27FC236}">
                <a16:creationId xmlns:a16="http://schemas.microsoft.com/office/drawing/2014/main" id="{D789F8D6-2E26-4F99-83A1-F85598892E71}"/>
              </a:ext>
            </a:extLst>
          </p:cNvPr>
          <p:cNvSpPr txBox="1">
            <a:spLocks/>
          </p:cNvSpPr>
          <p:nvPr/>
        </p:nvSpPr>
        <p:spPr>
          <a:xfrm>
            <a:off x="323100" y="1888615"/>
            <a:ext cx="62289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El </a:t>
            </a:r>
            <a:r>
              <a:rPr lang="es-MX" dirty="0" err="1"/>
              <a:t>stack</a:t>
            </a:r>
            <a:r>
              <a:rPr lang="es-MX" dirty="0"/>
              <a:t> esta basado en 3 niveles:</a:t>
            </a:r>
          </a:p>
          <a:p>
            <a:pPr lvl="1" algn="just"/>
            <a:r>
              <a:rPr lang="es-MX" sz="2000" b="1" dirty="0"/>
              <a:t>Visualización</a:t>
            </a:r>
            <a:r>
              <a:rPr lang="es-MX" sz="2000" dirty="0"/>
              <a:t>  con el producto </a:t>
            </a:r>
            <a:r>
              <a:rPr lang="es-MX" sz="2800" b="1" dirty="0" err="1">
                <a:solidFill>
                  <a:srgbClr val="E9478B"/>
                </a:solidFill>
              </a:rPr>
              <a:t>Kibana</a:t>
            </a:r>
            <a:r>
              <a:rPr lang="es-MX" sz="2000" dirty="0"/>
              <a:t>, que es una interface web, que permite crear reportes y </a:t>
            </a:r>
            <a:r>
              <a:rPr lang="es-MX" sz="2000" dirty="0" err="1"/>
              <a:t>dashboards</a:t>
            </a:r>
            <a:r>
              <a:rPr lang="es-MX" sz="2000" dirty="0"/>
              <a:t> de manera intuitiva.</a:t>
            </a:r>
          </a:p>
          <a:p>
            <a:pPr lvl="1" algn="just"/>
            <a:r>
              <a:rPr lang="es-MX" sz="2000" b="1" dirty="0"/>
              <a:t>Motor de Búsqueda </a:t>
            </a:r>
            <a:r>
              <a:rPr lang="es-MX" sz="2000" dirty="0"/>
              <a:t>se indexa la información </a:t>
            </a:r>
            <a:r>
              <a:rPr lang="es-MX" sz="2000" dirty="0" err="1"/>
              <a:t>llmado</a:t>
            </a:r>
            <a:r>
              <a:rPr lang="es-MX" sz="2000" dirty="0"/>
              <a:t> </a:t>
            </a:r>
            <a:r>
              <a:rPr lang="es-MX" sz="2800" b="1" dirty="0" err="1">
                <a:solidFill>
                  <a:srgbClr val="3EBDB0"/>
                </a:solidFill>
              </a:rPr>
              <a:t>ElasticSearch</a:t>
            </a:r>
            <a:endParaRPr lang="es-MX" sz="2000" b="1" dirty="0">
              <a:solidFill>
                <a:srgbClr val="3EBDB0"/>
              </a:solidFill>
            </a:endParaRPr>
          </a:p>
          <a:p>
            <a:pPr lvl="1" algn="just"/>
            <a:r>
              <a:rPr lang="es-MX" sz="2000" b="1" dirty="0"/>
              <a:t>Ingesta y Transformación</a:t>
            </a:r>
            <a:r>
              <a:rPr lang="es-MX" sz="2000" dirty="0"/>
              <a:t> de los mensajes, formada por los productos </a:t>
            </a:r>
            <a:r>
              <a:rPr lang="es-MX" sz="2800" b="1" dirty="0" err="1">
                <a:solidFill>
                  <a:srgbClr val="07A5DE"/>
                </a:solidFill>
              </a:rPr>
              <a:t>Beats</a:t>
            </a:r>
            <a:r>
              <a:rPr lang="es-MX" sz="2000" dirty="0"/>
              <a:t> y </a:t>
            </a:r>
            <a:r>
              <a:rPr lang="es-MX" sz="2800" b="1" dirty="0" err="1">
                <a:solidFill>
                  <a:srgbClr val="07A5DE"/>
                </a:solidFill>
              </a:rPr>
              <a:t>Logstash</a:t>
            </a:r>
            <a:endParaRPr lang="es-MX" sz="2000" b="1" dirty="0">
              <a:solidFill>
                <a:srgbClr val="07A5DE"/>
              </a:solidFill>
            </a:endParaRPr>
          </a:p>
          <a:p>
            <a:pPr algn="just"/>
            <a:endParaRPr lang="es-MX" sz="2400" dirty="0"/>
          </a:p>
        </p:txBody>
      </p:sp>
      <p:grpSp>
        <p:nvGrpSpPr>
          <p:cNvPr id="4" name="Group 7">
            <a:extLst>
              <a:ext uri="{FF2B5EF4-FFF2-40B4-BE49-F238E27FC236}">
                <a16:creationId xmlns:a16="http://schemas.microsoft.com/office/drawing/2014/main" id="{6035F7A6-2C1A-4B27-B2C4-B61999F59C94}"/>
              </a:ext>
            </a:extLst>
          </p:cNvPr>
          <p:cNvGrpSpPr/>
          <p:nvPr/>
        </p:nvGrpSpPr>
        <p:grpSpPr>
          <a:xfrm>
            <a:off x="7301948" y="2024682"/>
            <a:ext cx="4585252" cy="2808636"/>
            <a:chOff x="2838784" y="1484626"/>
            <a:chExt cx="6191503" cy="3705405"/>
          </a:xfrm>
        </p:grpSpPr>
        <p:grpSp>
          <p:nvGrpSpPr>
            <p:cNvPr id="5" name="Group 15">
              <a:extLst>
                <a:ext uri="{FF2B5EF4-FFF2-40B4-BE49-F238E27FC236}">
                  <a16:creationId xmlns:a16="http://schemas.microsoft.com/office/drawing/2014/main" id="{FF4F874E-19B9-44D2-BB17-75A7DB5C1E83}"/>
                </a:ext>
              </a:extLst>
            </p:cNvPr>
            <p:cNvGrpSpPr/>
            <p:nvPr/>
          </p:nvGrpSpPr>
          <p:grpSpPr>
            <a:xfrm>
              <a:off x="2838784" y="1484626"/>
              <a:ext cx="6191503" cy="3705405"/>
              <a:chOff x="3753185" y="2053479"/>
              <a:chExt cx="5085340" cy="3043404"/>
            </a:xfrm>
          </p:grpSpPr>
          <p:sp>
            <p:nvSpPr>
              <p:cNvPr id="8" name="Rectangle 4">
                <a:extLst>
                  <a:ext uri="{FF2B5EF4-FFF2-40B4-BE49-F238E27FC236}">
                    <a16:creationId xmlns:a16="http://schemas.microsoft.com/office/drawing/2014/main" id="{41091F56-DFC0-4B09-9107-684D6A7ACFF5}"/>
                  </a:ext>
                </a:extLst>
              </p:cNvPr>
              <p:cNvSpPr/>
              <p:nvPr/>
            </p:nvSpPr>
            <p:spPr>
              <a:xfrm>
                <a:off x="3753185" y="2053479"/>
                <a:ext cx="5085340" cy="887506"/>
              </a:xfrm>
              <a:prstGeom prst="rect">
                <a:avLst/>
              </a:prstGeom>
              <a:solidFill>
                <a:srgbClr val="2F7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Oval 30">
                <a:extLst>
                  <a:ext uri="{FF2B5EF4-FFF2-40B4-BE49-F238E27FC236}">
                    <a16:creationId xmlns:a16="http://schemas.microsoft.com/office/drawing/2014/main" id="{E91F1E00-EBBE-41F8-8F54-147AC57C05B4}"/>
                  </a:ext>
                </a:extLst>
              </p:cNvPr>
              <p:cNvSpPr/>
              <p:nvPr/>
            </p:nvSpPr>
            <p:spPr>
              <a:xfrm>
                <a:off x="5100545" y="2136164"/>
                <a:ext cx="741507" cy="74150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angle 2">
                <a:extLst>
                  <a:ext uri="{FF2B5EF4-FFF2-40B4-BE49-F238E27FC236}">
                    <a16:creationId xmlns:a16="http://schemas.microsoft.com/office/drawing/2014/main" id="{68861FD5-BBA5-4F68-A2C5-7D0825B245F8}"/>
                  </a:ext>
                </a:extLst>
              </p:cNvPr>
              <p:cNvSpPr/>
              <p:nvPr/>
            </p:nvSpPr>
            <p:spPr>
              <a:xfrm>
                <a:off x="3753187" y="3148127"/>
                <a:ext cx="5085338" cy="887506"/>
              </a:xfrm>
              <a:prstGeom prst="rect">
                <a:avLst/>
              </a:prstGeom>
              <a:solidFill>
                <a:srgbClr val="2F7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Oval 29">
                <a:extLst>
                  <a:ext uri="{FF2B5EF4-FFF2-40B4-BE49-F238E27FC236}">
                    <a16:creationId xmlns:a16="http://schemas.microsoft.com/office/drawing/2014/main" id="{58AA6347-2B7A-4DB1-8D7C-14DD64B25CDA}"/>
                  </a:ext>
                </a:extLst>
              </p:cNvPr>
              <p:cNvSpPr/>
              <p:nvPr/>
            </p:nvSpPr>
            <p:spPr>
              <a:xfrm>
                <a:off x="4441945" y="3189414"/>
                <a:ext cx="741507" cy="74150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angle 19">
                <a:extLst>
                  <a:ext uri="{FF2B5EF4-FFF2-40B4-BE49-F238E27FC236}">
                    <a16:creationId xmlns:a16="http://schemas.microsoft.com/office/drawing/2014/main" id="{FFEE0AD9-9039-4E3E-B4F9-7EF2800C2E96}"/>
                  </a:ext>
                </a:extLst>
              </p:cNvPr>
              <p:cNvSpPr/>
              <p:nvPr/>
            </p:nvSpPr>
            <p:spPr>
              <a:xfrm>
                <a:off x="6391454" y="4209376"/>
                <a:ext cx="2441664" cy="887506"/>
              </a:xfrm>
              <a:prstGeom prst="rect">
                <a:avLst/>
              </a:prstGeom>
              <a:solidFill>
                <a:srgbClr val="2F7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 name="Oval 27">
                <a:extLst>
                  <a:ext uri="{FF2B5EF4-FFF2-40B4-BE49-F238E27FC236}">
                    <a16:creationId xmlns:a16="http://schemas.microsoft.com/office/drawing/2014/main" id="{D34EA3CB-27F0-4515-B82A-EBA1AEC4A444}"/>
                  </a:ext>
                </a:extLst>
              </p:cNvPr>
              <p:cNvSpPr/>
              <p:nvPr/>
            </p:nvSpPr>
            <p:spPr>
              <a:xfrm>
                <a:off x="6646798" y="4263567"/>
                <a:ext cx="703587" cy="70358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angle 3">
                <a:extLst>
                  <a:ext uri="{FF2B5EF4-FFF2-40B4-BE49-F238E27FC236}">
                    <a16:creationId xmlns:a16="http://schemas.microsoft.com/office/drawing/2014/main" id="{444B4FB9-4A62-41F9-891D-5031971ACB6F}"/>
                  </a:ext>
                </a:extLst>
              </p:cNvPr>
              <p:cNvSpPr/>
              <p:nvPr/>
            </p:nvSpPr>
            <p:spPr>
              <a:xfrm>
                <a:off x="3753187" y="4209377"/>
                <a:ext cx="2441664" cy="887506"/>
              </a:xfrm>
              <a:prstGeom prst="rect">
                <a:avLst/>
              </a:prstGeom>
              <a:solidFill>
                <a:srgbClr val="2F7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 name="Oval 25">
                <a:extLst>
                  <a:ext uri="{FF2B5EF4-FFF2-40B4-BE49-F238E27FC236}">
                    <a16:creationId xmlns:a16="http://schemas.microsoft.com/office/drawing/2014/main" id="{1C2BDDAE-9B01-443A-B976-AA5BCD6794A1}"/>
                  </a:ext>
                </a:extLst>
              </p:cNvPr>
              <p:cNvSpPr/>
              <p:nvPr/>
            </p:nvSpPr>
            <p:spPr>
              <a:xfrm>
                <a:off x="3870881" y="4319062"/>
                <a:ext cx="687222" cy="687222"/>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6" name="Picture 2" descr="Resultado de imagen para kibana">
                <a:extLst>
                  <a:ext uri="{FF2B5EF4-FFF2-40B4-BE49-F238E27FC236}">
                    <a16:creationId xmlns:a16="http://schemas.microsoft.com/office/drawing/2014/main" id="{B2E94005-0D95-44D4-9000-32FAED81A8C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7435"/>
              <a:stretch/>
            </p:blipFill>
            <p:spPr bwMode="auto">
              <a:xfrm>
                <a:off x="5104367" y="2056341"/>
                <a:ext cx="671852" cy="94352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Resultado de imagen para logstash logo png">
                <a:extLst>
                  <a:ext uri="{FF2B5EF4-FFF2-40B4-BE49-F238E27FC236}">
                    <a16:creationId xmlns:a16="http://schemas.microsoft.com/office/drawing/2014/main" id="{65181090-6CFE-4F47-8EB3-8645EEF4057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68098"/>
              <a:stretch/>
            </p:blipFill>
            <p:spPr bwMode="auto">
              <a:xfrm>
                <a:off x="3847607" y="4245907"/>
                <a:ext cx="683992" cy="84483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Resultado de imagen para elasticsearch logo png">
                <a:extLst>
                  <a:ext uri="{FF2B5EF4-FFF2-40B4-BE49-F238E27FC236}">
                    <a16:creationId xmlns:a16="http://schemas.microsoft.com/office/drawing/2014/main" id="{30E9C5DF-109E-407B-8851-F9B93E928E59}"/>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77613"/>
              <a:stretch/>
            </p:blipFill>
            <p:spPr bwMode="auto">
              <a:xfrm>
                <a:off x="4281548" y="3038163"/>
                <a:ext cx="901904" cy="107403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Resultado de imagen para elastic beats logo png">
                <a:extLst>
                  <a:ext uri="{FF2B5EF4-FFF2-40B4-BE49-F238E27FC236}">
                    <a16:creationId xmlns:a16="http://schemas.microsoft.com/office/drawing/2014/main" id="{60164A3C-496A-4ECB-94BA-D8973C6DA8E5}"/>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8823" r="58425"/>
              <a:stretch/>
            </p:blipFill>
            <p:spPr bwMode="auto">
              <a:xfrm>
                <a:off x="6695280" y="4288004"/>
                <a:ext cx="641853" cy="69953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Resultado de imagen para elastic beats logo png">
                <a:extLst>
                  <a:ext uri="{FF2B5EF4-FFF2-40B4-BE49-F238E27FC236}">
                    <a16:creationId xmlns:a16="http://schemas.microsoft.com/office/drawing/2014/main" id="{9550C3AC-CF4F-4A57-A53F-E05F8B40ED4C}"/>
                  </a:ext>
                </a:extLst>
              </p:cNvPr>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l="41921" r="18701"/>
              <a:stretch/>
            </p:blipFill>
            <p:spPr bwMode="auto">
              <a:xfrm>
                <a:off x="7457543" y="4325002"/>
                <a:ext cx="1115187" cy="7022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Resultado de imagen para kibana">
                <a:extLst>
                  <a:ext uri="{FF2B5EF4-FFF2-40B4-BE49-F238E27FC236}">
                    <a16:creationId xmlns:a16="http://schemas.microsoft.com/office/drawing/2014/main" id="{8138410C-5CEE-4DFA-8507-7AF70318C22E}"/>
                  </a:ext>
                </a:extLst>
              </p:cNvPr>
              <p:cNvPicPr>
                <a:picLocks noChangeAspect="1" noChangeArrowheads="1"/>
              </p:cNvPicPr>
              <p:nvPr/>
            </p:nvPicPr>
            <p:blipFill rotWithShape="1">
              <a:blip r:embed="rId9" cstate="print">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rcRect l="34203" t="30014" b="29849"/>
              <a:stretch/>
            </p:blipFill>
            <p:spPr bwMode="auto">
              <a:xfrm>
                <a:off x="6151315" y="2320483"/>
                <a:ext cx="1343735" cy="374871"/>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6" descr="Resultado de imagen para elasticsearch logo png">
              <a:extLst>
                <a:ext uri="{FF2B5EF4-FFF2-40B4-BE49-F238E27FC236}">
                  <a16:creationId xmlns:a16="http://schemas.microsoft.com/office/drawing/2014/main" id="{B472F10E-04AA-4CB8-9208-FCC704EEFF2B}"/>
                </a:ext>
              </a:extLst>
            </p:cNvPr>
            <p:cNvPicPr>
              <a:picLocks noChangeAspect="1" noChangeArrowheads="1"/>
            </p:cNvPicPr>
            <p:nvPr/>
          </p:nvPicPr>
          <p:blipFill rotWithShape="1">
            <a:blip r:embed="rId11" cstate="print">
              <a:extLst>
                <a:ext uri="{BEBA8EAE-BF5A-486C-A8C5-ECC9F3942E4B}">
                  <a14:imgProps xmlns:a14="http://schemas.microsoft.com/office/drawing/2010/main">
                    <a14:imgLayer r:embed="rId12">
                      <a14:imgEffect>
                        <a14:brightnessContrast bright="100000" contrast="100000"/>
                      </a14:imgEffect>
                    </a14:imgLayer>
                  </a14:imgProps>
                </a:ext>
                <a:ext uri="{28A0092B-C50C-407E-A947-70E740481C1C}">
                  <a14:useLocalDpi xmlns:a14="http://schemas.microsoft.com/office/drawing/2010/main" val="0"/>
                </a:ext>
              </a:extLst>
            </a:blip>
            <a:srcRect l="21308" t="20193" b="8869"/>
            <a:stretch/>
          </p:blipFill>
          <p:spPr bwMode="auto">
            <a:xfrm>
              <a:off x="4984914" y="3013281"/>
              <a:ext cx="3150514" cy="7571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Resultado de imagen para logstash logo png">
              <a:extLst>
                <a:ext uri="{FF2B5EF4-FFF2-40B4-BE49-F238E27FC236}">
                  <a16:creationId xmlns:a16="http://schemas.microsoft.com/office/drawing/2014/main" id="{E9BDF501-5E41-4B03-961E-21846131EB11}"/>
                </a:ext>
              </a:extLst>
            </p:cNvPr>
            <p:cNvPicPr>
              <a:picLocks noChangeAspect="1" noChangeArrowheads="1"/>
            </p:cNvPicPr>
            <p:nvPr/>
          </p:nvPicPr>
          <p:blipFill rotWithShape="1">
            <a:blip r:embed="rId13" cstate="print">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rcRect l="30946" r="4157"/>
            <a:stretch/>
          </p:blipFill>
          <p:spPr bwMode="auto">
            <a:xfrm>
              <a:off x="3949255" y="4125041"/>
              <a:ext cx="1694078" cy="102860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57304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E530664-2642-46BD-89CF-93B3866A1D72}"/>
              </a:ext>
            </a:extLst>
          </p:cNvPr>
          <p:cNvSpPr txBox="1">
            <a:spLocks/>
          </p:cNvSpPr>
          <p:nvPr/>
        </p:nvSpPr>
        <p:spPr>
          <a:xfrm>
            <a:off x="691062" y="1319627"/>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MX" sz="2000" dirty="0"/>
          </a:p>
        </p:txBody>
      </p:sp>
      <p:pic>
        <p:nvPicPr>
          <p:cNvPr id="7" name="Picture 1">
            <a:extLst>
              <a:ext uri="{FF2B5EF4-FFF2-40B4-BE49-F238E27FC236}">
                <a16:creationId xmlns:a16="http://schemas.microsoft.com/office/drawing/2014/main" id="{AE932AF2-26F6-47E6-8176-62D4642D2C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476" y="-775906"/>
            <a:ext cx="6986030" cy="3179070"/>
          </a:xfrm>
          <a:prstGeom prst="rect">
            <a:avLst/>
          </a:prstGeom>
        </p:spPr>
      </p:pic>
      <p:sp>
        <p:nvSpPr>
          <p:cNvPr id="8" name="Text Placeholder 6">
            <a:extLst>
              <a:ext uri="{FF2B5EF4-FFF2-40B4-BE49-F238E27FC236}">
                <a16:creationId xmlns:a16="http://schemas.microsoft.com/office/drawing/2014/main" id="{CEBD03D8-7D61-497D-8993-985FD67EB232}"/>
              </a:ext>
            </a:extLst>
          </p:cNvPr>
          <p:cNvSpPr>
            <a:spLocks noGrp="1"/>
          </p:cNvSpPr>
          <p:nvPr>
            <p:ph idx="1"/>
          </p:nvPr>
        </p:nvSpPr>
        <p:spPr>
          <a:xfrm>
            <a:off x="838200" y="1825625"/>
            <a:ext cx="10515600" cy="4351338"/>
          </a:xfrm>
        </p:spPr>
        <p:txBody>
          <a:bodyPr>
            <a:normAutofit fontScale="92500" lnSpcReduction="10000"/>
          </a:bodyPr>
          <a:lstStyle/>
          <a:p>
            <a:r>
              <a:rPr lang="es-ES" dirty="0" err="1"/>
              <a:t>Elasticsearch</a:t>
            </a:r>
            <a:r>
              <a:rPr lang="es-ES" dirty="0"/>
              <a:t> es un motor de búsqueda y análisis, mediante su motor </a:t>
            </a:r>
            <a:r>
              <a:rPr lang="es-ES" dirty="0" err="1"/>
              <a:t>RESTful</a:t>
            </a:r>
            <a:r>
              <a:rPr lang="es-ES" dirty="0"/>
              <a:t> permite escalabilidad horizontal y alta disponibilidad de manera sencilla</a:t>
            </a:r>
          </a:p>
          <a:p>
            <a:r>
              <a:rPr lang="es-MX" dirty="0"/>
              <a:t>Al estar basado en una tecnología open </a:t>
            </a:r>
            <a:r>
              <a:rPr lang="es-MX" dirty="0" err="1"/>
              <a:t>source</a:t>
            </a:r>
            <a:r>
              <a:rPr lang="es-MX" dirty="0"/>
              <a:t> (apache </a:t>
            </a:r>
            <a:r>
              <a:rPr lang="es-MX" dirty="0" err="1"/>
              <a:t>Lucene</a:t>
            </a:r>
            <a:r>
              <a:rPr lang="es-MX" dirty="0"/>
              <a:t>) el </a:t>
            </a:r>
            <a:r>
              <a:rPr lang="es-MX" dirty="0" err="1"/>
              <a:t>stack</a:t>
            </a:r>
            <a:r>
              <a:rPr lang="es-MX" dirty="0"/>
              <a:t> completo puede ser utilizado sin licencia, el licenciamiento solo es para habilitar funcionalidades avanzadas.</a:t>
            </a:r>
          </a:p>
          <a:p>
            <a:r>
              <a:rPr lang="es-MX" dirty="0"/>
              <a:t>Se programo una capa de aplicación en JAVA para facilitar la comunicación con </a:t>
            </a:r>
            <a:r>
              <a:rPr lang="es-MX" dirty="0" err="1"/>
              <a:t>Lucene</a:t>
            </a:r>
            <a:r>
              <a:rPr lang="es-MX" dirty="0"/>
              <a:t>, lo que permite ser multiplataforma y utilizar la API </a:t>
            </a:r>
            <a:r>
              <a:rPr lang="es-MX" dirty="0" err="1"/>
              <a:t>RESTFul</a:t>
            </a:r>
            <a:r>
              <a:rPr lang="es-MX" dirty="0"/>
              <a:t> nativa. Por lo que la comunicación se realiza mediante mensajes HTTP.</a:t>
            </a:r>
          </a:p>
          <a:p>
            <a:r>
              <a:rPr lang="es-MX" dirty="0"/>
              <a:t>Puede ser considerado una base de datos no relacional (</a:t>
            </a:r>
            <a:r>
              <a:rPr lang="es-MX" dirty="0" err="1"/>
              <a:t>NoSQL</a:t>
            </a:r>
            <a:r>
              <a:rPr lang="es-MX" dirty="0"/>
              <a:t>), con peticiones y respuestas en formato </a:t>
            </a:r>
            <a:r>
              <a:rPr lang="es-MX" dirty="0" err="1"/>
              <a:t>json</a:t>
            </a:r>
            <a:r>
              <a:rPr lang="es-MX" dirty="0"/>
              <a:t>.</a:t>
            </a:r>
          </a:p>
          <a:p>
            <a:pPr marL="0" indent="0">
              <a:buNone/>
            </a:pPr>
            <a:endParaRPr lang="es-MX" dirty="0"/>
          </a:p>
          <a:p>
            <a:endParaRPr lang="es-MX" dirty="0"/>
          </a:p>
        </p:txBody>
      </p:sp>
    </p:spTree>
    <p:extLst>
      <p:ext uri="{BB962C8B-B14F-4D97-AF65-F5344CB8AC3E}">
        <p14:creationId xmlns:p14="http://schemas.microsoft.com/office/powerpoint/2010/main" val="130612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1">
            <a:extLst>
              <a:ext uri="{FF2B5EF4-FFF2-40B4-BE49-F238E27FC236}">
                <a16:creationId xmlns:a16="http://schemas.microsoft.com/office/drawing/2014/main" id="{AE932AF2-26F6-47E6-8176-62D4642D2C2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564" t="28213" r="8556" b="29911"/>
          <a:stretch/>
        </p:blipFill>
        <p:spPr>
          <a:xfrm>
            <a:off x="40340" y="121024"/>
            <a:ext cx="5580531" cy="1331258"/>
          </a:xfrm>
          <a:prstGeom prst="rect">
            <a:avLst/>
          </a:prstGeom>
        </p:spPr>
      </p:pic>
      <p:pic>
        <p:nvPicPr>
          <p:cNvPr id="1026" name="Picture 2" descr="Resultado de imagen para apache lucene"/>
          <p:cNvPicPr>
            <a:picLocks noChangeAspect="1" noChangeArrowheads="1"/>
          </p:cNvPicPr>
          <p:nvPr/>
        </p:nvPicPr>
        <p:blipFill rotWithShape="1">
          <a:blip r:embed="rId4">
            <a:extLst>
              <a:ext uri="{28A0092B-C50C-407E-A947-70E740481C1C}">
                <a14:useLocalDpi xmlns:a14="http://schemas.microsoft.com/office/drawing/2010/main" val="0"/>
              </a:ext>
            </a:extLst>
          </a:blip>
          <a:srcRect t="58015"/>
          <a:stretch/>
        </p:blipFill>
        <p:spPr bwMode="auto">
          <a:xfrm>
            <a:off x="6957504" y="0"/>
            <a:ext cx="4326445" cy="65890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532362" y="1855694"/>
            <a:ext cx="5088509" cy="646331"/>
          </a:xfrm>
          <a:prstGeom prst="rect">
            <a:avLst/>
          </a:prstGeom>
          <a:noFill/>
        </p:spPr>
        <p:txBody>
          <a:bodyPr wrap="none" rtlCol="0">
            <a:spAutoFit/>
          </a:bodyPr>
          <a:lstStyle/>
          <a:p>
            <a:pPr marL="285750" indent="-285750">
              <a:buFont typeface="Arial" panose="020B0604020202020204" pitchFamily="34" charset="0"/>
              <a:buChar char="•"/>
            </a:pPr>
            <a:r>
              <a:rPr lang="es-419" dirty="0" err="1"/>
              <a:t>The</a:t>
            </a:r>
            <a:r>
              <a:rPr lang="es-419" dirty="0"/>
              <a:t> Quick Brown </a:t>
            </a:r>
            <a:r>
              <a:rPr lang="es-419" dirty="0" err="1"/>
              <a:t>fox</a:t>
            </a:r>
            <a:r>
              <a:rPr lang="es-419" dirty="0"/>
              <a:t> </a:t>
            </a:r>
            <a:r>
              <a:rPr lang="es-419" dirty="0" err="1"/>
              <a:t>jumped</a:t>
            </a:r>
            <a:r>
              <a:rPr lang="es-419" dirty="0"/>
              <a:t> OVER </a:t>
            </a:r>
            <a:r>
              <a:rPr lang="es-419" dirty="0" err="1"/>
              <a:t>the</a:t>
            </a:r>
            <a:r>
              <a:rPr lang="es-419" dirty="0"/>
              <a:t> </a:t>
            </a:r>
            <a:r>
              <a:rPr lang="es-419" dirty="0" err="1"/>
              <a:t>lazy</a:t>
            </a:r>
            <a:r>
              <a:rPr lang="es-419" dirty="0"/>
              <a:t> </a:t>
            </a:r>
            <a:r>
              <a:rPr lang="es-419" dirty="0" err="1"/>
              <a:t>dog</a:t>
            </a:r>
            <a:endParaRPr lang="es-419" dirty="0"/>
          </a:p>
          <a:p>
            <a:pPr marL="285750" indent="-285750">
              <a:buFont typeface="Arial" panose="020B0604020202020204" pitchFamily="34" charset="0"/>
              <a:buChar char="•"/>
            </a:pPr>
            <a:r>
              <a:rPr lang="es-419" dirty="0"/>
              <a:t>Quick Brown </a:t>
            </a:r>
            <a:r>
              <a:rPr lang="es-419" dirty="0" err="1"/>
              <a:t>foxes</a:t>
            </a:r>
            <a:r>
              <a:rPr lang="es-419" dirty="0"/>
              <a:t> </a:t>
            </a:r>
            <a:r>
              <a:rPr lang="es-419" dirty="0" err="1"/>
              <a:t>leap</a:t>
            </a:r>
            <a:r>
              <a:rPr lang="es-419" dirty="0"/>
              <a:t> </a:t>
            </a:r>
            <a:r>
              <a:rPr lang="es-419" dirty="0" err="1"/>
              <a:t>over</a:t>
            </a:r>
            <a:r>
              <a:rPr lang="es-419" dirty="0"/>
              <a:t> </a:t>
            </a:r>
            <a:r>
              <a:rPr lang="es-419" dirty="0" err="1"/>
              <a:t>lazy</a:t>
            </a:r>
            <a:r>
              <a:rPr lang="es-419" dirty="0"/>
              <a:t> </a:t>
            </a:r>
            <a:r>
              <a:rPr lang="es-419" dirty="0" err="1"/>
              <a:t>dogs</a:t>
            </a:r>
            <a:r>
              <a:rPr lang="es-419" dirty="0"/>
              <a:t> in </a:t>
            </a:r>
            <a:r>
              <a:rPr lang="es-419" dirty="0" err="1"/>
              <a:t>summer</a:t>
            </a:r>
            <a:endParaRPr lang="es-419" dirty="0"/>
          </a:p>
        </p:txBody>
      </p:sp>
      <p:sp>
        <p:nvSpPr>
          <p:cNvPr id="13" name="TextBox 12"/>
          <p:cNvSpPr txBox="1"/>
          <p:nvPr/>
        </p:nvSpPr>
        <p:spPr>
          <a:xfrm>
            <a:off x="6909506" y="1707777"/>
            <a:ext cx="1871423" cy="646331"/>
          </a:xfrm>
          <a:prstGeom prst="rect">
            <a:avLst/>
          </a:prstGeom>
          <a:noFill/>
        </p:spPr>
        <p:txBody>
          <a:bodyPr wrap="square" numCol="1" rtlCol="0">
            <a:spAutoFit/>
          </a:bodyPr>
          <a:lstStyle/>
          <a:p>
            <a:endParaRPr lang="es-419" dirty="0"/>
          </a:p>
          <a:p>
            <a:endParaRPr lang="es-419" dirty="0"/>
          </a:p>
        </p:txBody>
      </p:sp>
      <p:graphicFrame>
        <p:nvGraphicFramePr>
          <p:cNvPr id="30" name="Table 29"/>
          <p:cNvGraphicFramePr>
            <a:graphicFrameLocks noGrp="1"/>
          </p:cNvGraphicFramePr>
          <p:nvPr/>
        </p:nvGraphicFramePr>
        <p:xfrm>
          <a:off x="8275315" y="1223674"/>
          <a:ext cx="3112061" cy="5446064"/>
        </p:xfrm>
        <a:graphic>
          <a:graphicData uri="http://schemas.openxmlformats.org/drawingml/2006/table">
            <a:tbl>
              <a:tblPr firstRow="1" bandRow="1">
                <a:tableStyleId>{5C22544A-7EE6-4342-B048-85BDC9FD1C3A}</a:tableStyleId>
              </a:tblPr>
              <a:tblGrid>
                <a:gridCol w="2078921">
                  <a:extLst>
                    <a:ext uri="{9D8B030D-6E8A-4147-A177-3AD203B41FA5}">
                      <a16:colId xmlns:a16="http://schemas.microsoft.com/office/drawing/2014/main" val="738393014"/>
                    </a:ext>
                  </a:extLst>
                </a:gridCol>
                <a:gridCol w="484094">
                  <a:extLst>
                    <a:ext uri="{9D8B030D-6E8A-4147-A177-3AD203B41FA5}">
                      <a16:colId xmlns:a16="http://schemas.microsoft.com/office/drawing/2014/main" val="3335976870"/>
                    </a:ext>
                  </a:extLst>
                </a:gridCol>
                <a:gridCol w="549046">
                  <a:extLst>
                    <a:ext uri="{9D8B030D-6E8A-4147-A177-3AD203B41FA5}">
                      <a16:colId xmlns:a16="http://schemas.microsoft.com/office/drawing/2014/main" val="4156650279"/>
                    </a:ext>
                  </a:extLst>
                </a:gridCol>
              </a:tblGrid>
              <a:tr h="340379">
                <a:tc>
                  <a:txBody>
                    <a:bodyPr/>
                    <a:lstStyle/>
                    <a:p>
                      <a:r>
                        <a:rPr lang="es-419" sz="1600" dirty="0" err="1"/>
                        <a:t>Term</a:t>
                      </a:r>
                      <a:endParaRPr lang="es-419" sz="1600" dirty="0"/>
                    </a:p>
                  </a:txBody>
                  <a:tcPr/>
                </a:tc>
                <a:tc>
                  <a:txBody>
                    <a:bodyPr/>
                    <a:lstStyle/>
                    <a:p>
                      <a:pPr algn="ctr"/>
                      <a:r>
                        <a:rPr lang="es-419" sz="1400" dirty="0"/>
                        <a:t>D1</a:t>
                      </a:r>
                    </a:p>
                  </a:txBody>
                  <a:tcPr/>
                </a:tc>
                <a:tc>
                  <a:txBody>
                    <a:bodyPr/>
                    <a:lstStyle/>
                    <a:p>
                      <a:pPr algn="ctr"/>
                      <a:r>
                        <a:rPr lang="es-419" sz="1400" dirty="0"/>
                        <a:t>D2</a:t>
                      </a:r>
                    </a:p>
                  </a:txBody>
                  <a:tcPr/>
                </a:tc>
                <a:extLst>
                  <a:ext uri="{0D108BD9-81ED-4DB2-BD59-A6C34878D82A}">
                    <a16:rowId xmlns:a16="http://schemas.microsoft.com/office/drawing/2014/main" val="622307446"/>
                  </a:ext>
                </a:extLst>
              </a:tr>
              <a:tr h="340379">
                <a:tc>
                  <a:txBody>
                    <a:bodyPr/>
                    <a:lstStyle/>
                    <a:p>
                      <a:r>
                        <a:rPr lang="es-419" sz="1600" dirty="0"/>
                        <a:t>Quick</a:t>
                      </a:r>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3061262776"/>
                  </a:ext>
                </a:extLst>
              </a:tr>
              <a:tr h="340379">
                <a:tc>
                  <a:txBody>
                    <a:bodyPr/>
                    <a:lstStyle/>
                    <a:p>
                      <a:r>
                        <a:rPr lang="es-419" sz="1600" dirty="0" err="1"/>
                        <a:t>The</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3810970302"/>
                  </a:ext>
                </a:extLst>
              </a:tr>
              <a:tr h="340379">
                <a:tc>
                  <a:txBody>
                    <a:bodyPr/>
                    <a:lstStyle/>
                    <a:p>
                      <a:r>
                        <a:rPr lang="es-419" sz="1600" dirty="0" err="1"/>
                        <a:t>brown</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4028126086"/>
                  </a:ext>
                </a:extLst>
              </a:tr>
              <a:tr h="340379">
                <a:tc>
                  <a:txBody>
                    <a:bodyPr/>
                    <a:lstStyle/>
                    <a:p>
                      <a:r>
                        <a:rPr lang="es-419" sz="1600" dirty="0" err="1"/>
                        <a:t>dog</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1904174343"/>
                  </a:ext>
                </a:extLst>
              </a:tr>
              <a:tr h="340379">
                <a:tc>
                  <a:txBody>
                    <a:bodyPr/>
                    <a:lstStyle/>
                    <a:p>
                      <a:r>
                        <a:rPr lang="es-419" sz="1600" dirty="0" err="1"/>
                        <a:t>dogs</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2790669292"/>
                  </a:ext>
                </a:extLst>
              </a:tr>
              <a:tr h="340379">
                <a:tc>
                  <a:txBody>
                    <a:bodyPr/>
                    <a:lstStyle/>
                    <a:p>
                      <a:r>
                        <a:rPr lang="es-419" sz="1600" dirty="0" err="1"/>
                        <a:t>fox</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2868125390"/>
                  </a:ext>
                </a:extLst>
              </a:tr>
              <a:tr h="340379">
                <a:tc>
                  <a:txBody>
                    <a:bodyPr/>
                    <a:lstStyle/>
                    <a:p>
                      <a:r>
                        <a:rPr lang="es-419" sz="1600" dirty="0" err="1"/>
                        <a:t>foxes</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962878099"/>
                  </a:ext>
                </a:extLst>
              </a:tr>
              <a:tr h="340379">
                <a:tc>
                  <a:txBody>
                    <a:bodyPr/>
                    <a:lstStyle/>
                    <a:p>
                      <a:r>
                        <a:rPr lang="es-419" sz="1600" dirty="0"/>
                        <a:t>in</a:t>
                      </a:r>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724557885"/>
                  </a:ext>
                </a:extLst>
              </a:tr>
              <a:tr h="340379">
                <a:tc>
                  <a:txBody>
                    <a:bodyPr/>
                    <a:lstStyle/>
                    <a:p>
                      <a:r>
                        <a:rPr lang="es-419" sz="1600" dirty="0" err="1"/>
                        <a:t>jumped</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2370326993"/>
                  </a:ext>
                </a:extLst>
              </a:tr>
              <a:tr h="340379">
                <a:tc>
                  <a:txBody>
                    <a:bodyPr/>
                    <a:lstStyle/>
                    <a:p>
                      <a:r>
                        <a:rPr lang="es-419" sz="1600" dirty="0" err="1"/>
                        <a:t>lazy</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2273623676"/>
                  </a:ext>
                </a:extLst>
              </a:tr>
              <a:tr h="340379">
                <a:tc>
                  <a:txBody>
                    <a:bodyPr/>
                    <a:lstStyle/>
                    <a:p>
                      <a:r>
                        <a:rPr lang="es-419" sz="1600" dirty="0" err="1"/>
                        <a:t>leap</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277414844"/>
                  </a:ext>
                </a:extLst>
              </a:tr>
              <a:tr h="340379">
                <a:tc>
                  <a:txBody>
                    <a:bodyPr/>
                    <a:lstStyle/>
                    <a:p>
                      <a:r>
                        <a:rPr lang="es-419" sz="1600" dirty="0" err="1"/>
                        <a:t>over</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983933134"/>
                  </a:ext>
                </a:extLst>
              </a:tr>
              <a:tr h="340379">
                <a:tc>
                  <a:txBody>
                    <a:bodyPr/>
                    <a:lstStyle/>
                    <a:p>
                      <a:r>
                        <a:rPr lang="es-419" sz="1600" dirty="0" err="1"/>
                        <a:t>quick</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1284841208"/>
                  </a:ext>
                </a:extLst>
              </a:tr>
              <a:tr h="340379">
                <a:tc>
                  <a:txBody>
                    <a:bodyPr/>
                    <a:lstStyle/>
                    <a:p>
                      <a:r>
                        <a:rPr lang="es-419" sz="1600" dirty="0" err="1"/>
                        <a:t>summer</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642004318"/>
                  </a:ext>
                </a:extLst>
              </a:tr>
              <a:tr h="340379">
                <a:tc>
                  <a:txBody>
                    <a:bodyPr/>
                    <a:lstStyle/>
                    <a:p>
                      <a:r>
                        <a:rPr lang="es-419" sz="1600" dirty="0" err="1"/>
                        <a:t>the</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1954316195"/>
                  </a:ext>
                </a:extLst>
              </a:tr>
            </a:tbl>
          </a:graphicData>
        </a:graphic>
      </p:graphicFrame>
      <p:sp>
        <p:nvSpPr>
          <p:cNvPr id="31" name="Right Arrow 30"/>
          <p:cNvSpPr/>
          <p:nvPr/>
        </p:nvSpPr>
        <p:spPr>
          <a:xfrm>
            <a:off x="6317835" y="1855694"/>
            <a:ext cx="1183341" cy="646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295068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1">
            <a:extLst>
              <a:ext uri="{FF2B5EF4-FFF2-40B4-BE49-F238E27FC236}">
                <a16:creationId xmlns:a16="http://schemas.microsoft.com/office/drawing/2014/main" id="{AE932AF2-26F6-47E6-8176-62D4642D2C2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564" t="28213" r="8556" b="29911"/>
          <a:stretch/>
        </p:blipFill>
        <p:spPr>
          <a:xfrm>
            <a:off x="40340" y="121024"/>
            <a:ext cx="5580531" cy="1331258"/>
          </a:xfrm>
          <a:prstGeom prst="rect">
            <a:avLst/>
          </a:prstGeom>
        </p:spPr>
      </p:pic>
      <p:pic>
        <p:nvPicPr>
          <p:cNvPr id="1026" name="Picture 2" descr="Resultado de imagen para apache lucene"/>
          <p:cNvPicPr>
            <a:picLocks noChangeAspect="1" noChangeArrowheads="1"/>
          </p:cNvPicPr>
          <p:nvPr/>
        </p:nvPicPr>
        <p:blipFill rotWithShape="1">
          <a:blip r:embed="rId4">
            <a:extLst>
              <a:ext uri="{28A0092B-C50C-407E-A947-70E740481C1C}">
                <a14:useLocalDpi xmlns:a14="http://schemas.microsoft.com/office/drawing/2010/main" val="0"/>
              </a:ext>
            </a:extLst>
          </a:blip>
          <a:srcRect t="58015"/>
          <a:stretch/>
        </p:blipFill>
        <p:spPr bwMode="auto">
          <a:xfrm>
            <a:off x="5054745" y="360445"/>
            <a:ext cx="4326445" cy="65890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532362" y="1855694"/>
            <a:ext cx="5088509" cy="646331"/>
          </a:xfrm>
          <a:prstGeom prst="rect">
            <a:avLst/>
          </a:prstGeom>
          <a:noFill/>
        </p:spPr>
        <p:txBody>
          <a:bodyPr wrap="none" rtlCol="0">
            <a:spAutoFit/>
          </a:bodyPr>
          <a:lstStyle/>
          <a:p>
            <a:pPr marL="285750" indent="-285750">
              <a:buFont typeface="Arial" panose="020B0604020202020204" pitchFamily="34" charset="0"/>
              <a:buChar char="•"/>
            </a:pPr>
            <a:r>
              <a:rPr lang="es-419" dirty="0" err="1"/>
              <a:t>The</a:t>
            </a:r>
            <a:r>
              <a:rPr lang="es-419" dirty="0"/>
              <a:t> Quick Brown </a:t>
            </a:r>
            <a:r>
              <a:rPr lang="es-419" dirty="0" err="1"/>
              <a:t>fox</a:t>
            </a:r>
            <a:r>
              <a:rPr lang="es-419" dirty="0"/>
              <a:t> </a:t>
            </a:r>
            <a:r>
              <a:rPr lang="es-419" dirty="0" err="1"/>
              <a:t>jumped</a:t>
            </a:r>
            <a:r>
              <a:rPr lang="es-419" dirty="0"/>
              <a:t> OVER </a:t>
            </a:r>
            <a:r>
              <a:rPr lang="es-419" dirty="0" err="1"/>
              <a:t>the</a:t>
            </a:r>
            <a:r>
              <a:rPr lang="es-419" dirty="0"/>
              <a:t> </a:t>
            </a:r>
            <a:r>
              <a:rPr lang="es-419" dirty="0" err="1"/>
              <a:t>lazy</a:t>
            </a:r>
            <a:r>
              <a:rPr lang="es-419" dirty="0"/>
              <a:t> </a:t>
            </a:r>
            <a:r>
              <a:rPr lang="es-419" dirty="0" err="1"/>
              <a:t>dog</a:t>
            </a:r>
            <a:endParaRPr lang="es-419" dirty="0"/>
          </a:p>
          <a:p>
            <a:pPr marL="285750" indent="-285750">
              <a:buFont typeface="Arial" panose="020B0604020202020204" pitchFamily="34" charset="0"/>
              <a:buChar char="•"/>
            </a:pPr>
            <a:r>
              <a:rPr lang="es-419" dirty="0"/>
              <a:t>Quick Brown </a:t>
            </a:r>
            <a:r>
              <a:rPr lang="es-419" dirty="0" err="1"/>
              <a:t>foxes</a:t>
            </a:r>
            <a:r>
              <a:rPr lang="es-419" dirty="0"/>
              <a:t> </a:t>
            </a:r>
            <a:r>
              <a:rPr lang="es-419" dirty="0" err="1"/>
              <a:t>leap</a:t>
            </a:r>
            <a:r>
              <a:rPr lang="es-419" dirty="0"/>
              <a:t> </a:t>
            </a:r>
            <a:r>
              <a:rPr lang="es-419" dirty="0" err="1"/>
              <a:t>over</a:t>
            </a:r>
            <a:r>
              <a:rPr lang="es-419" dirty="0"/>
              <a:t> </a:t>
            </a:r>
            <a:r>
              <a:rPr lang="es-419" dirty="0" err="1"/>
              <a:t>lazy</a:t>
            </a:r>
            <a:r>
              <a:rPr lang="es-419" dirty="0"/>
              <a:t> </a:t>
            </a:r>
            <a:r>
              <a:rPr lang="es-419" dirty="0" err="1"/>
              <a:t>dogs</a:t>
            </a:r>
            <a:r>
              <a:rPr lang="es-419" dirty="0"/>
              <a:t> in </a:t>
            </a:r>
            <a:r>
              <a:rPr lang="es-419" dirty="0" err="1"/>
              <a:t>summer</a:t>
            </a:r>
            <a:endParaRPr lang="es-419" dirty="0"/>
          </a:p>
        </p:txBody>
      </p:sp>
      <p:sp>
        <p:nvSpPr>
          <p:cNvPr id="13" name="TextBox 12"/>
          <p:cNvSpPr txBox="1"/>
          <p:nvPr/>
        </p:nvSpPr>
        <p:spPr>
          <a:xfrm>
            <a:off x="6909506" y="1707777"/>
            <a:ext cx="1871423" cy="646331"/>
          </a:xfrm>
          <a:prstGeom prst="rect">
            <a:avLst/>
          </a:prstGeom>
          <a:noFill/>
        </p:spPr>
        <p:txBody>
          <a:bodyPr wrap="square" numCol="1" rtlCol="0">
            <a:spAutoFit/>
          </a:bodyPr>
          <a:lstStyle/>
          <a:p>
            <a:endParaRPr lang="es-419" dirty="0"/>
          </a:p>
          <a:p>
            <a:endParaRPr lang="es-419" dirty="0"/>
          </a:p>
        </p:txBody>
      </p:sp>
      <p:graphicFrame>
        <p:nvGraphicFramePr>
          <p:cNvPr id="30" name="Table 29"/>
          <p:cNvGraphicFramePr>
            <a:graphicFrameLocks noGrp="1"/>
          </p:cNvGraphicFramePr>
          <p:nvPr/>
        </p:nvGraphicFramePr>
        <p:xfrm>
          <a:off x="8275315" y="1223674"/>
          <a:ext cx="3112061" cy="4765306"/>
        </p:xfrm>
        <a:graphic>
          <a:graphicData uri="http://schemas.openxmlformats.org/drawingml/2006/table">
            <a:tbl>
              <a:tblPr firstRow="1" bandRow="1">
                <a:tableStyleId>{5C22544A-7EE6-4342-B048-85BDC9FD1C3A}</a:tableStyleId>
              </a:tblPr>
              <a:tblGrid>
                <a:gridCol w="2078921">
                  <a:extLst>
                    <a:ext uri="{9D8B030D-6E8A-4147-A177-3AD203B41FA5}">
                      <a16:colId xmlns:a16="http://schemas.microsoft.com/office/drawing/2014/main" val="738393014"/>
                    </a:ext>
                  </a:extLst>
                </a:gridCol>
                <a:gridCol w="484094">
                  <a:extLst>
                    <a:ext uri="{9D8B030D-6E8A-4147-A177-3AD203B41FA5}">
                      <a16:colId xmlns:a16="http://schemas.microsoft.com/office/drawing/2014/main" val="3335976870"/>
                    </a:ext>
                  </a:extLst>
                </a:gridCol>
                <a:gridCol w="549046">
                  <a:extLst>
                    <a:ext uri="{9D8B030D-6E8A-4147-A177-3AD203B41FA5}">
                      <a16:colId xmlns:a16="http://schemas.microsoft.com/office/drawing/2014/main" val="4156650279"/>
                    </a:ext>
                  </a:extLst>
                </a:gridCol>
              </a:tblGrid>
              <a:tr h="340379">
                <a:tc>
                  <a:txBody>
                    <a:bodyPr/>
                    <a:lstStyle/>
                    <a:p>
                      <a:r>
                        <a:rPr lang="es-419" sz="1600" dirty="0" err="1"/>
                        <a:t>Term</a:t>
                      </a:r>
                      <a:endParaRPr lang="es-419" sz="1600" dirty="0"/>
                    </a:p>
                  </a:txBody>
                  <a:tcPr/>
                </a:tc>
                <a:tc>
                  <a:txBody>
                    <a:bodyPr/>
                    <a:lstStyle/>
                    <a:p>
                      <a:pPr algn="ctr"/>
                      <a:r>
                        <a:rPr lang="es-419" sz="1400" dirty="0"/>
                        <a:t>D1</a:t>
                      </a:r>
                    </a:p>
                  </a:txBody>
                  <a:tcPr/>
                </a:tc>
                <a:tc>
                  <a:txBody>
                    <a:bodyPr/>
                    <a:lstStyle/>
                    <a:p>
                      <a:pPr algn="ctr"/>
                      <a:r>
                        <a:rPr lang="es-419" sz="1400" dirty="0"/>
                        <a:t>D2</a:t>
                      </a:r>
                    </a:p>
                  </a:txBody>
                  <a:tcPr/>
                </a:tc>
                <a:extLst>
                  <a:ext uri="{0D108BD9-81ED-4DB2-BD59-A6C34878D82A}">
                    <a16:rowId xmlns:a16="http://schemas.microsoft.com/office/drawing/2014/main" val="622307446"/>
                  </a:ext>
                </a:extLst>
              </a:tr>
              <a:tr h="340379">
                <a:tc>
                  <a:txBody>
                    <a:bodyPr/>
                    <a:lstStyle/>
                    <a:p>
                      <a:r>
                        <a:rPr lang="es-419" sz="1600" dirty="0" err="1"/>
                        <a:t>brown</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4028126086"/>
                  </a:ext>
                </a:extLst>
              </a:tr>
              <a:tr h="340379">
                <a:tc>
                  <a:txBody>
                    <a:bodyPr/>
                    <a:lstStyle/>
                    <a:p>
                      <a:r>
                        <a:rPr lang="es-419" sz="1600" dirty="0" err="1"/>
                        <a:t>dog</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1904174343"/>
                  </a:ext>
                </a:extLst>
              </a:tr>
              <a:tr h="340379">
                <a:tc>
                  <a:txBody>
                    <a:bodyPr/>
                    <a:lstStyle/>
                    <a:p>
                      <a:r>
                        <a:rPr lang="es-419" sz="1600" dirty="0" err="1"/>
                        <a:t>dogs</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2790669292"/>
                  </a:ext>
                </a:extLst>
              </a:tr>
              <a:tr h="340379">
                <a:tc>
                  <a:txBody>
                    <a:bodyPr/>
                    <a:lstStyle/>
                    <a:p>
                      <a:r>
                        <a:rPr lang="es-419" sz="1600" dirty="0" err="1"/>
                        <a:t>fox</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2868125390"/>
                  </a:ext>
                </a:extLst>
              </a:tr>
              <a:tr h="340379">
                <a:tc>
                  <a:txBody>
                    <a:bodyPr/>
                    <a:lstStyle/>
                    <a:p>
                      <a:r>
                        <a:rPr lang="es-419" sz="1600" dirty="0" err="1"/>
                        <a:t>foxes</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962878099"/>
                  </a:ext>
                </a:extLst>
              </a:tr>
              <a:tr h="340379">
                <a:tc>
                  <a:txBody>
                    <a:bodyPr/>
                    <a:lstStyle/>
                    <a:p>
                      <a:r>
                        <a:rPr lang="es-419" sz="1600" dirty="0"/>
                        <a:t>in</a:t>
                      </a:r>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724557885"/>
                  </a:ext>
                </a:extLst>
              </a:tr>
              <a:tr h="340379">
                <a:tc>
                  <a:txBody>
                    <a:bodyPr/>
                    <a:lstStyle/>
                    <a:p>
                      <a:r>
                        <a:rPr lang="es-419" sz="1600" dirty="0" err="1"/>
                        <a:t>jumped</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2370326993"/>
                  </a:ext>
                </a:extLst>
              </a:tr>
              <a:tr h="340379">
                <a:tc>
                  <a:txBody>
                    <a:bodyPr/>
                    <a:lstStyle/>
                    <a:p>
                      <a:r>
                        <a:rPr lang="es-419" sz="1600" dirty="0" err="1"/>
                        <a:t>lazy</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2273623676"/>
                  </a:ext>
                </a:extLst>
              </a:tr>
              <a:tr h="340379">
                <a:tc>
                  <a:txBody>
                    <a:bodyPr/>
                    <a:lstStyle/>
                    <a:p>
                      <a:r>
                        <a:rPr lang="es-419" sz="1600" dirty="0" err="1"/>
                        <a:t>leap</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277414844"/>
                  </a:ext>
                </a:extLst>
              </a:tr>
              <a:tr h="340379">
                <a:tc>
                  <a:txBody>
                    <a:bodyPr/>
                    <a:lstStyle/>
                    <a:p>
                      <a:r>
                        <a:rPr lang="es-419" sz="1600" dirty="0" err="1"/>
                        <a:t>over</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983933134"/>
                  </a:ext>
                </a:extLst>
              </a:tr>
              <a:tr h="340379">
                <a:tc>
                  <a:txBody>
                    <a:bodyPr/>
                    <a:lstStyle/>
                    <a:p>
                      <a:r>
                        <a:rPr lang="es-419" sz="1600" dirty="0" err="1"/>
                        <a:t>quick</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1284841208"/>
                  </a:ext>
                </a:extLst>
              </a:tr>
              <a:tr h="340379">
                <a:tc>
                  <a:txBody>
                    <a:bodyPr/>
                    <a:lstStyle/>
                    <a:p>
                      <a:r>
                        <a:rPr lang="es-419" sz="1600" dirty="0" err="1"/>
                        <a:t>summer</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642004318"/>
                  </a:ext>
                </a:extLst>
              </a:tr>
              <a:tr h="340379">
                <a:tc>
                  <a:txBody>
                    <a:bodyPr/>
                    <a:lstStyle/>
                    <a:p>
                      <a:r>
                        <a:rPr lang="es-419" sz="1600" dirty="0" err="1"/>
                        <a:t>the</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1954316195"/>
                  </a:ext>
                </a:extLst>
              </a:tr>
            </a:tbl>
          </a:graphicData>
        </a:graphic>
      </p:graphicFrame>
      <p:sp>
        <p:nvSpPr>
          <p:cNvPr id="31" name="Right Arrow 30"/>
          <p:cNvSpPr/>
          <p:nvPr/>
        </p:nvSpPr>
        <p:spPr>
          <a:xfrm>
            <a:off x="6317835" y="1855694"/>
            <a:ext cx="1183341" cy="646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Normalizado</a:t>
            </a:r>
          </a:p>
        </p:txBody>
      </p:sp>
      <p:sp>
        <p:nvSpPr>
          <p:cNvPr id="32" name="TextBox 31"/>
          <p:cNvSpPr txBox="1"/>
          <p:nvPr/>
        </p:nvSpPr>
        <p:spPr>
          <a:xfrm>
            <a:off x="5054745" y="3421661"/>
            <a:ext cx="2998694" cy="369332"/>
          </a:xfrm>
          <a:prstGeom prst="rect">
            <a:avLst/>
          </a:prstGeom>
          <a:noFill/>
        </p:spPr>
        <p:txBody>
          <a:bodyPr wrap="square" rtlCol="0">
            <a:spAutoFit/>
          </a:bodyPr>
          <a:lstStyle/>
          <a:p>
            <a:r>
              <a:rPr lang="es-419" dirty="0"/>
              <a:t>Buscamos: “</a:t>
            </a:r>
            <a:r>
              <a:rPr lang="es-419" b="1" dirty="0" err="1"/>
              <a:t>the</a:t>
            </a:r>
            <a:r>
              <a:rPr lang="es-419" dirty="0"/>
              <a:t> </a:t>
            </a:r>
            <a:r>
              <a:rPr lang="es-419" b="1" dirty="0" err="1"/>
              <a:t>quick</a:t>
            </a:r>
            <a:r>
              <a:rPr lang="es-419" b="1" dirty="0"/>
              <a:t> </a:t>
            </a:r>
            <a:r>
              <a:rPr lang="es-419" b="1" dirty="0" err="1"/>
              <a:t>brown</a:t>
            </a:r>
            <a:r>
              <a:rPr lang="es-419" dirty="0"/>
              <a:t>”</a:t>
            </a:r>
          </a:p>
        </p:txBody>
      </p:sp>
    </p:spTree>
    <p:extLst>
      <p:ext uri="{BB962C8B-B14F-4D97-AF65-F5344CB8AC3E}">
        <p14:creationId xmlns:p14="http://schemas.microsoft.com/office/powerpoint/2010/main" val="1204733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1">
            <a:extLst>
              <a:ext uri="{FF2B5EF4-FFF2-40B4-BE49-F238E27FC236}">
                <a16:creationId xmlns:a16="http://schemas.microsoft.com/office/drawing/2014/main" id="{AE932AF2-26F6-47E6-8176-62D4642D2C2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564" t="28213" r="8556" b="29911"/>
          <a:stretch/>
        </p:blipFill>
        <p:spPr>
          <a:xfrm>
            <a:off x="40340" y="121024"/>
            <a:ext cx="5580531" cy="1331258"/>
          </a:xfrm>
          <a:prstGeom prst="rect">
            <a:avLst/>
          </a:prstGeom>
        </p:spPr>
      </p:pic>
      <p:sp>
        <p:nvSpPr>
          <p:cNvPr id="12" name="TextBox 11"/>
          <p:cNvSpPr txBox="1"/>
          <p:nvPr/>
        </p:nvSpPr>
        <p:spPr>
          <a:xfrm>
            <a:off x="532362" y="1855694"/>
            <a:ext cx="5088509" cy="646331"/>
          </a:xfrm>
          <a:prstGeom prst="rect">
            <a:avLst/>
          </a:prstGeom>
          <a:noFill/>
        </p:spPr>
        <p:txBody>
          <a:bodyPr wrap="none" rtlCol="0">
            <a:spAutoFit/>
          </a:bodyPr>
          <a:lstStyle/>
          <a:p>
            <a:pPr marL="285750" indent="-285750">
              <a:buFont typeface="Arial" panose="020B0604020202020204" pitchFamily="34" charset="0"/>
              <a:buChar char="•"/>
            </a:pPr>
            <a:r>
              <a:rPr lang="es-419" dirty="0" err="1"/>
              <a:t>The</a:t>
            </a:r>
            <a:r>
              <a:rPr lang="es-419" dirty="0"/>
              <a:t> Quick Brown </a:t>
            </a:r>
            <a:r>
              <a:rPr lang="es-419" dirty="0" err="1"/>
              <a:t>fox</a:t>
            </a:r>
            <a:r>
              <a:rPr lang="es-419" dirty="0"/>
              <a:t> </a:t>
            </a:r>
            <a:r>
              <a:rPr lang="es-419" dirty="0" err="1"/>
              <a:t>jumped</a:t>
            </a:r>
            <a:r>
              <a:rPr lang="es-419" dirty="0"/>
              <a:t> OVER </a:t>
            </a:r>
            <a:r>
              <a:rPr lang="es-419" dirty="0" err="1"/>
              <a:t>the</a:t>
            </a:r>
            <a:r>
              <a:rPr lang="es-419" dirty="0"/>
              <a:t> </a:t>
            </a:r>
            <a:r>
              <a:rPr lang="es-419" dirty="0" err="1"/>
              <a:t>lazy</a:t>
            </a:r>
            <a:r>
              <a:rPr lang="es-419" dirty="0"/>
              <a:t> </a:t>
            </a:r>
            <a:r>
              <a:rPr lang="es-419" dirty="0" err="1"/>
              <a:t>dog</a:t>
            </a:r>
            <a:endParaRPr lang="es-419" dirty="0"/>
          </a:p>
          <a:p>
            <a:pPr marL="285750" indent="-285750">
              <a:buFont typeface="Arial" panose="020B0604020202020204" pitchFamily="34" charset="0"/>
              <a:buChar char="•"/>
            </a:pPr>
            <a:r>
              <a:rPr lang="es-419" dirty="0"/>
              <a:t>Quick Brown </a:t>
            </a:r>
            <a:r>
              <a:rPr lang="es-419" dirty="0" err="1"/>
              <a:t>foxes</a:t>
            </a:r>
            <a:r>
              <a:rPr lang="es-419" dirty="0"/>
              <a:t> </a:t>
            </a:r>
            <a:r>
              <a:rPr lang="es-419" dirty="0" err="1"/>
              <a:t>leap</a:t>
            </a:r>
            <a:r>
              <a:rPr lang="es-419" dirty="0"/>
              <a:t> </a:t>
            </a:r>
            <a:r>
              <a:rPr lang="es-419" dirty="0" err="1"/>
              <a:t>over</a:t>
            </a:r>
            <a:r>
              <a:rPr lang="es-419" dirty="0"/>
              <a:t> </a:t>
            </a:r>
            <a:r>
              <a:rPr lang="es-419" dirty="0" err="1"/>
              <a:t>lazy</a:t>
            </a:r>
            <a:r>
              <a:rPr lang="es-419" dirty="0"/>
              <a:t> </a:t>
            </a:r>
            <a:r>
              <a:rPr lang="es-419" dirty="0" err="1"/>
              <a:t>dogs</a:t>
            </a:r>
            <a:r>
              <a:rPr lang="es-419" dirty="0"/>
              <a:t> in </a:t>
            </a:r>
            <a:r>
              <a:rPr lang="es-419" dirty="0" err="1"/>
              <a:t>summer</a:t>
            </a:r>
            <a:endParaRPr lang="es-419" dirty="0"/>
          </a:p>
        </p:txBody>
      </p:sp>
      <p:sp>
        <p:nvSpPr>
          <p:cNvPr id="13" name="TextBox 12"/>
          <p:cNvSpPr txBox="1"/>
          <p:nvPr/>
        </p:nvSpPr>
        <p:spPr>
          <a:xfrm>
            <a:off x="6909506" y="1707777"/>
            <a:ext cx="1871423" cy="646331"/>
          </a:xfrm>
          <a:prstGeom prst="rect">
            <a:avLst/>
          </a:prstGeom>
          <a:noFill/>
        </p:spPr>
        <p:txBody>
          <a:bodyPr wrap="square" numCol="1" rtlCol="0">
            <a:spAutoFit/>
          </a:bodyPr>
          <a:lstStyle/>
          <a:p>
            <a:endParaRPr lang="es-419" dirty="0"/>
          </a:p>
          <a:p>
            <a:endParaRPr lang="es-419" dirty="0"/>
          </a:p>
        </p:txBody>
      </p:sp>
      <p:graphicFrame>
        <p:nvGraphicFramePr>
          <p:cNvPr id="30" name="Table 29"/>
          <p:cNvGraphicFramePr>
            <a:graphicFrameLocks noGrp="1"/>
          </p:cNvGraphicFramePr>
          <p:nvPr/>
        </p:nvGraphicFramePr>
        <p:xfrm>
          <a:off x="8275315" y="1223674"/>
          <a:ext cx="3112061" cy="4765306"/>
        </p:xfrm>
        <a:graphic>
          <a:graphicData uri="http://schemas.openxmlformats.org/drawingml/2006/table">
            <a:tbl>
              <a:tblPr firstRow="1" bandRow="1">
                <a:tableStyleId>{5C22544A-7EE6-4342-B048-85BDC9FD1C3A}</a:tableStyleId>
              </a:tblPr>
              <a:tblGrid>
                <a:gridCol w="2078921">
                  <a:extLst>
                    <a:ext uri="{9D8B030D-6E8A-4147-A177-3AD203B41FA5}">
                      <a16:colId xmlns:a16="http://schemas.microsoft.com/office/drawing/2014/main" val="738393014"/>
                    </a:ext>
                  </a:extLst>
                </a:gridCol>
                <a:gridCol w="484094">
                  <a:extLst>
                    <a:ext uri="{9D8B030D-6E8A-4147-A177-3AD203B41FA5}">
                      <a16:colId xmlns:a16="http://schemas.microsoft.com/office/drawing/2014/main" val="3335976870"/>
                    </a:ext>
                  </a:extLst>
                </a:gridCol>
                <a:gridCol w="549046">
                  <a:extLst>
                    <a:ext uri="{9D8B030D-6E8A-4147-A177-3AD203B41FA5}">
                      <a16:colId xmlns:a16="http://schemas.microsoft.com/office/drawing/2014/main" val="4156650279"/>
                    </a:ext>
                  </a:extLst>
                </a:gridCol>
              </a:tblGrid>
              <a:tr h="340379">
                <a:tc>
                  <a:txBody>
                    <a:bodyPr/>
                    <a:lstStyle/>
                    <a:p>
                      <a:r>
                        <a:rPr lang="es-419" sz="1600" dirty="0" err="1"/>
                        <a:t>Term</a:t>
                      </a:r>
                      <a:endParaRPr lang="es-419" sz="1600" dirty="0"/>
                    </a:p>
                  </a:txBody>
                  <a:tcPr/>
                </a:tc>
                <a:tc>
                  <a:txBody>
                    <a:bodyPr/>
                    <a:lstStyle/>
                    <a:p>
                      <a:pPr algn="ctr"/>
                      <a:r>
                        <a:rPr lang="es-419" sz="1400" dirty="0"/>
                        <a:t>D1</a:t>
                      </a:r>
                    </a:p>
                  </a:txBody>
                  <a:tcPr/>
                </a:tc>
                <a:tc>
                  <a:txBody>
                    <a:bodyPr/>
                    <a:lstStyle/>
                    <a:p>
                      <a:pPr algn="ctr"/>
                      <a:r>
                        <a:rPr lang="es-419" sz="1400" dirty="0"/>
                        <a:t>D2</a:t>
                      </a:r>
                    </a:p>
                  </a:txBody>
                  <a:tcPr/>
                </a:tc>
                <a:extLst>
                  <a:ext uri="{0D108BD9-81ED-4DB2-BD59-A6C34878D82A}">
                    <a16:rowId xmlns:a16="http://schemas.microsoft.com/office/drawing/2014/main" val="622307446"/>
                  </a:ext>
                </a:extLst>
              </a:tr>
              <a:tr h="340379">
                <a:tc>
                  <a:txBody>
                    <a:bodyPr/>
                    <a:lstStyle/>
                    <a:p>
                      <a:r>
                        <a:rPr lang="es-419" sz="1600" dirty="0" err="1"/>
                        <a:t>brown</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4028126086"/>
                  </a:ext>
                </a:extLst>
              </a:tr>
              <a:tr h="340379">
                <a:tc>
                  <a:txBody>
                    <a:bodyPr/>
                    <a:lstStyle/>
                    <a:p>
                      <a:r>
                        <a:rPr lang="es-419" sz="1600" dirty="0" err="1"/>
                        <a:t>dog</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1904174343"/>
                  </a:ext>
                </a:extLst>
              </a:tr>
              <a:tr h="340379">
                <a:tc>
                  <a:txBody>
                    <a:bodyPr/>
                    <a:lstStyle/>
                    <a:p>
                      <a:r>
                        <a:rPr lang="es-419" sz="1600" dirty="0" err="1"/>
                        <a:t>dogs</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2790669292"/>
                  </a:ext>
                </a:extLst>
              </a:tr>
              <a:tr h="340379">
                <a:tc>
                  <a:txBody>
                    <a:bodyPr/>
                    <a:lstStyle/>
                    <a:p>
                      <a:r>
                        <a:rPr lang="es-419" sz="1600" dirty="0" err="1"/>
                        <a:t>fox</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2868125390"/>
                  </a:ext>
                </a:extLst>
              </a:tr>
              <a:tr h="340379">
                <a:tc>
                  <a:txBody>
                    <a:bodyPr/>
                    <a:lstStyle/>
                    <a:p>
                      <a:r>
                        <a:rPr lang="es-419" sz="1600" dirty="0" err="1"/>
                        <a:t>foxes</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962878099"/>
                  </a:ext>
                </a:extLst>
              </a:tr>
              <a:tr h="340379">
                <a:tc>
                  <a:txBody>
                    <a:bodyPr/>
                    <a:lstStyle/>
                    <a:p>
                      <a:r>
                        <a:rPr lang="es-419" sz="1600" dirty="0"/>
                        <a:t>in</a:t>
                      </a:r>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724557885"/>
                  </a:ext>
                </a:extLst>
              </a:tr>
              <a:tr h="340379">
                <a:tc>
                  <a:txBody>
                    <a:bodyPr/>
                    <a:lstStyle/>
                    <a:p>
                      <a:r>
                        <a:rPr lang="es-419" sz="1600" dirty="0" err="1"/>
                        <a:t>jumped</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2370326993"/>
                  </a:ext>
                </a:extLst>
              </a:tr>
              <a:tr h="340379">
                <a:tc>
                  <a:txBody>
                    <a:bodyPr/>
                    <a:lstStyle/>
                    <a:p>
                      <a:r>
                        <a:rPr lang="es-419" sz="1600" dirty="0" err="1"/>
                        <a:t>lazy</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2273623676"/>
                  </a:ext>
                </a:extLst>
              </a:tr>
              <a:tr h="340379">
                <a:tc>
                  <a:txBody>
                    <a:bodyPr/>
                    <a:lstStyle/>
                    <a:p>
                      <a:r>
                        <a:rPr lang="es-419" sz="1600" dirty="0" err="1"/>
                        <a:t>leap</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277414844"/>
                  </a:ext>
                </a:extLst>
              </a:tr>
              <a:tr h="340379">
                <a:tc>
                  <a:txBody>
                    <a:bodyPr/>
                    <a:lstStyle/>
                    <a:p>
                      <a:r>
                        <a:rPr lang="es-419" sz="1600" dirty="0" err="1"/>
                        <a:t>over</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983933134"/>
                  </a:ext>
                </a:extLst>
              </a:tr>
              <a:tr h="340379">
                <a:tc>
                  <a:txBody>
                    <a:bodyPr/>
                    <a:lstStyle/>
                    <a:p>
                      <a:r>
                        <a:rPr lang="es-419" sz="1600" dirty="0" err="1"/>
                        <a:t>quick</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1284841208"/>
                  </a:ext>
                </a:extLst>
              </a:tr>
              <a:tr h="340379">
                <a:tc>
                  <a:txBody>
                    <a:bodyPr/>
                    <a:lstStyle/>
                    <a:p>
                      <a:r>
                        <a:rPr lang="es-419" sz="1600" dirty="0" err="1"/>
                        <a:t>summer</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642004318"/>
                  </a:ext>
                </a:extLst>
              </a:tr>
              <a:tr h="340379">
                <a:tc>
                  <a:txBody>
                    <a:bodyPr/>
                    <a:lstStyle/>
                    <a:p>
                      <a:r>
                        <a:rPr lang="es-419" sz="1600" dirty="0" err="1"/>
                        <a:t>the</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1954316195"/>
                  </a:ext>
                </a:extLst>
              </a:tr>
            </a:tbl>
          </a:graphicData>
        </a:graphic>
      </p:graphicFrame>
      <p:sp>
        <p:nvSpPr>
          <p:cNvPr id="31" name="Right Arrow 30"/>
          <p:cNvSpPr/>
          <p:nvPr/>
        </p:nvSpPr>
        <p:spPr>
          <a:xfrm>
            <a:off x="6317835" y="1855694"/>
            <a:ext cx="1183341" cy="646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Normalizado</a:t>
            </a:r>
          </a:p>
        </p:txBody>
      </p:sp>
      <p:graphicFrame>
        <p:nvGraphicFramePr>
          <p:cNvPr id="36" name="Table 35"/>
          <p:cNvGraphicFramePr>
            <a:graphicFrameLocks noGrp="1"/>
          </p:cNvGraphicFramePr>
          <p:nvPr/>
        </p:nvGraphicFramePr>
        <p:xfrm>
          <a:off x="1973126" y="3917568"/>
          <a:ext cx="3112061" cy="1701895"/>
        </p:xfrm>
        <a:graphic>
          <a:graphicData uri="http://schemas.openxmlformats.org/drawingml/2006/table">
            <a:tbl>
              <a:tblPr firstRow="1" bandRow="1">
                <a:tableStyleId>{5C22544A-7EE6-4342-B048-85BDC9FD1C3A}</a:tableStyleId>
              </a:tblPr>
              <a:tblGrid>
                <a:gridCol w="2078921">
                  <a:extLst>
                    <a:ext uri="{9D8B030D-6E8A-4147-A177-3AD203B41FA5}">
                      <a16:colId xmlns:a16="http://schemas.microsoft.com/office/drawing/2014/main" val="738393014"/>
                    </a:ext>
                  </a:extLst>
                </a:gridCol>
                <a:gridCol w="484094">
                  <a:extLst>
                    <a:ext uri="{9D8B030D-6E8A-4147-A177-3AD203B41FA5}">
                      <a16:colId xmlns:a16="http://schemas.microsoft.com/office/drawing/2014/main" val="3335976870"/>
                    </a:ext>
                  </a:extLst>
                </a:gridCol>
                <a:gridCol w="549046">
                  <a:extLst>
                    <a:ext uri="{9D8B030D-6E8A-4147-A177-3AD203B41FA5}">
                      <a16:colId xmlns:a16="http://schemas.microsoft.com/office/drawing/2014/main" val="4156650279"/>
                    </a:ext>
                  </a:extLst>
                </a:gridCol>
              </a:tblGrid>
              <a:tr h="340379">
                <a:tc>
                  <a:txBody>
                    <a:bodyPr/>
                    <a:lstStyle/>
                    <a:p>
                      <a:r>
                        <a:rPr lang="es-419" sz="1600" dirty="0" err="1"/>
                        <a:t>Term</a:t>
                      </a:r>
                      <a:endParaRPr lang="es-419" sz="1600" dirty="0"/>
                    </a:p>
                  </a:txBody>
                  <a:tcPr/>
                </a:tc>
                <a:tc>
                  <a:txBody>
                    <a:bodyPr/>
                    <a:lstStyle/>
                    <a:p>
                      <a:pPr algn="ctr"/>
                      <a:r>
                        <a:rPr lang="es-419" sz="1400" dirty="0"/>
                        <a:t>D1</a:t>
                      </a:r>
                    </a:p>
                  </a:txBody>
                  <a:tcPr/>
                </a:tc>
                <a:tc>
                  <a:txBody>
                    <a:bodyPr/>
                    <a:lstStyle/>
                    <a:p>
                      <a:pPr algn="ctr"/>
                      <a:r>
                        <a:rPr lang="es-419" sz="1400" dirty="0"/>
                        <a:t>D2</a:t>
                      </a:r>
                    </a:p>
                  </a:txBody>
                  <a:tcPr/>
                </a:tc>
                <a:extLst>
                  <a:ext uri="{0D108BD9-81ED-4DB2-BD59-A6C34878D82A}">
                    <a16:rowId xmlns:a16="http://schemas.microsoft.com/office/drawing/2014/main" val="622307446"/>
                  </a:ext>
                </a:extLst>
              </a:tr>
              <a:tr h="340379">
                <a:tc>
                  <a:txBody>
                    <a:bodyPr/>
                    <a:lstStyle/>
                    <a:p>
                      <a:r>
                        <a:rPr lang="es-419" sz="1600" dirty="0" err="1"/>
                        <a:t>brown</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4028126086"/>
                  </a:ext>
                </a:extLst>
              </a:tr>
              <a:tr h="340379">
                <a:tc>
                  <a:txBody>
                    <a:bodyPr/>
                    <a:lstStyle/>
                    <a:p>
                      <a:r>
                        <a:rPr lang="es-419" sz="1600" dirty="0" err="1"/>
                        <a:t>quick</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1284841208"/>
                  </a:ext>
                </a:extLst>
              </a:tr>
              <a:tr h="340379">
                <a:tc>
                  <a:txBody>
                    <a:bodyPr/>
                    <a:lstStyle/>
                    <a:p>
                      <a:r>
                        <a:rPr lang="es-419" sz="1600" dirty="0" err="1"/>
                        <a:t>The</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2972328907"/>
                  </a:ext>
                </a:extLst>
              </a:tr>
              <a:tr h="340379">
                <a:tc>
                  <a:txBody>
                    <a:bodyPr/>
                    <a:lstStyle/>
                    <a:p>
                      <a:r>
                        <a:rPr lang="es-419" sz="1600" dirty="0"/>
                        <a:t>Total</a:t>
                      </a:r>
                    </a:p>
                  </a:txBody>
                  <a:tcPr/>
                </a:tc>
                <a:tc>
                  <a:txBody>
                    <a:bodyPr/>
                    <a:lstStyle/>
                    <a:p>
                      <a:pPr algn="ctr"/>
                      <a:r>
                        <a:rPr lang="es-419" sz="1400" dirty="0"/>
                        <a:t>3</a:t>
                      </a:r>
                    </a:p>
                  </a:txBody>
                  <a:tcPr/>
                </a:tc>
                <a:tc>
                  <a:txBody>
                    <a:bodyPr/>
                    <a:lstStyle/>
                    <a:p>
                      <a:pPr algn="ctr"/>
                      <a:r>
                        <a:rPr lang="es-419" sz="1400" dirty="0"/>
                        <a:t>2</a:t>
                      </a:r>
                    </a:p>
                  </a:txBody>
                  <a:tcPr/>
                </a:tc>
                <a:extLst>
                  <a:ext uri="{0D108BD9-81ED-4DB2-BD59-A6C34878D82A}">
                    <a16:rowId xmlns:a16="http://schemas.microsoft.com/office/drawing/2014/main" val="2456027849"/>
                  </a:ext>
                </a:extLst>
              </a:tr>
            </a:tbl>
          </a:graphicData>
        </a:graphic>
      </p:graphicFrame>
      <p:sp>
        <p:nvSpPr>
          <p:cNvPr id="35" name="Right Arrow 34"/>
          <p:cNvSpPr/>
          <p:nvPr/>
        </p:nvSpPr>
        <p:spPr>
          <a:xfrm flipH="1">
            <a:off x="6113234" y="3925973"/>
            <a:ext cx="1183341" cy="672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TextBox 10"/>
          <p:cNvSpPr txBox="1"/>
          <p:nvPr/>
        </p:nvSpPr>
        <p:spPr>
          <a:xfrm>
            <a:off x="5180904" y="3421661"/>
            <a:ext cx="2998694" cy="369332"/>
          </a:xfrm>
          <a:prstGeom prst="rect">
            <a:avLst/>
          </a:prstGeom>
          <a:noFill/>
        </p:spPr>
        <p:txBody>
          <a:bodyPr wrap="square" rtlCol="0">
            <a:spAutoFit/>
          </a:bodyPr>
          <a:lstStyle/>
          <a:p>
            <a:r>
              <a:rPr lang="es-419" dirty="0"/>
              <a:t>Buscamos: “</a:t>
            </a:r>
            <a:r>
              <a:rPr lang="es-419" b="1" dirty="0" err="1"/>
              <a:t>the</a:t>
            </a:r>
            <a:r>
              <a:rPr lang="es-419" dirty="0"/>
              <a:t> </a:t>
            </a:r>
            <a:r>
              <a:rPr lang="es-419" b="1" dirty="0" err="1"/>
              <a:t>quick</a:t>
            </a:r>
            <a:r>
              <a:rPr lang="es-419" b="1" dirty="0"/>
              <a:t> </a:t>
            </a:r>
            <a:r>
              <a:rPr lang="es-419" b="1" dirty="0" err="1"/>
              <a:t>brown</a:t>
            </a:r>
            <a:r>
              <a:rPr lang="es-419" dirty="0"/>
              <a:t>”</a:t>
            </a:r>
          </a:p>
        </p:txBody>
      </p:sp>
      <p:pic>
        <p:nvPicPr>
          <p:cNvPr id="14" name="Picture 2" descr="Resultado de imagen para apache lucene"/>
          <p:cNvPicPr>
            <a:picLocks noChangeAspect="1" noChangeArrowheads="1"/>
          </p:cNvPicPr>
          <p:nvPr/>
        </p:nvPicPr>
        <p:blipFill rotWithShape="1">
          <a:blip r:embed="rId4">
            <a:extLst>
              <a:ext uri="{28A0092B-C50C-407E-A947-70E740481C1C}">
                <a14:useLocalDpi xmlns:a14="http://schemas.microsoft.com/office/drawing/2010/main" val="0"/>
              </a:ext>
            </a:extLst>
          </a:blip>
          <a:srcRect t="58015"/>
          <a:stretch/>
        </p:blipFill>
        <p:spPr bwMode="auto">
          <a:xfrm>
            <a:off x="5054745" y="360445"/>
            <a:ext cx="4326445" cy="658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512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descr="Resultado de imagen para post it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06271" y="-216333"/>
            <a:ext cx="3585729" cy="28248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41276" y="3737657"/>
            <a:ext cx="8177521" cy="418083"/>
          </a:xfrm>
          <a:prstGeom prst="rect">
            <a:avLst/>
          </a:prstGeom>
          <a:solidFill>
            <a:schemeClr val="accent4"/>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err="1">
                <a:solidFill>
                  <a:schemeClr val="accent4">
                    <a:lumMod val="50000"/>
                  </a:schemeClr>
                </a:solidFill>
              </a:rPr>
              <a:t>Indice</a:t>
            </a:r>
            <a:endParaRPr lang="es-MX" sz="2800" dirty="0">
              <a:solidFill>
                <a:schemeClr val="accent4">
                  <a:lumMod val="50000"/>
                </a:schemeClr>
              </a:solidFill>
            </a:endParaRPr>
          </a:p>
        </p:txBody>
      </p:sp>
      <p:grpSp>
        <p:nvGrpSpPr>
          <p:cNvPr id="5" name="Group 4"/>
          <p:cNvGrpSpPr/>
          <p:nvPr/>
        </p:nvGrpSpPr>
        <p:grpSpPr>
          <a:xfrm>
            <a:off x="841276" y="4237259"/>
            <a:ext cx="4014510" cy="1480956"/>
            <a:chOff x="1049260" y="4219443"/>
            <a:chExt cx="4962746" cy="1830760"/>
          </a:xfrm>
        </p:grpSpPr>
        <p:sp>
          <p:nvSpPr>
            <p:cNvPr id="7" name="Rectangle 6"/>
            <p:cNvSpPr/>
            <p:nvPr/>
          </p:nvSpPr>
          <p:spPr>
            <a:xfrm>
              <a:off x="1090177" y="4219443"/>
              <a:ext cx="4914219" cy="516835"/>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err="1">
                  <a:solidFill>
                    <a:schemeClr val="accent6"/>
                  </a:solidFill>
                </a:rPr>
                <a:t>Shard</a:t>
              </a:r>
              <a:r>
                <a:rPr lang="es-MX" sz="2800" dirty="0">
                  <a:solidFill>
                    <a:schemeClr val="accent6"/>
                  </a:solidFill>
                </a:rPr>
                <a:t> (PA)</a:t>
              </a:r>
            </a:p>
          </p:txBody>
        </p:sp>
        <p:sp>
          <p:nvSpPr>
            <p:cNvPr id="9" name="Rectangle 8"/>
            <p:cNvSpPr/>
            <p:nvPr/>
          </p:nvSpPr>
          <p:spPr>
            <a:xfrm>
              <a:off x="1049260" y="5533368"/>
              <a:ext cx="832550" cy="516835"/>
            </a:xfrm>
            <a:prstGeom prst="rect">
              <a:avLst/>
            </a:prstGeom>
            <a:solidFill>
              <a:schemeClr val="accent6"/>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sp>
          <p:nvSpPr>
            <p:cNvPr id="15" name="Rectangle 14"/>
            <p:cNvSpPr/>
            <p:nvPr/>
          </p:nvSpPr>
          <p:spPr>
            <a:xfrm>
              <a:off x="2081809" y="5533364"/>
              <a:ext cx="832550" cy="516835"/>
            </a:xfrm>
            <a:prstGeom prst="rect">
              <a:avLst/>
            </a:prstGeom>
            <a:solidFill>
              <a:schemeClr val="accent6"/>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sp>
          <p:nvSpPr>
            <p:cNvPr id="16" name="Rectangle 15"/>
            <p:cNvSpPr/>
            <p:nvPr/>
          </p:nvSpPr>
          <p:spPr>
            <a:xfrm>
              <a:off x="3114358" y="5526743"/>
              <a:ext cx="832550" cy="516835"/>
            </a:xfrm>
            <a:prstGeom prst="rect">
              <a:avLst/>
            </a:prstGeom>
            <a:solidFill>
              <a:schemeClr val="accent6"/>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sp>
          <p:nvSpPr>
            <p:cNvPr id="17" name="Rectangle 16"/>
            <p:cNvSpPr/>
            <p:nvPr/>
          </p:nvSpPr>
          <p:spPr>
            <a:xfrm>
              <a:off x="4146907" y="5526742"/>
              <a:ext cx="832550" cy="516835"/>
            </a:xfrm>
            <a:prstGeom prst="rect">
              <a:avLst/>
            </a:prstGeom>
            <a:solidFill>
              <a:schemeClr val="accent6"/>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sp>
          <p:nvSpPr>
            <p:cNvPr id="18" name="Rectangle 17"/>
            <p:cNvSpPr/>
            <p:nvPr/>
          </p:nvSpPr>
          <p:spPr>
            <a:xfrm>
              <a:off x="5179456" y="5533364"/>
              <a:ext cx="832550" cy="516835"/>
            </a:xfrm>
            <a:prstGeom prst="rect">
              <a:avLst/>
            </a:prstGeom>
            <a:solidFill>
              <a:schemeClr val="accent6"/>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grpSp>
      <p:grpSp>
        <p:nvGrpSpPr>
          <p:cNvPr id="23" name="Group 22"/>
          <p:cNvGrpSpPr/>
          <p:nvPr/>
        </p:nvGrpSpPr>
        <p:grpSpPr>
          <a:xfrm>
            <a:off x="4993720" y="4237258"/>
            <a:ext cx="4029014" cy="1483638"/>
            <a:chOff x="6182521" y="4219442"/>
            <a:chExt cx="4980676" cy="1834075"/>
          </a:xfrm>
        </p:grpSpPr>
        <p:sp>
          <p:nvSpPr>
            <p:cNvPr id="8" name="Rectangle 7"/>
            <p:cNvSpPr/>
            <p:nvPr/>
          </p:nvSpPr>
          <p:spPr>
            <a:xfrm>
              <a:off x="6182521" y="4219442"/>
              <a:ext cx="4903304" cy="516835"/>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err="1">
                  <a:solidFill>
                    <a:srgbClr val="00B0F0"/>
                  </a:solidFill>
                </a:rPr>
                <a:t>Shard</a:t>
              </a:r>
              <a:r>
                <a:rPr lang="es-MX" sz="2800" dirty="0">
                  <a:solidFill>
                    <a:srgbClr val="00B0F0"/>
                  </a:solidFill>
                </a:rPr>
                <a:t> (PB)</a:t>
              </a:r>
            </a:p>
          </p:txBody>
        </p:sp>
        <p:sp>
          <p:nvSpPr>
            <p:cNvPr id="14" name="Rectangle 13"/>
            <p:cNvSpPr/>
            <p:nvPr/>
          </p:nvSpPr>
          <p:spPr>
            <a:xfrm>
              <a:off x="6255025" y="5536681"/>
              <a:ext cx="823972" cy="516835"/>
            </a:xfrm>
            <a:prstGeom prst="rect">
              <a:avLst/>
            </a:prstGeom>
            <a:solidFill>
              <a:srgbClr val="00B0F0"/>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sp>
          <p:nvSpPr>
            <p:cNvPr id="19" name="Rectangle 18"/>
            <p:cNvSpPr/>
            <p:nvPr/>
          </p:nvSpPr>
          <p:spPr>
            <a:xfrm>
              <a:off x="7276077" y="5536681"/>
              <a:ext cx="823972" cy="516835"/>
            </a:xfrm>
            <a:prstGeom prst="rect">
              <a:avLst/>
            </a:prstGeom>
            <a:solidFill>
              <a:srgbClr val="00B0F0"/>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sp>
          <p:nvSpPr>
            <p:cNvPr id="20" name="Rectangle 19"/>
            <p:cNvSpPr/>
            <p:nvPr/>
          </p:nvSpPr>
          <p:spPr>
            <a:xfrm>
              <a:off x="8297126" y="5536681"/>
              <a:ext cx="823972" cy="516835"/>
            </a:xfrm>
            <a:prstGeom prst="rect">
              <a:avLst/>
            </a:prstGeom>
            <a:solidFill>
              <a:srgbClr val="00B0F0"/>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sp>
          <p:nvSpPr>
            <p:cNvPr id="21" name="Rectangle 20"/>
            <p:cNvSpPr/>
            <p:nvPr/>
          </p:nvSpPr>
          <p:spPr>
            <a:xfrm>
              <a:off x="9318176" y="5536681"/>
              <a:ext cx="823972" cy="516835"/>
            </a:xfrm>
            <a:prstGeom prst="rect">
              <a:avLst/>
            </a:prstGeom>
            <a:solidFill>
              <a:srgbClr val="00B0F0"/>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sp>
          <p:nvSpPr>
            <p:cNvPr id="22" name="Rectangle 21"/>
            <p:cNvSpPr/>
            <p:nvPr/>
          </p:nvSpPr>
          <p:spPr>
            <a:xfrm>
              <a:off x="10339225" y="5536682"/>
              <a:ext cx="823972" cy="516835"/>
            </a:xfrm>
            <a:prstGeom prst="rect">
              <a:avLst/>
            </a:prstGeom>
            <a:solidFill>
              <a:srgbClr val="00B0F0"/>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grpSp>
      <p:sp>
        <p:nvSpPr>
          <p:cNvPr id="24" name="Arrow: Down 23"/>
          <p:cNvSpPr/>
          <p:nvPr/>
        </p:nvSpPr>
        <p:spPr>
          <a:xfrm>
            <a:off x="4415610" y="2757216"/>
            <a:ext cx="911206" cy="804006"/>
          </a:xfrm>
          <a:prstGeom prst="downArrow">
            <a:avLst/>
          </a:prstGeom>
          <a:solidFill>
            <a:schemeClr val="accent4"/>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272" y="1677023"/>
            <a:ext cx="8267700" cy="990600"/>
          </a:xfrm>
          <a:prstGeom prst="rect">
            <a:avLst/>
          </a:prstGeom>
        </p:spPr>
      </p:pic>
      <p:sp>
        <p:nvSpPr>
          <p:cNvPr id="26" name="TextBox 25"/>
          <p:cNvSpPr txBox="1"/>
          <p:nvPr/>
        </p:nvSpPr>
        <p:spPr>
          <a:xfrm>
            <a:off x="9213667" y="316495"/>
            <a:ext cx="2540178" cy="1754326"/>
          </a:xfrm>
          <a:prstGeom prst="rect">
            <a:avLst/>
          </a:prstGeom>
          <a:noFill/>
        </p:spPr>
        <p:txBody>
          <a:bodyPr wrap="square" rtlCol="0">
            <a:spAutoFit/>
          </a:bodyPr>
          <a:lstStyle/>
          <a:p>
            <a:pPr algn="ctr"/>
            <a:r>
              <a:rPr lang="es-MX" sz="1200" dirty="0">
                <a:latin typeface="Verdana" panose="020B0604030504040204" pitchFamily="34" charset="0"/>
                <a:ea typeface="Verdana" panose="020B0604030504040204" pitchFamily="34" charset="0"/>
                <a:cs typeface="Verdana" panose="020B0604030504040204" pitchFamily="34" charset="0"/>
              </a:rPr>
              <a:t>¿Cuántos documentos puede almacenar un solo </a:t>
            </a:r>
            <a:r>
              <a:rPr lang="es-MX" sz="1200" dirty="0" err="1">
                <a:latin typeface="Verdana" panose="020B0604030504040204" pitchFamily="34" charset="0"/>
                <a:ea typeface="Verdana" panose="020B0604030504040204" pitchFamily="34" charset="0"/>
                <a:cs typeface="Verdana" panose="020B0604030504040204" pitchFamily="34" charset="0"/>
              </a:rPr>
              <a:t>shard</a:t>
            </a:r>
            <a:r>
              <a:rPr lang="es-MX" sz="1200" dirty="0">
                <a:latin typeface="Verdana" panose="020B0604030504040204" pitchFamily="34" charset="0"/>
                <a:ea typeface="Verdana" panose="020B0604030504040204" pitchFamily="34" charset="0"/>
                <a:cs typeface="Verdana" panose="020B0604030504040204" pitchFamily="34" charset="0"/>
              </a:rPr>
              <a:t>?</a:t>
            </a:r>
          </a:p>
          <a:p>
            <a:pPr algn="ctr"/>
            <a:r>
              <a:rPr lang="es-MX" sz="2400" b="1" dirty="0">
                <a:solidFill>
                  <a:srgbClr val="FF0000"/>
                </a:solidFill>
              </a:rPr>
              <a:t>2,147,483,519</a:t>
            </a:r>
            <a:endParaRPr lang="es-MX" sz="1600" b="1" dirty="0">
              <a:solidFill>
                <a:srgbClr val="FF0000"/>
              </a:solidFill>
            </a:endParaRPr>
          </a:p>
          <a:p>
            <a:pPr algn="ctr"/>
            <a:r>
              <a:rPr lang="es-MX" sz="1400" dirty="0"/>
              <a:t>(= </a:t>
            </a:r>
            <a:r>
              <a:rPr lang="es-MX" sz="1400" dirty="0" err="1"/>
              <a:t>Integer.MAX_VALUE</a:t>
            </a:r>
            <a:r>
              <a:rPr lang="es-MX" sz="1400" dirty="0"/>
              <a:t> - 128)</a:t>
            </a:r>
          </a:p>
          <a:p>
            <a:pPr algn="ctr"/>
            <a:r>
              <a:rPr lang="es-MX" sz="1400" dirty="0" err="1"/>
              <a:t>Ó</a:t>
            </a:r>
            <a:endParaRPr lang="es-MX" sz="1400" dirty="0"/>
          </a:p>
          <a:p>
            <a:pPr algn="ctr"/>
            <a:r>
              <a:rPr lang="es-MX" sz="3200" b="1" dirty="0">
                <a:solidFill>
                  <a:srgbClr val="FF0000"/>
                </a:solidFill>
              </a:rPr>
              <a:t>64Gb</a:t>
            </a:r>
          </a:p>
        </p:txBody>
      </p:sp>
      <p:grpSp>
        <p:nvGrpSpPr>
          <p:cNvPr id="11" name="Group 10"/>
          <p:cNvGrpSpPr/>
          <p:nvPr/>
        </p:nvGrpSpPr>
        <p:grpSpPr>
          <a:xfrm rot="20412037">
            <a:off x="9081282" y="4521334"/>
            <a:ext cx="3486075" cy="2746297"/>
            <a:chOff x="8880399" y="4561166"/>
            <a:chExt cx="3486075" cy="2746297"/>
          </a:xfrm>
        </p:grpSpPr>
        <p:pic>
          <p:nvPicPr>
            <p:cNvPr id="25" name="Picture 2" descr="Resultado de imagen para post it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80399" y="4561166"/>
              <a:ext cx="3486075" cy="2746297"/>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9369151" y="4995768"/>
              <a:ext cx="2655654" cy="1600438"/>
            </a:xfrm>
            <a:prstGeom prst="rect">
              <a:avLst/>
            </a:prstGeom>
            <a:noFill/>
          </p:spPr>
          <p:txBody>
            <a:bodyPr wrap="square" rtlCol="0">
              <a:spAutoFit/>
            </a:bodyPr>
            <a:lstStyle/>
            <a:p>
              <a:pPr algn="ctr"/>
              <a:r>
                <a:rPr lang="es-MX" sz="1400" dirty="0">
                  <a:latin typeface="Verdana" panose="020B0604030504040204" pitchFamily="34" charset="0"/>
                  <a:ea typeface="Verdana" panose="020B0604030504040204" pitchFamily="34" charset="0"/>
                  <a:cs typeface="Verdana" panose="020B0604030504040204" pitchFamily="34" charset="0"/>
                </a:rPr>
                <a:t>Por Default ES esta configurado para tener un arreglo 5 + 1 es decir 10 </a:t>
              </a:r>
              <a:r>
                <a:rPr lang="es-MX" sz="1400" dirty="0" err="1">
                  <a:latin typeface="Verdana" panose="020B0604030504040204" pitchFamily="34" charset="0"/>
                  <a:ea typeface="Verdana" panose="020B0604030504040204" pitchFamily="34" charset="0"/>
                  <a:cs typeface="Verdana" panose="020B0604030504040204" pitchFamily="34" charset="0"/>
                </a:rPr>
                <a:t>Shards</a:t>
              </a:r>
              <a:r>
                <a:rPr lang="es-MX" sz="1400" dirty="0">
                  <a:latin typeface="Verdana" panose="020B0604030504040204" pitchFamily="34" charset="0"/>
                  <a:ea typeface="Verdana" panose="020B0604030504040204" pitchFamily="34" charset="0"/>
                  <a:cs typeface="Verdana" panose="020B0604030504040204" pitchFamily="34" charset="0"/>
                </a:rPr>
                <a:t> por índice</a:t>
              </a:r>
            </a:p>
            <a:p>
              <a:pPr algn="ctr"/>
              <a:endParaRPr lang="es-MX" sz="1400" b="1" dirty="0">
                <a:solidFill>
                  <a:srgbClr val="FF0000"/>
                </a:solidFill>
                <a:latin typeface="Verdana" panose="020B0604030504040204" pitchFamily="34" charset="0"/>
                <a:ea typeface="Verdana" panose="020B0604030504040204" pitchFamily="34" charset="0"/>
              </a:endParaRPr>
            </a:p>
            <a:p>
              <a:pPr algn="ctr"/>
              <a:r>
                <a:rPr lang="es-MX" sz="1400" dirty="0">
                  <a:latin typeface="Verdana" panose="020B0604030504040204" pitchFamily="34" charset="0"/>
                  <a:ea typeface="Verdana" panose="020B0604030504040204" pitchFamily="34" charset="0"/>
                </a:rPr>
                <a:t>Se sugiere tener </a:t>
              </a:r>
              <a:r>
                <a:rPr lang="es-MX" sz="1400" b="1" dirty="0">
                  <a:solidFill>
                    <a:srgbClr val="FF0000"/>
                  </a:solidFill>
                  <a:latin typeface="Verdana" panose="020B0604030504040204" pitchFamily="34" charset="0"/>
                  <a:ea typeface="Verdana" panose="020B0604030504040204" pitchFamily="34" charset="0"/>
                </a:rPr>
                <a:t>&lt;600 </a:t>
              </a:r>
              <a:r>
                <a:rPr lang="es-MX" sz="1400" dirty="0" err="1">
                  <a:latin typeface="Verdana" panose="020B0604030504040204" pitchFamily="34" charset="0"/>
                  <a:ea typeface="Verdana" panose="020B0604030504040204" pitchFamily="34" charset="0"/>
                </a:rPr>
                <a:t>Shards</a:t>
              </a:r>
              <a:r>
                <a:rPr lang="es-MX" sz="1400" dirty="0">
                  <a:latin typeface="Verdana" panose="020B0604030504040204" pitchFamily="34" charset="0"/>
                  <a:ea typeface="Verdana" panose="020B0604030504040204" pitchFamily="34" charset="0"/>
                </a:rPr>
                <a:t> por Data </a:t>
              </a:r>
              <a:r>
                <a:rPr lang="es-MX" sz="1400" dirty="0" err="1">
                  <a:latin typeface="Verdana" panose="020B0604030504040204" pitchFamily="34" charset="0"/>
                  <a:ea typeface="Verdana" panose="020B0604030504040204" pitchFamily="34" charset="0"/>
                </a:rPr>
                <a:t>Node</a:t>
              </a:r>
              <a:endParaRPr lang="es-MX" sz="3600" dirty="0"/>
            </a:p>
          </p:txBody>
        </p:sp>
      </p:grpSp>
      <p:pic>
        <p:nvPicPr>
          <p:cNvPr id="29" name="Picture 1">
            <a:extLst>
              <a:ext uri="{FF2B5EF4-FFF2-40B4-BE49-F238E27FC236}">
                <a16:creationId xmlns:a16="http://schemas.microsoft.com/office/drawing/2014/main" id="{AE932AF2-26F6-47E6-8176-62D4642D2C2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7476" y="-775906"/>
            <a:ext cx="6986030" cy="3179070"/>
          </a:xfrm>
          <a:prstGeom prst="rect">
            <a:avLst/>
          </a:prstGeom>
        </p:spPr>
      </p:pic>
      <p:sp>
        <p:nvSpPr>
          <p:cNvPr id="30" name="Rectangle 29"/>
          <p:cNvSpPr/>
          <p:nvPr/>
        </p:nvSpPr>
        <p:spPr>
          <a:xfrm>
            <a:off x="874375" y="4755801"/>
            <a:ext cx="3975255" cy="41808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accent6"/>
                </a:solidFill>
              </a:rPr>
              <a:t>Instancia </a:t>
            </a:r>
            <a:r>
              <a:rPr lang="es-MX" dirty="0" err="1">
                <a:solidFill>
                  <a:schemeClr val="accent6"/>
                </a:solidFill>
              </a:rPr>
              <a:t>Lucene</a:t>
            </a:r>
            <a:r>
              <a:rPr lang="es-MX" dirty="0">
                <a:solidFill>
                  <a:schemeClr val="accent6"/>
                </a:solidFill>
              </a:rPr>
              <a:t> (Segmentos)</a:t>
            </a:r>
          </a:p>
        </p:txBody>
      </p:sp>
      <p:sp>
        <p:nvSpPr>
          <p:cNvPr id="31" name="Rectangle 30"/>
          <p:cNvSpPr/>
          <p:nvPr/>
        </p:nvSpPr>
        <p:spPr>
          <a:xfrm>
            <a:off x="4993720" y="4755800"/>
            <a:ext cx="3966426" cy="418083"/>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rgbClr val="00B0F0"/>
                </a:solidFill>
              </a:rPr>
              <a:t>Instancia </a:t>
            </a:r>
            <a:r>
              <a:rPr lang="es-MX" dirty="0" err="1">
                <a:solidFill>
                  <a:srgbClr val="00B0F0"/>
                </a:solidFill>
              </a:rPr>
              <a:t>Lucene</a:t>
            </a:r>
            <a:r>
              <a:rPr lang="es-MX" dirty="0">
                <a:solidFill>
                  <a:srgbClr val="00B0F0"/>
                </a:solidFill>
              </a:rPr>
              <a:t> (Segmentos)</a:t>
            </a:r>
          </a:p>
        </p:txBody>
      </p:sp>
    </p:spTree>
    <p:extLst>
      <p:ext uri="{BB962C8B-B14F-4D97-AF65-F5344CB8AC3E}">
        <p14:creationId xmlns:p14="http://schemas.microsoft.com/office/powerpoint/2010/main" val="240545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1">
            <a:extLst>
              <a:ext uri="{FF2B5EF4-FFF2-40B4-BE49-F238E27FC236}">
                <a16:creationId xmlns:a16="http://schemas.microsoft.com/office/drawing/2014/main" id="{AE932AF2-26F6-47E6-8176-62D4642D2C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216" y="-808076"/>
            <a:ext cx="6986030" cy="3179070"/>
          </a:xfrm>
          <a:prstGeom prst="rect">
            <a:avLst/>
          </a:prstGeom>
        </p:spPr>
      </p:pic>
      <p:grpSp>
        <p:nvGrpSpPr>
          <p:cNvPr id="37" name="Group 36"/>
          <p:cNvGrpSpPr/>
          <p:nvPr/>
        </p:nvGrpSpPr>
        <p:grpSpPr>
          <a:xfrm>
            <a:off x="1652199" y="2845881"/>
            <a:ext cx="8383854" cy="1968649"/>
            <a:chOff x="2615912" y="1243277"/>
            <a:chExt cx="5988111" cy="1817166"/>
          </a:xfrm>
        </p:grpSpPr>
        <p:grpSp>
          <p:nvGrpSpPr>
            <p:cNvPr id="5" name="Group 4"/>
            <p:cNvGrpSpPr/>
            <p:nvPr/>
          </p:nvGrpSpPr>
          <p:grpSpPr>
            <a:xfrm>
              <a:off x="2615912" y="1243277"/>
              <a:ext cx="1682045" cy="1817166"/>
              <a:chOff x="2923822" y="515488"/>
              <a:chExt cx="1682045" cy="1817166"/>
            </a:xfrm>
          </p:grpSpPr>
          <p:sp>
            <p:nvSpPr>
              <p:cNvPr id="3" name="Rectangle 2"/>
              <p:cNvSpPr/>
              <p:nvPr/>
            </p:nvSpPr>
            <p:spPr>
              <a:xfrm>
                <a:off x="2923822" y="895740"/>
                <a:ext cx="1682045" cy="1436914"/>
              </a:xfrm>
              <a:prstGeom prst="rect">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angle 3"/>
              <p:cNvSpPr/>
              <p:nvPr/>
            </p:nvSpPr>
            <p:spPr>
              <a:xfrm>
                <a:off x="2923822" y="515488"/>
                <a:ext cx="1682045" cy="380251"/>
              </a:xfrm>
              <a:prstGeom prst="rect">
                <a:avLst/>
              </a:prstGeom>
              <a:solidFill>
                <a:schemeClr val="tx1">
                  <a:lumMod val="50000"/>
                  <a:lumOff val="5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t>NODE1</a:t>
                </a:r>
              </a:p>
            </p:txBody>
          </p:sp>
        </p:grpSp>
        <p:grpSp>
          <p:nvGrpSpPr>
            <p:cNvPr id="6" name="Group 5"/>
            <p:cNvGrpSpPr/>
            <p:nvPr/>
          </p:nvGrpSpPr>
          <p:grpSpPr>
            <a:xfrm>
              <a:off x="4735505" y="1243277"/>
              <a:ext cx="1682045" cy="1817166"/>
              <a:chOff x="2923822" y="515488"/>
              <a:chExt cx="1682045" cy="1817166"/>
            </a:xfrm>
          </p:grpSpPr>
          <p:sp>
            <p:nvSpPr>
              <p:cNvPr id="7" name="Rectangle 6"/>
              <p:cNvSpPr/>
              <p:nvPr/>
            </p:nvSpPr>
            <p:spPr>
              <a:xfrm>
                <a:off x="2923822" y="895740"/>
                <a:ext cx="1682045" cy="1436914"/>
              </a:xfrm>
              <a:prstGeom prst="rect">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angle 7"/>
              <p:cNvSpPr/>
              <p:nvPr/>
            </p:nvSpPr>
            <p:spPr>
              <a:xfrm>
                <a:off x="2923822" y="515488"/>
                <a:ext cx="1682045" cy="380251"/>
              </a:xfrm>
              <a:prstGeom prst="rect">
                <a:avLst/>
              </a:prstGeom>
              <a:solidFill>
                <a:schemeClr val="tx1">
                  <a:lumMod val="50000"/>
                  <a:lumOff val="5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t>NODE2</a:t>
                </a:r>
              </a:p>
            </p:txBody>
          </p:sp>
        </p:grpSp>
        <p:grpSp>
          <p:nvGrpSpPr>
            <p:cNvPr id="9" name="Group 8"/>
            <p:cNvGrpSpPr/>
            <p:nvPr/>
          </p:nvGrpSpPr>
          <p:grpSpPr>
            <a:xfrm>
              <a:off x="6921978" y="1243277"/>
              <a:ext cx="1682045" cy="1817166"/>
              <a:chOff x="2923822" y="515488"/>
              <a:chExt cx="1682045" cy="1817166"/>
            </a:xfrm>
          </p:grpSpPr>
          <p:sp>
            <p:nvSpPr>
              <p:cNvPr id="10" name="Rectangle 9"/>
              <p:cNvSpPr/>
              <p:nvPr/>
            </p:nvSpPr>
            <p:spPr>
              <a:xfrm>
                <a:off x="2923822" y="895740"/>
                <a:ext cx="1682045" cy="1436914"/>
              </a:xfrm>
              <a:prstGeom prst="rect">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angle 10"/>
              <p:cNvSpPr/>
              <p:nvPr/>
            </p:nvSpPr>
            <p:spPr>
              <a:xfrm>
                <a:off x="2923822" y="515488"/>
                <a:ext cx="1682045" cy="380251"/>
              </a:xfrm>
              <a:prstGeom prst="rect">
                <a:avLst/>
              </a:prstGeom>
              <a:solidFill>
                <a:schemeClr val="tx1">
                  <a:lumMod val="50000"/>
                  <a:lumOff val="5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t>NODE3</a:t>
                </a:r>
              </a:p>
            </p:txBody>
          </p:sp>
        </p:grpSp>
        <p:grpSp>
          <p:nvGrpSpPr>
            <p:cNvPr id="23" name="Group 22"/>
            <p:cNvGrpSpPr/>
            <p:nvPr/>
          </p:nvGrpSpPr>
          <p:grpSpPr>
            <a:xfrm>
              <a:off x="3211924" y="1837262"/>
              <a:ext cx="391885" cy="356869"/>
              <a:chOff x="3211924" y="1743952"/>
              <a:chExt cx="391885" cy="356869"/>
            </a:xfrm>
          </p:grpSpPr>
          <p:sp>
            <p:nvSpPr>
              <p:cNvPr id="14" name="Rectangle: Rounded Corners 13"/>
              <p:cNvSpPr/>
              <p:nvPr/>
            </p:nvSpPr>
            <p:spPr>
              <a:xfrm>
                <a:off x="3211924" y="1743952"/>
                <a:ext cx="391885" cy="356869"/>
              </a:xfrm>
              <a:prstGeom prst="roundRect">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TextBox 20"/>
              <p:cNvSpPr txBox="1"/>
              <p:nvPr/>
            </p:nvSpPr>
            <p:spPr>
              <a:xfrm>
                <a:off x="3277320" y="1762614"/>
                <a:ext cx="269746" cy="284095"/>
              </a:xfrm>
              <a:prstGeom prst="rect">
                <a:avLst/>
              </a:prstGeom>
              <a:noFill/>
            </p:spPr>
            <p:txBody>
              <a:bodyPr wrap="none" rtlCol="0">
                <a:spAutoFit/>
              </a:bodyPr>
              <a:lstStyle/>
              <a:p>
                <a:pPr algn="ctr"/>
                <a:r>
                  <a:rPr lang="es-MX" sz="1400" b="1" dirty="0"/>
                  <a:t>PA</a:t>
                </a:r>
              </a:p>
            </p:txBody>
          </p:sp>
        </p:grpSp>
        <p:grpSp>
          <p:nvGrpSpPr>
            <p:cNvPr id="34" name="Group 33"/>
            <p:cNvGrpSpPr/>
            <p:nvPr/>
          </p:nvGrpSpPr>
          <p:grpSpPr>
            <a:xfrm>
              <a:off x="7642288" y="2449848"/>
              <a:ext cx="391885" cy="356869"/>
              <a:chOff x="7642288" y="2469226"/>
              <a:chExt cx="391885" cy="356869"/>
            </a:xfrm>
          </p:grpSpPr>
          <p:sp>
            <p:nvSpPr>
              <p:cNvPr id="15" name="Rectangle: Rounded Corners 14"/>
              <p:cNvSpPr/>
              <p:nvPr/>
            </p:nvSpPr>
            <p:spPr>
              <a:xfrm>
                <a:off x="7642288" y="2469226"/>
                <a:ext cx="391885" cy="356869"/>
              </a:xfrm>
              <a:prstGeom prst="round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TextBox 21"/>
              <p:cNvSpPr txBox="1"/>
              <p:nvPr/>
            </p:nvSpPr>
            <p:spPr>
              <a:xfrm>
                <a:off x="7706678" y="2503382"/>
                <a:ext cx="272723" cy="284095"/>
              </a:xfrm>
              <a:prstGeom prst="rect">
                <a:avLst/>
              </a:prstGeom>
              <a:noFill/>
              <a:ln>
                <a:noFill/>
              </a:ln>
            </p:spPr>
            <p:txBody>
              <a:bodyPr wrap="none" rtlCol="0">
                <a:spAutoFit/>
              </a:bodyPr>
              <a:lstStyle/>
              <a:p>
                <a:pPr algn="ctr"/>
                <a:r>
                  <a:rPr lang="es-MX" sz="1400" b="1" dirty="0"/>
                  <a:t>PB</a:t>
                </a:r>
              </a:p>
            </p:txBody>
          </p:sp>
        </p:grpSp>
        <p:grpSp>
          <p:nvGrpSpPr>
            <p:cNvPr id="32" name="Group 31"/>
            <p:cNvGrpSpPr/>
            <p:nvPr/>
          </p:nvGrpSpPr>
          <p:grpSpPr>
            <a:xfrm>
              <a:off x="5424276" y="1837262"/>
              <a:ext cx="391885" cy="356869"/>
              <a:chOff x="5424276" y="1762614"/>
              <a:chExt cx="391885" cy="356869"/>
            </a:xfrm>
          </p:grpSpPr>
          <p:sp>
            <p:nvSpPr>
              <p:cNvPr id="16" name="Rectangle: Rounded Corners 15"/>
              <p:cNvSpPr/>
              <p:nvPr/>
            </p:nvSpPr>
            <p:spPr>
              <a:xfrm>
                <a:off x="5424276" y="1762614"/>
                <a:ext cx="391885" cy="356869"/>
              </a:xfrm>
              <a:prstGeom prst="roundRect">
                <a:avLst/>
              </a:prstGeom>
              <a:solidFill>
                <a:schemeClr val="accent6">
                  <a:lumMod val="20000"/>
                  <a:lumOff val="80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5" name="TextBox 24"/>
              <p:cNvSpPr txBox="1"/>
              <p:nvPr/>
            </p:nvSpPr>
            <p:spPr>
              <a:xfrm>
                <a:off x="5446646" y="1787160"/>
                <a:ext cx="347144" cy="284095"/>
              </a:xfrm>
              <a:prstGeom prst="rect">
                <a:avLst/>
              </a:prstGeom>
              <a:noFill/>
            </p:spPr>
            <p:txBody>
              <a:bodyPr wrap="none" rtlCol="0">
                <a:spAutoFit/>
              </a:bodyPr>
              <a:lstStyle/>
              <a:p>
                <a:pPr algn="ctr"/>
                <a:r>
                  <a:rPr lang="es-MX" sz="1400" b="1" dirty="0"/>
                  <a:t>RA0</a:t>
                </a:r>
              </a:p>
            </p:txBody>
          </p:sp>
        </p:grpSp>
        <p:sp>
          <p:nvSpPr>
            <p:cNvPr id="26" name="TextBox 25"/>
            <p:cNvSpPr txBox="1"/>
            <p:nvPr/>
          </p:nvSpPr>
          <p:spPr>
            <a:xfrm>
              <a:off x="5427070" y="2499867"/>
              <a:ext cx="478016" cy="307777"/>
            </a:xfrm>
            <a:prstGeom prst="rect">
              <a:avLst/>
            </a:prstGeom>
            <a:noFill/>
          </p:spPr>
          <p:txBody>
            <a:bodyPr wrap="none" rtlCol="0">
              <a:spAutoFit/>
            </a:bodyPr>
            <a:lstStyle/>
            <a:p>
              <a:r>
                <a:rPr lang="es-MX" sz="1400" b="1" dirty="0">
                  <a:solidFill>
                    <a:schemeClr val="bg1"/>
                  </a:solidFill>
                </a:rPr>
                <a:t>RB1</a:t>
              </a:r>
            </a:p>
          </p:txBody>
        </p:sp>
        <p:grpSp>
          <p:nvGrpSpPr>
            <p:cNvPr id="33" name="Group 32"/>
            <p:cNvGrpSpPr/>
            <p:nvPr/>
          </p:nvGrpSpPr>
          <p:grpSpPr>
            <a:xfrm>
              <a:off x="3215940" y="2449848"/>
              <a:ext cx="391885" cy="356869"/>
              <a:chOff x="3253264" y="2430469"/>
              <a:chExt cx="391885" cy="356869"/>
            </a:xfrm>
          </p:grpSpPr>
          <p:sp>
            <p:nvSpPr>
              <p:cNvPr id="17" name="Rectangle: Rounded Corners 16"/>
              <p:cNvSpPr/>
              <p:nvPr/>
            </p:nvSpPr>
            <p:spPr>
              <a:xfrm>
                <a:off x="3253264" y="2430469"/>
                <a:ext cx="391885" cy="356869"/>
              </a:xfrm>
              <a:prstGeom prst="roundRect">
                <a:avLst/>
              </a:prstGeom>
              <a:solidFill>
                <a:schemeClr val="accent5">
                  <a:lumMod val="20000"/>
                  <a:lumOff val="80000"/>
                </a:schemeClr>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TextBox 26"/>
              <p:cNvSpPr txBox="1"/>
              <p:nvPr/>
            </p:nvSpPr>
            <p:spPr>
              <a:xfrm>
                <a:off x="3278496" y="2455579"/>
                <a:ext cx="341419" cy="284095"/>
              </a:xfrm>
              <a:prstGeom prst="rect">
                <a:avLst/>
              </a:prstGeom>
              <a:noFill/>
              <a:ln>
                <a:noFill/>
              </a:ln>
            </p:spPr>
            <p:txBody>
              <a:bodyPr wrap="none" rtlCol="0">
                <a:spAutoFit/>
              </a:bodyPr>
              <a:lstStyle/>
              <a:p>
                <a:pPr algn="ctr"/>
                <a:r>
                  <a:rPr lang="es-MX" sz="1400" b="1" dirty="0"/>
                  <a:t>RB0</a:t>
                </a:r>
              </a:p>
            </p:txBody>
          </p:sp>
        </p:grpSp>
        <p:cxnSp>
          <p:nvCxnSpPr>
            <p:cNvPr id="31" name="Straight Arrow Connector 30"/>
            <p:cNvCxnSpPr>
              <a:stCxn id="21" idx="3"/>
              <a:endCxn id="25" idx="1"/>
            </p:cNvCxnSpPr>
            <p:nvPr/>
          </p:nvCxnSpPr>
          <p:spPr>
            <a:xfrm>
              <a:off x="3547066" y="1997972"/>
              <a:ext cx="1899580" cy="5884"/>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2" idx="1"/>
              <a:endCxn id="27" idx="3"/>
            </p:cNvCxnSpPr>
            <p:nvPr/>
          </p:nvCxnSpPr>
          <p:spPr>
            <a:xfrm flipH="1" flipV="1">
              <a:off x="3582591" y="2617005"/>
              <a:ext cx="4124087" cy="9046"/>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117" name="Title 1"/>
          <p:cNvSpPr txBox="1">
            <a:spLocks/>
          </p:cNvSpPr>
          <p:nvPr/>
        </p:nvSpPr>
        <p:spPr>
          <a:xfrm>
            <a:off x="3712812" y="117894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dirty="0">
                <a:solidFill>
                  <a:srgbClr val="056C91"/>
                </a:solidFill>
              </a:rPr>
              <a:t>Alta Disponibilidad</a:t>
            </a:r>
          </a:p>
        </p:txBody>
      </p:sp>
    </p:spTree>
    <p:extLst>
      <p:ext uri="{BB962C8B-B14F-4D97-AF65-F5344CB8AC3E}">
        <p14:creationId xmlns:p14="http://schemas.microsoft.com/office/powerpoint/2010/main" val="2708229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26802</TotalTime>
  <Words>2316</Words>
  <Application>Microsoft Macintosh PowerPoint</Application>
  <PresentationFormat>Widescreen</PresentationFormat>
  <Paragraphs>340</Paragraphs>
  <Slides>27</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Consolas</vt:lpstr>
      <vt:lpstr>Courier New</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ICINGA como sistema de monitoreo escalable y extensible</dc:title>
  <dc:creator>Jesus Emmanuel Mendoza Sosa</dc:creator>
  <cp:lastModifiedBy>Carlos Hernández Martínez</cp:lastModifiedBy>
  <cp:revision>35</cp:revision>
  <cp:lastPrinted>2019-10-08T05:16:48Z</cp:lastPrinted>
  <dcterms:created xsi:type="dcterms:W3CDTF">2019-10-07T18:36:41Z</dcterms:created>
  <dcterms:modified xsi:type="dcterms:W3CDTF">2020-02-28T23:22:56Z</dcterms:modified>
</cp:coreProperties>
</file>