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8"/>
  </p:notesMasterIdLst>
  <p:sldIdLst>
    <p:sldId id="290" r:id="rId2"/>
    <p:sldId id="260" r:id="rId3"/>
    <p:sldId id="259" r:id="rId4"/>
    <p:sldId id="300" r:id="rId5"/>
    <p:sldId id="301" r:id="rId6"/>
    <p:sldId id="302" r:id="rId7"/>
    <p:sldId id="303" r:id="rId8"/>
    <p:sldId id="258" r:id="rId9"/>
    <p:sldId id="295" r:id="rId10"/>
    <p:sldId id="261" r:id="rId11"/>
    <p:sldId id="308" r:id="rId12"/>
    <p:sldId id="291" r:id="rId13"/>
    <p:sldId id="293" r:id="rId14"/>
    <p:sldId id="316" r:id="rId15"/>
    <p:sldId id="292" r:id="rId16"/>
    <p:sldId id="286" r:id="rId17"/>
    <p:sldId id="285" r:id="rId18"/>
    <p:sldId id="304" r:id="rId19"/>
    <p:sldId id="321" r:id="rId20"/>
    <p:sldId id="276" r:id="rId21"/>
    <p:sldId id="322" r:id="rId22"/>
    <p:sldId id="298" r:id="rId23"/>
    <p:sldId id="296" r:id="rId24"/>
    <p:sldId id="297" r:id="rId25"/>
    <p:sldId id="289" r:id="rId26"/>
    <p:sldId id="305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Hernandez Martinez" initials="CHM" lastIdx="2" clrIdx="0">
    <p:extLst>
      <p:ext uri="{19B8F6BF-5375-455C-9EA6-DF929625EA0E}">
        <p15:presenceInfo xmlns:p15="http://schemas.microsoft.com/office/powerpoint/2012/main" userId="S-1-5-21-2897159300-1269176244-2869713582-70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6C91"/>
    <a:srgbClr val="005874"/>
    <a:srgbClr val="07A5DE"/>
    <a:srgbClr val="F7F7F7"/>
    <a:srgbClr val="70AD47"/>
    <a:srgbClr val="3EBEB0"/>
    <a:srgbClr val="00789F"/>
    <a:srgbClr val="B68D0A"/>
    <a:srgbClr val="F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5073" autoAdjust="0"/>
  </p:normalViewPr>
  <p:slideViewPr>
    <p:cSldViewPr snapToGrid="0">
      <p:cViewPr varScale="1">
        <p:scale>
          <a:sx n="72" d="100"/>
          <a:sy n="72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3T21:32:12.273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E773D-0B37-4E35-ABDE-ECB09903F08F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35933-D98A-4978-87CF-E3A15E552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67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 </a:t>
            </a:r>
            <a:r>
              <a:rPr lang="es-MX" dirty="0" err="1"/>
              <a:t>stack</a:t>
            </a:r>
            <a:r>
              <a:rPr lang="es-MX" dirty="0"/>
              <a:t> compuesto por 3 pilares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 err="1"/>
              <a:t>Elasticsearch</a:t>
            </a:r>
            <a:r>
              <a:rPr lang="es-MX" dirty="0"/>
              <a:t>: gestor de datos con almacenamiento distribuido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 err="1"/>
              <a:t>Logstash</a:t>
            </a:r>
            <a:r>
              <a:rPr lang="es-MX" dirty="0"/>
              <a:t>: procesamiento de los </a:t>
            </a:r>
            <a:r>
              <a:rPr lang="es-MX" dirty="0" err="1"/>
              <a:t>logs</a:t>
            </a: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Kibana: </a:t>
            </a:r>
            <a:r>
              <a:rPr lang="es-MX" dirty="0" err="1"/>
              <a:t>visualizacion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63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22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274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Provee un motor de búsqueda de texto completo, distribuido y con capacidad de </a:t>
            </a:r>
            <a:r>
              <a:rPr lang="es-MX" sz="1200" dirty="0" err="1"/>
              <a:t>multi-threading</a:t>
            </a:r>
            <a:r>
              <a:rPr lang="es-MX" sz="1200" dirty="0"/>
              <a:t> con una interfaz web </a:t>
            </a:r>
            <a:r>
              <a:rPr lang="es-MX" sz="1200" dirty="0" err="1">
                <a:solidFill>
                  <a:schemeClr val="accent1">
                    <a:lumMod val="75000"/>
                  </a:schemeClr>
                </a:solidFill>
              </a:rPr>
              <a:t>RESTful</a:t>
            </a:r>
            <a:r>
              <a:rPr lang="es-MX" sz="1200" dirty="0"/>
              <a:t> y con documentos </a:t>
            </a:r>
            <a:r>
              <a:rPr lang="es-MX" sz="12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08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603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Provee un motor de búsqueda de texto completo, distribuido y con capacidad de </a:t>
            </a:r>
            <a:r>
              <a:rPr lang="es-MX" sz="1200" dirty="0" err="1"/>
              <a:t>multi-threading</a:t>
            </a:r>
            <a:r>
              <a:rPr lang="es-MX" sz="1200" dirty="0"/>
              <a:t> con una interfaz web </a:t>
            </a:r>
            <a:r>
              <a:rPr lang="es-MX" sz="1200" dirty="0" err="1">
                <a:solidFill>
                  <a:schemeClr val="accent1">
                    <a:lumMod val="75000"/>
                  </a:schemeClr>
                </a:solidFill>
              </a:rPr>
              <a:t>RESTful</a:t>
            </a:r>
            <a:r>
              <a:rPr lang="es-MX" sz="1200" dirty="0"/>
              <a:t> y con documentos </a:t>
            </a:r>
            <a:r>
              <a:rPr lang="es-MX" sz="12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2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009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845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16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49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3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Provee un motor de búsqueda de texto completo, distribuido y con capacidad de </a:t>
            </a:r>
            <a:r>
              <a:rPr lang="es-MX" sz="1200" dirty="0" err="1"/>
              <a:t>multi-threading</a:t>
            </a:r>
            <a:r>
              <a:rPr lang="es-MX" sz="1200" dirty="0"/>
              <a:t> con una interfaz web </a:t>
            </a:r>
            <a:r>
              <a:rPr lang="es-MX" sz="1200" dirty="0" err="1">
                <a:solidFill>
                  <a:schemeClr val="accent1">
                    <a:lumMod val="75000"/>
                  </a:schemeClr>
                </a:solidFill>
              </a:rPr>
              <a:t>RESTful</a:t>
            </a:r>
            <a:r>
              <a:rPr lang="es-MX" sz="1200" dirty="0"/>
              <a:t> y con documentos </a:t>
            </a:r>
            <a:r>
              <a:rPr lang="es-MX" sz="12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7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Un índice puede almacenar una gran cantidad de datos que puede exceder los límites de hardware de un solo nodo.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Para resolver este problema, </a:t>
            </a:r>
            <a:r>
              <a:rPr lang="es-MX" b="1" dirty="0" err="1"/>
              <a:t>Elasticsearch</a:t>
            </a:r>
            <a:r>
              <a:rPr lang="es-MX" dirty="0"/>
              <a:t> ofrece la posibilidad de subdividir el índice en varios trozos llamados </a:t>
            </a:r>
            <a:r>
              <a:rPr lang="es-MX" b="1" dirty="0"/>
              <a:t>fragmentos (</a:t>
            </a:r>
            <a:r>
              <a:rPr lang="es-MX" b="1" dirty="0" err="1"/>
              <a:t>shards</a:t>
            </a:r>
            <a:r>
              <a:rPr lang="es-MX" b="1" dirty="0"/>
              <a:t>). </a:t>
            </a:r>
            <a:r>
              <a:rPr lang="es-MX" dirty="0"/>
              <a:t>Cuando se crea un índice, sólo tiene que definir el número de fragmentos que desee.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Cada fragmento es en sí mismo un “índice” totalmente funcional e independiente que se puede alojar en cualquier nodo del clúster.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8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Las </a:t>
            </a:r>
            <a:r>
              <a:rPr lang="es-MX" b="1" dirty="0"/>
              <a:t>replicas</a:t>
            </a:r>
            <a:r>
              <a:rPr lang="es-MX" dirty="0"/>
              <a:t> al igual que los </a:t>
            </a:r>
            <a:r>
              <a:rPr lang="es-MX" dirty="0" err="1"/>
              <a:t>shards</a:t>
            </a:r>
            <a:r>
              <a:rPr lang="es-MX" dirty="0"/>
              <a:t> se definen dentro de la configuración del índice, lo que se hace es una copia del </a:t>
            </a:r>
            <a:r>
              <a:rPr lang="es-MX" dirty="0" err="1"/>
              <a:t>shard</a:t>
            </a:r>
            <a:r>
              <a:rPr lang="es-MX" dirty="0"/>
              <a:t> primario y distribuirlos dentro del </a:t>
            </a:r>
            <a:r>
              <a:rPr lang="es-MX" dirty="0" err="1"/>
              <a:t>cluster</a:t>
            </a:r>
            <a:r>
              <a:rPr lang="es-MX" dirty="0"/>
              <a:t> de manera que en caso de que </a:t>
            </a:r>
            <a:r>
              <a:rPr lang="es-MX" dirty="0" err="1"/>
              <a:t>algun</a:t>
            </a:r>
            <a:r>
              <a:rPr lang="es-MX" dirty="0"/>
              <a:t> nodo presente falla las replicas entren como </a:t>
            </a:r>
            <a:r>
              <a:rPr lang="es-MX" b="1" dirty="0"/>
              <a:t>primarias</a:t>
            </a:r>
            <a:r>
              <a:rPr lang="es-MX" dirty="0"/>
              <a:t>, y </a:t>
            </a:r>
            <a:r>
              <a:rPr lang="es-MX" dirty="0" err="1"/>
              <a:t>asi</a:t>
            </a:r>
            <a:r>
              <a:rPr lang="es-MX" dirty="0"/>
              <a:t> tener alta disponibilidad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22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Las </a:t>
            </a:r>
            <a:r>
              <a:rPr lang="es-MX" b="1" dirty="0"/>
              <a:t>replicas</a:t>
            </a:r>
            <a:r>
              <a:rPr lang="es-MX" dirty="0"/>
              <a:t> al igual que los </a:t>
            </a:r>
            <a:r>
              <a:rPr lang="es-MX" dirty="0" err="1"/>
              <a:t>shards</a:t>
            </a:r>
            <a:r>
              <a:rPr lang="es-MX" dirty="0"/>
              <a:t> se definen dentro de la configuración del índice, lo que se hace es una copia del </a:t>
            </a:r>
            <a:r>
              <a:rPr lang="es-MX" dirty="0" err="1"/>
              <a:t>shard</a:t>
            </a:r>
            <a:r>
              <a:rPr lang="es-MX" dirty="0"/>
              <a:t> primario y distribuirlos dentro del </a:t>
            </a:r>
            <a:r>
              <a:rPr lang="es-MX" dirty="0" err="1"/>
              <a:t>cluster</a:t>
            </a:r>
            <a:r>
              <a:rPr lang="es-MX" dirty="0"/>
              <a:t> de manera que en caso de que </a:t>
            </a:r>
            <a:r>
              <a:rPr lang="es-MX" dirty="0" err="1"/>
              <a:t>algun</a:t>
            </a:r>
            <a:r>
              <a:rPr lang="es-MX" dirty="0"/>
              <a:t> nodo presente falla las replicas entren como </a:t>
            </a:r>
            <a:r>
              <a:rPr lang="es-MX" b="1" dirty="0"/>
              <a:t>primarias</a:t>
            </a:r>
            <a:r>
              <a:rPr lang="es-MX" dirty="0"/>
              <a:t>, y </a:t>
            </a:r>
            <a:r>
              <a:rPr lang="es-MX" dirty="0" err="1"/>
              <a:t>asi</a:t>
            </a:r>
            <a:r>
              <a:rPr lang="es-MX" dirty="0"/>
              <a:t> tener alta disponibilidad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76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Las </a:t>
            </a:r>
            <a:r>
              <a:rPr lang="es-MX" b="1" dirty="0"/>
              <a:t>replicas</a:t>
            </a:r>
            <a:r>
              <a:rPr lang="es-MX" dirty="0"/>
              <a:t> al igual que los </a:t>
            </a:r>
            <a:r>
              <a:rPr lang="es-MX" dirty="0" err="1"/>
              <a:t>shards</a:t>
            </a:r>
            <a:r>
              <a:rPr lang="es-MX" dirty="0"/>
              <a:t> se definen dentro de la configuración del índice, lo que se hace es una copia del </a:t>
            </a:r>
            <a:r>
              <a:rPr lang="es-MX" dirty="0" err="1"/>
              <a:t>shard</a:t>
            </a:r>
            <a:r>
              <a:rPr lang="es-MX" dirty="0"/>
              <a:t> primario y distribuirlos dentro del </a:t>
            </a:r>
            <a:r>
              <a:rPr lang="es-MX" dirty="0" err="1"/>
              <a:t>cluster</a:t>
            </a:r>
            <a:r>
              <a:rPr lang="es-MX" dirty="0"/>
              <a:t> de manera que en caso de que </a:t>
            </a:r>
            <a:r>
              <a:rPr lang="es-MX" dirty="0" err="1"/>
              <a:t>algun</a:t>
            </a:r>
            <a:r>
              <a:rPr lang="es-MX" dirty="0"/>
              <a:t> nodo presente falla las replicas entren como </a:t>
            </a:r>
            <a:r>
              <a:rPr lang="es-MX" b="1" dirty="0"/>
              <a:t>primarias</a:t>
            </a:r>
            <a:r>
              <a:rPr lang="es-MX" dirty="0"/>
              <a:t>, y </a:t>
            </a:r>
            <a:r>
              <a:rPr lang="es-MX" dirty="0" err="1"/>
              <a:t>asi</a:t>
            </a:r>
            <a:r>
              <a:rPr lang="es-MX" dirty="0"/>
              <a:t> tener alta disponibilidad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94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16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5933-D98A-4978-87CF-E3A15E55268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19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0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64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48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11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7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3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6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50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4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4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8A07-8C95-466C-A61D-7FECEB135D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9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18" Type="http://schemas.openxmlformats.org/officeDocument/2006/relationships/image" Target="../media/image4.png"/><Relationship Id="rId3" Type="http://schemas.openxmlformats.org/officeDocument/2006/relationships/image" Target="../media/image26.png"/><Relationship Id="rId21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microsoft.com/office/2007/relationships/hdphoto" Target="../media/hdphoto7.wdp"/><Relationship Id="rId17" Type="http://schemas.microsoft.com/office/2007/relationships/hdphoto" Target="../media/hdphoto9.wdp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microsoft.com/office/2007/relationships/hdphoto" Target="../media/hdphoto5.wdp"/><Relationship Id="rId15" Type="http://schemas.microsoft.com/office/2007/relationships/hdphoto" Target="../media/hdphoto8.wdp"/><Relationship Id="rId10" Type="http://schemas.openxmlformats.org/officeDocument/2006/relationships/image" Target="../media/image30.png"/><Relationship Id="rId19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microsoft.com/office/2007/relationships/hdphoto" Target="../media/hdphoto6.wdp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arlhernandezm@outlook.com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hemtz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elasticsearch"/>
          <p:cNvSpPr>
            <a:spLocks noChangeAspect="1" noChangeArrowheads="1"/>
          </p:cNvSpPr>
          <p:nvPr/>
        </p:nvSpPr>
        <p:spPr bwMode="auto">
          <a:xfrm>
            <a:off x="6505765" y="1935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44" y="2367516"/>
            <a:ext cx="6180823" cy="21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5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ruby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0" y="4563879"/>
            <a:ext cx="2667789" cy="26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3790" y="2032000"/>
            <a:ext cx="11112759" cy="2921449"/>
          </a:xfrm>
        </p:spPr>
        <p:txBody>
          <a:bodyPr>
            <a:noAutofit/>
          </a:bodyPr>
          <a:lstStyle/>
          <a:p>
            <a:r>
              <a:rPr lang="es-MX" b="1" dirty="0"/>
              <a:t>Logstash</a:t>
            </a:r>
            <a:r>
              <a:rPr lang="es-MX" dirty="0"/>
              <a:t> Es un sistema de recuperación de datos de logs de todo tipo, extensible mediante plugins, lo que lo hace compatible con cualquier fuente de información en cualquier formato.</a:t>
            </a:r>
            <a:endParaRPr lang="es-ES" dirty="0"/>
          </a:p>
          <a:p>
            <a:r>
              <a:rPr lang="es-MX" dirty="0"/>
              <a:t>La aplicación se encuentra basada en </a:t>
            </a:r>
            <a:r>
              <a:rPr lang="es-MX" b="1" dirty="0">
                <a:solidFill>
                  <a:srgbClr val="FF0000"/>
                </a:solidFill>
              </a:rPr>
              <a:t>jRuby</a:t>
            </a:r>
            <a:r>
              <a:rPr lang="es-MX" dirty="0"/>
              <a:t> y requiere de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Java Virtual Machine</a:t>
            </a:r>
            <a:r>
              <a:rPr lang="es-MX" dirty="0"/>
              <a:t> para correr. </a:t>
            </a:r>
          </a:p>
          <a:p>
            <a:r>
              <a:rPr lang="es-ES" dirty="0"/>
              <a:t>Existen mas de 50 plugin pre-configurados que nos permite hacer la lectura de cualquier origen, así como para salvar o exportar la información.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221" y="-688604"/>
            <a:ext cx="5978548" cy="27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759019"/>
            <a:ext cx="8267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solidFill>
                  <a:srgbClr val="056C91"/>
                </a:solidFill>
              </a:rPr>
              <a:t>Beats</a:t>
            </a:r>
            <a:endParaRPr lang="es-MX" b="1" dirty="0">
              <a:solidFill>
                <a:srgbClr val="056C91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idx="1"/>
          </p:nvPr>
        </p:nvSpPr>
        <p:spPr>
          <a:xfrm>
            <a:off x="683790" y="1484626"/>
            <a:ext cx="11112759" cy="2921449"/>
          </a:xfrm>
          <a:noFill/>
        </p:spPr>
        <p:txBody>
          <a:bodyPr>
            <a:noAutofit/>
          </a:bodyPr>
          <a:lstStyle/>
          <a:p>
            <a:r>
              <a:rPr lang="es-MX" sz="3200" dirty="0"/>
              <a:t>Se puede considerar como la ultima generación de </a:t>
            </a:r>
            <a:r>
              <a:rPr lang="es-ES" sz="3200" dirty="0"/>
              <a:t>Agentes para </a:t>
            </a:r>
            <a:r>
              <a:rPr lang="es-ES" sz="3200" dirty="0" err="1"/>
              <a:t>reenvio</a:t>
            </a:r>
            <a:r>
              <a:rPr lang="es-MX" sz="3200" dirty="0"/>
              <a:t> de eventos</a:t>
            </a:r>
          </a:p>
          <a:p>
            <a:r>
              <a:rPr lang="es-MX" sz="3200" dirty="0"/>
              <a:t>La información puede ser enviada tanto a ES como a LOGSTASH</a:t>
            </a:r>
          </a:p>
          <a:p>
            <a:r>
              <a:rPr lang="es-MX" sz="3200" dirty="0"/>
              <a:t>Estos agentes estan programados en GO</a:t>
            </a:r>
          </a:p>
          <a:p>
            <a:endParaRPr lang="es-MX" sz="3200" dirty="0"/>
          </a:p>
        </p:txBody>
      </p:sp>
      <p:sp>
        <p:nvSpPr>
          <p:cNvPr id="4" name="AutoShape 2" descr="Resultado de imagen para go googl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1" y="305806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8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solidFill>
                  <a:srgbClr val="056C91"/>
                </a:solidFill>
              </a:rPr>
              <a:t>Beats</a:t>
            </a:r>
            <a:endParaRPr lang="es-MX" b="1" dirty="0">
              <a:solidFill>
                <a:srgbClr val="056C9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05000" y="1081693"/>
            <a:ext cx="8382000" cy="5324475"/>
            <a:chOff x="1905000" y="1081693"/>
            <a:chExt cx="8382000" cy="5324475"/>
          </a:xfrm>
        </p:grpSpPr>
        <p:sp>
          <p:nvSpPr>
            <p:cNvPr id="4" name="AutoShape 2" descr="Resultado de imagen para go google"/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1081693"/>
              <a:ext cx="8382000" cy="53244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50434" y="6003236"/>
              <a:ext cx="6891131" cy="40293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solidFill>
                    <a:schemeClr val="bg1">
                      <a:lumMod val="65000"/>
                    </a:schemeClr>
                  </a:solidFill>
                </a:rPr>
                <a:t>LOS ARCHIVOS DE LOGS ORIGINALES SON ENCOLADOS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62468" y="4455646"/>
              <a:ext cx="2544417" cy="40293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600" dirty="0">
                  <a:solidFill>
                    <a:schemeClr val="bg1">
                      <a:lumMod val="65000"/>
                    </a:schemeClr>
                  </a:solidFill>
                </a:rPr>
                <a:t>APUNTADOR DE LECTURA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62468" y="2629284"/>
              <a:ext cx="2544417" cy="40293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solidFill>
                    <a:schemeClr val="bg1">
                      <a:lumMod val="65000"/>
                    </a:schemeClr>
                  </a:solidFill>
                </a:rPr>
                <a:t>PROTOCOLO SENSIBLE A LA CARGA DEL BACKEND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9913" y="2001080"/>
              <a:ext cx="1895060" cy="584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HEY!, Por favor, envía mas lento.</a:t>
              </a:r>
              <a:endParaRPr lang="es-MX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89913" y="3169711"/>
              <a:ext cx="1895060" cy="33855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Entendido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0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759019"/>
            <a:ext cx="8267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solidFill>
                  <a:srgbClr val="056C91"/>
                </a:solidFill>
              </a:rPr>
              <a:t>Beats</a:t>
            </a:r>
            <a:endParaRPr lang="es-MX" b="1" dirty="0">
              <a:solidFill>
                <a:srgbClr val="056C9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56914" y="1049477"/>
            <a:ext cx="8153875" cy="5273544"/>
            <a:chOff x="2014329" y="1683847"/>
            <a:chExt cx="6457597" cy="4346331"/>
          </a:xfrm>
        </p:grpSpPr>
        <p:grpSp>
          <p:nvGrpSpPr>
            <p:cNvPr id="2" name="Group 1"/>
            <p:cNvGrpSpPr/>
            <p:nvPr/>
          </p:nvGrpSpPr>
          <p:grpSpPr>
            <a:xfrm>
              <a:off x="2014329" y="1683847"/>
              <a:ext cx="2358888" cy="4346331"/>
              <a:chOff x="3000493" y="1484626"/>
              <a:chExt cx="1372725" cy="249865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r="84453"/>
              <a:stretch/>
            </p:blipFill>
            <p:spPr>
              <a:xfrm>
                <a:off x="3686856" y="1484626"/>
                <a:ext cx="686361" cy="83288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l="17463" r="66990"/>
              <a:stretch/>
            </p:blipFill>
            <p:spPr>
              <a:xfrm>
                <a:off x="3686856" y="2317510"/>
                <a:ext cx="686361" cy="83288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/>
              <a:srcRect l="34531" r="49922"/>
              <a:stretch/>
            </p:blipFill>
            <p:spPr>
              <a:xfrm>
                <a:off x="3686856" y="3150394"/>
                <a:ext cx="686362" cy="83288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50790" r="33663"/>
              <a:stretch/>
            </p:blipFill>
            <p:spPr>
              <a:xfrm>
                <a:off x="3000493" y="1519936"/>
                <a:ext cx="686362" cy="83288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67900" t="8479" r="16553" b="-8479"/>
              <a:stretch/>
            </p:blipFill>
            <p:spPr>
              <a:xfrm>
                <a:off x="3000493" y="2352820"/>
                <a:ext cx="686362" cy="83288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84484" r="-31"/>
              <a:stretch/>
            </p:blipFill>
            <p:spPr>
              <a:xfrm>
                <a:off x="3000493" y="3115084"/>
                <a:ext cx="686362" cy="832884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201" y="1683847"/>
              <a:ext cx="4276725" cy="4095750"/>
            </a:xfrm>
            <a:prstGeom prst="rect">
              <a:avLst/>
            </a:prstGeom>
          </p:spPr>
        </p:pic>
        <p:cxnSp>
          <p:nvCxnSpPr>
            <p:cNvPr id="13" name="Connector: Elbow 12"/>
            <p:cNvCxnSpPr/>
            <p:nvPr/>
          </p:nvCxnSpPr>
          <p:spPr>
            <a:xfrm flipV="1">
              <a:off x="4102435" y="2469656"/>
              <a:ext cx="1171930" cy="934320"/>
            </a:xfrm>
            <a:prstGeom prst="bentConnector3">
              <a:avLst>
                <a:gd name="adj1" fmla="val 5339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/>
            <p:nvPr/>
          </p:nvCxnSpPr>
          <p:spPr>
            <a:xfrm>
              <a:off x="4102435" y="3631095"/>
              <a:ext cx="1291201" cy="1254832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333563" y="2379692"/>
              <a:ext cx="10213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963478" y="3313313"/>
              <a:ext cx="0" cy="10644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360067" y="2027583"/>
              <a:ext cx="1021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Visualización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5483" y="3779933"/>
              <a:ext cx="1898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Analizar y Transformar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6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808" y="2379456"/>
            <a:ext cx="5750076" cy="1325563"/>
          </a:xfrm>
        </p:spPr>
        <p:txBody>
          <a:bodyPr>
            <a:normAutofit/>
          </a:bodyPr>
          <a:lstStyle/>
          <a:p>
            <a:r>
              <a:rPr lang="es-MX" sz="6000" dirty="0">
                <a:solidFill>
                  <a:srgbClr val="056C91"/>
                </a:solidFill>
                <a:latin typeface="+mn-lt"/>
              </a:rPr>
              <a:t>¿Cómo empiezo?</a:t>
            </a:r>
          </a:p>
        </p:txBody>
      </p:sp>
    </p:spTree>
    <p:extLst>
      <p:ext uri="{BB962C8B-B14F-4D97-AF65-F5344CB8AC3E}">
        <p14:creationId xmlns:p14="http://schemas.microsoft.com/office/powerpoint/2010/main" val="61569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91062" y="131962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Descargar las ultimas </a:t>
            </a:r>
            <a:r>
              <a:rPr lang="es-MX" sz="2000" dirty="0" err="1"/>
              <a:t>versióne</a:t>
            </a:r>
            <a:r>
              <a:rPr lang="es-MX" sz="2000" dirty="0"/>
              <a:t> del </a:t>
            </a:r>
            <a:r>
              <a:rPr lang="es-MX" sz="2000" dirty="0" err="1"/>
              <a:t>stack</a:t>
            </a: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		</a:t>
            </a:r>
            <a:r>
              <a:rPr lang="es-MX" sz="2000" dirty="0">
                <a:hlinkClick r:id="rId3"/>
              </a:rPr>
              <a:t>https://www.elastic.co/downloads</a:t>
            </a:r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Instalar JAVA ver 8.0</a:t>
            </a:r>
          </a:p>
          <a:p>
            <a:pPr marL="1828800" lvl="4" indent="0">
              <a:buNone/>
            </a:pPr>
            <a:r>
              <a:rPr lang="es-MX" i="1" dirty="0">
                <a:latin typeface="Consolas" panose="020B0609020204030204" pitchFamily="49" charset="0"/>
                <a:cs typeface="Consolas" panose="020B0609020204030204" pitchFamily="49" charset="0"/>
              </a:rPr>
              <a:t>sudo apt-get install oracle-java8-installer</a:t>
            </a:r>
            <a:endParaRPr lang="es-E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s-ES" sz="1600" dirty="0"/>
          </a:p>
          <a:p>
            <a:r>
              <a:rPr lang="es-ES" sz="2000" dirty="0"/>
              <a:t>Descomprimir Archivos</a:t>
            </a:r>
          </a:p>
          <a:p>
            <a:r>
              <a:rPr lang="es-ES" sz="2000" dirty="0"/>
              <a:t>Iniciar </a:t>
            </a:r>
            <a:r>
              <a:rPr lang="es-ES" sz="2000" dirty="0" err="1"/>
              <a:t>ElasticSearch</a:t>
            </a:r>
            <a:endParaRPr lang="es-ES" sz="2000" dirty="0"/>
          </a:p>
          <a:p>
            <a:r>
              <a:rPr lang="es-ES" sz="2000" dirty="0"/>
              <a:t>Iniciar </a:t>
            </a:r>
            <a:r>
              <a:rPr lang="es-ES" sz="2000" dirty="0" err="1"/>
              <a:t>Kibana</a:t>
            </a:r>
            <a:endParaRPr lang="es-ES" sz="2000" dirty="0"/>
          </a:p>
          <a:p>
            <a:r>
              <a:rPr lang="es-ES" sz="2000" dirty="0"/>
              <a:t>Subir datos con </a:t>
            </a:r>
            <a:r>
              <a:rPr lang="es-ES" sz="2000" dirty="0" err="1"/>
              <a:t>Logstash</a:t>
            </a:r>
            <a:endParaRPr lang="es-ES" sz="2000" dirty="0"/>
          </a:p>
          <a:p>
            <a:endParaRPr lang="es-MX" sz="2000" dirty="0"/>
          </a:p>
          <a:p>
            <a:pPr marL="0" indent="0" algn="ctr">
              <a:buNone/>
            </a:pPr>
            <a:endParaRPr lang="es-MX" sz="2400" dirty="0"/>
          </a:p>
          <a:p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endParaRPr lang="es-MX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solidFill>
                  <a:srgbClr val="056C91"/>
                </a:solidFill>
              </a:rPr>
              <a:t>Instalacion</a:t>
            </a:r>
            <a:r>
              <a:rPr lang="es-MX" b="1" dirty="0">
                <a:solidFill>
                  <a:srgbClr val="056C91"/>
                </a:solidFill>
              </a:rPr>
              <a:t> ELK</a:t>
            </a:r>
          </a:p>
        </p:txBody>
      </p:sp>
    </p:spTree>
    <p:extLst>
      <p:ext uri="{BB962C8B-B14F-4D97-AF65-F5344CB8AC3E}">
        <p14:creationId xmlns:p14="http://schemas.microsoft.com/office/powerpoint/2010/main" val="133078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7970" y="4730954"/>
            <a:ext cx="6901562" cy="946320"/>
            <a:chOff x="2427970" y="4730954"/>
            <a:chExt cx="6901562" cy="946320"/>
          </a:xfrm>
        </p:grpSpPr>
        <p:sp>
          <p:nvSpPr>
            <p:cNvPr id="21" name="Rectangle 20"/>
            <p:cNvSpPr/>
            <p:nvPr/>
          </p:nvSpPr>
          <p:spPr>
            <a:xfrm>
              <a:off x="2427970" y="4730954"/>
              <a:ext cx="6901562" cy="887506"/>
            </a:xfrm>
            <a:prstGeom prst="rect">
              <a:avLst/>
            </a:prstGeom>
            <a:solidFill>
              <a:srgbClr val="07A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120832" y="4824915"/>
              <a:ext cx="686454" cy="6864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148" name="Picture 4" descr="Resultado de imagen para elastic clou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047"/>
            <a:stretch/>
          </p:blipFill>
          <p:spPr bwMode="auto">
            <a:xfrm>
              <a:off x="5067824" y="4752119"/>
              <a:ext cx="604107" cy="915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Resultado de imagen para elastic clou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brightnessContrast bright="71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2"/>
            <a:stretch/>
          </p:blipFill>
          <p:spPr bwMode="auto">
            <a:xfrm>
              <a:off x="5847042" y="4761997"/>
              <a:ext cx="1254778" cy="915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427970" y="3560020"/>
            <a:ext cx="2441664" cy="907874"/>
            <a:chOff x="2427970" y="3560020"/>
            <a:chExt cx="2441664" cy="907874"/>
          </a:xfrm>
        </p:grpSpPr>
        <p:sp>
          <p:nvSpPr>
            <p:cNvPr id="4" name="Rectangle 3"/>
            <p:cNvSpPr/>
            <p:nvPr/>
          </p:nvSpPr>
          <p:spPr>
            <a:xfrm>
              <a:off x="2427970" y="3560020"/>
              <a:ext cx="2441664" cy="887506"/>
            </a:xfrm>
            <a:prstGeom prst="rect">
              <a:avLst/>
            </a:prstGeom>
            <a:solidFill>
              <a:srgbClr val="045B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545664" y="3669705"/>
              <a:ext cx="687222" cy="687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052" name="Picture 4" descr="Resultado de imagen para logstash logo 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098"/>
            <a:stretch/>
          </p:blipFill>
          <p:spPr bwMode="auto">
            <a:xfrm>
              <a:off x="2509965" y="3591340"/>
              <a:ext cx="709669" cy="87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066237" y="3560019"/>
            <a:ext cx="2441664" cy="887506"/>
            <a:chOff x="5066237" y="3560019"/>
            <a:chExt cx="2441664" cy="887506"/>
          </a:xfrm>
        </p:grpSpPr>
        <p:sp>
          <p:nvSpPr>
            <p:cNvPr id="20" name="Rectangle 19"/>
            <p:cNvSpPr/>
            <p:nvPr/>
          </p:nvSpPr>
          <p:spPr>
            <a:xfrm>
              <a:off x="5066237" y="3560019"/>
              <a:ext cx="2441664" cy="887506"/>
            </a:xfrm>
            <a:prstGeom prst="rect">
              <a:avLst/>
            </a:prstGeom>
            <a:solidFill>
              <a:srgbClr val="045B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321581" y="3614210"/>
              <a:ext cx="703587" cy="703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Resultado de imagen para elastic beats logo 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3" r="58425"/>
            <a:stretch/>
          </p:blipFill>
          <p:spPr bwMode="auto">
            <a:xfrm>
              <a:off x="5370063" y="3638647"/>
              <a:ext cx="641853" cy="699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Resultado de imagen para elastic beats logo 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21" r="18701"/>
            <a:stretch/>
          </p:blipFill>
          <p:spPr bwMode="auto">
            <a:xfrm>
              <a:off x="6060398" y="3647679"/>
              <a:ext cx="1196850" cy="753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2427968" y="1404122"/>
            <a:ext cx="5085340" cy="946386"/>
            <a:chOff x="2427968" y="1404122"/>
            <a:chExt cx="5085340" cy="946386"/>
          </a:xfrm>
        </p:grpSpPr>
        <p:sp>
          <p:nvSpPr>
            <p:cNvPr id="5" name="Rectangle 4"/>
            <p:cNvSpPr/>
            <p:nvPr/>
          </p:nvSpPr>
          <p:spPr>
            <a:xfrm>
              <a:off x="2427968" y="1404122"/>
              <a:ext cx="5085340" cy="887506"/>
            </a:xfrm>
            <a:prstGeom prst="rect">
              <a:avLst/>
            </a:prstGeom>
            <a:solidFill>
              <a:srgbClr val="CA1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775328" y="1486807"/>
              <a:ext cx="741507" cy="7415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050" name="Picture 2" descr="Resultado de imagen para kibana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435"/>
            <a:stretch/>
          </p:blipFill>
          <p:spPr bwMode="auto">
            <a:xfrm>
              <a:off x="3779150" y="1406984"/>
              <a:ext cx="671852" cy="94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Resultado de imagen para kibana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3" t="30014" b="29849"/>
            <a:stretch/>
          </p:blipFill>
          <p:spPr bwMode="auto">
            <a:xfrm>
              <a:off x="4800790" y="1686053"/>
              <a:ext cx="1423665" cy="39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761950" y="1366531"/>
            <a:ext cx="1567581" cy="3080995"/>
            <a:chOff x="7761950" y="1366531"/>
            <a:chExt cx="1567581" cy="3080995"/>
          </a:xfrm>
        </p:grpSpPr>
        <p:grpSp>
          <p:nvGrpSpPr>
            <p:cNvPr id="15" name="Group 14"/>
            <p:cNvGrpSpPr/>
            <p:nvPr/>
          </p:nvGrpSpPr>
          <p:grpSpPr>
            <a:xfrm>
              <a:off x="7761950" y="1366531"/>
              <a:ext cx="1567581" cy="3080995"/>
              <a:chOff x="8026990" y="1366531"/>
              <a:chExt cx="1567581" cy="30809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026990" y="1366531"/>
                <a:ext cx="1567581" cy="3080995"/>
              </a:xfrm>
              <a:prstGeom prst="rect">
                <a:avLst/>
              </a:prstGeom>
              <a:solidFill>
                <a:srgbClr val="B68D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8264867" y="2232667"/>
                <a:ext cx="1082070" cy="855090"/>
                <a:chOff x="9311791" y="2789258"/>
                <a:chExt cx="1082070" cy="85509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9435547" y="2789258"/>
                  <a:ext cx="817722" cy="8550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146" name="Picture 2" descr="Resultado de imagen para xpack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530"/>
                <a:stretch/>
              </p:blipFill>
              <p:spPr bwMode="auto">
                <a:xfrm>
                  <a:off x="9311791" y="2926109"/>
                  <a:ext cx="1082070" cy="718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34" name="Picture 2" descr="Resultado de imagen para xpack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67"/>
            <a:stretch/>
          </p:blipFill>
          <p:spPr bwMode="auto">
            <a:xfrm>
              <a:off x="8041670" y="3137807"/>
              <a:ext cx="1082070" cy="426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427970" y="2388806"/>
            <a:ext cx="5085338" cy="1074035"/>
            <a:chOff x="2427970" y="2388806"/>
            <a:chExt cx="5085338" cy="1074035"/>
          </a:xfrm>
        </p:grpSpPr>
        <p:sp>
          <p:nvSpPr>
            <p:cNvPr id="3" name="Rectangle 2"/>
            <p:cNvSpPr/>
            <p:nvPr/>
          </p:nvSpPr>
          <p:spPr>
            <a:xfrm>
              <a:off x="2427970" y="2498770"/>
              <a:ext cx="5085338" cy="887506"/>
            </a:xfrm>
            <a:prstGeom prst="rect">
              <a:avLst/>
            </a:prstGeom>
            <a:solidFill>
              <a:srgbClr val="246E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116728" y="2540057"/>
              <a:ext cx="741507" cy="7415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3" name="Picture 6" descr="Resultado de imagen para elasticsearch logo 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8" t="20172" b="20674"/>
            <a:stretch/>
          </p:blipFill>
          <p:spPr bwMode="auto">
            <a:xfrm>
              <a:off x="4041693" y="2700197"/>
              <a:ext cx="2708859" cy="55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Resultado de imagen para elasticsearch logo 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 bwMode="auto">
            <a:xfrm>
              <a:off x="2956332" y="2388806"/>
              <a:ext cx="901904" cy="107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4" descr="Resultado de imagen para logstash logo 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57" r="5182"/>
          <a:stretch/>
        </p:blipFill>
        <p:spPr bwMode="auto">
          <a:xfrm>
            <a:off x="3312481" y="3591340"/>
            <a:ext cx="1458424" cy="8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238" y="-887443"/>
            <a:ext cx="6986030" cy="3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6A25B-D607-4DA2-8FD1-79ADBC44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86" y="377374"/>
            <a:ext cx="10515600" cy="1325563"/>
          </a:xfrm>
        </p:spPr>
        <p:txBody>
          <a:bodyPr/>
          <a:lstStyle/>
          <a:p>
            <a:r>
              <a:rPr lang="en-US" dirty="0" err="1"/>
              <a:t>Xpack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B15AB-F5BA-4186-93D4-86EE7DD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Machine Learning</a:t>
            </a:r>
          </a:p>
          <a:p>
            <a:r>
              <a:rPr lang="en-US"/>
              <a:t>Watcher</a:t>
            </a:r>
          </a:p>
          <a:p>
            <a:r>
              <a:rPr lang="en-US"/>
              <a:t>Security</a:t>
            </a:r>
          </a:p>
          <a:p>
            <a:r>
              <a:rPr lang="en-US"/>
              <a:t>Soporte para dudas y/o apoyo dimensionar cluster</a:t>
            </a:r>
          </a:p>
          <a:p>
            <a:r>
              <a:rPr lang="en-US"/>
              <a:t>Graphs</a:t>
            </a:r>
          </a:p>
          <a:p>
            <a:endParaRPr lang="en-US" dirty="0"/>
          </a:p>
        </p:txBody>
      </p:sp>
      <p:pic>
        <p:nvPicPr>
          <p:cNvPr id="4" name="Picture 2" descr="Resultado de imagen para xpack">
            <a:extLst>
              <a:ext uri="{FF2B5EF4-FFF2-40B4-BE49-F238E27FC236}">
                <a16:creationId xmlns:a16="http://schemas.microsoft.com/office/drawing/2014/main" id="{8C87DBC9-4BE0-4932-9542-F9EE614A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0"/>
          <a:stretch/>
        </p:blipFill>
        <p:spPr bwMode="auto">
          <a:xfrm>
            <a:off x="294930" y="529204"/>
            <a:ext cx="1539556" cy="10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46433" y="2364843"/>
            <a:ext cx="6191503" cy="3705405"/>
            <a:chOff x="2838784" y="1484626"/>
            <a:chExt cx="6191503" cy="3705405"/>
          </a:xfrm>
        </p:grpSpPr>
        <p:grpSp>
          <p:nvGrpSpPr>
            <p:cNvPr id="16" name="Group 15"/>
            <p:cNvGrpSpPr/>
            <p:nvPr/>
          </p:nvGrpSpPr>
          <p:grpSpPr>
            <a:xfrm>
              <a:off x="2838784" y="1484626"/>
              <a:ext cx="6191503" cy="3705405"/>
              <a:chOff x="3753185" y="2053479"/>
              <a:chExt cx="5085340" cy="304340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753185" y="2053479"/>
                <a:ext cx="5085340" cy="887506"/>
              </a:xfrm>
              <a:prstGeom prst="rect">
                <a:avLst/>
              </a:prstGeom>
              <a:solidFill>
                <a:srgbClr val="2F7E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100545" y="2136164"/>
                <a:ext cx="741507" cy="741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753187" y="3148127"/>
                <a:ext cx="5085338" cy="887506"/>
              </a:xfrm>
              <a:prstGeom prst="rect">
                <a:avLst/>
              </a:prstGeom>
              <a:solidFill>
                <a:srgbClr val="2F7E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41945" y="3189414"/>
                <a:ext cx="741507" cy="741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91454" y="4209376"/>
                <a:ext cx="2441664" cy="887506"/>
              </a:xfrm>
              <a:prstGeom prst="rect">
                <a:avLst/>
              </a:prstGeom>
              <a:solidFill>
                <a:srgbClr val="2F7E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646798" y="4263567"/>
                <a:ext cx="703587" cy="703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753187" y="4209377"/>
                <a:ext cx="2441664" cy="887506"/>
              </a:xfrm>
              <a:prstGeom prst="rect">
                <a:avLst/>
              </a:prstGeom>
              <a:solidFill>
                <a:srgbClr val="2F7E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70881" y="4319062"/>
                <a:ext cx="687222" cy="6872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50" name="Picture 2" descr="Resultado de imagen para kibana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435"/>
              <a:stretch/>
            </p:blipFill>
            <p:spPr bwMode="auto">
              <a:xfrm>
                <a:off x="5104367" y="2056341"/>
                <a:ext cx="671852" cy="943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Resultado de imagen para logstash logo 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098"/>
              <a:stretch/>
            </p:blipFill>
            <p:spPr bwMode="auto">
              <a:xfrm>
                <a:off x="3847607" y="4245907"/>
                <a:ext cx="683992" cy="844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Resultado de imagen para elasticsearch logo 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613"/>
              <a:stretch/>
            </p:blipFill>
            <p:spPr bwMode="auto">
              <a:xfrm>
                <a:off x="4281548" y="3038163"/>
                <a:ext cx="901904" cy="1074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Resultado de imagen para elastic beats logo 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23" r="58425"/>
              <a:stretch/>
            </p:blipFill>
            <p:spPr bwMode="auto">
              <a:xfrm>
                <a:off x="6695280" y="4288004"/>
                <a:ext cx="641853" cy="699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Resultado de imagen para elastic beats logo 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21" r="18701"/>
              <a:stretch/>
            </p:blipFill>
            <p:spPr bwMode="auto">
              <a:xfrm>
                <a:off x="7457543" y="4325002"/>
                <a:ext cx="1115187" cy="702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Resultado de imagen para kibana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03" t="30014" b="29849"/>
              <a:stretch/>
            </p:blipFill>
            <p:spPr bwMode="auto">
              <a:xfrm>
                <a:off x="6151315" y="2320483"/>
                <a:ext cx="1343735" cy="374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6" name="Picture 6" descr="Resultado de imagen para elasticsearch logo 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8" t="20193" b="8869"/>
            <a:stretch/>
          </p:blipFill>
          <p:spPr bwMode="auto">
            <a:xfrm>
              <a:off x="4984914" y="3013281"/>
              <a:ext cx="3150514" cy="757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Resultado de imagen para logstash logo pn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46" r="4157"/>
            <a:stretch/>
          </p:blipFill>
          <p:spPr bwMode="auto">
            <a:xfrm>
              <a:off x="3949255" y="4125041"/>
              <a:ext cx="1694078" cy="102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564" y="-651685"/>
            <a:ext cx="6986030" cy="3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83" y="-274911"/>
            <a:ext cx="6524312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CC7D1F-1C71-48C6-8467-947D5DFD2847}"/>
              </a:ext>
            </a:extLst>
          </p:cNvPr>
          <p:cNvSpPr txBox="1"/>
          <p:nvPr/>
        </p:nvSpPr>
        <p:spPr>
          <a:xfrm>
            <a:off x="4112276" y="5198094"/>
            <a:ext cx="47053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@</a:t>
            </a:r>
            <a:r>
              <a:rPr lang="en-US" sz="2800" dirty="0" err="1"/>
              <a:t>krlos</a:t>
            </a:r>
            <a:endParaRPr lang="en-US" sz="2800" dirty="0"/>
          </a:p>
          <a:p>
            <a:pPr algn="ctr"/>
            <a:r>
              <a:rPr lang="en-US" sz="2800" dirty="0">
                <a:hlinkClick r:id="rId3"/>
              </a:rPr>
              <a:t>carlhernandezm@outlook.com</a:t>
            </a:r>
            <a:endParaRPr lang="en-US" sz="2800" dirty="0"/>
          </a:p>
          <a:p>
            <a:pPr algn="ctr"/>
            <a:r>
              <a:rPr lang="en-US" sz="2800" dirty="0">
                <a:hlinkClick r:id="rId4"/>
              </a:rPr>
              <a:t>https://github.com/khemtz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00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B404-DFF1-4E76-9E3F-DB59F4B3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6041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91062" y="131962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43200" y="914399"/>
            <a:ext cx="12073266" cy="6118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solidFill>
                  <a:srgbClr val="C5990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es-MX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s-MX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{ ... }</a:t>
            </a:r>
          </a:p>
          <a:p>
            <a:pPr marL="0" indent="0">
              <a:buNone/>
            </a:pP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{ ... }</a:t>
            </a:r>
          </a:p>
          <a:p>
            <a:pPr marL="0" indent="0">
              <a:buNone/>
            </a:pP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jdbc</a:t>
            </a: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{ ... }</a:t>
            </a:r>
          </a:p>
          <a:p>
            <a:pPr marL="0" indent="0">
              <a:buNone/>
            </a:pP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twitter</a:t>
            </a:r>
            <a:r>
              <a:rPr lang="es-MX" sz="1600" dirty="0">
                <a:latin typeface="Consolas" panose="020B0609020204030204" pitchFamily="49" charset="0"/>
                <a:cs typeface="Courier New" panose="02070309020205020404" pitchFamily="49" charset="0"/>
              </a:rPr>
              <a:t> { ...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 err="1">
                <a:solidFill>
                  <a:srgbClr val="C5990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</a:t>
            </a:r>
            <a:r>
              <a:rPr lang="es-MX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date</a:t>
            </a:r>
            <a:r>
              <a:rPr lang="es-MX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{  match =&gt; [“</a:t>
            </a:r>
            <a:r>
              <a:rPr lang="es-MX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datefield</a:t>
            </a:r>
            <a:r>
              <a:rPr lang="es-MX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", "MMM  d </a:t>
            </a:r>
            <a:r>
              <a:rPr lang="es-MX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HH:mm:ss</a:t>
            </a:r>
            <a:r>
              <a:rPr lang="es-MX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", "MMM </a:t>
            </a:r>
            <a:r>
              <a:rPr lang="es-MX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dd</a:t>
            </a:r>
            <a:r>
              <a:rPr lang="es-MX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HH:mm:ss</a:t>
            </a:r>
            <a:r>
              <a:rPr lang="es-MX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"]   }</a:t>
            </a:r>
            <a:endParaRPr lang="es-MX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solidFill>
                  <a:srgbClr val="C5990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es-MX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s-MX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elasticsearch</a:t>
            </a:r>
            <a:r>
              <a:rPr lang="es-MX" sz="14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400" b="1" dirty="0">
                <a:solidFill>
                  <a:srgbClr val="07A5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hosts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 =&gt; "1.12.41.1:9200"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400" b="1" dirty="0" err="1">
                <a:solidFill>
                  <a:srgbClr val="07A5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 =&gt; “twitter“</a:t>
            </a:r>
          </a:p>
          <a:p>
            <a:pPr marL="914400" lvl="2" indent="0"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400" b="1" dirty="0" err="1">
                <a:solidFill>
                  <a:srgbClr val="07A5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 =&gt; “twitter-%{+</a:t>
            </a:r>
            <a:r>
              <a:rPr lang="es-MX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YYYY.MM.dd.hh.mm.ss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}“</a:t>
            </a:r>
          </a:p>
          <a:p>
            <a:pPr marL="914400" lvl="2" indent="0"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1400" b="1" dirty="0" err="1">
                <a:solidFill>
                  <a:srgbClr val="07A5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 =&gt; “twitter-%{+</a:t>
            </a:r>
            <a:r>
              <a:rPr lang="es-MX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YYYY.ww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}“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s-MX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stdout</a:t>
            </a:r>
            <a:r>
              <a:rPr lang="es-MX" sz="14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s-MX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codec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 =&gt; </a:t>
            </a:r>
            <a:r>
              <a:rPr lang="es-MX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rubydebug</a:t>
            </a: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s-MX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MX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447" y="-955011"/>
            <a:ext cx="6324020" cy="28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8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9367" y="1251870"/>
            <a:ext cx="11719753" cy="2000696"/>
          </a:xfrm>
        </p:spPr>
        <p:txBody>
          <a:bodyPr>
            <a:noAutofit/>
          </a:bodyPr>
          <a:lstStyle/>
          <a:p>
            <a:r>
              <a:rPr lang="es-ES" sz="1800" dirty="0"/>
              <a:t>Agregar el siguiente plugin en input:</a:t>
            </a:r>
          </a:p>
          <a:p>
            <a:pPr marL="914400" lvl="2" indent="0">
              <a:buNone/>
            </a:pPr>
            <a:endParaRPr lang="es-ES" sz="1100" dirty="0"/>
          </a:p>
          <a:p>
            <a:pPr marL="914400" lvl="2" indent="0">
              <a:buNone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s-ES" sz="2400" dirty="0">
                <a:latin typeface="Consolas" panose="020B0609020204030204" pitchFamily="49" charset="0"/>
              </a:rPr>
              <a:t> {</a:t>
            </a:r>
            <a:r>
              <a:rPr lang="es-ES" sz="1600" dirty="0">
                <a:latin typeface="Consolas" panose="020B0609020204030204" pitchFamily="49" charset="0"/>
              </a:rPr>
              <a:t>	</a:t>
            </a:r>
          </a:p>
          <a:p>
            <a:pPr marL="914400" lvl="2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file</a:t>
            </a:r>
            <a:r>
              <a:rPr lang="es-ES" sz="1600" dirty="0"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</a:t>
            </a:r>
            <a:r>
              <a:rPr lang="es-ES" sz="16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latin typeface="Consolas" panose="020B0609020204030204" pitchFamily="49" charset="0"/>
              </a:rPr>
              <a:t> =&gt; "/home/</a:t>
            </a:r>
            <a:r>
              <a:rPr lang="es-ES" sz="1600" dirty="0" err="1">
                <a:latin typeface="Consolas" panose="020B0609020204030204" pitchFamily="49" charset="0"/>
              </a:rPr>
              <a:t>sordx</a:t>
            </a:r>
            <a:r>
              <a:rPr lang="es-ES" sz="1600" dirty="0">
                <a:latin typeface="Consolas" panose="020B0609020204030204" pitchFamily="49" charset="0"/>
              </a:rPr>
              <a:t>/6.2.2/apache/</a:t>
            </a:r>
            <a:r>
              <a:rPr lang="es-E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info_apache.log</a:t>
            </a:r>
            <a:r>
              <a:rPr lang="es-ES" sz="1600" dirty="0">
                <a:latin typeface="Consolas" panose="020B0609020204030204" pitchFamily="49" charset="0"/>
              </a:rPr>
              <a:t>"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</a:t>
            </a:r>
            <a:r>
              <a:rPr lang="es-ES" sz="16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start_position</a:t>
            </a:r>
            <a:r>
              <a:rPr lang="es-ES" sz="1600" dirty="0">
                <a:latin typeface="Consolas" panose="020B0609020204030204" pitchFamily="49" charset="0"/>
              </a:rPr>
              <a:t> =&gt; </a:t>
            </a:r>
            <a:r>
              <a:rPr lang="es-ES" sz="1600" dirty="0" err="1">
                <a:latin typeface="Consolas" panose="020B0609020204030204" pitchFamily="49" charset="0"/>
              </a:rPr>
              <a:t>beginning</a:t>
            </a:r>
            <a:endParaRPr lang="es-ES" sz="16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s-ES" sz="2400" dirty="0">
                <a:latin typeface="Consolas" panose="020B0609020204030204" pitchFamily="49" charset="0"/>
              </a:rPr>
              <a:t>}</a:t>
            </a:r>
            <a:endParaRPr lang="es-ES" sz="2800" dirty="0"/>
          </a:p>
          <a:p>
            <a:r>
              <a:rPr lang="es-ES" sz="1800" dirty="0"/>
              <a:t>Utilizar el siguiente plugin en </a:t>
            </a:r>
            <a:r>
              <a:rPr lang="es-ES" sz="1800" dirty="0" err="1"/>
              <a:t>filter</a:t>
            </a:r>
            <a:r>
              <a:rPr lang="es-ES" sz="1800" dirty="0"/>
              <a:t>:</a:t>
            </a:r>
          </a:p>
          <a:p>
            <a:pPr marL="457200" lvl="1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s-ES" dirty="0"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grok</a:t>
            </a:r>
            <a:r>
              <a:rPr lang="es-ES" sz="1600" dirty="0"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    </a:t>
            </a:r>
            <a:r>
              <a:rPr lang="es-ES" sz="1600" b="1" dirty="0">
                <a:solidFill>
                  <a:srgbClr val="07A5DE"/>
                </a:solidFill>
                <a:latin typeface="Consolas" panose="020B0609020204030204" pitchFamily="49" charset="0"/>
              </a:rPr>
              <a:t>match</a:t>
            </a:r>
            <a:r>
              <a:rPr lang="es-ES" sz="1600" dirty="0">
                <a:latin typeface="Consolas" panose="020B0609020204030204" pitchFamily="49" charset="0"/>
              </a:rPr>
              <a:t> =&gt; { </a:t>
            </a:r>
            <a:r>
              <a:rPr lang="es-E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message</a:t>
            </a:r>
            <a:r>
              <a:rPr lang="es-E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" =&gt; </a:t>
            </a:r>
            <a:r>
              <a:rPr lang="es-ES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"%{COMBINEDAPACHELOG}" </a:t>
            </a:r>
            <a:r>
              <a:rPr lang="es-ES" sz="1600" dirty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    </a:t>
            </a:r>
            <a:r>
              <a:rPr lang="es-ES" sz="1600" b="1" dirty="0">
                <a:solidFill>
                  <a:srgbClr val="07A5DE"/>
                </a:solidFill>
                <a:latin typeface="Consolas" panose="020B0609020204030204" pitchFamily="49" charset="0"/>
              </a:rPr>
              <a:t>match</a:t>
            </a:r>
            <a:r>
              <a:rPr lang="es-ES" sz="1600" dirty="0">
                <a:latin typeface="Consolas" panose="020B0609020204030204" pitchFamily="49" charset="0"/>
              </a:rPr>
              <a:t> =&gt; { </a:t>
            </a:r>
            <a:r>
              <a:rPr lang="es-E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message</a:t>
            </a:r>
            <a:r>
              <a:rPr lang="es-E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" =&gt; "</a:t>
            </a:r>
            <a:r>
              <a:rPr lang="es-MX" sz="1400" b="1" dirty="0">
                <a:solidFill>
                  <a:schemeClr val="accent4">
                    <a:lumMod val="50000"/>
                  </a:schemeClr>
                </a:solidFill>
              </a:rPr>
              <a:t>(?&lt;hex&gt;[0-9A-F]{1,5})\s+(?&lt;palabra&gt;\w+) </a:t>
            </a:r>
            <a:r>
              <a:rPr lang="es-MX" sz="1400" b="1" dirty="0">
                <a:solidFill>
                  <a:srgbClr val="70AD47"/>
                </a:solidFill>
              </a:rPr>
              <a:t>%{NUMBER:numero2}</a:t>
            </a:r>
            <a:r>
              <a:rPr lang="es-E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" </a:t>
            </a:r>
            <a:r>
              <a:rPr lang="es-ES" sz="1600" dirty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s-ES" sz="2400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C00000"/>
                </a:solidFill>
              </a:rPr>
              <a:t>https://</a:t>
            </a:r>
            <a:r>
              <a:rPr lang="es-ES" sz="1600" b="1" dirty="0" err="1">
                <a:solidFill>
                  <a:srgbClr val="C00000"/>
                </a:solidFill>
              </a:rPr>
              <a:t>github.com</a:t>
            </a:r>
            <a:r>
              <a:rPr lang="es-ES" sz="1600" b="1" dirty="0">
                <a:solidFill>
                  <a:srgbClr val="C00000"/>
                </a:solidFill>
              </a:rPr>
              <a:t>/</a:t>
            </a:r>
            <a:r>
              <a:rPr lang="es-ES" sz="1600" b="1" dirty="0" err="1">
                <a:solidFill>
                  <a:srgbClr val="C00000"/>
                </a:solidFill>
              </a:rPr>
              <a:t>elastic</a:t>
            </a:r>
            <a:r>
              <a:rPr lang="es-ES" sz="1600" b="1" dirty="0">
                <a:solidFill>
                  <a:srgbClr val="C00000"/>
                </a:solidFill>
              </a:rPr>
              <a:t>/</a:t>
            </a:r>
            <a:r>
              <a:rPr lang="es-ES" sz="1600" b="1" dirty="0" err="1">
                <a:solidFill>
                  <a:srgbClr val="C00000"/>
                </a:solidFill>
              </a:rPr>
              <a:t>logstash</a:t>
            </a:r>
            <a:r>
              <a:rPr lang="es-ES" sz="1600" b="1" dirty="0">
                <a:solidFill>
                  <a:srgbClr val="C00000"/>
                </a:solidFill>
              </a:rPr>
              <a:t>/blob/v1.4.2/</a:t>
            </a:r>
            <a:r>
              <a:rPr lang="es-ES" sz="1600" b="1" dirty="0" err="1">
                <a:solidFill>
                  <a:srgbClr val="C00000"/>
                </a:solidFill>
              </a:rPr>
              <a:t>patterns</a:t>
            </a:r>
            <a:r>
              <a:rPr lang="es-ES" sz="1600" b="1" dirty="0">
                <a:solidFill>
                  <a:srgbClr val="C00000"/>
                </a:solidFill>
              </a:rPr>
              <a:t>/</a:t>
            </a:r>
            <a:r>
              <a:rPr lang="es-ES" sz="1600" b="1" dirty="0" err="1">
                <a:solidFill>
                  <a:srgbClr val="C00000"/>
                </a:solidFill>
              </a:rPr>
              <a:t>grok-patterns</a:t>
            </a:r>
            <a:endParaRPr lang="es-ES" sz="1600" b="1" dirty="0">
              <a:solidFill>
                <a:srgbClr val="C00000"/>
              </a:solidFill>
            </a:endParaRPr>
          </a:p>
        </p:txBody>
      </p:sp>
      <p:pic>
        <p:nvPicPr>
          <p:cNvPr id="4" name="Picture 2" descr="Resultado de imagen para post it png">
            <a:extLst>
              <a:ext uri="{FF2B5EF4-FFF2-40B4-BE49-F238E27FC236}">
                <a16:creationId xmlns:a16="http://schemas.microsoft.com/office/drawing/2014/main" id="{78B7C009-16C6-A54E-80E0-5D5A5F8C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79" y="281194"/>
            <a:ext cx="3585729" cy="21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9FB0FFB-7CE3-1049-A777-B8331624C585}"/>
              </a:ext>
            </a:extLst>
          </p:cNvPr>
          <p:cNvSpPr txBox="1"/>
          <p:nvPr/>
        </p:nvSpPr>
        <p:spPr>
          <a:xfrm>
            <a:off x="7592992" y="994602"/>
            <a:ext cx="2870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Para el uso de una expresión regular:</a:t>
            </a:r>
            <a:endParaRPr lang="es-ES" sz="1050" dirty="0"/>
          </a:p>
          <a:p>
            <a:pPr algn="ctr"/>
            <a:endParaRPr lang="es-ES" sz="1400" dirty="0"/>
          </a:p>
          <a:p>
            <a:pPr algn="ctr"/>
            <a:r>
              <a:rPr lang="es-MX" sz="1600" b="1" dirty="0">
                <a:solidFill>
                  <a:srgbClr val="FF0000"/>
                </a:solidFill>
              </a:rPr>
              <a:t>(?&lt;</a:t>
            </a:r>
            <a:r>
              <a:rPr lang="es-ES" sz="1600" b="1" dirty="0" err="1">
                <a:solidFill>
                  <a:srgbClr val="FF0000"/>
                </a:solidFill>
              </a:rPr>
              <a:t>nombredelcampo</a:t>
            </a:r>
            <a:r>
              <a:rPr lang="es-MX" sz="1600" b="1" dirty="0">
                <a:solidFill>
                  <a:srgbClr val="FF0000"/>
                </a:solidFill>
              </a:rPr>
              <a:t>&gt;</a:t>
            </a:r>
            <a:r>
              <a:rPr lang="es-ES" sz="1600" b="1" dirty="0" err="1">
                <a:solidFill>
                  <a:srgbClr val="FF0000"/>
                </a:solidFill>
              </a:rPr>
              <a:t>regexp</a:t>
            </a:r>
            <a:r>
              <a:rPr lang="es-MX" sz="1600" b="1" dirty="0">
                <a:solidFill>
                  <a:srgbClr val="FF0000"/>
                </a:solidFill>
              </a:rPr>
              <a:t>)</a:t>
            </a:r>
            <a:endParaRPr lang="es-E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447" y="-955011"/>
            <a:ext cx="6324020" cy="28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idx="1"/>
          </p:nvPr>
        </p:nvSpPr>
        <p:spPr>
          <a:xfrm>
            <a:off x="490331" y="1484626"/>
            <a:ext cx="11701670" cy="2000696"/>
          </a:xfrm>
        </p:spPr>
        <p:txBody>
          <a:bodyPr>
            <a:noAutofit/>
          </a:bodyPr>
          <a:lstStyle/>
          <a:p>
            <a:r>
              <a:rPr lang="es-ES" sz="2000" dirty="0"/>
              <a:t>Agregar el siguiente plugin en input:</a:t>
            </a:r>
          </a:p>
          <a:p>
            <a:pPr marL="914400" lvl="2" indent="0">
              <a:buNone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s-ES" sz="1800" dirty="0">
                <a:latin typeface="Consolas" panose="020B0609020204030204" pitchFamily="49" charset="0"/>
              </a:rPr>
              <a:t> {	</a:t>
            </a:r>
          </a:p>
          <a:p>
            <a:pPr marL="914400" lvl="2" indent="0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file</a:t>
            </a:r>
            <a:r>
              <a:rPr lang="es-ES" sz="1800" dirty="0"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path</a:t>
            </a:r>
            <a:r>
              <a:rPr lang="es-ES" dirty="0">
                <a:latin typeface="Consolas" panose="020B0609020204030204" pitchFamily="49" charset="0"/>
              </a:rPr>
              <a:t> =&gt; "/home/</a:t>
            </a:r>
            <a:r>
              <a:rPr lang="es-ES" dirty="0" err="1">
                <a:latin typeface="Consolas" panose="020B0609020204030204" pitchFamily="49" charset="0"/>
              </a:rPr>
              <a:t>sordx</a:t>
            </a:r>
            <a:r>
              <a:rPr lang="es-ES" dirty="0">
                <a:latin typeface="Consolas" panose="020B0609020204030204" pitchFamily="49" charset="0"/>
              </a:rPr>
              <a:t>/5.4.0/info_bitcoin.csv"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start_position</a:t>
            </a:r>
            <a:r>
              <a:rPr lang="es-ES" dirty="0">
                <a:latin typeface="Consolas" panose="020B0609020204030204" pitchFamily="49" charset="0"/>
              </a:rPr>
              <a:t> =&gt; </a:t>
            </a:r>
            <a:r>
              <a:rPr lang="es-ES" dirty="0" err="1">
                <a:latin typeface="Consolas" panose="020B0609020204030204" pitchFamily="49" charset="0"/>
              </a:rPr>
              <a:t>beginning</a:t>
            </a:r>
            <a:endParaRPr lang="es-E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}</a:t>
            </a:r>
          </a:p>
          <a:p>
            <a:r>
              <a:rPr lang="es-ES" sz="2000" dirty="0"/>
              <a:t>Utilizar el siguiente plugin en </a:t>
            </a:r>
            <a:r>
              <a:rPr lang="es-ES" sz="2000" dirty="0" err="1"/>
              <a:t>filter</a:t>
            </a:r>
            <a:r>
              <a:rPr lang="es-ES" sz="2000" dirty="0"/>
              <a:t>:</a:t>
            </a:r>
          </a:p>
          <a:p>
            <a:pPr marL="914400" lvl="2" indent="0">
              <a:buNone/>
            </a:pPr>
            <a:r>
              <a:rPr lang="es-E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s-ES" sz="1800" dirty="0">
                <a:latin typeface="Consolas" panose="020B0609020204030204" pitchFamily="49" charset="0"/>
              </a:rPr>
              <a:t> {	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csv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columns</a:t>
            </a:r>
            <a:r>
              <a:rPr lang="en-US" sz="1600" dirty="0">
                <a:latin typeface="Consolas" panose="020B0609020204030204" pitchFamily="49" charset="0"/>
              </a:rPr>
              <a:t> =&gt; ["date", "Open", "High", "Low", "Close", "</a:t>
            </a:r>
            <a:r>
              <a:rPr lang="en-US" sz="1600" dirty="0" err="1">
                <a:latin typeface="Consolas" panose="020B0609020204030204" pitchFamily="49" charset="0"/>
              </a:rPr>
              <a:t>Vbtc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Vcurr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precio</a:t>
            </a:r>
            <a:r>
              <a:rPr lang="en-US" sz="1600" dirty="0">
                <a:latin typeface="Consolas" panose="020B0609020204030204" pitchFamily="49" charset="0"/>
              </a:rPr>
              <a:t>" ] 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separator</a:t>
            </a:r>
            <a:r>
              <a:rPr lang="en-US" sz="1600" dirty="0">
                <a:latin typeface="Consolas" panose="020B0609020204030204" pitchFamily="49" charset="0"/>
              </a:rPr>
              <a:t> =&gt; ","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endParaRPr lang="es-E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620370" y="6400800"/>
            <a:ext cx="727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</a:rPr>
              <a:t>https://www.elastic.co/guide/en/logstash/current/plugins-filters-csv.html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447" y="-955011"/>
            <a:ext cx="6324020" cy="28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7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idx="1"/>
          </p:nvPr>
        </p:nvSpPr>
        <p:spPr>
          <a:xfrm>
            <a:off x="159027" y="1484625"/>
            <a:ext cx="12032974" cy="4690887"/>
          </a:xfrm>
        </p:spPr>
        <p:txBody>
          <a:bodyPr>
            <a:noAutofit/>
          </a:bodyPr>
          <a:lstStyle/>
          <a:p>
            <a:r>
              <a:rPr lang="es-ES" sz="2000" dirty="0"/>
              <a:t>Agregar el siguiente plugin en input:</a:t>
            </a:r>
          </a:p>
          <a:p>
            <a:pPr marL="914400" lvl="2" indent="0">
              <a:buNone/>
            </a:pPr>
            <a:endParaRPr lang="es-ES" sz="1200" dirty="0"/>
          </a:p>
          <a:p>
            <a:pPr marL="914400" lvl="2" indent="0">
              <a:buNone/>
            </a:pPr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s-ES" sz="3200" dirty="0">
                <a:latin typeface="Consolas" panose="020B0609020204030204" pitchFamily="49" charset="0"/>
              </a:rPr>
              <a:t> {</a:t>
            </a:r>
            <a:r>
              <a:rPr lang="es-ES" sz="1800" dirty="0">
                <a:latin typeface="Consolas" panose="020B0609020204030204" pitchFamily="49" charset="0"/>
              </a:rPr>
              <a:t>	</a:t>
            </a:r>
          </a:p>
          <a:p>
            <a:pPr marL="914400" lvl="2" indent="0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twitter</a:t>
            </a:r>
            <a:r>
              <a:rPr lang="es-ES" sz="1800" dirty="0"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hay que definir las llaves en https://apps.twitter.com/</a:t>
            </a:r>
          </a:p>
          <a:p>
            <a:pPr marL="1828800" lvl="4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consumer_key</a:t>
            </a:r>
            <a:r>
              <a:rPr lang="es-ES" sz="1600" dirty="0">
                <a:latin typeface="Consolas" panose="020B0609020204030204" pitchFamily="49" charset="0"/>
              </a:rPr>
              <a:t> =&gt; "k04OYuVZYQ2cDI9898UnIfWVH"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consumer_secret</a:t>
            </a:r>
            <a:r>
              <a:rPr lang="es-ES" sz="1600" dirty="0">
                <a:latin typeface="Consolas" panose="020B0609020204030204" pitchFamily="49" charset="0"/>
              </a:rPr>
              <a:t> =&gt; "o2oQd9NluEAWBzx71o54xJ8KBWvfTawGkbam4"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oauth_token</a:t>
            </a:r>
            <a:r>
              <a:rPr lang="es-ES" sz="1600" dirty="0">
                <a:latin typeface="Consolas" panose="020B0609020204030204" pitchFamily="49" charset="0"/>
              </a:rPr>
              <a:t> =&gt; "10946302-cM3XpQWKVTZ84n9ZJkrzu1mmyl3GxQROd"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oauth_token_secret</a:t>
            </a:r>
            <a:r>
              <a:rPr lang="es-ES" sz="1600" dirty="0">
                <a:latin typeface="Consolas" panose="020B0609020204030204" pitchFamily="49" charset="0"/>
              </a:rPr>
              <a:t> =&gt; "nMFt3uUv75iGarYQRkZL1MceZD9Pb7X5Yb"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follows</a:t>
            </a:r>
            <a:r>
              <a:rPr lang="es-ES" sz="1600" dirty="0">
                <a:latin typeface="Consolas" panose="020B0609020204030204" pitchFamily="49" charset="0"/>
              </a:rPr>
              <a:t> =&gt; [ </a:t>
            </a:r>
            <a:r>
              <a:rPr lang="es-E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"82119937", "151968088", "237372254" ,"97017966", "292116167" </a:t>
            </a:r>
            <a:r>
              <a:rPr lang="es-ES" sz="1600" dirty="0">
                <a:latin typeface="Consolas" panose="020B0609020204030204" pitchFamily="49" charset="0"/>
              </a:rPr>
              <a:t>]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keywords</a:t>
            </a:r>
            <a:r>
              <a:rPr lang="es-ES" sz="1600" dirty="0">
                <a:latin typeface="Consolas" panose="020B0609020204030204" pitchFamily="49" charset="0"/>
              </a:rPr>
              <a:t> =&gt; [ 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EleccionesMexico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", "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eleccionesméxico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sz="1600" dirty="0">
                <a:latin typeface="Consolas" panose="020B0609020204030204" pitchFamily="49" charset="0"/>
              </a:rPr>
              <a:t>]</a:t>
            </a:r>
          </a:p>
          <a:p>
            <a:pPr marL="1828800" lvl="4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      </a:t>
            </a:r>
            <a:r>
              <a:rPr lang="es-ES" sz="2000" b="1" dirty="0" err="1">
                <a:solidFill>
                  <a:srgbClr val="07A5DE"/>
                </a:solidFill>
                <a:latin typeface="Consolas" panose="020B0609020204030204" pitchFamily="49" charset="0"/>
              </a:rPr>
              <a:t>full_tweet</a:t>
            </a:r>
            <a:r>
              <a:rPr lang="es-ES" sz="1600" dirty="0">
                <a:latin typeface="Consolas" panose="020B0609020204030204" pitchFamily="49" charset="0"/>
              </a:rPr>
              <a:t> =&gt; </a:t>
            </a:r>
            <a:r>
              <a:rPr lang="es-E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s-E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       }</a:t>
            </a:r>
          </a:p>
          <a:p>
            <a:pPr marL="914400" lvl="2" indent="0">
              <a:buNone/>
            </a:pPr>
            <a:r>
              <a:rPr lang="es-ES" sz="3200" dirty="0">
                <a:latin typeface="Consolas" panose="020B0609020204030204" pitchFamily="49" charset="0"/>
              </a:rPr>
              <a:t>}</a:t>
            </a:r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447" y="-955011"/>
            <a:ext cx="6324020" cy="28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idx="1"/>
          </p:nvPr>
        </p:nvSpPr>
        <p:spPr>
          <a:xfrm>
            <a:off x="450575" y="1484626"/>
            <a:ext cx="11741426" cy="2000696"/>
          </a:xfrm>
        </p:spPr>
        <p:txBody>
          <a:bodyPr>
            <a:noAutofit/>
          </a:bodyPr>
          <a:lstStyle/>
          <a:p>
            <a:r>
              <a:rPr lang="es-ES" sz="2000" dirty="0"/>
              <a:t>Agregar el siguiente plugin en input: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s-ES" dirty="0">
                <a:latin typeface="Consolas" panose="020B0609020204030204" pitchFamily="49" charset="0"/>
              </a:rPr>
              <a:t> {	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jdbc</a:t>
            </a:r>
            <a:r>
              <a:rPr lang="es-ES" dirty="0"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jdbc_driver_library</a:t>
            </a:r>
            <a:r>
              <a:rPr lang="es-ES" dirty="0">
                <a:latin typeface="Consolas" panose="020B0609020204030204" pitchFamily="49" charset="0"/>
              </a:rPr>
              <a:t> =&gt; "/home/</a:t>
            </a:r>
            <a:r>
              <a:rPr lang="es-ES" dirty="0" err="1">
                <a:latin typeface="Consolas" panose="020B0609020204030204" pitchFamily="49" charset="0"/>
              </a:rPr>
              <a:t>sordx</a:t>
            </a:r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mysql-connector-java-5.1.42-bin.jar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jdbc_driver_class</a:t>
            </a:r>
            <a:r>
              <a:rPr lang="es-ES" dirty="0">
                <a:latin typeface="Consolas" panose="020B0609020204030204" pitchFamily="49" charset="0"/>
              </a:rPr>
              <a:t> =&gt; "</a:t>
            </a:r>
            <a:r>
              <a:rPr lang="es-ES" dirty="0" err="1">
                <a:latin typeface="Consolas" panose="020B0609020204030204" pitchFamily="49" charset="0"/>
              </a:rPr>
              <a:t>com.mysql.jdbc.Driver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jdbc_connection_string</a:t>
            </a:r>
            <a:r>
              <a:rPr lang="es-ES" dirty="0">
                <a:latin typeface="Consolas" panose="020B0609020204030204" pitchFamily="49" charset="0"/>
              </a:rPr>
              <a:t> =&gt; "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jdbc:mysql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://localhost:3306/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BD_informacion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jdbc_user</a:t>
            </a:r>
            <a:r>
              <a:rPr lang="es-ES" dirty="0">
                <a:latin typeface="Consolas" panose="020B0609020204030204" pitchFamily="49" charset="0"/>
              </a:rPr>
              <a:t> =&gt; "Usuario"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jdbc_password</a:t>
            </a:r>
            <a:r>
              <a:rPr lang="es-ES" dirty="0">
                <a:latin typeface="Consolas" panose="020B0609020204030204" pitchFamily="49" charset="0"/>
              </a:rPr>
              <a:t> =&gt; "</a:t>
            </a:r>
            <a:r>
              <a:rPr lang="es-ES" dirty="0" err="1">
                <a:latin typeface="Consolas" panose="020B0609020204030204" pitchFamily="49" charset="0"/>
              </a:rPr>
              <a:t>Password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schedule</a:t>
            </a:r>
            <a:r>
              <a:rPr lang="es-ES" dirty="0">
                <a:latin typeface="Consolas" panose="020B0609020204030204" pitchFamily="49" charset="0"/>
              </a:rPr>
              <a:t> =&gt; "10 * * * *"</a:t>
            </a:r>
          </a:p>
          <a:p>
            <a:pPr marL="1828800" lvl="4" indent="0">
              <a:buNone/>
            </a:pPr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s-ES" dirty="0">
                <a:latin typeface="Consolas" panose="020B0609020204030204" pitchFamily="49" charset="0"/>
              </a:rPr>
              <a:t> =&gt; 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hostname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, interface, 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ipaddress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cliente_name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tablaInterface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s-ES" dirty="0">
                <a:latin typeface="Consolas" panose="020B0609020204030204" pitchFamily="49" charset="0"/>
              </a:rPr>
              <a:t>}</a:t>
            </a:r>
            <a:endParaRPr lang="es-E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540296" y="6230679"/>
            <a:ext cx="9586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C00000"/>
                </a:solidFill>
              </a:rPr>
              <a:t>https://www.elastic.co/guide/en/logstash/current/plugins-inputs-jdbc.html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257" y="-664454"/>
            <a:ext cx="6324020" cy="28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91062" y="131962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MX" dirty="0"/>
              <a:t>Es un indexador de texto, basado en </a:t>
            </a:r>
            <a:r>
              <a:rPr lang="es-MX" dirty="0" err="1"/>
              <a:t>Lucene</a:t>
            </a:r>
            <a:r>
              <a:rPr lang="es-MX" dirty="0"/>
              <a:t>.</a:t>
            </a:r>
            <a:endParaRPr lang="es-MX" dirty="0">
              <a:solidFill>
                <a:srgbClr val="07A5DE"/>
              </a:solidFill>
            </a:endParaRPr>
          </a:p>
          <a:p>
            <a:r>
              <a:rPr lang="es-MX" dirty="0"/>
              <a:t>Programado en JAVA, lo que permite ser multiplataforma.</a:t>
            </a:r>
          </a:p>
          <a:p>
            <a:r>
              <a:rPr lang="es-MX" dirty="0"/>
              <a:t>Se puede considerar como una base de datos NO RELACIONAL, por lo tanto, las búsquedas se realizan mediante </a:t>
            </a:r>
            <a:r>
              <a:rPr lang="es-MX" dirty="0" err="1"/>
              <a:t>Query</a:t>
            </a:r>
            <a:r>
              <a:rPr lang="es-MX" dirty="0"/>
              <a:t> DSL (JSON)</a:t>
            </a:r>
          </a:p>
          <a:p>
            <a:r>
              <a:rPr lang="es-MX" dirty="0"/>
              <a:t>La comunicación se realiza mediante HTTP  utilizando la </a:t>
            </a:r>
            <a:r>
              <a:rPr lang="es-MX" dirty="0" err="1">
                <a:solidFill>
                  <a:srgbClr val="07A5DE"/>
                </a:solidFill>
              </a:rPr>
              <a:t>RESTful</a:t>
            </a:r>
            <a:r>
              <a:rPr lang="es-MX" dirty="0"/>
              <a:t> API, mediante métodos HTTP GET, POST, PUT, DELETE</a:t>
            </a:r>
          </a:p>
          <a:p>
            <a:r>
              <a:rPr lang="es-MX" dirty="0"/>
              <a:t>Permite alta disponibilidad y escalación horizontal.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476" y="-775906"/>
            <a:ext cx="6986030" cy="3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Resultado de imagen para post i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71" y="-216333"/>
            <a:ext cx="3585729" cy="28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056C91"/>
                </a:solidFill>
              </a:rPr>
              <a:t>ElasticSearch 101 – </a:t>
            </a:r>
            <a:r>
              <a:rPr lang="es-ES" b="1" dirty="0">
                <a:solidFill>
                  <a:srgbClr val="056C91"/>
                </a:solidFill>
              </a:rPr>
              <a:t>S</a:t>
            </a:r>
            <a:r>
              <a:rPr lang="es-MX" b="1" dirty="0">
                <a:solidFill>
                  <a:srgbClr val="056C91"/>
                </a:solidFill>
              </a:rPr>
              <a:t>hards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2539" y="3178863"/>
            <a:ext cx="8181458" cy="2555405"/>
            <a:chOff x="1049260" y="2728289"/>
            <a:chExt cx="10113937" cy="3158997"/>
          </a:xfrm>
        </p:grpSpPr>
        <p:sp>
          <p:nvSpPr>
            <p:cNvPr id="2" name="Rectangle 1"/>
            <p:cNvSpPr/>
            <p:nvPr/>
          </p:nvSpPr>
          <p:spPr>
            <a:xfrm>
              <a:off x="1049260" y="4051849"/>
              <a:ext cx="10109070" cy="516835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err="1">
                  <a:solidFill>
                    <a:schemeClr val="accent4">
                      <a:lumMod val="50000"/>
                    </a:schemeClr>
                  </a:solidFill>
                </a:rPr>
                <a:t>Indice</a:t>
              </a:r>
              <a:endParaRPr lang="es-MX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9260" y="4711150"/>
              <a:ext cx="4962746" cy="1172821"/>
              <a:chOff x="1049260" y="4711150"/>
              <a:chExt cx="4962746" cy="11728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75763" y="4711150"/>
                <a:ext cx="4914219" cy="516835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 err="1">
                    <a:solidFill>
                      <a:schemeClr val="accent6"/>
                    </a:solidFill>
                  </a:rPr>
                  <a:t>Shard</a:t>
                </a:r>
                <a:r>
                  <a:rPr lang="es-MX" sz="2800" dirty="0">
                    <a:solidFill>
                      <a:schemeClr val="accent6"/>
                    </a:solidFill>
                  </a:rPr>
                  <a:t> (PA)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49260" y="5367136"/>
                <a:ext cx="832550" cy="516835"/>
              </a:xfrm>
              <a:prstGeom prst="rect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81809" y="5367135"/>
                <a:ext cx="832550" cy="516835"/>
              </a:xfrm>
              <a:prstGeom prst="rect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14358" y="5360512"/>
                <a:ext cx="832550" cy="516835"/>
              </a:xfrm>
              <a:prstGeom prst="rect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46907" y="5360511"/>
                <a:ext cx="832550" cy="516835"/>
              </a:xfrm>
              <a:prstGeom prst="rect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79456" y="5367135"/>
                <a:ext cx="832550" cy="516835"/>
              </a:xfrm>
              <a:prstGeom prst="rect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255026" y="4711150"/>
              <a:ext cx="4908171" cy="1176136"/>
              <a:chOff x="6255026" y="4711150"/>
              <a:chExt cx="4908171" cy="117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255026" y="4711150"/>
                <a:ext cx="4903304" cy="516835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 err="1">
                    <a:solidFill>
                      <a:srgbClr val="00B0F0"/>
                    </a:solidFill>
                  </a:rPr>
                  <a:t>Shard</a:t>
                </a:r>
                <a:r>
                  <a:rPr lang="es-MX" sz="2800" dirty="0">
                    <a:solidFill>
                      <a:srgbClr val="00B0F0"/>
                    </a:solidFill>
                  </a:rPr>
                  <a:t> (PB)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55026" y="5370451"/>
                <a:ext cx="823972" cy="516835"/>
              </a:xfrm>
              <a:prstGeom prst="rect">
                <a:avLst/>
              </a:prstGeom>
              <a:solidFill>
                <a:srgbClr val="00B0F0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76076" y="5370451"/>
                <a:ext cx="823972" cy="516835"/>
              </a:xfrm>
              <a:prstGeom prst="rect">
                <a:avLst/>
              </a:prstGeom>
              <a:solidFill>
                <a:srgbClr val="00B0F0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97126" y="5370451"/>
                <a:ext cx="823972" cy="516835"/>
              </a:xfrm>
              <a:prstGeom prst="rect">
                <a:avLst/>
              </a:prstGeom>
              <a:solidFill>
                <a:srgbClr val="00B0F0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318176" y="5370451"/>
                <a:ext cx="823972" cy="516835"/>
              </a:xfrm>
              <a:prstGeom prst="rect">
                <a:avLst/>
              </a:prstGeom>
              <a:solidFill>
                <a:srgbClr val="00B0F0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339225" y="5370451"/>
                <a:ext cx="823972" cy="516835"/>
              </a:xfrm>
              <a:prstGeom prst="rect">
                <a:avLst/>
              </a:prstGeom>
              <a:solidFill>
                <a:srgbClr val="00B0F0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800" dirty="0">
                    <a:solidFill>
                      <a:schemeClr val="bg1"/>
                    </a:solidFill>
                  </a:rPr>
                  <a:t>ID</a:t>
                </a:r>
              </a:p>
            </p:txBody>
          </p:sp>
        </p:grpSp>
        <p:sp>
          <p:nvSpPr>
            <p:cNvPr id="24" name="Arrow: Down 23"/>
            <p:cNvSpPr/>
            <p:nvPr/>
          </p:nvSpPr>
          <p:spPr>
            <a:xfrm>
              <a:off x="5522844" y="2728289"/>
              <a:ext cx="1126435" cy="993913"/>
            </a:xfrm>
            <a:prstGeom prst="downArrow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35" y="1824866"/>
            <a:ext cx="8267700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13667" y="316495"/>
            <a:ext cx="2540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¿Cuántos documentos puede almacenar un solo </a:t>
            </a:r>
            <a:r>
              <a:rPr lang="es-MX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shard</a:t>
            </a:r>
            <a:r>
              <a:rPr lang="es-MX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algn="ctr"/>
            <a:r>
              <a:rPr lang="es-MX" sz="2400" b="1" dirty="0">
                <a:solidFill>
                  <a:srgbClr val="FF0000"/>
                </a:solidFill>
              </a:rPr>
              <a:t>2,147,483,519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/>
              <a:t>(= </a:t>
            </a:r>
            <a:r>
              <a:rPr lang="es-MX" sz="1400" dirty="0" err="1"/>
              <a:t>Integer.MAX_VALUE</a:t>
            </a:r>
            <a:r>
              <a:rPr lang="es-MX" sz="1400" dirty="0"/>
              <a:t> - 128)</a:t>
            </a:r>
          </a:p>
          <a:p>
            <a:pPr algn="ctr"/>
            <a:r>
              <a:rPr lang="es-MX" sz="1400" dirty="0" err="1"/>
              <a:t>Ó</a:t>
            </a:r>
            <a:endParaRPr lang="es-MX" sz="1400" dirty="0"/>
          </a:p>
          <a:p>
            <a:pPr algn="ctr"/>
            <a:r>
              <a:rPr lang="es-MX" sz="3200" b="1" dirty="0">
                <a:solidFill>
                  <a:srgbClr val="FF0000"/>
                </a:solidFill>
              </a:rPr>
              <a:t>64Gb</a:t>
            </a:r>
          </a:p>
        </p:txBody>
      </p:sp>
    </p:spTree>
    <p:extLst>
      <p:ext uri="{BB962C8B-B14F-4D97-AF65-F5344CB8AC3E}">
        <p14:creationId xmlns:p14="http://schemas.microsoft.com/office/powerpoint/2010/main" val="19461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52199" y="2845881"/>
            <a:ext cx="8383854" cy="1968649"/>
            <a:chOff x="2615912" y="1243277"/>
            <a:chExt cx="5988111" cy="1817166"/>
          </a:xfrm>
        </p:grpSpPr>
        <p:grpSp>
          <p:nvGrpSpPr>
            <p:cNvPr id="5" name="Group 4"/>
            <p:cNvGrpSpPr/>
            <p:nvPr/>
          </p:nvGrpSpPr>
          <p:grpSpPr>
            <a:xfrm>
              <a:off x="2615912" y="1243277"/>
              <a:ext cx="1682045" cy="1817166"/>
              <a:chOff x="2923822" y="515488"/>
              <a:chExt cx="1682045" cy="181716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23822" y="895740"/>
                <a:ext cx="1682045" cy="14369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23822" y="515488"/>
                <a:ext cx="1682045" cy="38025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/>
                  <a:t>NODE1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735505" y="1243277"/>
              <a:ext cx="1682045" cy="1817166"/>
              <a:chOff x="2923822" y="515488"/>
              <a:chExt cx="1682045" cy="18171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23822" y="895740"/>
                <a:ext cx="1682045" cy="14369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23822" y="515488"/>
                <a:ext cx="1682045" cy="38025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/>
                  <a:t>NODE2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21978" y="1243277"/>
              <a:ext cx="1682045" cy="1817166"/>
              <a:chOff x="2923822" y="515488"/>
              <a:chExt cx="1682045" cy="18171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23822" y="895740"/>
                <a:ext cx="1682045" cy="14369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3822" y="515488"/>
                <a:ext cx="1682045" cy="38025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/>
                  <a:t>NODE3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11924" y="1837262"/>
              <a:ext cx="391885" cy="356869"/>
              <a:chOff x="3211924" y="1743952"/>
              <a:chExt cx="391885" cy="356869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3211924" y="1743952"/>
                <a:ext cx="391885" cy="3568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77320" y="1762614"/>
                <a:ext cx="269746" cy="284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400" b="1" dirty="0"/>
                  <a:t>PA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642288" y="2449848"/>
              <a:ext cx="391885" cy="356869"/>
              <a:chOff x="7642288" y="2469226"/>
              <a:chExt cx="391885" cy="356869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7642288" y="2469226"/>
                <a:ext cx="391885" cy="3568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706678" y="2503382"/>
                <a:ext cx="272723" cy="284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400" b="1" dirty="0"/>
                  <a:t>PB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424276" y="1837262"/>
              <a:ext cx="391885" cy="356869"/>
              <a:chOff x="5424276" y="1762614"/>
              <a:chExt cx="391885" cy="356869"/>
            </a:xfrm>
          </p:grpSpPr>
          <p:sp>
            <p:nvSpPr>
              <p:cNvPr id="16" name="Rectangle: Rounded Corners 15"/>
              <p:cNvSpPr/>
              <p:nvPr/>
            </p:nvSpPr>
            <p:spPr>
              <a:xfrm>
                <a:off x="5424276" y="1762614"/>
                <a:ext cx="391885" cy="35686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446646" y="1787160"/>
                <a:ext cx="347144" cy="284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400" b="1" dirty="0"/>
                  <a:t>RA0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427070" y="2499867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RB1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215940" y="2449848"/>
              <a:ext cx="391885" cy="356869"/>
              <a:chOff x="3253264" y="2430469"/>
              <a:chExt cx="391885" cy="356869"/>
            </a:xfrm>
          </p:grpSpPr>
          <p:sp>
            <p:nvSpPr>
              <p:cNvPr id="17" name="Rectangle: Rounded Corners 16"/>
              <p:cNvSpPr/>
              <p:nvPr/>
            </p:nvSpPr>
            <p:spPr>
              <a:xfrm>
                <a:off x="3253264" y="2430469"/>
                <a:ext cx="391885" cy="35686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78496" y="2455579"/>
                <a:ext cx="341419" cy="284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400" b="1" dirty="0"/>
                  <a:t>RB0</a:t>
                </a:r>
              </a:p>
            </p:txBody>
          </p:sp>
        </p:grpSp>
        <p:cxnSp>
          <p:nvCxnSpPr>
            <p:cNvPr id="31" name="Straight Arrow Connector 30"/>
            <p:cNvCxnSpPr>
              <a:stCxn id="21" idx="3"/>
              <a:endCxn id="25" idx="1"/>
            </p:cNvCxnSpPr>
            <p:nvPr/>
          </p:nvCxnSpPr>
          <p:spPr>
            <a:xfrm>
              <a:off x="3547066" y="1997972"/>
              <a:ext cx="1899580" cy="588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1"/>
              <a:endCxn id="27" idx="3"/>
            </p:cNvCxnSpPr>
            <p:nvPr/>
          </p:nvCxnSpPr>
          <p:spPr>
            <a:xfrm flipH="1" flipV="1">
              <a:off x="3582591" y="2617005"/>
              <a:ext cx="4124087" cy="904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itle 1"/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056C91"/>
                </a:solidFill>
              </a:rPr>
              <a:t>ElasticSearch – Replicación de </a:t>
            </a:r>
            <a:r>
              <a:rPr lang="es-MX" b="1" dirty="0" err="1">
                <a:solidFill>
                  <a:srgbClr val="056C91"/>
                </a:solidFill>
              </a:rPr>
              <a:t>shards</a:t>
            </a:r>
            <a:endParaRPr lang="es-MX" b="1" dirty="0">
              <a:solidFill>
                <a:srgbClr val="056C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9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400018" y="2719193"/>
            <a:ext cx="8645346" cy="2315703"/>
            <a:chOff x="2419815" y="4824884"/>
            <a:chExt cx="6174879" cy="1653975"/>
          </a:xfrm>
        </p:grpSpPr>
        <p:grpSp>
          <p:nvGrpSpPr>
            <p:cNvPr id="38" name="Group 37"/>
            <p:cNvGrpSpPr/>
            <p:nvPr/>
          </p:nvGrpSpPr>
          <p:grpSpPr>
            <a:xfrm>
              <a:off x="2606583" y="4917207"/>
              <a:ext cx="5988111" cy="1418280"/>
              <a:chOff x="2615912" y="1243277"/>
              <a:chExt cx="5988111" cy="181716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615912" y="1243277"/>
                <a:ext cx="1682045" cy="1817166"/>
                <a:chOff x="2923822" y="515488"/>
                <a:chExt cx="1682045" cy="1817166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923822" y="895740"/>
                  <a:ext cx="1682045" cy="14369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23822" y="515488"/>
                  <a:ext cx="1682045" cy="380251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400" b="1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rPr>
                    <a:t>NODE1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735505" y="1243277"/>
                <a:ext cx="1682045" cy="1817166"/>
                <a:chOff x="2923822" y="515488"/>
                <a:chExt cx="1682045" cy="1817166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923822" y="895740"/>
                  <a:ext cx="1682045" cy="14369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923822" y="515488"/>
                  <a:ext cx="1682045" cy="3802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400" b="1" dirty="0"/>
                    <a:t>NODE2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921978" y="1243277"/>
                <a:ext cx="1682045" cy="1817166"/>
                <a:chOff x="2923822" y="515488"/>
                <a:chExt cx="1682045" cy="1817166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923822" y="895740"/>
                  <a:ext cx="1682045" cy="14369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923822" y="515488"/>
                  <a:ext cx="1682045" cy="3802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400" b="1" dirty="0"/>
                    <a:t>NODE3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211924" y="1837262"/>
                <a:ext cx="391885" cy="356869"/>
                <a:chOff x="3211924" y="1743952"/>
                <a:chExt cx="391885" cy="356869"/>
              </a:xfrm>
            </p:grpSpPr>
            <p:sp>
              <p:nvSpPr>
                <p:cNvPr id="55" name="Rectangle: Rounded Corners 54"/>
                <p:cNvSpPr/>
                <p:nvPr/>
              </p:nvSpPr>
              <p:spPr>
                <a:xfrm>
                  <a:off x="3211924" y="1743952"/>
                  <a:ext cx="391885" cy="356869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23360" y="1762614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MX" sz="1400" b="1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7642288" y="2441142"/>
                <a:ext cx="391885" cy="365575"/>
                <a:chOff x="7642288" y="2460520"/>
                <a:chExt cx="391885" cy="365575"/>
              </a:xfrm>
            </p:grpSpPr>
            <p:sp>
              <p:nvSpPr>
                <p:cNvPr id="53" name="Rectangle: Rounded Corners 52"/>
                <p:cNvSpPr/>
                <p:nvPr/>
              </p:nvSpPr>
              <p:spPr>
                <a:xfrm>
                  <a:off x="7642288" y="2469226"/>
                  <a:ext cx="391885" cy="356869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7706678" y="2460520"/>
                  <a:ext cx="272723" cy="2816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MX" sz="1400" b="1" dirty="0"/>
                    <a:t>PB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400740" y="1833234"/>
                <a:ext cx="391885" cy="360897"/>
                <a:chOff x="5400740" y="1758586"/>
                <a:chExt cx="391885" cy="360897"/>
              </a:xfrm>
            </p:grpSpPr>
            <p:sp>
              <p:nvSpPr>
                <p:cNvPr id="51" name="Rectangle: Rounded Corners 50"/>
                <p:cNvSpPr/>
                <p:nvPr/>
              </p:nvSpPr>
              <p:spPr>
                <a:xfrm>
                  <a:off x="5400740" y="1762614"/>
                  <a:ext cx="391885" cy="35686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432688" y="1758586"/>
                  <a:ext cx="347143" cy="2816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MX" sz="1400" b="1" dirty="0"/>
                    <a:t>RA0</a:t>
                  </a: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5427070" y="2499867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dirty="0">
                    <a:solidFill>
                      <a:schemeClr val="bg1"/>
                    </a:solidFill>
                  </a:rPr>
                  <a:t>RB1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3172874" y="2449848"/>
                <a:ext cx="434951" cy="356869"/>
                <a:chOff x="3210198" y="2430469"/>
                <a:chExt cx="434951" cy="35686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253264" y="2430469"/>
                  <a:ext cx="391885" cy="35686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10198" y="2455579"/>
                  <a:ext cx="18473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s-MX" sz="1400" b="1" dirty="0"/>
                </a:p>
              </p:txBody>
            </p:sp>
          </p:grpSp>
        </p:grpSp>
        <p:cxnSp>
          <p:nvCxnSpPr>
            <p:cNvPr id="72" name="Straight Connector 71"/>
            <p:cNvCxnSpPr/>
            <p:nvPr/>
          </p:nvCxnSpPr>
          <p:spPr>
            <a:xfrm>
              <a:off x="2453268" y="4824884"/>
              <a:ext cx="1927976" cy="160937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419815" y="4824884"/>
              <a:ext cx="1961430" cy="165397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E5E54118-2C90-4CFC-946A-373DA1C9E830}"/>
              </a:ext>
            </a:extLst>
          </p:cNvPr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056C91"/>
                </a:solidFill>
              </a:rPr>
              <a:t>ElasticSearch – Replicación de </a:t>
            </a:r>
            <a:r>
              <a:rPr lang="es-MX" b="1" dirty="0" err="1">
                <a:solidFill>
                  <a:srgbClr val="056C91"/>
                </a:solidFill>
              </a:rPr>
              <a:t>shards</a:t>
            </a:r>
            <a:endParaRPr lang="es-MX" b="1" dirty="0">
              <a:solidFill>
                <a:srgbClr val="056C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6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437549" y="2849105"/>
            <a:ext cx="7604063" cy="1985711"/>
            <a:chOff x="3163545" y="4917207"/>
            <a:chExt cx="5431149" cy="1418280"/>
          </a:xfrm>
        </p:grpSpPr>
        <p:grpSp>
          <p:nvGrpSpPr>
            <p:cNvPr id="85" name="Group 84"/>
            <p:cNvGrpSpPr/>
            <p:nvPr/>
          </p:nvGrpSpPr>
          <p:grpSpPr>
            <a:xfrm>
              <a:off x="3163545" y="4917207"/>
              <a:ext cx="5431149" cy="1418280"/>
              <a:chOff x="3163544" y="4413353"/>
              <a:chExt cx="5431149" cy="1817166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63544" y="4413353"/>
                <a:ext cx="5431149" cy="1817166"/>
                <a:chOff x="3172874" y="1243277"/>
                <a:chExt cx="5431149" cy="1817166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4735505" y="1243278"/>
                  <a:ext cx="1682045" cy="1817165"/>
                  <a:chOff x="2923822" y="515489"/>
                  <a:chExt cx="1682045" cy="1817165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923822" y="895740"/>
                    <a:ext cx="1682045" cy="143691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923822" y="515489"/>
                    <a:ext cx="1682045" cy="380251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400" b="1" dirty="0"/>
                      <a:t>NODE2</a:t>
                    </a:r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6921978" y="1243277"/>
                  <a:ext cx="1682045" cy="1817166"/>
                  <a:chOff x="2923822" y="515488"/>
                  <a:chExt cx="1682045" cy="1817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923822" y="895740"/>
                    <a:ext cx="1682045" cy="143691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2923822" y="515488"/>
                    <a:ext cx="1682045" cy="380251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400" b="1" dirty="0"/>
                      <a:t>NODE3</a:t>
                    </a:r>
                  </a:p>
                </p:txBody>
              </p: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3223360" y="1855924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MX" sz="1400" b="1" dirty="0"/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7642288" y="2449848"/>
                  <a:ext cx="391885" cy="356869"/>
                  <a:chOff x="7642288" y="2469226"/>
                  <a:chExt cx="391885" cy="356869"/>
                </a:xfrm>
              </p:grpSpPr>
              <p:sp>
                <p:nvSpPr>
                  <p:cNvPr id="107" name="Rectangle: Rounded Corners 106"/>
                  <p:cNvSpPr/>
                  <p:nvPr/>
                </p:nvSpPr>
                <p:spPr>
                  <a:xfrm>
                    <a:off x="7642288" y="2469226"/>
                    <a:ext cx="391885" cy="35686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7706678" y="2503382"/>
                    <a:ext cx="272723" cy="2816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MX" sz="1400" b="1" dirty="0"/>
                      <a:t>PB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5400740" y="1818947"/>
                  <a:ext cx="391885" cy="375184"/>
                  <a:chOff x="5400740" y="1744299"/>
                  <a:chExt cx="391885" cy="375184"/>
                </a:xfrm>
              </p:grpSpPr>
              <p:sp>
                <p:nvSpPr>
                  <p:cNvPr id="105" name="Rectangle: Rounded Corners 104"/>
                  <p:cNvSpPr/>
                  <p:nvPr/>
                </p:nvSpPr>
                <p:spPr>
                  <a:xfrm>
                    <a:off x="5400740" y="1762614"/>
                    <a:ext cx="391885" cy="35686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61809" y="1744299"/>
                    <a:ext cx="269746" cy="2816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MX" sz="1400" b="1" dirty="0"/>
                      <a:t>PA</a:t>
                    </a: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5427070" y="2499867"/>
                  <a:ext cx="4780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dirty="0">
                      <a:solidFill>
                        <a:schemeClr val="bg1"/>
                      </a:solidFill>
                    </a:rPr>
                    <a:t>RB1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172874" y="2474958"/>
                  <a:ext cx="18473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s-MX" sz="1400" b="1" dirty="0"/>
                </a:p>
              </p:txBody>
            </p:sp>
          </p:grpSp>
          <p:sp>
            <p:nvSpPr>
              <p:cNvPr id="91" name="Rectangle: Rounded Corners 90"/>
              <p:cNvSpPr/>
              <p:nvPr/>
            </p:nvSpPr>
            <p:spPr>
              <a:xfrm>
                <a:off x="7650318" y="4973899"/>
                <a:ext cx="391885" cy="35686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5391410" y="5594912"/>
                <a:ext cx="391885" cy="35686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83839" y="4959460"/>
                <a:ext cx="347144" cy="28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400" b="1" dirty="0"/>
                  <a:t>RA0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25921" y="5591164"/>
                <a:ext cx="341419" cy="28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400" b="1" dirty="0"/>
                  <a:t>RB0</a:t>
                </a: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>
              <a:off x="5830369" y="5520710"/>
              <a:ext cx="1776176" cy="455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08" idx="1"/>
            </p:cNvCxnSpPr>
            <p:nvPr/>
          </p:nvCxnSpPr>
          <p:spPr>
            <a:xfrm flipH="1">
              <a:off x="5793186" y="5995496"/>
              <a:ext cx="1904163" cy="26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E2AAFBD-6896-4F46-91C0-F692C7710F5A}"/>
              </a:ext>
            </a:extLst>
          </p:cNvPr>
          <p:cNvSpPr txBox="1">
            <a:spLocks/>
          </p:cNvSpPr>
          <p:nvPr/>
        </p:nvSpPr>
        <p:spPr>
          <a:xfrm>
            <a:off x="1075764" y="159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056C91"/>
                </a:solidFill>
              </a:rPr>
              <a:t>ElasticSearch – Replicación de </a:t>
            </a:r>
            <a:r>
              <a:rPr lang="es-MX" b="1" dirty="0" err="1">
                <a:solidFill>
                  <a:srgbClr val="056C91"/>
                </a:solidFill>
              </a:rPr>
              <a:t>shards</a:t>
            </a:r>
            <a:endParaRPr lang="es-MX" b="1" dirty="0">
              <a:solidFill>
                <a:srgbClr val="056C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20" y="2333002"/>
            <a:ext cx="10972800" cy="5147733"/>
          </a:xfrm>
        </p:spPr>
        <p:txBody>
          <a:bodyPr>
            <a:normAutofit/>
          </a:bodyPr>
          <a:lstStyle/>
          <a:p>
            <a:r>
              <a:rPr lang="es-MX" sz="2400" dirty="0"/>
              <a:t>Front-</a:t>
            </a:r>
            <a:r>
              <a:rPr lang="es-MX" sz="2400" dirty="0" err="1"/>
              <a:t>End</a:t>
            </a:r>
            <a:r>
              <a:rPr lang="es-MX" sz="2400" dirty="0"/>
              <a:t>, GUI que permite visualizar los datos obtenidos de ElasticSearch</a:t>
            </a:r>
          </a:p>
          <a:p>
            <a:r>
              <a:rPr lang="es-MX" sz="2400" dirty="0"/>
              <a:t>La comunicación se da entre ElasticSearch y Kibana utilizando las peticiones de la API </a:t>
            </a:r>
            <a:r>
              <a:rPr lang="es-MX" sz="2400" dirty="0" err="1"/>
              <a:t>RESTful</a:t>
            </a:r>
            <a:endParaRPr lang="es-MX" sz="2400" dirty="0"/>
          </a:p>
          <a:p>
            <a:r>
              <a:rPr lang="es-MX" sz="2400" dirty="0"/>
              <a:t>Te permite hacer</a:t>
            </a:r>
            <a:r>
              <a:rPr lang="es-ES" sz="2400" dirty="0"/>
              <a:t> fácilmente</a:t>
            </a:r>
            <a:r>
              <a:rPr lang="es-MX" sz="2400" dirty="0"/>
              <a:t> visualizaciones y dashboards</a:t>
            </a:r>
            <a:endParaRPr lang="es-ES" sz="2400" dirty="0"/>
          </a:p>
          <a:p>
            <a:r>
              <a:rPr lang="es-MX" sz="2400" dirty="0"/>
              <a:t>Desarrollado en node-js</a:t>
            </a:r>
          </a:p>
        </p:txBody>
      </p:sp>
      <p:pic>
        <p:nvPicPr>
          <p:cNvPr id="1026" name="Picture 2" descr="Resultado de imagen para node j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31" y="3946451"/>
            <a:ext cx="3430772" cy="34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213" y="-554591"/>
            <a:ext cx="6345507" cy="28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iban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1" r="1" b="1"/>
          <a:stretch/>
        </p:blipFill>
        <p:spPr bwMode="auto"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iban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r="12100" b="2"/>
          <a:stretch/>
        </p:blipFill>
        <p:spPr bwMode="auto">
          <a:xfrm>
            <a:off x="20" y="10"/>
            <a:ext cx="9154673" cy="686347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ban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r="3" b="3"/>
          <a:stretch/>
        </p:blipFill>
        <p:spPr bwMode="auto"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7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744</Words>
  <Application>Microsoft Office PowerPoint</Application>
  <PresentationFormat>Panorámica</PresentationFormat>
  <Paragraphs>206</Paragraphs>
  <Slides>26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empiezo?</vt:lpstr>
      <vt:lpstr>Presentación de PowerPoint</vt:lpstr>
      <vt:lpstr>Presentación de PowerPoint</vt:lpstr>
      <vt:lpstr>Xpack</vt:lpstr>
      <vt:lpstr>Presentación de PowerPoint</vt:lpstr>
      <vt:lpstr>Ejemplos: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Damaris</dc:creator>
  <cp:lastModifiedBy>Damaris</cp:lastModifiedBy>
  <cp:revision>10</cp:revision>
  <dcterms:created xsi:type="dcterms:W3CDTF">2019-04-23T04:04:17Z</dcterms:created>
  <dcterms:modified xsi:type="dcterms:W3CDTF">2019-07-24T22:54:51Z</dcterms:modified>
</cp:coreProperties>
</file>