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56" r:id="rId2"/>
    <p:sldId id="297" r:id="rId3"/>
    <p:sldId id="299" r:id="rId4"/>
    <p:sldId id="298" r:id="rId5"/>
    <p:sldId id="301" r:id="rId6"/>
    <p:sldId id="329" r:id="rId7"/>
    <p:sldId id="328" r:id="rId8"/>
    <p:sldId id="300" r:id="rId9"/>
    <p:sldId id="330" r:id="rId10"/>
    <p:sldId id="331" r:id="rId11"/>
    <p:sldId id="333" r:id="rId12"/>
    <p:sldId id="332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04" r:id="rId21"/>
    <p:sldId id="302" r:id="rId22"/>
    <p:sldId id="305" r:id="rId23"/>
    <p:sldId id="306" r:id="rId24"/>
    <p:sldId id="307" r:id="rId25"/>
    <p:sldId id="308" r:id="rId26"/>
    <p:sldId id="309" r:id="rId27"/>
    <p:sldId id="314" r:id="rId28"/>
    <p:sldId id="311" r:id="rId29"/>
    <p:sldId id="316" r:id="rId30"/>
    <p:sldId id="312" r:id="rId31"/>
    <p:sldId id="318" r:id="rId32"/>
    <p:sldId id="317" r:id="rId33"/>
    <p:sldId id="313" r:id="rId34"/>
    <p:sldId id="319" r:id="rId35"/>
    <p:sldId id="320" r:id="rId36"/>
    <p:sldId id="321" r:id="rId37"/>
    <p:sldId id="327" r:id="rId38"/>
    <p:sldId id="324" r:id="rId39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BF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EAAFD-D35A-46C4-A3CD-5236ECD9253C}" type="datetimeFigureOut">
              <a:rPr lang="th-TH" smtClean="0"/>
              <a:t>16/02/63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90A76-9179-4446-95F7-80A358F70C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70108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B172-1E45-4EAB-A57A-08A359D18A2C}" type="datetime1">
              <a:rPr lang="th-TH" smtClean="0"/>
              <a:t>16/02/63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0371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8DDC-457B-43C0-89D5-3AD83CE9E321}" type="datetime1">
              <a:rPr lang="th-TH" smtClean="0"/>
              <a:t>16/02/63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265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0620-1AA0-4DF3-95A6-C505D0F2E7C7}" type="datetime1">
              <a:rPr lang="th-TH" smtClean="0"/>
              <a:t>16/02/63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5837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AA24-29DD-4A8C-8B4E-F951DDEEB859}" type="datetime1">
              <a:rPr lang="th-TH" smtClean="0"/>
              <a:t>16/02/63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975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36850-3C50-4635-A053-C73C2063B7A5}" type="datetime1">
              <a:rPr lang="th-TH" smtClean="0"/>
              <a:t>16/02/63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4905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71FD-8B5E-40C8-9CD9-D2B5BE82BA2F}" type="datetime1">
              <a:rPr lang="th-TH" smtClean="0"/>
              <a:t>16/02/63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15040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C2CD-5ADB-437B-8389-01D4955C5BFE}" type="datetime1">
              <a:rPr lang="th-TH" smtClean="0"/>
              <a:t>16/02/63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4034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694C-1930-4BA8-8E49-375DCA936F44}" type="datetime1">
              <a:rPr lang="th-TH" smtClean="0"/>
              <a:t>16/02/63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6832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20FB-8F97-4A63-A3F3-B1FBB6AD2BD7}" type="datetime1">
              <a:rPr lang="th-TH" smtClean="0"/>
              <a:t>16/02/63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3561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79853-3528-4111-9E35-37E933C5C532}" type="datetime1">
              <a:rPr lang="th-TH" smtClean="0"/>
              <a:t>16/02/63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3963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9B79-B39F-47BF-AA92-85EB8F71FD90}" type="datetime1">
              <a:rPr lang="th-TH" smtClean="0"/>
              <a:t>16/02/63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0260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3C930-A493-4C92-9113-E553C48B311C}" type="datetime1">
              <a:rPr lang="th-TH" smtClean="0"/>
              <a:t>16/02/63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188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Software Design and Architecture</a:t>
            </a:r>
            <a:endParaRPr lang="th-TH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3886200"/>
            <a:ext cx="6984776" cy="1752600"/>
          </a:xfrm>
        </p:spPr>
        <p:txBody>
          <a:bodyPr/>
          <a:lstStyle/>
          <a:p>
            <a:r>
              <a:rPr lang="en-US" dirty="0"/>
              <a:t> Command and Template Patterns</a:t>
            </a:r>
          </a:p>
        </p:txBody>
      </p:sp>
    </p:spTree>
    <p:extLst>
      <p:ext uri="{BB962C8B-B14F-4D97-AF65-F5344CB8AC3E}">
        <p14:creationId xmlns:p14="http://schemas.microsoft.com/office/powerpoint/2010/main" val="42740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10</a:t>
            </a:fld>
            <a:endParaRPr lang="th-TH"/>
          </a:p>
        </p:txBody>
      </p:sp>
      <p:pic>
        <p:nvPicPr>
          <p:cNvPr id="2052" name="Picture 4" descr="Command Pattern 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836712"/>
            <a:ext cx="5334000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Command Pattern</a:t>
            </a:r>
            <a:endParaRPr lang="th-TH" sz="4000" b="1" dirty="0"/>
          </a:p>
        </p:txBody>
      </p:sp>
      <p:sp>
        <p:nvSpPr>
          <p:cNvPr id="7" name="Rectangle 6"/>
          <p:cNvSpPr/>
          <p:nvPr/>
        </p:nvSpPr>
        <p:spPr>
          <a:xfrm>
            <a:off x="2051720" y="4837213"/>
            <a:ext cx="2286000" cy="646331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lvl="0"/>
            <a:r>
              <a:rPr lang="en-US" sz="3600" b="1" dirty="0" smtClean="0">
                <a:solidFill>
                  <a:prstClr val="black"/>
                </a:solidFill>
              </a:rPr>
              <a:t>Command</a:t>
            </a:r>
            <a:endParaRPr lang="en-US" sz="3600" dirty="0" smtClean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37648" y="2513796"/>
            <a:ext cx="1722784" cy="646331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lvl="0"/>
            <a:r>
              <a:rPr lang="en-US" sz="3600" b="1" dirty="0" smtClean="0">
                <a:solidFill>
                  <a:prstClr val="black"/>
                </a:solidFill>
              </a:rPr>
              <a:t>Invoker</a:t>
            </a:r>
            <a:endParaRPr lang="en-US" sz="3600" dirty="0" smtClean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51859" y="908720"/>
            <a:ext cx="1420541" cy="646331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lvl="0"/>
            <a:r>
              <a:rPr lang="en-US" sz="3600" b="1" dirty="0" smtClean="0">
                <a:solidFill>
                  <a:prstClr val="black"/>
                </a:solidFill>
              </a:rPr>
              <a:t>Client</a:t>
            </a:r>
            <a:endParaRPr lang="en-US" sz="3600" dirty="0" smtClean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63688" y="908720"/>
            <a:ext cx="1925960" cy="646331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lvl="0"/>
            <a:r>
              <a:rPr lang="en-US" sz="3600" b="1" dirty="0" smtClean="0">
                <a:solidFill>
                  <a:prstClr val="black"/>
                </a:solidFill>
              </a:rPr>
              <a:t>Receiver</a:t>
            </a:r>
            <a:endParaRPr lang="en-US" sz="36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35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11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2278329" y="1628800"/>
            <a:ext cx="4572000" cy="3539430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en-US" sz="1600" dirty="0"/>
              <a:t>public class Stock {</a:t>
            </a:r>
          </a:p>
          <a:p>
            <a:r>
              <a:rPr lang="en-US" sz="1600" dirty="0"/>
              <a:t>	</a:t>
            </a:r>
          </a:p>
          <a:p>
            <a:r>
              <a:rPr lang="en-US" sz="1600" dirty="0"/>
              <a:t>   private String name = "ABC";</a:t>
            </a:r>
          </a:p>
          <a:p>
            <a:r>
              <a:rPr lang="en-US" sz="1600" dirty="0"/>
              <a:t>   private </a:t>
            </a:r>
            <a:r>
              <a:rPr lang="en-US" sz="1600" dirty="0" err="1"/>
              <a:t>int</a:t>
            </a:r>
            <a:r>
              <a:rPr lang="en-US" sz="1600" dirty="0"/>
              <a:t> quantity = 10;</a:t>
            </a:r>
          </a:p>
          <a:p>
            <a:endParaRPr lang="en-US" sz="1600" dirty="0"/>
          </a:p>
          <a:p>
            <a:r>
              <a:rPr lang="en-US" sz="1600" dirty="0"/>
              <a:t>   public void buy(){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System.out.println</a:t>
            </a:r>
            <a:r>
              <a:rPr lang="en-US" sz="1600" dirty="0"/>
              <a:t>("Stock [ Name: "+name+", </a:t>
            </a:r>
          </a:p>
          <a:p>
            <a:r>
              <a:rPr lang="en-US" sz="1600" dirty="0"/>
              <a:t>         Quantity: " + quantity +" ] bought");</a:t>
            </a:r>
          </a:p>
          <a:p>
            <a:r>
              <a:rPr lang="en-US" sz="1600" dirty="0"/>
              <a:t>   }</a:t>
            </a:r>
          </a:p>
          <a:p>
            <a:r>
              <a:rPr lang="en-US" sz="1600" dirty="0"/>
              <a:t>   public void sell(){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System.out.println</a:t>
            </a:r>
            <a:r>
              <a:rPr lang="en-US" sz="1600" dirty="0"/>
              <a:t>("Stock [ Name: "+name+", </a:t>
            </a:r>
          </a:p>
          <a:p>
            <a:r>
              <a:rPr lang="en-US" sz="1600" dirty="0"/>
              <a:t>         Quantity: " + quantity +" ] sold");</a:t>
            </a:r>
          </a:p>
          <a:p>
            <a:r>
              <a:rPr lang="en-US" sz="1600" dirty="0"/>
              <a:t>   }</a:t>
            </a:r>
          </a:p>
          <a:p>
            <a:r>
              <a:rPr lang="en-US" sz="1600" dirty="0"/>
              <a:t>}</a:t>
            </a:r>
            <a:endParaRPr lang="th-TH" sz="1600" dirty="0"/>
          </a:p>
        </p:txBody>
      </p:sp>
      <p:sp>
        <p:nvSpPr>
          <p:cNvPr id="4" name="Rectangle 3"/>
          <p:cNvSpPr/>
          <p:nvPr/>
        </p:nvSpPr>
        <p:spPr>
          <a:xfrm>
            <a:off x="2309664" y="764704"/>
            <a:ext cx="1925960" cy="646331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lvl="0"/>
            <a:r>
              <a:rPr lang="en-US" sz="3600" b="1" dirty="0" smtClean="0">
                <a:solidFill>
                  <a:prstClr val="black"/>
                </a:solidFill>
              </a:rPr>
              <a:t>Receiver</a:t>
            </a:r>
            <a:endParaRPr lang="en-US" sz="36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53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12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2283798" y="811052"/>
            <a:ext cx="4572000" cy="830997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en-US" sz="1600" dirty="0"/>
              <a:t>public interface Order {</a:t>
            </a:r>
          </a:p>
          <a:p>
            <a:r>
              <a:rPr lang="en-US" sz="1600" dirty="0"/>
              <a:t>   void execute();</a:t>
            </a:r>
          </a:p>
          <a:p>
            <a:r>
              <a:rPr lang="en-US" sz="1600" dirty="0"/>
              <a:t>}</a:t>
            </a:r>
            <a:endParaRPr lang="th-TH" sz="1600" dirty="0"/>
          </a:p>
        </p:txBody>
      </p:sp>
      <p:sp>
        <p:nvSpPr>
          <p:cNvPr id="4" name="Rectangle 3"/>
          <p:cNvSpPr/>
          <p:nvPr/>
        </p:nvSpPr>
        <p:spPr>
          <a:xfrm>
            <a:off x="3426799" y="101478"/>
            <a:ext cx="2286000" cy="646331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lvl="0"/>
            <a:r>
              <a:rPr lang="en-US" sz="3600" b="1" dirty="0" smtClean="0">
                <a:solidFill>
                  <a:prstClr val="black"/>
                </a:solidFill>
              </a:rPr>
              <a:t>Command</a:t>
            </a:r>
            <a:endParaRPr lang="en-US" sz="3600" dirty="0" smtClean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0275" y="1844824"/>
            <a:ext cx="3782113" cy="280076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public class </a:t>
            </a:r>
            <a:r>
              <a:rPr lang="en-US" sz="1600" dirty="0" err="1"/>
              <a:t>BuyStock</a:t>
            </a:r>
            <a:r>
              <a:rPr lang="en-US" sz="1600" dirty="0"/>
              <a:t> implements Order {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 private Stock </a:t>
            </a:r>
            <a:r>
              <a:rPr lang="en-US" sz="1600" dirty="0" err="1">
                <a:solidFill>
                  <a:srgbClr val="FF0000"/>
                </a:solidFill>
              </a:rPr>
              <a:t>abcStock</a:t>
            </a:r>
            <a:r>
              <a:rPr lang="en-US" sz="1600" dirty="0" smtClean="0">
                <a:solidFill>
                  <a:srgbClr val="FF0000"/>
                </a:solidFill>
              </a:rPr>
              <a:t>;//Receiver</a:t>
            </a:r>
            <a:endParaRPr lang="en-US" sz="1600" dirty="0">
              <a:solidFill>
                <a:srgbClr val="FF0000"/>
              </a:solidFill>
            </a:endParaRPr>
          </a:p>
          <a:p>
            <a:endParaRPr lang="en-US" sz="1600" dirty="0"/>
          </a:p>
          <a:p>
            <a:r>
              <a:rPr lang="en-US" sz="1600" dirty="0"/>
              <a:t>   public </a:t>
            </a:r>
            <a:r>
              <a:rPr lang="en-US" sz="1600" dirty="0" err="1"/>
              <a:t>BuyStock</a:t>
            </a:r>
            <a:r>
              <a:rPr lang="en-US" sz="1600" dirty="0"/>
              <a:t>(Stock </a:t>
            </a:r>
            <a:r>
              <a:rPr lang="en-US" sz="1600" dirty="0" err="1"/>
              <a:t>abcStock</a:t>
            </a:r>
            <a:r>
              <a:rPr lang="en-US" sz="1600" dirty="0"/>
              <a:t>){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this.abcStock</a:t>
            </a:r>
            <a:r>
              <a:rPr lang="en-US" sz="1600" dirty="0"/>
              <a:t> = </a:t>
            </a:r>
            <a:r>
              <a:rPr lang="en-US" sz="1600" dirty="0" err="1"/>
              <a:t>abcStock</a:t>
            </a:r>
            <a:r>
              <a:rPr lang="en-US" sz="1600" dirty="0"/>
              <a:t>;</a:t>
            </a:r>
          </a:p>
          <a:p>
            <a:r>
              <a:rPr lang="en-US" sz="1600" dirty="0"/>
              <a:t>   }</a:t>
            </a:r>
          </a:p>
          <a:p>
            <a:endParaRPr lang="en-US" sz="1600" dirty="0"/>
          </a:p>
          <a:p>
            <a:r>
              <a:rPr lang="en-US" sz="1600" dirty="0"/>
              <a:t>   public void execute() {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abcStock.buy</a:t>
            </a:r>
            <a:r>
              <a:rPr lang="en-US" sz="1600" dirty="0"/>
              <a:t>();</a:t>
            </a:r>
          </a:p>
          <a:p>
            <a:r>
              <a:rPr lang="en-US" sz="1600" dirty="0"/>
              <a:t>   }</a:t>
            </a:r>
          </a:p>
          <a:p>
            <a:r>
              <a:rPr lang="en-US" sz="1600" dirty="0"/>
              <a:t>}</a:t>
            </a:r>
            <a:endParaRPr lang="th-TH" sz="1600" dirty="0"/>
          </a:p>
        </p:txBody>
      </p:sp>
      <p:sp>
        <p:nvSpPr>
          <p:cNvPr id="7" name="Rectangle 6"/>
          <p:cNvSpPr/>
          <p:nvPr/>
        </p:nvSpPr>
        <p:spPr>
          <a:xfrm>
            <a:off x="4662264" y="1844824"/>
            <a:ext cx="3782113" cy="280076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public class </a:t>
            </a:r>
            <a:r>
              <a:rPr lang="en-US" sz="1600" dirty="0" err="1"/>
              <a:t>SellStock</a:t>
            </a:r>
            <a:r>
              <a:rPr lang="en-US" sz="1600" dirty="0"/>
              <a:t> implements Order {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 private Stock </a:t>
            </a:r>
            <a:r>
              <a:rPr lang="en-US" sz="1600" dirty="0" err="1">
                <a:solidFill>
                  <a:srgbClr val="FF0000"/>
                </a:solidFill>
              </a:rPr>
              <a:t>abcStock</a:t>
            </a:r>
            <a:r>
              <a:rPr lang="en-US" sz="1600" smtClean="0">
                <a:solidFill>
                  <a:srgbClr val="FF0000"/>
                </a:solidFill>
              </a:rPr>
              <a:t>;//Receiver</a:t>
            </a:r>
            <a:endParaRPr lang="en-US" sz="1600" dirty="0">
              <a:solidFill>
                <a:srgbClr val="FF0000"/>
              </a:solidFill>
            </a:endParaRPr>
          </a:p>
          <a:p>
            <a:endParaRPr lang="en-US" sz="1600" dirty="0"/>
          </a:p>
          <a:p>
            <a:r>
              <a:rPr lang="en-US" sz="1600" dirty="0"/>
              <a:t>   public </a:t>
            </a:r>
            <a:r>
              <a:rPr lang="en-US" sz="1600" dirty="0" err="1"/>
              <a:t>SellStock</a:t>
            </a:r>
            <a:r>
              <a:rPr lang="en-US" sz="1600" dirty="0"/>
              <a:t>(Stock </a:t>
            </a:r>
            <a:r>
              <a:rPr lang="en-US" sz="1600" dirty="0" err="1"/>
              <a:t>abcStock</a:t>
            </a:r>
            <a:r>
              <a:rPr lang="en-US" sz="1600" dirty="0"/>
              <a:t>){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this.abcStock</a:t>
            </a:r>
            <a:r>
              <a:rPr lang="en-US" sz="1600" dirty="0"/>
              <a:t> = </a:t>
            </a:r>
            <a:r>
              <a:rPr lang="en-US" sz="1600" dirty="0" err="1"/>
              <a:t>abcStock</a:t>
            </a:r>
            <a:r>
              <a:rPr lang="en-US" sz="1600" dirty="0"/>
              <a:t>;</a:t>
            </a:r>
          </a:p>
          <a:p>
            <a:r>
              <a:rPr lang="en-US" sz="1600" dirty="0"/>
              <a:t>   }</a:t>
            </a:r>
          </a:p>
          <a:p>
            <a:endParaRPr lang="en-US" sz="1600" dirty="0"/>
          </a:p>
          <a:p>
            <a:r>
              <a:rPr lang="en-US" sz="1600" dirty="0"/>
              <a:t>   public void execute() {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abcStock.sell</a:t>
            </a:r>
            <a:r>
              <a:rPr lang="en-US" sz="1600" dirty="0"/>
              <a:t>();</a:t>
            </a:r>
          </a:p>
          <a:p>
            <a:r>
              <a:rPr lang="en-US" sz="1600" dirty="0"/>
              <a:t>   }</a:t>
            </a:r>
          </a:p>
          <a:p>
            <a:r>
              <a:rPr lang="en-US" sz="1600" dirty="0"/>
              <a:t>}</a:t>
            </a:r>
            <a:endParaRPr lang="th-TH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797152"/>
            <a:ext cx="1512168" cy="19519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42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13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2278329" y="1628800"/>
            <a:ext cx="4572000" cy="4770537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en-US" sz="1600" dirty="0"/>
              <a:t>import </a:t>
            </a:r>
            <a:r>
              <a:rPr lang="en-US" sz="1600" dirty="0" err="1"/>
              <a:t>java.util.ArrayList</a:t>
            </a:r>
            <a:r>
              <a:rPr lang="en-US" sz="1600" dirty="0"/>
              <a:t>;</a:t>
            </a:r>
          </a:p>
          <a:p>
            <a:r>
              <a:rPr lang="en-US" sz="1600" dirty="0"/>
              <a:t>import </a:t>
            </a:r>
            <a:r>
              <a:rPr lang="en-US" sz="1600" dirty="0" err="1"/>
              <a:t>java.util.List</a:t>
            </a:r>
            <a:r>
              <a:rPr lang="en-US" sz="1600" dirty="0"/>
              <a:t>;</a:t>
            </a:r>
          </a:p>
          <a:p>
            <a:endParaRPr lang="en-US" sz="1600" dirty="0"/>
          </a:p>
          <a:p>
            <a:r>
              <a:rPr lang="en-US" sz="1600" dirty="0"/>
              <a:t>   public class Broker {</a:t>
            </a:r>
          </a:p>
          <a:p>
            <a:r>
              <a:rPr lang="en-US" sz="1600" dirty="0"/>
              <a:t>   private List&lt;Order&gt; </a:t>
            </a:r>
            <a:r>
              <a:rPr lang="en-US" sz="1600" dirty="0" err="1"/>
              <a:t>orderList</a:t>
            </a:r>
            <a:r>
              <a:rPr lang="en-US" sz="1600" dirty="0"/>
              <a:t> = new </a:t>
            </a:r>
            <a:r>
              <a:rPr lang="en-US" sz="1600" dirty="0" err="1"/>
              <a:t>ArrayList</a:t>
            </a:r>
            <a:r>
              <a:rPr lang="en-US" sz="1600" dirty="0"/>
              <a:t>&lt;Order&gt;(); </a:t>
            </a:r>
          </a:p>
          <a:p>
            <a:endParaRPr lang="en-US" sz="1600" dirty="0"/>
          </a:p>
          <a:p>
            <a:r>
              <a:rPr lang="en-US" sz="1600" dirty="0"/>
              <a:t>   public void </a:t>
            </a:r>
            <a:r>
              <a:rPr lang="en-US" sz="1600" dirty="0" err="1"/>
              <a:t>takeOrder</a:t>
            </a:r>
            <a:r>
              <a:rPr lang="en-US" sz="1600" dirty="0"/>
              <a:t>(Order order){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orderList.add</a:t>
            </a:r>
            <a:r>
              <a:rPr lang="en-US" sz="1600" dirty="0"/>
              <a:t>(order);		</a:t>
            </a:r>
          </a:p>
          <a:p>
            <a:r>
              <a:rPr lang="en-US" sz="1600" dirty="0"/>
              <a:t>   }</a:t>
            </a:r>
          </a:p>
          <a:p>
            <a:endParaRPr lang="en-US" sz="1600" dirty="0"/>
          </a:p>
          <a:p>
            <a:r>
              <a:rPr lang="en-US" sz="1600" dirty="0"/>
              <a:t>   public void </a:t>
            </a:r>
            <a:r>
              <a:rPr lang="en-US" sz="1600" dirty="0" err="1"/>
              <a:t>placeOrders</a:t>
            </a:r>
            <a:r>
              <a:rPr lang="en-US" sz="1600" dirty="0"/>
              <a:t>(){</a:t>
            </a:r>
          </a:p>
          <a:p>
            <a:r>
              <a:rPr lang="en-US" sz="1600" dirty="0"/>
              <a:t>   </a:t>
            </a:r>
          </a:p>
          <a:p>
            <a:r>
              <a:rPr lang="en-US" sz="1600" dirty="0"/>
              <a:t>      for (Order </a:t>
            </a:r>
            <a:r>
              <a:rPr lang="en-US" sz="1600" dirty="0" err="1"/>
              <a:t>order</a:t>
            </a:r>
            <a:r>
              <a:rPr lang="en-US" sz="1600" dirty="0"/>
              <a:t> : </a:t>
            </a:r>
            <a:r>
              <a:rPr lang="en-US" sz="1600" dirty="0" err="1"/>
              <a:t>orderList</a:t>
            </a:r>
            <a:r>
              <a:rPr lang="en-US" sz="1600" dirty="0"/>
              <a:t>) {</a:t>
            </a:r>
          </a:p>
          <a:p>
            <a:r>
              <a:rPr lang="en-US" sz="1600" dirty="0"/>
              <a:t>         </a:t>
            </a:r>
            <a:r>
              <a:rPr lang="en-US" sz="1600" dirty="0" err="1"/>
              <a:t>order.execute</a:t>
            </a:r>
            <a:r>
              <a:rPr lang="en-US" sz="1600" dirty="0"/>
              <a:t>();</a:t>
            </a:r>
          </a:p>
          <a:p>
            <a:r>
              <a:rPr lang="en-US" sz="1600" dirty="0"/>
              <a:t>      }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orderList.clear</a:t>
            </a:r>
            <a:r>
              <a:rPr lang="en-US" sz="1600" dirty="0"/>
              <a:t>();</a:t>
            </a:r>
          </a:p>
          <a:p>
            <a:r>
              <a:rPr lang="en-US" sz="1600" dirty="0"/>
              <a:t>   }</a:t>
            </a:r>
          </a:p>
          <a:p>
            <a:r>
              <a:rPr lang="en-US" sz="1600" dirty="0"/>
              <a:t>}</a:t>
            </a:r>
            <a:endParaRPr lang="th-TH" sz="1600" dirty="0"/>
          </a:p>
        </p:txBody>
      </p:sp>
      <p:sp>
        <p:nvSpPr>
          <p:cNvPr id="4" name="Rectangle 3"/>
          <p:cNvSpPr/>
          <p:nvPr/>
        </p:nvSpPr>
        <p:spPr>
          <a:xfrm>
            <a:off x="3563888" y="692696"/>
            <a:ext cx="1722784" cy="646331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lvl="0"/>
            <a:r>
              <a:rPr lang="en-US" sz="3600" b="1" dirty="0" smtClean="0">
                <a:solidFill>
                  <a:prstClr val="black"/>
                </a:solidFill>
              </a:rPr>
              <a:t>Invoker</a:t>
            </a:r>
            <a:endParaRPr lang="en-US" sz="36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70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14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2278329" y="1628800"/>
            <a:ext cx="4572000" cy="4031873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en-US" sz="1600" dirty="0"/>
              <a:t>public class </a:t>
            </a:r>
            <a:r>
              <a:rPr lang="en-US" sz="1600" dirty="0" err="1"/>
              <a:t>CommandPatternDemo</a:t>
            </a:r>
            <a:r>
              <a:rPr lang="en-US" sz="1600" dirty="0"/>
              <a:t> {</a:t>
            </a:r>
          </a:p>
          <a:p>
            <a:r>
              <a:rPr lang="en-US" sz="1600" dirty="0"/>
              <a:t>   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 {</a:t>
            </a:r>
          </a:p>
          <a:p>
            <a:r>
              <a:rPr lang="en-US" sz="1600" dirty="0"/>
              <a:t>      Stock </a:t>
            </a:r>
            <a:r>
              <a:rPr lang="en-US" sz="1600" dirty="0" err="1"/>
              <a:t>abcStock</a:t>
            </a:r>
            <a:r>
              <a:rPr lang="en-US" sz="1600" dirty="0"/>
              <a:t> = new Stock();</a:t>
            </a:r>
          </a:p>
          <a:p>
            <a:endParaRPr lang="en-US" sz="1600" dirty="0"/>
          </a:p>
          <a:p>
            <a:r>
              <a:rPr lang="en-US" sz="1600" dirty="0"/>
              <a:t>      </a:t>
            </a:r>
            <a:r>
              <a:rPr lang="en-US" sz="1600" dirty="0" err="1"/>
              <a:t>BuyStock</a:t>
            </a:r>
            <a:r>
              <a:rPr lang="en-US" sz="1600" dirty="0"/>
              <a:t> </a:t>
            </a:r>
            <a:r>
              <a:rPr lang="en-US" sz="1600" dirty="0" err="1"/>
              <a:t>buyStockOrder</a:t>
            </a:r>
            <a:r>
              <a:rPr lang="en-US" sz="1600" dirty="0"/>
              <a:t> = new </a:t>
            </a:r>
            <a:r>
              <a:rPr lang="en-US" sz="1600" dirty="0" err="1"/>
              <a:t>BuyStock</a:t>
            </a:r>
            <a:r>
              <a:rPr lang="en-US" sz="1600" dirty="0"/>
              <a:t>(</a:t>
            </a:r>
            <a:r>
              <a:rPr lang="en-US" sz="1600" dirty="0" err="1"/>
              <a:t>abcStock</a:t>
            </a:r>
            <a:r>
              <a:rPr lang="en-US" sz="1600" dirty="0"/>
              <a:t>);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SellStock</a:t>
            </a:r>
            <a:r>
              <a:rPr lang="en-US" sz="1600" dirty="0"/>
              <a:t> </a:t>
            </a:r>
            <a:r>
              <a:rPr lang="en-US" sz="1600" dirty="0" err="1"/>
              <a:t>sellStockOrder</a:t>
            </a:r>
            <a:r>
              <a:rPr lang="en-US" sz="1600" dirty="0"/>
              <a:t> = new </a:t>
            </a:r>
            <a:r>
              <a:rPr lang="en-US" sz="1600" dirty="0" err="1"/>
              <a:t>SellStock</a:t>
            </a:r>
            <a:r>
              <a:rPr lang="en-US" sz="1600" dirty="0"/>
              <a:t>(</a:t>
            </a:r>
            <a:r>
              <a:rPr lang="en-US" sz="1600" dirty="0" err="1"/>
              <a:t>abcStock</a:t>
            </a:r>
            <a:r>
              <a:rPr lang="en-US" sz="1600" dirty="0"/>
              <a:t>);</a:t>
            </a:r>
          </a:p>
          <a:p>
            <a:endParaRPr lang="en-US" sz="1600" dirty="0"/>
          </a:p>
          <a:p>
            <a:r>
              <a:rPr lang="en-US" sz="1600" dirty="0"/>
              <a:t>      Broker </a:t>
            </a:r>
            <a:r>
              <a:rPr lang="en-US" sz="1600" dirty="0" err="1"/>
              <a:t>broker</a:t>
            </a:r>
            <a:r>
              <a:rPr lang="en-US" sz="1600" dirty="0"/>
              <a:t> = new Broker();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broker.takeOrder</a:t>
            </a:r>
            <a:r>
              <a:rPr lang="en-US" sz="1600" dirty="0"/>
              <a:t>(</a:t>
            </a:r>
            <a:r>
              <a:rPr lang="en-US" sz="1600" dirty="0" err="1"/>
              <a:t>buyStockOrder</a:t>
            </a:r>
            <a:r>
              <a:rPr lang="en-US" sz="1600" dirty="0"/>
              <a:t>);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broker.takeOrder</a:t>
            </a:r>
            <a:r>
              <a:rPr lang="en-US" sz="1600" dirty="0"/>
              <a:t>(</a:t>
            </a:r>
            <a:r>
              <a:rPr lang="en-US" sz="1600" dirty="0" err="1"/>
              <a:t>sellStockOrder</a:t>
            </a:r>
            <a:r>
              <a:rPr lang="en-US" sz="1600" dirty="0"/>
              <a:t>);</a:t>
            </a:r>
          </a:p>
          <a:p>
            <a:endParaRPr lang="en-US" sz="1600" dirty="0"/>
          </a:p>
          <a:p>
            <a:r>
              <a:rPr lang="en-US" sz="1600" dirty="0"/>
              <a:t>      </a:t>
            </a:r>
            <a:r>
              <a:rPr lang="en-US" sz="1600" dirty="0" err="1"/>
              <a:t>broker.placeOrders</a:t>
            </a:r>
            <a:r>
              <a:rPr lang="en-US" sz="1600" dirty="0"/>
              <a:t>();</a:t>
            </a:r>
          </a:p>
          <a:p>
            <a:r>
              <a:rPr lang="en-US" sz="1600" dirty="0"/>
              <a:t>   }</a:t>
            </a:r>
          </a:p>
          <a:p>
            <a:r>
              <a:rPr lang="en-US" sz="1600" dirty="0"/>
              <a:t>}</a:t>
            </a:r>
            <a:endParaRPr lang="th-TH" sz="1600" dirty="0"/>
          </a:p>
        </p:txBody>
      </p:sp>
      <p:sp>
        <p:nvSpPr>
          <p:cNvPr id="5" name="Rectangle 4"/>
          <p:cNvSpPr/>
          <p:nvPr/>
        </p:nvSpPr>
        <p:spPr>
          <a:xfrm>
            <a:off x="3635896" y="764704"/>
            <a:ext cx="1420541" cy="646331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lvl="0"/>
            <a:r>
              <a:rPr lang="en-US" sz="3600" b="1" dirty="0" smtClean="0">
                <a:solidFill>
                  <a:prstClr val="black"/>
                </a:solidFill>
              </a:rPr>
              <a:t>Client</a:t>
            </a:r>
            <a:endParaRPr lang="en-US" sz="36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32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15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2286000" y="1340768"/>
            <a:ext cx="4572000" cy="1815882"/>
          </a:xfrm>
          <a:prstGeom prst="rect">
            <a:avLst/>
          </a:prstGeom>
          <a:solidFill>
            <a:srgbClr val="FFFF99"/>
          </a:solidFill>
        </p:spPr>
        <p:txBody>
          <a:bodyPr>
            <a:spAutoFit/>
          </a:bodyPr>
          <a:lstStyle/>
          <a:p>
            <a:r>
              <a:rPr lang="en-US" dirty="0"/>
              <a:t>public interface Command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  public void execute();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3645024"/>
            <a:ext cx="4572000" cy="2677656"/>
          </a:xfrm>
          <a:prstGeom prst="rect">
            <a:avLst/>
          </a:prstGeom>
          <a:solidFill>
            <a:srgbClr val="FFFF99"/>
          </a:solidFill>
        </p:spPr>
        <p:txBody>
          <a:bodyPr>
            <a:spAutoFit/>
          </a:bodyPr>
          <a:lstStyle/>
          <a:p>
            <a:r>
              <a:rPr lang="en-US" dirty="0" smtClean="0"/>
              <a:t>You </a:t>
            </a:r>
            <a:r>
              <a:rPr lang="en-US" dirty="0"/>
              <a:t>can put any “generic” method in here: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log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undo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delete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load</a:t>
            </a:r>
            <a:r>
              <a:rPr lang="en-US" dirty="0">
                <a:solidFill>
                  <a:srgbClr val="FF0000"/>
                </a:solidFill>
              </a:rPr>
              <a:t>()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528" y="0"/>
            <a:ext cx="88204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Command Pattern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4912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16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403648" y="1628800"/>
            <a:ext cx="5832647" cy="329320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public class TV() {</a:t>
            </a:r>
          </a:p>
          <a:p>
            <a:r>
              <a:rPr lang="en-US" sz="1600" dirty="0"/>
              <a:t>	public TV() {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system.out.println</a:t>
            </a:r>
            <a:r>
              <a:rPr lang="en-US" sz="1600" dirty="0"/>
              <a:t>("TV Created");</a:t>
            </a:r>
          </a:p>
          <a:p>
            <a:r>
              <a:rPr lang="en-US" sz="1600" dirty="0"/>
              <a:t>	}</a:t>
            </a:r>
          </a:p>
          <a:p>
            <a:endParaRPr lang="en-US" sz="1600" dirty="0"/>
          </a:p>
          <a:p>
            <a:r>
              <a:rPr lang="en-US" sz="1600" dirty="0"/>
              <a:t>	public on() {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system.out.println</a:t>
            </a:r>
            <a:r>
              <a:rPr lang="en-US" sz="1600" dirty="0"/>
              <a:t>("TV On");</a:t>
            </a:r>
          </a:p>
          <a:p>
            <a:r>
              <a:rPr lang="en-US" sz="1600" dirty="0"/>
              <a:t>	}</a:t>
            </a:r>
          </a:p>
          <a:p>
            <a:endParaRPr lang="en-US" sz="1600" dirty="0"/>
          </a:p>
          <a:p>
            <a:r>
              <a:rPr lang="en-US" sz="1600" dirty="0"/>
              <a:t>	public off() {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system.out.println</a:t>
            </a:r>
            <a:r>
              <a:rPr lang="en-US" sz="1600" dirty="0"/>
              <a:t>("TV Off");</a:t>
            </a:r>
          </a:p>
          <a:p>
            <a:r>
              <a:rPr lang="en-US" sz="1600" dirty="0"/>
              <a:t>	}</a:t>
            </a:r>
          </a:p>
          <a:p>
            <a:r>
              <a:rPr lang="en-US" sz="1600" dirty="0"/>
              <a:t>}</a:t>
            </a:r>
            <a:endParaRPr lang="th-TH" sz="1600" dirty="0"/>
          </a:p>
        </p:txBody>
      </p:sp>
      <p:sp>
        <p:nvSpPr>
          <p:cNvPr id="4" name="Rectangle 3"/>
          <p:cNvSpPr/>
          <p:nvPr/>
        </p:nvSpPr>
        <p:spPr>
          <a:xfrm>
            <a:off x="2309664" y="764704"/>
            <a:ext cx="1925960" cy="646331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lvl="0"/>
            <a:r>
              <a:rPr lang="en-US" sz="3600" b="1" dirty="0" smtClean="0">
                <a:solidFill>
                  <a:prstClr val="black"/>
                </a:solidFill>
              </a:rPr>
              <a:t>Receiver</a:t>
            </a:r>
            <a:endParaRPr lang="en-US" sz="36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76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17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2283798" y="811052"/>
            <a:ext cx="4572000" cy="1077218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en-US" sz="1600" dirty="0"/>
              <a:t>public interface Command {</a:t>
            </a:r>
          </a:p>
          <a:p>
            <a:r>
              <a:rPr lang="en-US" sz="1600" dirty="0"/>
              <a:t>	public void execute();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	public void undo();</a:t>
            </a:r>
          </a:p>
          <a:p>
            <a:r>
              <a:rPr lang="en-US" sz="1600" dirty="0"/>
              <a:t>}</a:t>
            </a:r>
            <a:endParaRPr lang="th-TH" sz="1600" dirty="0"/>
          </a:p>
        </p:txBody>
      </p:sp>
      <p:sp>
        <p:nvSpPr>
          <p:cNvPr id="4" name="Rectangle 3"/>
          <p:cNvSpPr/>
          <p:nvPr/>
        </p:nvSpPr>
        <p:spPr>
          <a:xfrm>
            <a:off x="3426799" y="101478"/>
            <a:ext cx="2286000" cy="646331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lvl="0"/>
            <a:r>
              <a:rPr lang="en-US" sz="3600" b="1" dirty="0" smtClean="0">
                <a:solidFill>
                  <a:prstClr val="black"/>
                </a:solidFill>
              </a:rPr>
              <a:t>Command</a:t>
            </a:r>
            <a:endParaRPr lang="en-US" sz="3600" dirty="0" smtClean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2741" y="2466999"/>
            <a:ext cx="3782113" cy="35394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public class </a:t>
            </a:r>
            <a:r>
              <a:rPr lang="en-US" sz="1600" dirty="0" err="1"/>
              <a:t>TVOnCommand</a:t>
            </a:r>
            <a:r>
              <a:rPr lang="en-US" sz="1600" dirty="0"/>
              <a:t> implements Command {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	TV </a:t>
            </a:r>
            <a:r>
              <a:rPr lang="en-US" sz="1600" b="1" dirty="0" err="1">
                <a:solidFill>
                  <a:srgbClr val="FF0000"/>
                </a:solidFill>
              </a:rPr>
              <a:t>tv</a:t>
            </a:r>
            <a:r>
              <a:rPr lang="en-US" sz="1600" b="1" dirty="0" smtClean="0">
                <a:solidFill>
                  <a:srgbClr val="FF0000"/>
                </a:solidFill>
              </a:rPr>
              <a:t>;</a:t>
            </a:r>
            <a:endParaRPr lang="en-US" sz="1600" b="1" dirty="0">
              <a:solidFill>
                <a:srgbClr val="FF0000"/>
              </a:solidFill>
            </a:endParaRPr>
          </a:p>
          <a:p>
            <a:r>
              <a:rPr lang="en-US" sz="1600" dirty="0"/>
              <a:t>	public </a:t>
            </a:r>
            <a:r>
              <a:rPr lang="en-US" sz="1600" dirty="0" err="1"/>
              <a:t>TVOnCommand</a:t>
            </a:r>
            <a:r>
              <a:rPr lang="en-US" sz="1600" dirty="0"/>
              <a:t>(TV </a:t>
            </a:r>
            <a:r>
              <a:rPr lang="en-US" sz="1600" dirty="0" err="1"/>
              <a:t>tv</a:t>
            </a:r>
            <a:r>
              <a:rPr lang="en-US" sz="1600" dirty="0"/>
              <a:t>){</a:t>
            </a:r>
          </a:p>
          <a:p>
            <a:r>
              <a:rPr lang="en-US" sz="1600" dirty="0"/>
              <a:t>		this.tv = </a:t>
            </a:r>
            <a:r>
              <a:rPr lang="en-US" sz="1600" dirty="0" err="1"/>
              <a:t>tv</a:t>
            </a:r>
            <a:r>
              <a:rPr lang="en-US" sz="1600" dirty="0"/>
              <a:t>;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dirty="0"/>
              <a:t>	public void execute() {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tv.on</a:t>
            </a:r>
            <a:r>
              <a:rPr lang="en-US" sz="1600" dirty="0" smtClean="0"/>
              <a:t>();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en-US" sz="1600" b="1" dirty="0">
                <a:solidFill>
                  <a:srgbClr val="FF0000"/>
                </a:solidFill>
              </a:rPr>
              <a:t>public void undo() {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		</a:t>
            </a:r>
            <a:r>
              <a:rPr lang="en-US" sz="1600" b="1" dirty="0" err="1">
                <a:solidFill>
                  <a:srgbClr val="FF0000"/>
                </a:solidFill>
              </a:rPr>
              <a:t>tv.off</a:t>
            </a:r>
            <a:r>
              <a:rPr lang="en-US" sz="1600" b="1" dirty="0">
                <a:solidFill>
                  <a:srgbClr val="FF0000"/>
                </a:solidFill>
              </a:rPr>
              <a:t>()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	}</a:t>
            </a:r>
          </a:p>
          <a:p>
            <a:r>
              <a:rPr lang="en-US" sz="1600" dirty="0" smtClean="0"/>
              <a:t>}</a:t>
            </a:r>
          </a:p>
          <a:p>
            <a:endParaRPr lang="th-TH" sz="1600" dirty="0"/>
          </a:p>
        </p:txBody>
      </p:sp>
      <p:sp>
        <p:nvSpPr>
          <p:cNvPr id="7" name="Rectangle 6"/>
          <p:cNvSpPr/>
          <p:nvPr/>
        </p:nvSpPr>
        <p:spPr>
          <a:xfrm>
            <a:off x="4743189" y="2467000"/>
            <a:ext cx="3782113" cy="35394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public class </a:t>
            </a:r>
            <a:r>
              <a:rPr lang="en-US" sz="1600" dirty="0" err="1"/>
              <a:t>TVOffCommand</a:t>
            </a:r>
            <a:r>
              <a:rPr lang="en-US" sz="1600" dirty="0"/>
              <a:t> implements Command {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	TV </a:t>
            </a:r>
            <a:r>
              <a:rPr lang="en-US" sz="1600" b="1" dirty="0" err="1">
                <a:solidFill>
                  <a:srgbClr val="FF0000"/>
                </a:solidFill>
              </a:rPr>
              <a:t>tv</a:t>
            </a:r>
            <a:r>
              <a:rPr lang="en-US" sz="1600" b="1" dirty="0" smtClean="0">
                <a:solidFill>
                  <a:srgbClr val="FF0000"/>
                </a:solidFill>
              </a:rPr>
              <a:t>;</a:t>
            </a:r>
            <a:endParaRPr lang="en-US" sz="1600" b="1" dirty="0">
              <a:solidFill>
                <a:srgbClr val="FF0000"/>
              </a:solidFill>
            </a:endParaRPr>
          </a:p>
          <a:p>
            <a:r>
              <a:rPr lang="en-US" sz="1600" dirty="0"/>
              <a:t>	public </a:t>
            </a:r>
            <a:r>
              <a:rPr lang="en-US" sz="1600" dirty="0" err="1"/>
              <a:t>TVOffCommand</a:t>
            </a:r>
            <a:r>
              <a:rPr lang="en-US" sz="1600" dirty="0"/>
              <a:t>(TV </a:t>
            </a:r>
            <a:r>
              <a:rPr lang="en-US" sz="1600" dirty="0" err="1"/>
              <a:t>tv</a:t>
            </a:r>
            <a:r>
              <a:rPr lang="en-US" sz="1600" dirty="0"/>
              <a:t>){</a:t>
            </a:r>
          </a:p>
          <a:p>
            <a:r>
              <a:rPr lang="en-US" sz="1600" dirty="0"/>
              <a:t>		this.tv = </a:t>
            </a:r>
            <a:r>
              <a:rPr lang="en-US" sz="1600" dirty="0" err="1"/>
              <a:t>tv</a:t>
            </a:r>
            <a:r>
              <a:rPr lang="en-US" sz="1600" dirty="0"/>
              <a:t>;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dirty="0"/>
              <a:t>	public void execute() {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tv.off</a:t>
            </a:r>
            <a:r>
              <a:rPr lang="en-US" sz="1600" dirty="0"/>
              <a:t>();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en-US" sz="1600" b="1" dirty="0">
                <a:solidFill>
                  <a:srgbClr val="FF0000"/>
                </a:solidFill>
              </a:rPr>
              <a:t>public void undo() {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		//undo the off 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		</a:t>
            </a:r>
            <a:r>
              <a:rPr lang="en-US" sz="1600" b="1" dirty="0" err="1">
                <a:solidFill>
                  <a:srgbClr val="FF0000"/>
                </a:solidFill>
              </a:rPr>
              <a:t>tv.on</a:t>
            </a:r>
            <a:r>
              <a:rPr lang="en-US" sz="1600" b="1" dirty="0">
                <a:solidFill>
                  <a:srgbClr val="FF0000"/>
                </a:solidFill>
              </a:rPr>
              <a:t>()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	}</a:t>
            </a:r>
          </a:p>
          <a:p>
            <a:r>
              <a:rPr lang="en-US" sz="1600" dirty="0"/>
              <a:t>}</a:t>
            </a:r>
            <a:endParaRPr lang="th-TH" sz="1600" dirty="0"/>
          </a:p>
        </p:txBody>
      </p:sp>
    </p:spTree>
    <p:extLst>
      <p:ext uri="{BB962C8B-B14F-4D97-AF65-F5344CB8AC3E}">
        <p14:creationId xmlns:p14="http://schemas.microsoft.com/office/powerpoint/2010/main" val="151796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18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395536" y="1387395"/>
            <a:ext cx="8352928" cy="547842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public class </a:t>
            </a:r>
            <a:r>
              <a:rPr lang="en-US" sz="1400" dirty="0" err="1"/>
              <a:t>SimpleRemote</a:t>
            </a:r>
            <a:r>
              <a:rPr lang="en-US" sz="1400" dirty="0"/>
              <a:t> {</a:t>
            </a:r>
          </a:p>
          <a:p>
            <a:r>
              <a:rPr lang="en-US" sz="1400" dirty="0"/>
              <a:t>	Command </a:t>
            </a:r>
            <a:r>
              <a:rPr lang="en-US" sz="1400" dirty="0" err="1"/>
              <a:t>onButton</a:t>
            </a:r>
            <a:r>
              <a:rPr lang="en-US" sz="1400" dirty="0"/>
              <a:t>;</a:t>
            </a:r>
          </a:p>
          <a:p>
            <a:r>
              <a:rPr lang="en-US" sz="1400" dirty="0"/>
              <a:t>	Command </a:t>
            </a:r>
            <a:r>
              <a:rPr lang="en-US" sz="1400" dirty="0" err="1"/>
              <a:t>offButton</a:t>
            </a:r>
            <a:r>
              <a:rPr lang="en-US" sz="1400" dirty="0"/>
              <a:t>;</a:t>
            </a:r>
          </a:p>
          <a:p>
            <a:r>
              <a:rPr lang="en-US" sz="1400" dirty="0"/>
              <a:t>	Command </a:t>
            </a:r>
            <a:r>
              <a:rPr lang="en-US" sz="1400" dirty="0" err="1"/>
              <a:t>undoCommand</a:t>
            </a:r>
            <a:r>
              <a:rPr lang="en-US" sz="1400" dirty="0" smtClean="0"/>
              <a:t>;</a:t>
            </a:r>
            <a:endParaRPr lang="en-US" sz="1400" dirty="0"/>
          </a:p>
          <a:p>
            <a:r>
              <a:rPr lang="en-US" sz="1400" dirty="0"/>
              <a:t>	public </a:t>
            </a:r>
            <a:r>
              <a:rPr lang="en-US" sz="1400" dirty="0" err="1"/>
              <a:t>SimpleRemote</a:t>
            </a:r>
            <a:r>
              <a:rPr lang="en-US" sz="1400" dirty="0"/>
              <a:t>() </a:t>
            </a:r>
            <a:r>
              <a:rPr lang="en-US" sz="1400" dirty="0" smtClean="0"/>
              <a:t>{}</a:t>
            </a:r>
            <a:endParaRPr lang="en-US" sz="1400" dirty="0"/>
          </a:p>
          <a:p>
            <a:r>
              <a:rPr lang="en-US" sz="1400" dirty="0"/>
              <a:t>	public void </a:t>
            </a:r>
            <a:r>
              <a:rPr lang="en-US" sz="1400" dirty="0" err="1"/>
              <a:t>setOnCommand</a:t>
            </a:r>
            <a:r>
              <a:rPr lang="en-US" sz="1400" dirty="0"/>
              <a:t>(Command command) {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onButton</a:t>
            </a:r>
            <a:r>
              <a:rPr lang="en-US" sz="1400" dirty="0"/>
              <a:t> = command;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}</a:t>
            </a:r>
            <a:endParaRPr lang="en-US" sz="1400" dirty="0"/>
          </a:p>
          <a:p>
            <a:r>
              <a:rPr lang="en-US" sz="1400" dirty="0"/>
              <a:t>	public void </a:t>
            </a:r>
            <a:r>
              <a:rPr lang="en-US" sz="1400" dirty="0" err="1"/>
              <a:t>setOffCommand</a:t>
            </a:r>
            <a:r>
              <a:rPr lang="en-US" sz="1400" dirty="0"/>
              <a:t>(Command command) {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offButton</a:t>
            </a:r>
            <a:r>
              <a:rPr lang="en-US" sz="1400" dirty="0"/>
              <a:t> = command;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}</a:t>
            </a:r>
            <a:endParaRPr lang="en-US" sz="1400" dirty="0"/>
          </a:p>
          <a:p>
            <a:r>
              <a:rPr lang="en-US" sz="1400" dirty="0"/>
              <a:t>	// The remote doesn't care what device it's turning on, it just issues the </a:t>
            </a:r>
            <a:r>
              <a:rPr lang="en-US" sz="1400" dirty="0" smtClean="0"/>
              <a:t>command</a:t>
            </a:r>
            <a:endParaRPr lang="en-US" sz="1400" dirty="0"/>
          </a:p>
          <a:p>
            <a:r>
              <a:rPr lang="en-US" sz="1400" dirty="0"/>
              <a:t>	// set the undo command object to the last object called</a:t>
            </a:r>
          </a:p>
          <a:p>
            <a:r>
              <a:rPr lang="en-US" sz="1400" dirty="0"/>
              <a:t>	public void </a:t>
            </a:r>
            <a:r>
              <a:rPr lang="en-US" sz="1400" dirty="0" err="1"/>
              <a:t>buttonOnWasPressed</a:t>
            </a:r>
            <a:r>
              <a:rPr lang="en-US" sz="1400" dirty="0"/>
              <a:t>() {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onButton.execute</a:t>
            </a:r>
            <a:r>
              <a:rPr lang="en-US" sz="1400" dirty="0"/>
              <a:t>();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undoCommand</a:t>
            </a:r>
            <a:r>
              <a:rPr lang="en-US" sz="1400" dirty="0"/>
              <a:t> = </a:t>
            </a:r>
            <a:r>
              <a:rPr lang="en-US" sz="1400" dirty="0" err="1"/>
              <a:t>onButton</a:t>
            </a:r>
            <a:r>
              <a:rPr lang="en-US" sz="1400" dirty="0"/>
              <a:t>;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}</a:t>
            </a:r>
            <a:endParaRPr lang="en-US" sz="1400" dirty="0"/>
          </a:p>
          <a:p>
            <a:r>
              <a:rPr lang="en-US" sz="1400" dirty="0"/>
              <a:t>	public void </a:t>
            </a:r>
            <a:r>
              <a:rPr lang="en-US" sz="1400" dirty="0" err="1"/>
              <a:t>buttonOffWasPressed</a:t>
            </a:r>
            <a:r>
              <a:rPr lang="en-US" sz="1400" dirty="0"/>
              <a:t>() {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offButton.execute</a:t>
            </a:r>
            <a:r>
              <a:rPr lang="en-US" sz="1400" dirty="0"/>
              <a:t>();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undoCommand</a:t>
            </a:r>
            <a:r>
              <a:rPr lang="en-US" sz="1400" dirty="0"/>
              <a:t> = </a:t>
            </a:r>
            <a:r>
              <a:rPr lang="en-US" sz="1400" dirty="0" err="1"/>
              <a:t>offButton</a:t>
            </a:r>
            <a:r>
              <a:rPr lang="en-US" sz="1400" dirty="0"/>
              <a:t>;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}</a:t>
            </a:r>
            <a:endParaRPr lang="en-US" sz="1400" dirty="0"/>
          </a:p>
          <a:p>
            <a:r>
              <a:rPr lang="en-US" sz="1400" dirty="0"/>
              <a:t>	public void </a:t>
            </a:r>
            <a:r>
              <a:rPr lang="en-US" sz="1400" dirty="0" err="1"/>
              <a:t>buttonUndoWasPressed</a:t>
            </a:r>
            <a:r>
              <a:rPr lang="en-US" sz="1400" dirty="0"/>
              <a:t>() {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undoCommand.undo</a:t>
            </a:r>
            <a:r>
              <a:rPr lang="en-US" sz="1400" dirty="0"/>
              <a:t>();</a:t>
            </a:r>
          </a:p>
          <a:p>
            <a:r>
              <a:rPr lang="en-US" sz="1400" dirty="0"/>
              <a:t>	}</a:t>
            </a:r>
          </a:p>
          <a:p>
            <a:r>
              <a:rPr lang="en-US" sz="1400" dirty="0"/>
              <a:t>}</a:t>
            </a:r>
            <a:endParaRPr lang="th-TH" sz="1400" dirty="0"/>
          </a:p>
        </p:txBody>
      </p:sp>
      <p:sp>
        <p:nvSpPr>
          <p:cNvPr id="4" name="Rectangle 3"/>
          <p:cNvSpPr/>
          <p:nvPr/>
        </p:nvSpPr>
        <p:spPr>
          <a:xfrm>
            <a:off x="3563888" y="692696"/>
            <a:ext cx="1722784" cy="646331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lvl="0"/>
            <a:r>
              <a:rPr lang="en-US" sz="3600" b="1" dirty="0" smtClean="0">
                <a:solidFill>
                  <a:prstClr val="black"/>
                </a:solidFill>
              </a:rPr>
              <a:t>Invoker</a:t>
            </a:r>
            <a:endParaRPr lang="en-US" sz="36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17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19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395536" y="1628800"/>
            <a:ext cx="8424936" cy="477053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public class </a:t>
            </a:r>
            <a:r>
              <a:rPr lang="en-US" sz="1600" dirty="0" err="1"/>
              <a:t>RemoteTest</a:t>
            </a:r>
            <a:r>
              <a:rPr lang="en-US" sz="1600" dirty="0"/>
              <a:t> {</a:t>
            </a:r>
          </a:p>
          <a:p>
            <a:endParaRPr lang="en-US" sz="1600" dirty="0"/>
          </a:p>
          <a:p>
            <a:r>
              <a:rPr lang="en-US" sz="1600" dirty="0"/>
              <a:t>	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 {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SimpleRemote</a:t>
            </a:r>
            <a:r>
              <a:rPr lang="en-US" sz="1600" dirty="0"/>
              <a:t> remote = new </a:t>
            </a:r>
            <a:r>
              <a:rPr lang="en-US" sz="1600" dirty="0" err="1"/>
              <a:t>SimpleRemote</a:t>
            </a:r>
            <a:r>
              <a:rPr lang="en-US" sz="1600" dirty="0"/>
              <a:t>();</a:t>
            </a:r>
          </a:p>
          <a:p>
            <a:r>
              <a:rPr lang="en-US" sz="1600" dirty="0"/>
              <a:t>		TV </a:t>
            </a:r>
            <a:r>
              <a:rPr lang="en-US" sz="1600" dirty="0" err="1"/>
              <a:t>tv</a:t>
            </a:r>
            <a:r>
              <a:rPr lang="en-US" sz="1600" dirty="0"/>
              <a:t> = new TV();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TVOnCommand</a:t>
            </a:r>
            <a:r>
              <a:rPr lang="en-US" sz="1600" dirty="0"/>
              <a:t> </a:t>
            </a:r>
            <a:r>
              <a:rPr lang="en-US" sz="1600" dirty="0" err="1"/>
              <a:t>tvOn</a:t>
            </a:r>
            <a:r>
              <a:rPr lang="en-US" sz="1600" dirty="0"/>
              <a:t> = new </a:t>
            </a:r>
            <a:r>
              <a:rPr lang="en-US" sz="1600" dirty="0" err="1"/>
              <a:t>TVOnCommand</a:t>
            </a:r>
            <a:r>
              <a:rPr lang="en-US" sz="1600" dirty="0"/>
              <a:t>(</a:t>
            </a:r>
            <a:r>
              <a:rPr lang="en-US" sz="1600" dirty="0" err="1"/>
              <a:t>tv</a:t>
            </a:r>
            <a:r>
              <a:rPr lang="en-US" sz="1600" dirty="0"/>
              <a:t>);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TVOffCommand</a:t>
            </a:r>
            <a:r>
              <a:rPr lang="en-US" sz="1600" dirty="0"/>
              <a:t> </a:t>
            </a:r>
            <a:r>
              <a:rPr lang="en-US" sz="1600" dirty="0" err="1"/>
              <a:t>tvOff</a:t>
            </a:r>
            <a:r>
              <a:rPr lang="en-US" sz="1600" dirty="0"/>
              <a:t> = new </a:t>
            </a:r>
            <a:r>
              <a:rPr lang="en-US" sz="1600" dirty="0" err="1"/>
              <a:t>TVOffCommand</a:t>
            </a:r>
            <a:r>
              <a:rPr lang="en-US" sz="1600" dirty="0"/>
              <a:t>(</a:t>
            </a:r>
            <a:r>
              <a:rPr lang="en-US" sz="1600" dirty="0" err="1"/>
              <a:t>tv</a:t>
            </a:r>
            <a:r>
              <a:rPr lang="en-US" sz="1600" dirty="0"/>
              <a:t>);</a:t>
            </a:r>
          </a:p>
          <a:p>
            <a:endParaRPr lang="en-US" sz="1600" dirty="0"/>
          </a:p>
          <a:p>
            <a:r>
              <a:rPr lang="en-US" sz="1600" dirty="0"/>
              <a:t>		//program the remote to turn the TV on and off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remote.setOnCommand</a:t>
            </a:r>
            <a:r>
              <a:rPr lang="en-US" sz="1600" dirty="0"/>
              <a:t>(</a:t>
            </a:r>
            <a:r>
              <a:rPr lang="en-US" sz="1600" dirty="0" err="1"/>
              <a:t>tvOn</a:t>
            </a:r>
            <a:r>
              <a:rPr lang="en-US" sz="1600" dirty="0"/>
              <a:t>);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remote.setOffCommand</a:t>
            </a:r>
            <a:r>
              <a:rPr lang="en-US" sz="1600" dirty="0"/>
              <a:t>(</a:t>
            </a:r>
            <a:r>
              <a:rPr lang="en-US" sz="1600" dirty="0" err="1"/>
              <a:t>tvOff</a:t>
            </a:r>
            <a:r>
              <a:rPr lang="en-US" sz="1600" dirty="0"/>
              <a:t>);</a:t>
            </a:r>
          </a:p>
          <a:p>
            <a:endParaRPr lang="en-US" sz="1600" dirty="0"/>
          </a:p>
          <a:p>
            <a:r>
              <a:rPr lang="en-US" sz="1600" dirty="0"/>
              <a:t>		</a:t>
            </a:r>
            <a:r>
              <a:rPr lang="en-US" sz="1600" dirty="0" err="1"/>
              <a:t>remote.buttonOnWasPressed</a:t>
            </a:r>
            <a:r>
              <a:rPr lang="en-US" sz="1600" dirty="0"/>
              <a:t>();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remote.buttonOffWasPressed</a:t>
            </a:r>
            <a:r>
              <a:rPr lang="en-US" sz="1600" dirty="0"/>
              <a:t>();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		//turn the TV back on by undoing the off call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remote.buttonUndowWasPressed</a:t>
            </a:r>
            <a:r>
              <a:rPr lang="en-US" sz="1600" dirty="0"/>
              <a:t>();</a:t>
            </a:r>
          </a:p>
          <a:p>
            <a:r>
              <a:rPr lang="en-US" sz="1600" dirty="0"/>
              <a:t>	}</a:t>
            </a:r>
          </a:p>
          <a:p>
            <a:r>
              <a:rPr lang="en-US" sz="1600" dirty="0"/>
              <a:t>}</a:t>
            </a:r>
            <a:endParaRPr lang="th-TH" sz="1600" dirty="0"/>
          </a:p>
        </p:txBody>
      </p:sp>
      <p:sp>
        <p:nvSpPr>
          <p:cNvPr id="5" name="Rectangle 4"/>
          <p:cNvSpPr/>
          <p:nvPr/>
        </p:nvSpPr>
        <p:spPr>
          <a:xfrm>
            <a:off x="3635896" y="764704"/>
            <a:ext cx="1420541" cy="646331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lvl="0"/>
            <a:r>
              <a:rPr lang="en-US" sz="3600" b="1" dirty="0" smtClean="0">
                <a:solidFill>
                  <a:prstClr val="black"/>
                </a:solidFill>
              </a:rPr>
              <a:t>Client</a:t>
            </a:r>
            <a:endParaRPr lang="en-US" sz="36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00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116632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Design </a:t>
            </a:r>
            <a:r>
              <a:rPr lang="en-US" sz="4000" b="1" dirty="0" smtClean="0"/>
              <a:t>principles</a:t>
            </a:r>
            <a:endParaRPr lang="en-US" sz="4000" b="1" dirty="0"/>
          </a:p>
          <a:p>
            <a:pPr algn="ctr"/>
            <a:endParaRPr lang="en-US" sz="4000" b="1" dirty="0" smtClean="0"/>
          </a:p>
          <a:p>
            <a:pPr algn="ctr"/>
            <a:endParaRPr lang="en-US" sz="4000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107504" y="1012954"/>
            <a:ext cx="878497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High-level principles </a:t>
            </a:r>
            <a:endParaRPr lang="en-US" b="1" dirty="0"/>
          </a:p>
          <a:p>
            <a:r>
              <a:rPr lang="en-US" dirty="0"/>
              <a:t>‣ 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dirty="0"/>
              <a:t>ingle </a:t>
            </a:r>
            <a:r>
              <a:rPr lang="en-US" dirty="0" smtClean="0"/>
              <a:t>Responsibility</a:t>
            </a:r>
            <a:endParaRPr lang="en-US" dirty="0"/>
          </a:p>
          <a:p>
            <a:r>
              <a:rPr lang="en-US" dirty="0"/>
              <a:t>‣ </a:t>
            </a:r>
            <a:r>
              <a:rPr lang="en-US" b="1" dirty="0" smtClean="0">
                <a:solidFill>
                  <a:srgbClr val="FF0000"/>
                </a:solidFill>
              </a:rPr>
              <a:t>O</a:t>
            </a:r>
            <a:r>
              <a:rPr lang="en-US" dirty="0" smtClean="0"/>
              <a:t>pen/Closed</a:t>
            </a:r>
            <a:endParaRPr lang="en-US" dirty="0"/>
          </a:p>
          <a:p>
            <a:r>
              <a:rPr lang="en-US" dirty="0"/>
              <a:t>‣ </a:t>
            </a:r>
            <a:r>
              <a:rPr lang="en-US" b="1" dirty="0" err="1">
                <a:solidFill>
                  <a:srgbClr val="FF0000"/>
                </a:solidFill>
              </a:rPr>
              <a:t>L</a:t>
            </a:r>
            <a:r>
              <a:rPr lang="en-US" dirty="0" err="1"/>
              <a:t>iskov</a:t>
            </a:r>
            <a:r>
              <a:rPr lang="en-US" dirty="0"/>
              <a:t> Substitution Principle</a:t>
            </a:r>
          </a:p>
          <a:p>
            <a:r>
              <a:rPr lang="en-US" dirty="0"/>
              <a:t>‣ </a:t>
            </a:r>
            <a:r>
              <a:rPr lang="en-US" b="1" dirty="0">
                <a:solidFill>
                  <a:srgbClr val="FF0000"/>
                </a:solidFill>
              </a:rPr>
              <a:t>I</a:t>
            </a:r>
            <a:r>
              <a:rPr lang="en-US" dirty="0"/>
              <a:t>nterface Segregation</a:t>
            </a:r>
          </a:p>
          <a:p>
            <a:r>
              <a:rPr lang="en-US" dirty="0"/>
              <a:t>‣ </a:t>
            </a:r>
            <a:r>
              <a:rPr lang="en-US" b="1" dirty="0">
                <a:solidFill>
                  <a:srgbClr val="FF0000"/>
                </a:solidFill>
              </a:rPr>
              <a:t>D</a:t>
            </a:r>
            <a:r>
              <a:rPr lang="en-US" dirty="0"/>
              <a:t>ependency </a:t>
            </a:r>
            <a:r>
              <a:rPr lang="en-US" dirty="0" smtClean="0"/>
              <a:t>Inversion</a:t>
            </a:r>
          </a:p>
          <a:p>
            <a:endParaRPr lang="en-US" dirty="0" smtClean="0"/>
          </a:p>
          <a:p>
            <a:r>
              <a:rPr lang="en-US" b="1" dirty="0" smtClean="0"/>
              <a:t>Low-level </a:t>
            </a:r>
            <a:r>
              <a:rPr lang="en-US" b="1" dirty="0"/>
              <a:t>principles </a:t>
            </a:r>
            <a:r>
              <a:rPr lang="en-US" b="1" dirty="0" smtClean="0"/>
              <a:t> </a:t>
            </a:r>
            <a:endParaRPr lang="en-US" b="1" dirty="0"/>
          </a:p>
          <a:p>
            <a:r>
              <a:rPr lang="en-US" dirty="0"/>
              <a:t>‣ Encapsulate what varies</a:t>
            </a:r>
          </a:p>
          <a:p>
            <a:r>
              <a:rPr lang="en-US" dirty="0"/>
              <a:t>‣ </a:t>
            </a:r>
            <a:r>
              <a:rPr lang="en-US" dirty="0" smtClean="0"/>
              <a:t>Program </a:t>
            </a:r>
            <a:r>
              <a:rPr lang="en-US" dirty="0"/>
              <a:t>to interfaces, not </a:t>
            </a:r>
            <a:r>
              <a:rPr lang="en-US" dirty="0" smtClean="0"/>
              <a:t>implementations</a:t>
            </a:r>
            <a:endParaRPr lang="en-US" dirty="0"/>
          </a:p>
          <a:p>
            <a:r>
              <a:rPr lang="en-US" dirty="0"/>
              <a:t>‣ </a:t>
            </a:r>
            <a:r>
              <a:rPr lang="en-US" dirty="0" smtClean="0"/>
              <a:t>Favor </a:t>
            </a:r>
            <a:r>
              <a:rPr lang="en-US" dirty="0"/>
              <a:t>composition over inheritance</a:t>
            </a:r>
          </a:p>
          <a:p>
            <a:r>
              <a:rPr lang="en-US" dirty="0" smtClean="0"/>
              <a:t>‣ </a:t>
            </a:r>
            <a:r>
              <a:rPr lang="en-US" dirty="0"/>
              <a:t>Strive for loose coupling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17758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20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323528" y="0"/>
            <a:ext cx="88204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Template method</a:t>
            </a:r>
            <a:endParaRPr lang="th-TH" dirty="0"/>
          </a:p>
        </p:txBody>
      </p:sp>
      <p:sp>
        <p:nvSpPr>
          <p:cNvPr id="4" name="Rectangle 3"/>
          <p:cNvSpPr/>
          <p:nvPr/>
        </p:nvSpPr>
        <p:spPr>
          <a:xfrm>
            <a:off x="194645" y="1132900"/>
            <a:ext cx="3858166" cy="4524315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sz="3600" b="1" dirty="0" smtClean="0"/>
              <a:t>Behavioral </a:t>
            </a:r>
            <a:r>
              <a:rPr lang="en-US" sz="3600" b="1" dirty="0"/>
              <a:t>Patterns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observer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decorator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</a:t>
            </a:r>
            <a:r>
              <a:rPr lang="en-US" sz="3600" dirty="0" smtClean="0"/>
              <a:t>trategy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</a:t>
            </a:r>
            <a:r>
              <a:rPr lang="en-US" sz="3600" dirty="0" smtClean="0"/>
              <a:t>ommand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template method</a:t>
            </a:r>
          </a:p>
        </p:txBody>
      </p:sp>
      <p:sp>
        <p:nvSpPr>
          <p:cNvPr id="5" name="Rectangle 4"/>
          <p:cNvSpPr/>
          <p:nvPr/>
        </p:nvSpPr>
        <p:spPr>
          <a:xfrm>
            <a:off x="4355976" y="1132900"/>
            <a:ext cx="4572000" cy="3416320"/>
          </a:xfrm>
          <a:prstGeom prst="rect">
            <a:avLst/>
          </a:prstGeom>
          <a:solidFill>
            <a:srgbClr val="FFFF99"/>
          </a:solidFill>
        </p:spPr>
        <p:txBody>
          <a:bodyPr>
            <a:spAutoFit/>
          </a:bodyPr>
          <a:lstStyle/>
          <a:p>
            <a:pPr lvl="0"/>
            <a:r>
              <a:rPr lang="en-US" sz="3600" b="1" dirty="0">
                <a:solidFill>
                  <a:prstClr val="black"/>
                </a:solidFill>
              </a:rPr>
              <a:t>Creational Patterns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</a:rPr>
              <a:t>factory method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</a:rPr>
              <a:t>abstract factory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</a:rPr>
              <a:t>s</a:t>
            </a:r>
            <a:r>
              <a:rPr lang="en-US" sz="3600" dirty="0" smtClean="0">
                <a:solidFill>
                  <a:prstClr val="black"/>
                </a:solidFill>
              </a:rPr>
              <a:t>ingleton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prstClr val="black"/>
              </a:solidFill>
            </a:endParaRPr>
          </a:p>
          <a:p>
            <a:pPr lvl="0"/>
            <a:endParaRPr lang="th-TH" sz="3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82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21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Problem</a:t>
            </a:r>
            <a:endParaRPr lang="th-TH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497810" y="1124744"/>
            <a:ext cx="8280920" cy="1200329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Duplicated </a:t>
            </a:r>
            <a:r>
              <a:rPr lang="en-US" sz="3600" b="1" dirty="0">
                <a:solidFill>
                  <a:srgbClr val="FF0000"/>
                </a:solidFill>
              </a:rPr>
              <a:t>code is difficult </a:t>
            </a:r>
            <a:r>
              <a:rPr lang="en-US" sz="3600" b="1" dirty="0" smtClean="0">
                <a:solidFill>
                  <a:srgbClr val="FF0000"/>
                </a:solidFill>
              </a:rPr>
              <a:t>to change</a:t>
            </a:r>
            <a:r>
              <a:rPr lang="en-US" sz="3600" b="1" dirty="0">
                <a:solidFill>
                  <a:srgbClr val="FF0000"/>
                </a:solidFill>
              </a:rPr>
              <a:t>, maintain or extend</a:t>
            </a:r>
            <a:endParaRPr lang="th-TH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03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22</a:t>
            </a:fld>
            <a:endParaRPr lang="th-TH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385888"/>
            <a:ext cx="705802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Example</a:t>
            </a:r>
            <a:endParaRPr lang="th-TH" sz="4000" b="1" dirty="0"/>
          </a:p>
        </p:txBody>
      </p:sp>
    </p:spTree>
    <p:extLst>
      <p:ext uri="{BB962C8B-B14F-4D97-AF65-F5344CB8AC3E}">
        <p14:creationId xmlns:p14="http://schemas.microsoft.com/office/powerpoint/2010/main" val="15972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23</a:t>
            </a:fld>
            <a:endParaRPr lang="th-TH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3" y="1338263"/>
            <a:ext cx="6962775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Remove Redundancy</a:t>
            </a:r>
            <a:endParaRPr lang="th-TH" sz="4000" b="1" dirty="0"/>
          </a:p>
        </p:txBody>
      </p:sp>
    </p:spTree>
    <p:extLst>
      <p:ext uri="{BB962C8B-B14F-4D97-AF65-F5344CB8AC3E}">
        <p14:creationId xmlns:p14="http://schemas.microsoft.com/office/powerpoint/2010/main" val="23277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24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Remove Redundancy</a:t>
            </a:r>
            <a:endParaRPr lang="th-TH" sz="40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628775"/>
            <a:ext cx="66675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958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25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Define Template Method</a:t>
            </a:r>
            <a:endParaRPr lang="th-TH" sz="40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1333500"/>
            <a:ext cx="729615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440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26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Template Method</a:t>
            </a:r>
            <a:endParaRPr lang="th-TH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497810" y="1124744"/>
            <a:ext cx="8280920" cy="2308324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The Template Method Pattern</a:t>
            </a:r>
          </a:p>
          <a:p>
            <a:pPr algn="ctr"/>
            <a:r>
              <a:rPr lang="en-US" sz="3600" b="1" dirty="0"/>
              <a:t>defines the skeleton of an</a:t>
            </a:r>
          </a:p>
          <a:p>
            <a:pPr algn="ctr"/>
            <a:r>
              <a:rPr lang="en-US" sz="3600" b="1" dirty="0"/>
              <a:t>algorithm in a method, </a:t>
            </a:r>
            <a:r>
              <a:rPr lang="en-US" sz="3600" b="1" dirty="0">
                <a:solidFill>
                  <a:srgbClr val="FF0000"/>
                </a:solidFill>
              </a:rPr>
              <a:t>deferring</a:t>
            </a:r>
          </a:p>
          <a:p>
            <a:pPr algn="ctr"/>
            <a:r>
              <a:rPr lang="en-US" sz="3600" b="1" dirty="0">
                <a:solidFill>
                  <a:srgbClr val="FF0000"/>
                </a:solidFill>
              </a:rPr>
              <a:t>some steps to subclasses</a:t>
            </a:r>
            <a:r>
              <a:rPr lang="en-US" sz="3600" b="1" dirty="0"/>
              <a:t>.</a:t>
            </a:r>
            <a:endParaRPr lang="th-TH" sz="3600" b="1" dirty="0"/>
          </a:p>
        </p:txBody>
      </p:sp>
    </p:spTree>
    <p:extLst>
      <p:ext uri="{BB962C8B-B14F-4D97-AF65-F5344CB8AC3E}">
        <p14:creationId xmlns:p14="http://schemas.microsoft.com/office/powerpoint/2010/main" val="10789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27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548680"/>
            <a:ext cx="4355976" cy="569386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public class Coffee {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  void </a:t>
            </a:r>
            <a:r>
              <a:rPr lang="en-US" sz="1400" dirty="0" err="1"/>
              <a:t>prepareRecipe</a:t>
            </a:r>
            <a:r>
              <a:rPr lang="en-US" sz="1400" dirty="0"/>
              <a:t>() {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   </a:t>
            </a:r>
            <a:r>
              <a:rPr lang="en-US" sz="1400" b="1" dirty="0" err="1">
                <a:solidFill>
                  <a:srgbClr val="FF0000"/>
                </a:solidFill>
              </a:rPr>
              <a:t>boilWater</a:t>
            </a:r>
            <a:r>
              <a:rPr lang="en-US" sz="1400" b="1" dirty="0">
                <a:solidFill>
                  <a:srgbClr val="FF0000"/>
                </a:solidFill>
              </a:rPr>
              <a:t>();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brewCoffeeGrinds</a:t>
            </a:r>
            <a:r>
              <a:rPr lang="en-US" sz="1400" dirty="0"/>
              <a:t>();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    </a:t>
            </a:r>
            <a:r>
              <a:rPr lang="en-US" sz="1400" b="1" dirty="0" err="1">
                <a:solidFill>
                  <a:srgbClr val="00B050"/>
                </a:solidFill>
              </a:rPr>
              <a:t>pourInCup</a:t>
            </a:r>
            <a:r>
              <a:rPr lang="en-US" sz="1400" b="1" dirty="0">
                <a:solidFill>
                  <a:srgbClr val="00B050"/>
                </a:solidFill>
              </a:rPr>
              <a:t>();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addSugarAndMilk</a:t>
            </a:r>
            <a:r>
              <a:rPr lang="en-US" sz="1400" dirty="0"/>
              <a:t>();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  </a:t>
            </a:r>
            <a:r>
              <a:rPr lang="en-US" sz="1400" b="1" dirty="0">
                <a:solidFill>
                  <a:srgbClr val="FF0000"/>
                </a:solidFill>
              </a:rPr>
              <a:t>public void </a:t>
            </a:r>
            <a:r>
              <a:rPr lang="en-US" sz="1400" b="1" dirty="0" err="1">
                <a:solidFill>
                  <a:srgbClr val="FF0000"/>
                </a:solidFill>
              </a:rPr>
              <a:t>boilWater</a:t>
            </a:r>
            <a:r>
              <a:rPr lang="en-US" sz="1400" b="1" dirty="0">
                <a:solidFill>
                  <a:srgbClr val="FF0000"/>
                </a:solidFill>
              </a:rPr>
              <a:t>() {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   </a:t>
            </a:r>
            <a:r>
              <a:rPr lang="en-US" sz="1400" b="1" dirty="0" err="1">
                <a:solidFill>
                  <a:srgbClr val="FF0000"/>
                </a:solidFill>
              </a:rPr>
              <a:t>System.out.println</a:t>
            </a:r>
            <a:r>
              <a:rPr lang="en-US" sz="1400" b="1" dirty="0">
                <a:solidFill>
                  <a:srgbClr val="FF0000"/>
                </a:solidFill>
              </a:rPr>
              <a:t>("Boiling water");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 }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  public void </a:t>
            </a:r>
            <a:r>
              <a:rPr lang="en-US" sz="1400" dirty="0" err="1"/>
              <a:t>brewCoffeeGrinds</a:t>
            </a:r>
            <a:r>
              <a:rPr lang="en-US" sz="1400" dirty="0"/>
              <a:t>() 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System.out.println</a:t>
            </a:r>
            <a:r>
              <a:rPr lang="en-US" sz="1400" dirty="0"/>
              <a:t>("Dripping Coffee through filter");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  </a:t>
            </a:r>
            <a:r>
              <a:rPr lang="en-US" sz="1400" b="1" dirty="0">
                <a:solidFill>
                  <a:srgbClr val="00B050"/>
                </a:solidFill>
              </a:rPr>
              <a:t>public void </a:t>
            </a:r>
            <a:r>
              <a:rPr lang="en-US" sz="1400" b="1" dirty="0" err="1">
                <a:solidFill>
                  <a:srgbClr val="00B050"/>
                </a:solidFill>
              </a:rPr>
              <a:t>pourInCup</a:t>
            </a:r>
            <a:r>
              <a:rPr lang="en-US" sz="1400" b="1" dirty="0">
                <a:solidFill>
                  <a:srgbClr val="00B050"/>
                </a:solidFill>
              </a:rPr>
              <a:t>() {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    </a:t>
            </a:r>
            <a:r>
              <a:rPr lang="en-US" sz="1400" b="1" dirty="0" err="1">
                <a:solidFill>
                  <a:srgbClr val="00B050"/>
                </a:solidFill>
              </a:rPr>
              <a:t>System.out.println</a:t>
            </a:r>
            <a:r>
              <a:rPr lang="en-US" sz="1400" b="1" dirty="0">
                <a:solidFill>
                  <a:srgbClr val="00B050"/>
                </a:solidFill>
              </a:rPr>
              <a:t>("Pouring into cup");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  }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  public void </a:t>
            </a:r>
            <a:r>
              <a:rPr lang="en-US" sz="1400" dirty="0" err="1"/>
              <a:t>addSugarAndMilk</a:t>
            </a:r>
            <a:r>
              <a:rPr lang="en-US" sz="1400" dirty="0"/>
              <a:t>() 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System.out.println</a:t>
            </a:r>
            <a:r>
              <a:rPr lang="en-US" sz="1400" dirty="0"/>
              <a:t>("Adding Sugar and Milk");</a:t>
            </a:r>
          </a:p>
          <a:p>
            <a:r>
              <a:rPr lang="en-US" sz="1400" dirty="0"/>
              <a:t>  }</a:t>
            </a:r>
          </a:p>
          <a:p>
            <a:endParaRPr lang="en-US" sz="1400" dirty="0"/>
          </a:p>
          <a:p>
            <a:r>
              <a:rPr lang="en-US" sz="140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644008" y="548680"/>
            <a:ext cx="4355976" cy="569386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public class Tea {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  void </a:t>
            </a:r>
            <a:r>
              <a:rPr lang="en-US" sz="1400" dirty="0" err="1"/>
              <a:t>prepareRecipe</a:t>
            </a:r>
            <a:r>
              <a:rPr lang="en-US" sz="1400" dirty="0"/>
              <a:t>() {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   </a:t>
            </a:r>
            <a:r>
              <a:rPr lang="en-US" sz="1400" b="1" dirty="0" err="1">
                <a:solidFill>
                  <a:srgbClr val="FF0000"/>
                </a:solidFill>
              </a:rPr>
              <a:t>boilWater</a:t>
            </a:r>
            <a:r>
              <a:rPr lang="en-US" sz="1400" b="1" dirty="0">
                <a:solidFill>
                  <a:srgbClr val="FF0000"/>
                </a:solidFill>
              </a:rPr>
              <a:t>();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steepTeaBag</a:t>
            </a:r>
            <a:r>
              <a:rPr lang="en-US" sz="1400" dirty="0"/>
              <a:t>();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    </a:t>
            </a:r>
            <a:r>
              <a:rPr lang="en-US" sz="1400" b="1" dirty="0" err="1">
                <a:solidFill>
                  <a:srgbClr val="00B050"/>
                </a:solidFill>
              </a:rPr>
              <a:t>pourInCup</a:t>
            </a:r>
            <a:r>
              <a:rPr lang="en-US" sz="1400" b="1" dirty="0">
                <a:solidFill>
                  <a:srgbClr val="00B050"/>
                </a:solidFill>
              </a:rPr>
              <a:t>();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addLemon</a:t>
            </a:r>
            <a:r>
              <a:rPr lang="en-US" sz="1400" dirty="0"/>
              <a:t>();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  </a:t>
            </a:r>
            <a:r>
              <a:rPr lang="en-US" sz="1400" b="1" dirty="0">
                <a:solidFill>
                  <a:srgbClr val="FF0000"/>
                </a:solidFill>
              </a:rPr>
              <a:t>public void </a:t>
            </a:r>
            <a:r>
              <a:rPr lang="en-US" sz="1400" b="1" dirty="0" err="1">
                <a:solidFill>
                  <a:srgbClr val="FF0000"/>
                </a:solidFill>
              </a:rPr>
              <a:t>boilWater</a:t>
            </a:r>
            <a:r>
              <a:rPr lang="en-US" sz="1400" b="1" dirty="0">
                <a:solidFill>
                  <a:srgbClr val="FF0000"/>
                </a:solidFill>
              </a:rPr>
              <a:t>() {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   </a:t>
            </a:r>
            <a:r>
              <a:rPr lang="en-US" sz="1400" b="1" dirty="0" err="1">
                <a:solidFill>
                  <a:srgbClr val="FF0000"/>
                </a:solidFill>
              </a:rPr>
              <a:t>System.out.println</a:t>
            </a:r>
            <a:r>
              <a:rPr lang="en-US" sz="1400" b="1" dirty="0">
                <a:solidFill>
                  <a:srgbClr val="FF0000"/>
                </a:solidFill>
              </a:rPr>
              <a:t>("Boiling water");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 }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  public void </a:t>
            </a:r>
            <a:r>
              <a:rPr lang="en-US" sz="1400" dirty="0" err="1"/>
              <a:t>steepTeaBag</a:t>
            </a:r>
            <a:r>
              <a:rPr lang="en-US" sz="1400" dirty="0"/>
              <a:t>() 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System.out.println</a:t>
            </a:r>
            <a:r>
              <a:rPr lang="en-US" sz="1400" dirty="0"/>
              <a:t>("Steeping the tea");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  public void </a:t>
            </a:r>
            <a:r>
              <a:rPr lang="en-US" sz="1400" dirty="0" err="1"/>
              <a:t>addLemon</a:t>
            </a:r>
            <a:r>
              <a:rPr lang="en-US" sz="1400" dirty="0"/>
              <a:t>() 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System.out.println</a:t>
            </a:r>
            <a:r>
              <a:rPr lang="en-US" sz="1400" dirty="0"/>
              <a:t>("Adding Lemon");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  </a:t>
            </a:r>
            <a:r>
              <a:rPr lang="en-US" sz="1400" b="1" dirty="0">
                <a:solidFill>
                  <a:srgbClr val="00B050"/>
                </a:solidFill>
              </a:rPr>
              <a:t>public void </a:t>
            </a:r>
            <a:r>
              <a:rPr lang="en-US" sz="1400" b="1" dirty="0" err="1">
                <a:solidFill>
                  <a:srgbClr val="00B050"/>
                </a:solidFill>
              </a:rPr>
              <a:t>pourInCup</a:t>
            </a:r>
            <a:r>
              <a:rPr lang="en-US" sz="1400" b="1" dirty="0">
                <a:solidFill>
                  <a:srgbClr val="00B050"/>
                </a:solidFill>
              </a:rPr>
              <a:t>() {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    </a:t>
            </a:r>
            <a:r>
              <a:rPr lang="en-US" sz="1400" b="1" dirty="0" err="1">
                <a:solidFill>
                  <a:srgbClr val="00B050"/>
                </a:solidFill>
              </a:rPr>
              <a:t>System.out.println</a:t>
            </a:r>
            <a:r>
              <a:rPr lang="en-US" sz="1400" b="1" dirty="0">
                <a:solidFill>
                  <a:srgbClr val="00B050"/>
                </a:solidFill>
              </a:rPr>
              <a:t>("Pouring into cup");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  </a:t>
            </a:r>
            <a:r>
              <a:rPr lang="en-US" sz="1400" b="1" dirty="0" smtClean="0">
                <a:solidFill>
                  <a:srgbClr val="00B050"/>
                </a:solidFill>
              </a:rPr>
              <a:t>}</a:t>
            </a:r>
          </a:p>
          <a:p>
            <a:endParaRPr lang="en-US" sz="1400" dirty="0"/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Code</a:t>
            </a:r>
            <a:endParaRPr lang="th-TH" sz="4000" b="1" dirty="0"/>
          </a:p>
        </p:txBody>
      </p:sp>
    </p:spTree>
    <p:extLst>
      <p:ext uri="{BB962C8B-B14F-4D97-AF65-F5344CB8AC3E}">
        <p14:creationId xmlns:p14="http://schemas.microsoft.com/office/powerpoint/2010/main" val="238270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28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Code</a:t>
            </a:r>
            <a:endParaRPr lang="th-TH" sz="4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700213"/>
            <a:ext cx="748665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009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29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" y="4149080"/>
            <a:ext cx="4355976" cy="246221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public class Coffee extends </a:t>
            </a:r>
            <a:r>
              <a:rPr lang="en-US" sz="1400" dirty="0" err="1"/>
              <a:t>CaffeineBeverage</a:t>
            </a:r>
            <a:r>
              <a:rPr lang="en-US" sz="1400" dirty="0"/>
              <a:t> {</a:t>
            </a:r>
          </a:p>
          <a:p>
            <a:endParaRPr lang="en-US" sz="1400" dirty="0"/>
          </a:p>
          <a:p>
            <a:r>
              <a:rPr lang="en-US" sz="1400" b="1" dirty="0">
                <a:solidFill>
                  <a:srgbClr val="FF0000"/>
                </a:solidFill>
              </a:rPr>
              <a:t>  public void brew() {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   </a:t>
            </a:r>
            <a:r>
              <a:rPr lang="en-US" sz="1400" b="1" dirty="0" err="1">
                <a:solidFill>
                  <a:srgbClr val="FF0000"/>
                </a:solidFill>
              </a:rPr>
              <a:t>System.out.println</a:t>
            </a:r>
            <a:r>
              <a:rPr lang="en-US" sz="1400" b="1" dirty="0">
                <a:solidFill>
                  <a:srgbClr val="FF0000"/>
                </a:solidFill>
              </a:rPr>
              <a:t>("Dripping Coffee through filter");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 }</a:t>
            </a:r>
          </a:p>
          <a:p>
            <a:endParaRPr lang="en-US" sz="1400" dirty="0"/>
          </a:p>
          <a:p>
            <a:r>
              <a:rPr lang="en-US" sz="1400" dirty="0"/>
              <a:t>  </a:t>
            </a:r>
            <a:r>
              <a:rPr lang="en-US" sz="1400" b="1" dirty="0">
                <a:solidFill>
                  <a:srgbClr val="00B050"/>
                </a:solidFill>
              </a:rPr>
              <a:t>public void </a:t>
            </a:r>
            <a:r>
              <a:rPr lang="en-US" sz="1400" b="1" dirty="0" err="1">
                <a:solidFill>
                  <a:srgbClr val="00B050"/>
                </a:solidFill>
              </a:rPr>
              <a:t>addCondiments</a:t>
            </a:r>
            <a:r>
              <a:rPr lang="en-US" sz="1400" b="1" dirty="0">
                <a:solidFill>
                  <a:srgbClr val="00B050"/>
                </a:solidFill>
              </a:rPr>
              <a:t>() {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    </a:t>
            </a:r>
            <a:r>
              <a:rPr lang="en-US" sz="1400" b="1" dirty="0" err="1">
                <a:solidFill>
                  <a:srgbClr val="00B050"/>
                </a:solidFill>
              </a:rPr>
              <a:t>System.out.println</a:t>
            </a:r>
            <a:r>
              <a:rPr lang="en-US" sz="1400" b="1" dirty="0">
                <a:solidFill>
                  <a:srgbClr val="00B050"/>
                </a:solidFill>
              </a:rPr>
              <a:t>("Adding Sugar and Milk");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  }</a:t>
            </a:r>
          </a:p>
          <a:p>
            <a:endParaRPr lang="en-US" sz="1400" dirty="0"/>
          </a:p>
          <a:p>
            <a:r>
              <a:rPr lang="en-US" sz="140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644008" y="4163827"/>
            <a:ext cx="4355976" cy="246221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public class Tea extends </a:t>
            </a:r>
            <a:r>
              <a:rPr lang="en-US" sz="1400" dirty="0" err="1"/>
              <a:t>CaffeineBeverage</a:t>
            </a:r>
            <a:r>
              <a:rPr lang="en-US" sz="1400" dirty="0"/>
              <a:t> {</a:t>
            </a:r>
          </a:p>
          <a:p>
            <a:endParaRPr lang="en-US" sz="1400" dirty="0"/>
          </a:p>
          <a:p>
            <a:r>
              <a:rPr lang="en-US" sz="1400" dirty="0"/>
              <a:t>  </a:t>
            </a:r>
            <a:r>
              <a:rPr lang="en-US" sz="1400" b="1" dirty="0">
                <a:solidFill>
                  <a:srgbClr val="FF0000"/>
                </a:solidFill>
              </a:rPr>
              <a:t>public void brew() {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   </a:t>
            </a:r>
            <a:r>
              <a:rPr lang="en-US" sz="1400" b="1" dirty="0" err="1">
                <a:solidFill>
                  <a:srgbClr val="FF0000"/>
                </a:solidFill>
              </a:rPr>
              <a:t>System.out.println</a:t>
            </a:r>
            <a:r>
              <a:rPr lang="en-US" sz="1400" b="1" dirty="0">
                <a:solidFill>
                  <a:srgbClr val="FF0000"/>
                </a:solidFill>
              </a:rPr>
              <a:t>("Steeping the tea");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 }</a:t>
            </a:r>
          </a:p>
          <a:p>
            <a:endParaRPr lang="en-US" sz="1400" dirty="0"/>
          </a:p>
          <a:p>
            <a:r>
              <a:rPr lang="en-US" sz="1400" dirty="0"/>
              <a:t>  </a:t>
            </a:r>
            <a:r>
              <a:rPr lang="en-US" sz="1400" b="1" dirty="0">
                <a:solidFill>
                  <a:srgbClr val="00B050"/>
                </a:solidFill>
              </a:rPr>
              <a:t>public void </a:t>
            </a:r>
            <a:r>
              <a:rPr lang="en-US" sz="1400" b="1" dirty="0" err="1">
                <a:solidFill>
                  <a:srgbClr val="00B050"/>
                </a:solidFill>
              </a:rPr>
              <a:t>addCondiments</a:t>
            </a:r>
            <a:r>
              <a:rPr lang="en-US" sz="1400" b="1" dirty="0">
                <a:solidFill>
                  <a:srgbClr val="00B050"/>
                </a:solidFill>
              </a:rPr>
              <a:t>() {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    </a:t>
            </a:r>
            <a:r>
              <a:rPr lang="en-US" sz="1400" b="1" dirty="0" err="1">
                <a:solidFill>
                  <a:srgbClr val="00B050"/>
                </a:solidFill>
              </a:rPr>
              <a:t>System.out.println</a:t>
            </a:r>
            <a:r>
              <a:rPr lang="en-US" sz="1400" b="1" dirty="0">
                <a:solidFill>
                  <a:srgbClr val="00B050"/>
                </a:solidFill>
              </a:rPr>
              <a:t>("Adding Lemon");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  }</a:t>
            </a:r>
          </a:p>
          <a:p>
            <a:endParaRPr lang="en-US" sz="1400" dirty="0"/>
          </a:p>
          <a:p>
            <a:r>
              <a:rPr lang="en-US" sz="1400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Code</a:t>
            </a:r>
            <a:endParaRPr lang="th-TH" sz="4000" b="1" dirty="0"/>
          </a:p>
        </p:txBody>
      </p:sp>
      <p:sp>
        <p:nvSpPr>
          <p:cNvPr id="7" name="Rectangle 6"/>
          <p:cNvSpPr/>
          <p:nvPr/>
        </p:nvSpPr>
        <p:spPr>
          <a:xfrm>
            <a:off x="2466020" y="548680"/>
            <a:ext cx="4355976" cy="35394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public abstract class </a:t>
            </a:r>
            <a:r>
              <a:rPr lang="en-US" sz="1400" dirty="0" err="1"/>
              <a:t>CaffeineBeverage</a:t>
            </a:r>
            <a:r>
              <a:rPr lang="en-US" sz="1400" dirty="0"/>
              <a:t> </a:t>
            </a:r>
            <a:r>
              <a:rPr lang="en-US" sz="1400" dirty="0" smtClean="0"/>
              <a:t>{</a:t>
            </a:r>
            <a:endParaRPr lang="en-US" sz="1400" dirty="0"/>
          </a:p>
          <a:p>
            <a:r>
              <a:rPr lang="en-US" sz="1400" dirty="0"/>
              <a:t>  </a:t>
            </a:r>
            <a:r>
              <a:rPr lang="en-US" sz="1400" dirty="0">
                <a:solidFill>
                  <a:srgbClr val="FF0000"/>
                </a:solidFill>
              </a:rPr>
              <a:t>final</a:t>
            </a:r>
            <a:r>
              <a:rPr lang="en-US" sz="1400" dirty="0"/>
              <a:t> void </a:t>
            </a:r>
            <a:r>
              <a:rPr lang="en-US" sz="1400" dirty="0" err="1"/>
              <a:t>prepareRecipe</a:t>
            </a:r>
            <a:r>
              <a:rPr lang="en-US" sz="1400" dirty="0"/>
              <a:t>() 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boilWater</a:t>
            </a:r>
            <a:r>
              <a:rPr lang="en-US" sz="1400" dirty="0"/>
              <a:t>();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   brew();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pourInCup</a:t>
            </a:r>
            <a:r>
              <a:rPr lang="en-US" sz="1400" dirty="0"/>
              <a:t>();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    </a:t>
            </a:r>
            <a:r>
              <a:rPr lang="en-US" sz="1400" b="1" dirty="0" err="1">
                <a:solidFill>
                  <a:srgbClr val="00B050"/>
                </a:solidFill>
              </a:rPr>
              <a:t>addCondiments</a:t>
            </a:r>
            <a:r>
              <a:rPr lang="en-US" sz="1400" b="1" dirty="0">
                <a:solidFill>
                  <a:srgbClr val="00B050"/>
                </a:solidFill>
              </a:rPr>
              <a:t>();</a:t>
            </a:r>
          </a:p>
          <a:p>
            <a:r>
              <a:rPr lang="en-US" sz="1400" dirty="0"/>
              <a:t>  </a:t>
            </a:r>
            <a:r>
              <a:rPr lang="en-US" sz="1400" dirty="0" smtClean="0"/>
              <a:t>}</a:t>
            </a:r>
            <a:endParaRPr lang="en-US" sz="1400" dirty="0"/>
          </a:p>
          <a:p>
            <a:r>
              <a:rPr lang="en-US" sz="1400" b="1" dirty="0">
                <a:solidFill>
                  <a:srgbClr val="FF0000"/>
                </a:solidFill>
              </a:rPr>
              <a:t>  abstract void brew</a:t>
            </a:r>
            <a:r>
              <a:rPr lang="en-US" sz="1400" b="1" dirty="0" smtClean="0">
                <a:solidFill>
                  <a:srgbClr val="FF0000"/>
                </a:solidFill>
              </a:rPr>
              <a:t>();</a:t>
            </a:r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rgbClr val="00B050"/>
                </a:solidFill>
              </a:rPr>
              <a:t>  abstract void </a:t>
            </a:r>
            <a:r>
              <a:rPr lang="en-US" sz="1400" b="1" dirty="0" err="1">
                <a:solidFill>
                  <a:srgbClr val="00B050"/>
                </a:solidFill>
              </a:rPr>
              <a:t>addCondiments</a:t>
            </a:r>
            <a:r>
              <a:rPr lang="en-US" sz="1400" b="1" dirty="0" smtClean="0">
                <a:solidFill>
                  <a:srgbClr val="00B050"/>
                </a:solidFill>
              </a:rPr>
              <a:t>();</a:t>
            </a:r>
            <a:endParaRPr lang="en-US" sz="1400" b="1" dirty="0">
              <a:solidFill>
                <a:srgbClr val="00B050"/>
              </a:solidFill>
            </a:endParaRPr>
          </a:p>
          <a:p>
            <a:r>
              <a:rPr lang="en-US" sz="1400" dirty="0"/>
              <a:t>  void </a:t>
            </a:r>
            <a:r>
              <a:rPr lang="en-US" sz="1400" dirty="0" err="1"/>
              <a:t>boilWater</a:t>
            </a:r>
            <a:r>
              <a:rPr lang="en-US" sz="1400" dirty="0"/>
              <a:t>() 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System.out.println</a:t>
            </a:r>
            <a:r>
              <a:rPr lang="en-US" sz="1400" dirty="0"/>
              <a:t>("Boiling water");</a:t>
            </a:r>
          </a:p>
          <a:p>
            <a:r>
              <a:rPr lang="en-US" sz="1400" dirty="0"/>
              <a:t>  </a:t>
            </a:r>
            <a:r>
              <a:rPr lang="en-US" sz="1400" dirty="0" smtClean="0"/>
              <a:t>}</a:t>
            </a:r>
            <a:endParaRPr lang="en-US" sz="1400" dirty="0"/>
          </a:p>
          <a:p>
            <a:r>
              <a:rPr lang="en-US" sz="1400" dirty="0"/>
              <a:t>  void </a:t>
            </a:r>
            <a:r>
              <a:rPr lang="en-US" sz="1400" dirty="0" err="1"/>
              <a:t>pourInCup</a:t>
            </a:r>
            <a:r>
              <a:rPr lang="en-US" sz="1400" dirty="0"/>
              <a:t>() 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System.out.println</a:t>
            </a:r>
            <a:r>
              <a:rPr lang="en-US" sz="1400" dirty="0"/>
              <a:t>("Pouring into cup");</a:t>
            </a:r>
          </a:p>
          <a:p>
            <a:r>
              <a:rPr lang="en-US" sz="1400" dirty="0"/>
              <a:t>  </a:t>
            </a:r>
            <a:r>
              <a:rPr lang="en-US" sz="1400" dirty="0" smtClean="0"/>
              <a:t>}</a:t>
            </a:r>
            <a:endParaRPr lang="en-US" sz="1400" dirty="0"/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4247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3059832" y="0"/>
            <a:ext cx="23695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prstClr val="black"/>
                </a:solidFill>
              </a:rPr>
              <a:t>Command</a:t>
            </a:r>
            <a:endParaRPr lang="th-TH" dirty="0"/>
          </a:p>
        </p:txBody>
      </p:sp>
      <p:sp>
        <p:nvSpPr>
          <p:cNvPr id="4" name="Rectangle 3"/>
          <p:cNvSpPr/>
          <p:nvPr/>
        </p:nvSpPr>
        <p:spPr>
          <a:xfrm>
            <a:off x="194645" y="1132900"/>
            <a:ext cx="3858166" cy="3416320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sz="3600" b="1" dirty="0" smtClean="0"/>
              <a:t>Behavioral </a:t>
            </a:r>
            <a:r>
              <a:rPr lang="en-US" sz="3600" b="1" dirty="0"/>
              <a:t>Patterns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observer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decorator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</a:t>
            </a:r>
            <a:r>
              <a:rPr lang="en-US" sz="3600" dirty="0" smtClean="0"/>
              <a:t>trategy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FF0000"/>
                </a:solidFill>
              </a:rPr>
              <a:t>command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55976" y="1132900"/>
            <a:ext cx="4572000" cy="3416320"/>
          </a:xfrm>
          <a:prstGeom prst="rect">
            <a:avLst/>
          </a:prstGeom>
          <a:solidFill>
            <a:srgbClr val="FFFF99"/>
          </a:solidFill>
        </p:spPr>
        <p:txBody>
          <a:bodyPr>
            <a:spAutoFit/>
          </a:bodyPr>
          <a:lstStyle/>
          <a:p>
            <a:pPr lvl="0"/>
            <a:r>
              <a:rPr lang="en-US" sz="3600" b="1" dirty="0">
                <a:solidFill>
                  <a:prstClr val="black"/>
                </a:solidFill>
              </a:rPr>
              <a:t>Creational Patterns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</a:rPr>
              <a:t>factory method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</a:rPr>
              <a:t>abstract factory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</a:rPr>
              <a:t>s</a:t>
            </a:r>
            <a:r>
              <a:rPr lang="en-US" sz="3600" dirty="0" smtClean="0">
                <a:solidFill>
                  <a:prstClr val="black"/>
                </a:solidFill>
              </a:rPr>
              <a:t>ingleton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prstClr val="black"/>
              </a:solidFill>
            </a:endParaRPr>
          </a:p>
          <a:p>
            <a:pPr lvl="0"/>
            <a:endParaRPr lang="th-TH" sz="3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51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30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Add a Hook</a:t>
            </a:r>
            <a:endParaRPr lang="th-TH" sz="40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1309688"/>
            <a:ext cx="7667625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946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31</a:t>
            </a:fld>
            <a:endParaRPr lang="th-TH"/>
          </a:p>
        </p:txBody>
      </p:sp>
      <p:sp>
        <p:nvSpPr>
          <p:cNvPr id="6" name="Rectangle 5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Code</a:t>
            </a:r>
            <a:endParaRPr lang="th-TH" sz="4000" b="1" dirty="0"/>
          </a:p>
        </p:txBody>
      </p:sp>
      <p:sp>
        <p:nvSpPr>
          <p:cNvPr id="7" name="Rectangle 6"/>
          <p:cNvSpPr/>
          <p:nvPr/>
        </p:nvSpPr>
        <p:spPr>
          <a:xfrm>
            <a:off x="107504" y="599007"/>
            <a:ext cx="4355976" cy="61247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public abstract class </a:t>
            </a:r>
            <a:r>
              <a:rPr lang="en-US" sz="1400" dirty="0" err="1"/>
              <a:t>CaffeineBeverageWithHook</a:t>
            </a:r>
            <a:r>
              <a:rPr lang="en-US" sz="1400" dirty="0"/>
              <a:t> {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  void </a:t>
            </a:r>
            <a:r>
              <a:rPr lang="en-US" sz="1400" dirty="0" err="1"/>
              <a:t>prepareRecipe</a:t>
            </a:r>
            <a:r>
              <a:rPr lang="en-US" sz="1400" dirty="0"/>
              <a:t>() 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boilWater</a:t>
            </a:r>
            <a:r>
              <a:rPr lang="en-US" sz="1400" dirty="0"/>
              <a:t>();</a:t>
            </a:r>
          </a:p>
          <a:p>
            <a:r>
              <a:rPr lang="en-US" sz="1400" dirty="0"/>
              <a:t>    brew();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pourInCup</a:t>
            </a:r>
            <a:r>
              <a:rPr lang="en-US" sz="1400" dirty="0"/>
              <a:t>();</a:t>
            </a:r>
          </a:p>
          <a:p>
            <a:r>
              <a:rPr lang="en-US" sz="1400" dirty="0"/>
              <a:t>    if (</a:t>
            </a:r>
            <a:r>
              <a:rPr lang="en-US" sz="1400" b="1" dirty="0" err="1">
                <a:solidFill>
                  <a:srgbClr val="FF0000"/>
                </a:solidFill>
              </a:rPr>
              <a:t>customerWantsCondiments</a:t>
            </a:r>
            <a:r>
              <a:rPr lang="en-US" sz="1400" b="1" dirty="0">
                <a:solidFill>
                  <a:srgbClr val="FF0000"/>
                </a:solidFill>
              </a:rPr>
              <a:t>()</a:t>
            </a:r>
            <a:r>
              <a:rPr lang="en-US" sz="1400" dirty="0"/>
              <a:t>) {</a:t>
            </a:r>
          </a:p>
          <a:p>
            <a:r>
              <a:rPr lang="en-US" sz="1400" dirty="0"/>
              <a:t>      </a:t>
            </a:r>
            <a:r>
              <a:rPr lang="en-US" sz="1400" dirty="0" err="1"/>
              <a:t>addCondiments</a:t>
            </a:r>
            <a:r>
              <a:rPr lang="en-US" sz="1400" dirty="0"/>
              <a:t>();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  abstract void brew();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  abstract void </a:t>
            </a:r>
            <a:r>
              <a:rPr lang="en-US" sz="1400" dirty="0" err="1"/>
              <a:t>addCondiments</a:t>
            </a:r>
            <a:r>
              <a:rPr lang="en-US" sz="1400" dirty="0"/>
              <a:t>();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  void </a:t>
            </a:r>
            <a:r>
              <a:rPr lang="en-US" sz="1400" dirty="0" err="1"/>
              <a:t>boilWater</a:t>
            </a:r>
            <a:r>
              <a:rPr lang="en-US" sz="1400" dirty="0"/>
              <a:t>() 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System.out.println</a:t>
            </a:r>
            <a:r>
              <a:rPr lang="en-US" sz="1400" dirty="0"/>
              <a:t>("Boiling water");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  void </a:t>
            </a:r>
            <a:r>
              <a:rPr lang="en-US" sz="1400" dirty="0" err="1"/>
              <a:t>pourInCup</a:t>
            </a:r>
            <a:r>
              <a:rPr lang="en-US" sz="1400" dirty="0"/>
              <a:t>() 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System.out.println</a:t>
            </a:r>
            <a:r>
              <a:rPr lang="en-US" sz="1400" dirty="0"/>
              <a:t>("Pouring into cup");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  </a:t>
            </a:r>
            <a:r>
              <a:rPr lang="en-US" sz="1400" b="1" dirty="0" err="1">
                <a:solidFill>
                  <a:srgbClr val="FF0000"/>
                </a:solidFill>
              </a:rPr>
              <a:t>boolean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customerWantsCondiments</a:t>
            </a:r>
            <a:r>
              <a:rPr lang="en-US" sz="1400" b="1" dirty="0">
                <a:solidFill>
                  <a:srgbClr val="FF0000"/>
                </a:solidFill>
              </a:rPr>
              <a:t>() {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   return true;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 }</a:t>
            </a:r>
          </a:p>
          <a:p>
            <a:endParaRPr lang="en-US" sz="1400" dirty="0"/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4572000" y="599007"/>
            <a:ext cx="4572000" cy="4893647"/>
          </a:xfrm>
          <a:prstGeom prst="rect">
            <a:avLst/>
          </a:prstGeom>
          <a:solidFill>
            <a:srgbClr val="FFFF99"/>
          </a:solidFill>
        </p:spPr>
        <p:txBody>
          <a:bodyPr>
            <a:spAutoFit/>
          </a:bodyPr>
          <a:lstStyle/>
          <a:p>
            <a:r>
              <a:rPr lang="en-US" sz="2400" dirty="0" err="1"/>
              <a:t>prepareRecipe</a:t>
            </a:r>
            <a:r>
              <a:rPr lang="en-US" sz="2400" dirty="0"/>
              <a:t>() altered to have</a:t>
            </a:r>
          </a:p>
          <a:p>
            <a:r>
              <a:rPr lang="en-US" sz="2400" dirty="0"/>
              <a:t>a hook method:</a:t>
            </a:r>
          </a:p>
          <a:p>
            <a:r>
              <a:rPr lang="en-US" sz="2400" dirty="0" err="1" smtClean="0">
                <a:solidFill>
                  <a:srgbClr val="FF0000"/>
                </a:solidFill>
              </a:rPr>
              <a:t>customerWantsCondiments</a:t>
            </a:r>
            <a:r>
              <a:rPr lang="en-US" sz="2400" dirty="0">
                <a:solidFill>
                  <a:srgbClr val="FF0000"/>
                </a:solidFill>
              </a:rPr>
              <a:t>()</a:t>
            </a:r>
          </a:p>
          <a:p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method provides a method</a:t>
            </a:r>
          </a:p>
          <a:p>
            <a:r>
              <a:rPr lang="en-US" sz="2400" dirty="0"/>
              <a:t>body that subclasses </a:t>
            </a:r>
            <a:r>
              <a:rPr lang="en-US" sz="2400" dirty="0" smtClean="0"/>
              <a:t>can override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0070C0"/>
                </a:solidFill>
              </a:rPr>
              <a:t>To </a:t>
            </a:r>
            <a:r>
              <a:rPr lang="en-US" sz="2400" dirty="0">
                <a:solidFill>
                  <a:srgbClr val="0070C0"/>
                </a:solidFill>
              </a:rPr>
              <a:t>make the distinction between</a:t>
            </a:r>
          </a:p>
          <a:p>
            <a:r>
              <a:rPr lang="en-US" sz="2400" dirty="0">
                <a:solidFill>
                  <a:srgbClr val="0070C0"/>
                </a:solidFill>
              </a:rPr>
              <a:t>hook and non-hook methods</a:t>
            </a:r>
          </a:p>
          <a:p>
            <a:r>
              <a:rPr lang="en-US" sz="2400" dirty="0">
                <a:solidFill>
                  <a:srgbClr val="0070C0"/>
                </a:solidFill>
              </a:rPr>
              <a:t>more clear, you can add the</a:t>
            </a:r>
          </a:p>
          <a:p>
            <a:r>
              <a:rPr lang="en-US" sz="2400" dirty="0">
                <a:solidFill>
                  <a:srgbClr val="0070C0"/>
                </a:solidFill>
              </a:rPr>
              <a:t>“final” keyword to all concrete</a:t>
            </a:r>
          </a:p>
          <a:p>
            <a:r>
              <a:rPr lang="en-US" sz="2400" dirty="0">
                <a:solidFill>
                  <a:srgbClr val="0070C0"/>
                </a:solidFill>
              </a:rPr>
              <a:t>methods that you don’t want</a:t>
            </a:r>
          </a:p>
          <a:p>
            <a:r>
              <a:rPr lang="en-US" sz="2400" dirty="0">
                <a:solidFill>
                  <a:srgbClr val="0070C0"/>
                </a:solidFill>
              </a:rPr>
              <a:t>subclasses to touch</a:t>
            </a:r>
            <a:endParaRPr lang="th-TH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48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32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Code</a:t>
            </a:r>
            <a:endParaRPr lang="th-TH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107504" y="493355"/>
            <a:ext cx="9036496" cy="634019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import java.io</a:t>
            </a:r>
            <a:r>
              <a:rPr lang="en-US" sz="1400" dirty="0" smtClean="0"/>
              <a:t>.*;</a:t>
            </a:r>
            <a:endParaRPr lang="en-US" sz="1400" dirty="0"/>
          </a:p>
          <a:p>
            <a:r>
              <a:rPr lang="en-US" sz="1400" dirty="0"/>
              <a:t>public class </a:t>
            </a:r>
            <a:r>
              <a:rPr lang="en-US" sz="1400" dirty="0" err="1"/>
              <a:t>CoffeeWithHook</a:t>
            </a:r>
            <a:r>
              <a:rPr lang="en-US" sz="1400" dirty="0"/>
              <a:t> extends </a:t>
            </a:r>
            <a:r>
              <a:rPr lang="en-US" sz="1400" dirty="0" err="1"/>
              <a:t>CaffeineBeverageWithHook</a:t>
            </a:r>
            <a:r>
              <a:rPr lang="en-US" sz="1400" dirty="0"/>
              <a:t> </a:t>
            </a:r>
            <a:r>
              <a:rPr lang="en-US" sz="1400" dirty="0" smtClean="0"/>
              <a:t>{</a:t>
            </a:r>
            <a:endParaRPr lang="en-US" sz="1400" dirty="0"/>
          </a:p>
          <a:p>
            <a:r>
              <a:rPr lang="en-US" sz="1400" dirty="0"/>
              <a:t>  public void brew() 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System.out.println</a:t>
            </a:r>
            <a:r>
              <a:rPr lang="en-US" sz="1400" dirty="0"/>
              <a:t>("Dripping Coffee through filter");</a:t>
            </a:r>
          </a:p>
          <a:p>
            <a:r>
              <a:rPr lang="en-US" sz="1400" dirty="0"/>
              <a:t>  </a:t>
            </a:r>
            <a:r>
              <a:rPr lang="en-US" sz="1400" dirty="0" smtClean="0"/>
              <a:t>}</a:t>
            </a:r>
            <a:endParaRPr lang="en-US" sz="1400" dirty="0"/>
          </a:p>
          <a:p>
            <a:r>
              <a:rPr lang="en-US" sz="1400" dirty="0"/>
              <a:t>  public void </a:t>
            </a:r>
            <a:r>
              <a:rPr lang="en-US" sz="1400" dirty="0" err="1"/>
              <a:t>addCondiments</a:t>
            </a:r>
            <a:r>
              <a:rPr lang="en-US" sz="1400" dirty="0"/>
              <a:t>() 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System.out.println</a:t>
            </a:r>
            <a:r>
              <a:rPr lang="en-US" sz="1400" dirty="0"/>
              <a:t>("Adding Sugar and Milk");</a:t>
            </a:r>
          </a:p>
          <a:p>
            <a:r>
              <a:rPr lang="en-US" sz="1400" dirty="0"/>
              <a:t>  </a:t>
            </a:r>
            <a:r>
              <a:rPr lang="en-US" sz="1400" dirty="0" smtClean="0"/>
              <a:t>}</a:t>
            </a:r>
            <a:endParaRPr lang="en-US" sz="1400" dirty="0"/>
          </a:p>
          <a:p>
            <a:r>
              <a:rPr lang="en-US" sz="1400" b="1" dirty="0">
                <a:solidFill>
                  <a:srgbClr val="FF0000"/>
                </a:solidFill>
              </a:rPr>
              <a:t>  public </a:t>
            </a:r>
            <a:r>
              <a:rPr lang="en-US" sz="1400" b="1" dirty="0" err="1">
                <a:solidFill>
                  <a:srgbClr val="FF0000"/>
                </a:solidFill>
              </a:rPr>
              <a:t>boolean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customerWantsCondiments</a:t>
            </a:r>
            <a:r>
              <a:rPr lang="en-US" sz="1400" b="1" dirty="0">
                <a:solidFill>
                  <a:srgbClr val="FF0000"/>
                </a:solidFill>
              </a:rPr>
              <a:t>() </a:t>
            </a:r>
            <a:r>
              <a:rPr lang="en-US" sz="1400" b="1" dirty="0" smtClean="0">
                <a:solidFill>
                  <a:srgbClr val="FF0000"/>
                </a:solidFill>
              </a:rPr>
              <a:t>{</a:t>
            </a:r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rgbClr val="FF0000"/>
                </a:solidFill>
              </a:rPr>
              <a:t>    String answer = </a:t>
            </a:r>
            <a:r>
              <a:rPr lang="en-US" sz="1400" b="1" dirty="0" err="1">
                <a:solidFill>
                  <a:srgbClr val="FF0000"/>
                </a:solidFill>
              </a:rPr>
              <a:t>getUserInput</a:t>
            </a:r>
            <a:r>
              <a:rPr lang="en-US" sz="1400" b="1" dirty="0" smtClean="0">
                <a:solidFill>
                  <a:srgbClr val="FF0000"/>
                </a:solidFill>
              </a:rPr>
              <a:t>();</a:t>
            </a:r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rgbClr val="FF0000"/>
                </a:solidFill>
              </a:rPr>
              <a:t>    if (</a:t>
            </a:r>
            <a:r>
              <a:rPr lang="en-US" sz="1400" b="1" dirty="0" err="1">
                <a:solidFill>
                  <a:srgbClr val="FF0000"/>
                </a:solidFill>
              </a:rPr>
              <a:t>answer.toLowerCase</a:t>
            </a:r>
            <a:r>
              <a:rPr lang="en-US" sz="1400" b="1" dirty="0">
                <a:solidFill>
                  <a:srgbClr val="FF0000"/>
                </a:solidFill>
              </a:rPr>
              <a:t>().</a:t>
            </a:r>
            <a:r>
              <a:rPr lang="en-US" sz="1400" b="1" dirty="0" err="1">
                <a:solidFill>
                  <a:srgbClr val="FF0000"/>
                </a:solidFill>
              </a:rPr>
              <a:t>startsWith</a:t>
            </a:r>
            <a:r>
              <a:rPr lang="en-US" sz="1400" b="1" dirty="0">
                <a:solidFill>
                  <a:srgbClr val="FF0000"/>
                </a:solidFill>
              </a:rPr>
              <a:t>("y")) {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   return true;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   } else {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   return false;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   </a:t>
            </a:r>
            <a:r>
              <a:rPr lang="en-US" sz="1400" b="1" dirty="0" smtClean="0">
                <a:solidFill>
                  <a:srgbClr val="FF0000"/>
                </a:solidFill>
              </a:rPr>
              <a:t>} }</a:t>
            </a:r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dirty="0"/>
              <a:t>  private String </a:t>
            </a:r>
            <a:r>
              <a:rPr lang="en-US" sz="1400" dirty="0" err="1"/>
              <a:t>getUserInput</a:t>
            </a:r>
            <a:r>
              <a:rPr lang="en-US" sz="1400" dirty="0"/>
              <a:t>() {</a:t>
            </a:r>
          </a:p>
          <a:p>
            <a:r>
              <a:rPr lang="en-US" sz="1400" dirty="0"/>
              <a:t>    String answer = null</a:t>
            </a:r>
            <a:r>
              <a:rPr lang="en-US" sz="1400" dirty="0" smtClean="0"/>
              <a:t>;</a:t>
            </a:r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dirty="0" err="1"/>
              <a:t>System.out.print</a:t>
            </a:r>
            <a:r>
              <a:rPr lang="en-US" sz="1400" dirty="0"/>
              <a:t>("Would you like milk and sugar with your coffee (y/n)? </a:t>
            </a:r>
            <a:r>
              <a:rPr lang="en-US" sz="1400" dirty="0" smtClean="0"/>
              <a:t>");</a:t>
            </a:r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dirty="0" err="1"/>
              <a:t>BufferedReader</a:t>
            </a:r>
            <a:r>
              <a:rPr lang="en-US" sz="1400" dirty="0"/>
              <a:t> in = new </a:t>
            </a:r>
            <a:r>
              <a:rPr lang="en-US" sz="1400" dirty="0" err="1"/>
              <a:t>BufferedReader</a:t>
            </a:r>
            <a:r>
              <a:rPr lang="en-US" sz="1400" dirty="0"/>
              <a:t>(new </a:t>
            </a:r>
            <a:r>
              <a:rPr lang="en-US" sz="1400" dirty="0" err="1"/>
              <a:t>InputStreamReader</a:t>
            </a:r>
            <a:r>
              <a:rPr lang="en-US" sz="1400" dirty="0"/>
              <a:t>(System.in));</a:t>
            </a:r>
          </a:p>
          <a:p>
            <a:r>
              <a:rPr lang="en-US" sz="1400" dirty="0"/>
              <a:t>    try {</a:t>
            </a:r>
          </a:p>
          <a:p>
            <a:r>
              <a:rPr lang="en-US" sz="1400" dirty="0"/>
              <a:t>      answer = </a:t>
            </a:r>
            <a:r>
              <a:rPr lang="en-US" sz="1400" dirty="0" err="1"/>
              <a:t>in.readLine</a:t>
            </a:r>
            <a:r>
              <a:rPr lang="en-US" sz="1400" dirty="0"/>
              <a:t>();</a:t>
            </a:r>
          </a:p>
          <a:p>
            <a:r>
              <a:rPr lang="en-US" sz="1400" dirty="0"/>
              <a:t>    } catch (</a:t>
            </a:r>
            <a:r>
              <a:rPr lang="en-US" sz="1400" dirty="0" err="1"/>
              <a:t>IOException</a:t>
            </a:r>
            <a:r>
              <a:rPr lang="en-US" sz="1400" dirty="0"/>
              <a:t> </a:t>
            </a:r>
            <a:r>
              <a:rPr lang="en-US" sz="1400" dirty="0" err="1"/>
              <a:t>ioe</a:t>
            </a:r>
            <a:r>
              <a:rPr lang="en-US" sz="1400" dirty="0"/>
              <a:t>) {</a:t>
            </a:r>
          </a:p>
          <a:p>
            <a:r>
              <a:rPr lang="en-US" sz="1400" dirty="0"/>
              <a:t>      </a:t>
            </a:r>
            <a:r>
              <a:rPr lang="en-US" sz="1400" dirty="0" err="1"/>
              <a:t>System.err.println</a:t>
            </a:r>
            <a:r>
              <a:rPr lang="en-US" sz="1400" dirty="0"/>
              <a:t>("IO error trying to read your answer");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if (answer == null) {</a:t>
            </a:r>
          </a:p>
          <a:p>
            <a:r>
              <a:rPr lang="en-US" sz="1400" dirty="0"/>
              <a:t>      return "no";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  return answer;</a:t>
            </a:r>
          </a:p>
          <a:p>
            <a:r>
              <a:rPr lang="en-US" sz="1400" dirty="0"/>
              <a:t>  </a:t>
            </a:r>
            <a:r>
              <a:rPr lang="en-US" sz="1400" dirty="0" smtClean="0"/>
              <a:t>} 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9730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33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Design Principle</a:t>
            </a:r>
            <a:endParaRPr lang="th-TH" sz="40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1328738"/>
            <a:ext cx="7448550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083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34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Hollywood Principle</a:t>
            </a:r>
            <a:endParaRPr lang="th-TH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119426" y="836712"/>
            <a:ext cx="8964487" cy="4832092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“Don’t </a:t>
            </a:r>
            <a:r>
              <a:rPr lang="en-US" b="1" dirty="0">
                <a:solidFill>
                  <a:srgbClr val="FF0000"/>
                </a:solidFill>
              </a:rPr>
              <a:t>call us, we’ll call </a:t>
            </a:r>
            <a:r>
              <a:rPr lang="en-US" b="1" dirty="0" smtClean="0">
                <a:solidFill>
                  <a:srgbClr val="FF0000"/>
                </a:solidFill>
              </a:rPr>
              <a:t>you”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 smtClean="0"/>
              <a:t>When we design with </a:t>
            </a:r>
            <a:r>
              <a:rPr lang="en-US" dirty="0"/>
              <a:t>the template method </a:t>
            </a:r>
            <a:r>
              <a:rPr lang="en-US" dirty="0" smtClean="0"/>
              <a:t>pattern, we are telling </a:t>
            </a:r>
            <a:r>
              <a:rPr lang="en-US" dirty="0"/>
              <a:t>subclasses “Don’t call us, we’ll call you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template method </a:t>
            </a:r>
            <a:r>
              <a:rPr lang="en-US" dirty="0" smtClean="0"/>
              <a:t>lives in </a:t>
            </a:r>
            <a:r>
              <a:rPr lang="en-US" dirty="0"/>
              <a:t>a high-level class and invokes methods that live in its </a:t>
            </a:r>
            <a:r>
              <a:rPr lang="en-US" dirty="0" smtClean="0"/>
              <a:t>subclasses:</a:t>
            </a:r>
          </a:p>
          <a:p>
            <a:pPr lvl="1"/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The </a:t>
            </a:r>
            <a:r>
              <a:rPr lang="en-US" dirty="0" err="1" smtClean="0">
                <a:solidFill>
                  <a:srgbClr val="0070C0"/>
                </a:solidFill>
              </a:rPr>
              <a:t>CaffeineBeverage</a:t>
            </a:r>
            <a:r>
              <a:rPr lang="en-US" dirty="0" smtClean="0">
                <a:solidFill>
                  <a:srgbClr val="0070C0"/>
                </a:solidFill>
              </a:rPr>
              <a:t> has control over the algorithm for the recipe. It calls on subclasses only when they are needed for an implementation of a method.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69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35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07504" y="1124744"/>
            <a:ext cx="8928992" cy="5262979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Template </a:t>
            </a:r>
            <a:r>
              <a:rPr lang="en-US" b="1" dirty="0">
                <a:solidFill>
                  <a:srgbClr val="FF0000"/>
                </a:solidFill>
              </a:rPr>
              <a:t>Method </a:t>
            </a:r>
            <a:r>
              <a:rPr lang="en-US" dirty="0"/>
              <a:t>is used a lot since it’s a great design tool for </a:t>
            </a:r>
            <a:r>
              <a:rPr lang="en-US" dirty="0" smtClean="0"/>
              <a:t>creating </a:t>
            </a:r>
            <a:r>
              <a:rPr lang="en-US" b="1" dirty="0" smtClean="0">
                <a:solidFill>
                  <a:srgbClr val="FF0000"/>
                </a:solidFill>
              </a:rPr>
              <a:t>frameworks</a:t>
            </a:r>
            <a:endParaRPr lang="en-US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framework specifies how something should be done with a </a:t>
            </a:r>
            <a:r>
              <a:rPr lang="en-US" dirty="0" smtClean="0"/>
              <a:t>template method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that </a:t>
            </a:r>
            <a:r>
              <a:rPr lang="en-US" dirty="0"/>
              <a:t>method invokes </a:t>
            </a:r>
            <a:r>
              <a:rPr lang="en-US" b="1" dirty="0">
                <a:solidFill>
                  <a:srgbClr val="FF0000"/>
                </a:solidFill>
              </a:rPr>
              <a:t>abstract hook methods </a:t>
            </a:r>
            <a:r>
              <a:rPr lang="en-US" dirty="0"/>
              <a:t>that allow </a:t>
            </a:r>
            <a:r>
              <a:rPr lang="en-US" dirty="0" smtClean="0"/>
              <a:t>client-specific subclasses </a:t>
            </a:r>
            <a:r>
              <a:rPr lang="en-US" dirty="0"/>
              <a:t>to “hook into” the framework and take advantage of its services</a:t>
            </a:r>
          </a:p>
          <a:p>
            <a:endParaRPr lang="en-US" dirty="0"/>
          </a:p>
          <a:p>
            <a:r>
              <a:rPr lang="en-US" b="1" dirty="0" smtClean="0"/>
              <a:t>Examples </a:t>
            </a:r>
            <a:r>
              <a:rPr lang="en-US" b="1" dirty="0"/>
              <a:t>in the Java API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Sorting </a:t>
            </a:r>
            <a:r>
              <a:rPr lang="en-US" dirty="0"/>
              <a:t>using </a:t>
            </a:r>
            <a:r>
              <a:rPr lang="en-US" dirty="0" err="1"/>
              <a:t>compareTo</a:t>
            </a:r>
            <a:r>
              <a:rPr lang="en-US" dirty="0"/>
              <a:t>() method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Frames </a:t>
            </a:r>
            <a:r>
              <a:rPr lang="en-US" dirty="0"/>
              <a:t>in Swing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Applets</a:t>
            </a:r>
            <a:endParaRPr lang="th-TH" dirty="0"/>
          </a:p>
        </p:txBody>
      </p:sp>
      <p:sp>
        <p:nvSpPr>
          <p:cNvPr id="4" name="Rectangle 3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Template Methods in the Wild</a:t>
            </a:r>
            <a:endParaRPr lang="th-TH" sz="4000" b="1" dirty="0"/>
          </a:p>
        </p:txBody>
      </p:sp>
    </p:spTree>
    <p:extLst>
      <p:ext uri="{BB962C8B-B14F-4D97-AF65-F5344CB8AC3E}">
        <p14:creationId xmlns:p14="http://schemas.microsoft.com/office/powerpoint/2010/main" val="234160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36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Template Method vs. Strategy</a:t>
            </a:r>
            <a:endParaRPr lang="th-TH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107504" y="1124744"/>
            <a:ext cx="8928992" cy="4524315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sz="3600" b="1" dirty="0"/>
              <a:t>Both</a:t>
            </a:r>
            <a:r>
              <a:rPr lang="en-US" sz="3600" dirty="0"/>
              <a:t> Template Method and Strategy deal with </a:t>
            </a:r>
            <a:r>
              <a:rPr lang="en-US" sz="3600" dirty="0" smtClean="0"/>
              <a:t>the </a:t>
            </a:r>
            <a:r>
              <a:rPr lang="en-US" sz="3600" b="1" dirty="0" smtClean="0"/>
              <a:t>encapsulation </a:t>
            </a:r>
            <a:r>
              <a:rPr lang="en-US" sz="3600" b="1" dirty="0"/>
              <a:t>of algorithms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rgbClr val="FF0000"/>
                </a:solidFill>
              </a:rPr>
              <a:t>Template </a:t>
            </a:r>
            <a:r>
              <a:rPr lang="en-US" sz="3600" b="1" dirty="0">
                <a:solidFill>
                  <a:srgbClr val="FF0000"/>
                </a:solidFill>
              </a:rPr>
              <a:t>Method </a:t>
            </a:r>
            <a:r>
              <a:rPr lang="en-US" sz="3600" dirty="0"/>
              <a:t>focuses </a:t>
            </a:r>
            <a:r>
              <a:rPr lang="en-US" sz="3600" b="1" dirty="0">
                <a:solidFill>
                  <a:srgbClr val="FF0000"/>
                </a:solidFill>
              </a:rPr>
              <a:t>encapsulation on the steps of the algorithm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rgbClr val="0070C0"/>
                </a:solidFill>
              </a:rPr>
              <a:t>Strategy</a:t>
            </a:r>
            <a:r>
              <a:rPr lang="en-US" sz="3600" b="1" dirty="0" smtClean="0">
                <a:solidFill>
                  <a:srgbClr val="FF0000"/>
                </a:solidFill>
              </a:rPr>
              <a:t> </a:t>
            </a:r>
            <a:r>
              <a:rPr lang="en-US" sz="3600" dirty="0"/>
              <a:t>focuses on </a:t>
            </a:r>
            <a:r>
              <a:rPr lang="en-US" sz="3600" b="1" dirty="0">
                <a:solidFill>
                  <a:srgbClr val="0070C0"/>
                </a:solidFill>
              </a:rPr>
              <a:t>encapsulating entire algorithms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 smtClean="0"/>
              <a:t>You </a:t>
            </a:r>
            <a:r>
              <a:rPr lang="en-US" sz="3600" dirty="0"/>
              <a:t>can use both patterns at the same time if you want</a:t>
            </a:r>
            <a:endParaRPr lang="th-TH" sz="3600" dirty="0"/>
          </a:p>
        </p:txBody>
      </p:sp>
    </p:spTree>
    <p:extLst>
      <p:ext uri="{BB962C8B-B14F-4D97-AF65-F5344CB8AC3E}">
        <p14:creationId xmlns:p14="http://schemas.microsoft.com/office/powerpoint/2010/main" val="385770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37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Template Method vs. Strategy</a:t>
            </a:r>
            <a:endParaRPr lang="th-TH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107504" y="1124744"/>
            <a:ext cx="8928992" cy="3970318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Template Method </a:t>
            </a:r>
            <a:r>
              <a:rPr lang="en-US" sz="3600" dirty="0"/>
              <a:t>encapsulate the details of algorithms using </a:t>
            </a:r>
            <a:r>
              <a:rPr lang="en-US" sz="3600" b="1" dirty="0">
                <a:solidFill>
                  <a:srgbClr val="FF0000"/>
                </a:solidFill>
              </a:rPr>
              <a:t>inheritance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rgbClr val="FF0000"/>
                </a:solidFill>
              </a:rPr>
              <a:t>Factory </a:t>
            </a:r>
            <a:r>
              <a:rPr lang="en-US" sz="3600" b="1" dirty="0">
                <a:solidFill>
                  <a:srgbClr val="FF0000"/>
                </a:solidFill>
              </a:rPr>
              <a:t>Method </a:t>
            </a:r>
            <a:r>
              <a:rPr lang="en-US" sz="3600" dirty="0"/>
              <a:t>can now be seen as a specialization of the </a:t>
            </a:r>
            <a:r>
              <a:rPr lang="en-US" sz="3600" dirty="0" smtClean="0"/>
              <a:t>Template Method pattern</a:t>
            </a:r>
            <a:endParaRPr lang="en-US" sz="3600" dirty="0"/>
          </a:p>
          <a:p>
            <a:r>
              <a:rPr lang="en-US" sz="3600" dirty="0" smtClean="0"/>
              <a:t>In </a:t>
            </a:r>
            <a:r>
              <a:rPr lang="en-US" sz="3600" dirty="0"/>
              <a:t>contrast, </a:t>
            </a:r>
            <a:r>
              <a:rPr lang="en-US" sz="3600" b="1" dirty="0">
                <a:solidFill>
                  <a:srgbClr val="0070C0"/>
                </a:solidFill>
              </a:rPr>
              <a:t>Strategy</a:t>
            </a:r>
            <a:r>
              <a:rPr lang="en-US" sz="3600" dirty="0"/>
              <a:t> does a similar thing but uses </a:t>
            </a:r>
            <a:r>
              <a:rPr lang="en-US" sz="3600" b="1" dirty="0">
                <a:solidFill>
                  <a:srgbClr val="0070C0"/>
                </a:solidFill>
              </a:rPr>
              <a:t>composition/delegation</a:t>
            </a:r>
            <a:endParaRPr lang="th-TH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44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38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Template Method vs. </a:t>
            </a:r>
            <a:r>
              <a:rPr lang="en-US" sz="4000" b="1"/>
              <a:t>Strategy</a:t>
            </a:r>
            <a:endParaRPr lang="th-TH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107505" y="548680"/>
            <a:ext cx="8928992" cy="6186309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sz="3600" dirty="0" smtClean="0"/>
              <a:t>Because </a:t>
            </a:r>
            <a:r>
              <a:rPr lang="en-US" sz="3600" dirty="0"/>
              <a:t>it uses </a:t>
            </a:r>
            <a:r>
              <a:rPr lang="en-US" sz="3600" b="1" dirty="0">
                <a:solidFill>
                  <a:srgbClr val="FF0000"/>
                </a:solidFill>
              </a:rPr>
              <a:t>inheritance</a:t>
            </a:r>
            <a:r>
              <a:rPr lang="en-US" sz="3600" dirty="0"/>
              <a:t>, </a:t>
            </a:r>
            <a:r>
              <a:rPr lang="en-US" sz="3600" b="1" dirty="0">
                <a:solidFill>
                  <a:srgbClr val="FF0000"/>
                </a:solidFill>
              </a:rPr>
              <a:t>Template Method </a:t>
            </a:r>
            <a:r>
              <a:rPr lang="en-US" sz="3600" dirty="0"/>
              <a:t>offers </a:t>
            </a:r>
            <a:r>
              <a:rPr lang="en-US" sz="3600" b="1" dirty="0">
                <a:solidFill>
                  <a:srgbClr val="FF0000"/>
                </a:solidFill>
              </a:rPr>
              <a:t>code reuse benefits </a:t>
            </a:r>
            <a:r>
              <a:rPr lang="en-US" sz="3600" dirty="0" smtClean="0"/>
              <a:t>not typically </a:t>
            </a:r>
            <a:r>
              <a:rPr lang="en-US" sz="3600" dirty="0"/>
              <a:t>seen with the Strategy </a:t>
            </a:r>
            <a:r>
              <a:rPr lang="en-US" sz="3600" dirty="0" smtClean="0"/>
              <a:t>pattern</a:t>
            </a:r>
          </a:p>
          <a:p>
            <a:endParaRPr lang="en-US" sz="3600" dirty="0"/>
          </a:p>
          <a:p>
            <a:r>
              <a:rPr lang="en-US" sz="3600" dirty="0" smtClean="0"/>
              <a:t>On </a:t>
            </a:r>
            <a:r>
              <a:rPr lang="en-US" sz="3600" dirty="0"/>
              <a:t>the other hand, </a:t>
            </a:r>
            <a:r>
              <a:rPr lang="en-US" sz="3600" b="1" dirty="0">
                <a:solidFill>
                  <a:srgbClr val="FF0000"/>
                </a:solidFill>
              </a:rPr>
              <a:t>Strategy</a:t>
            </a:r>
            <a:r>
              <a:rPr lang="en-US" sz="3600" dirty="0"/>
              <a:t> provides </a:t>
            </a:r>
            <a:r>
              <a:rPr lang="en-US" sz="3600" b="1" dirty="0">
                <a:solidFill>
                  <a:srgbClr val="FF0000"/>
                </a:solidFill>
              </a:rPr>
              <a:t>run-time flexibility</a:t>
            </a:r>
            <a:r>
              <a:rPr lang="en-US" sz="3600" dirty="0"/>
              <a:t> because of its use </a:t>
            </a:r>
            <a:r>
              <a:rPr lang="en-US" sz="3600" dirty="0" smtClean="0"/>
              <a:t>of </a:t>
            </a:r>
            <a:r>
              <a:rPr lang="en-US" sz="3600" b="1" dirty="0" smtClean="0">
                <a:solidFill>
                  <a:srgbClr val="FF0000"/>
                </a:solidFill>
              </a:rPr>
              <a:t>composition/delegation</a:t>
            </a:r>
            <a:endParaRPr lang="en-US" sz="3600" b="1" dirty="0">
              <a:solidFill>
                <a:srgbClr val="FF000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You </a:t>
            </a:r>
            <a:r>
              <a:rPr lang="en-US" sz="3600" dirty="0"/>
              <a:t>can switch to an entirely </a:t>
            </a:r>
            <a:r>
              <a:rPr lang="en-US" sz="3600" dirty="0" smtClean="0"/>
              <a:t>different algorithm </a:t>
            </a:r>
            <a:r>
              <a:rPr lang="en-US" sz="3600" dirty="0"/>
              <a:t>when using </a:t>
            </a:r>
            <a:r>
              <a:rPr lang="en-US" sz="3600" dirty="0" smtClean="0"/>
              <a:t>Strategy, something </a:t>
            </a:r>
            <a:r>
              <a:rPr lang="en-US" sz="3600" dirty="0"/>
              <a:t>that you can’t do when using Template Method</a:t>
            </a:r>
            <a:endParaRPr lang="th-TH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39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3419872" y="0"/>
            <a:ext cx="19865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Problem</a:t>
            </a:r>
            <a:endParaRPr lang="th-TH" sz="4000" b="1" dirty="0"/>
          </a:p>
        </p:txBody>
      </p:sp>
      <p:sp>
        <p:nvSpPr>
          <p:cNvPr id="5" name="Rectangle 4"/>
          <p:cNvSpPr/>
          <p:nvPr/>
        </p:nvSpPr>
        <p:spPr>
          <a:xfrm>
            <a:off x="278218" y="1052736"/>
            <a:ext cx="8527210" cy="1754326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/>
              <a:t>Your </a:t>
            </a:r>
            <a:r>
              <a:rPr lang="en-US" sz="3600" b="1" dirty="0"/>
              <a:t>program is </a:t>
            </a:r>
            <a:r>
              <a:rPr lang="en-US" sz="3600" b="1" dirty="0">
                <a:solidFill>
                  <a:srgbClr val="FF0000"/>
                </a:solidFill>
              </a:rPr>
              <a:t>in charge of all action </a:t>
            </a:r>
            <a:r>
              <a:rPr lang="en-US" sz="3600" b="1" dirty="0" smtClean="0">
                <a:solidFill>
                  <a:srgbClr val="FF0000"/>
                </a:solidFill>
              </a:rPr>
              <a:t>events</a:t>
            </a:r>
            <a:r>
              <a:rPr lang="en-US" sz="3600" b="1" dirty="0" smtClean="0"/>
              <a:t>, </a:t>
            </a:r>
            <a:r>
              <a:rPr lang="en-US" sz="3600" b="1" dirty="0"/>
              <a:t>implementing </a:t>
            </a:r>
            <a:r>
              <a:rPr lang="en-US" sz="3600" b="1" dirty="0" smtClean="0"/>
              <a:t>these would </a:t>
            </a:r>
            <a:r>
              <a:rPr lang="en-US" sz="3600" b="1" dirty="0"/>
              <a:t>lead to huge if-</a:t>
            </a:r>
            <a:r>
              <a:rPr lang="en-US" sz="3600" b="1" dirty="0" err="1"/>
              <a:t>elseif</a:t>
            </a:r>
            <a:r>
              <a:rPr lang="en-US" sz="3600" b="1" dirty="0"/>
              <a:t> </a:t>
            </a:r>
            <a:r>
              <a:rPr lang="en-US" sz="3600" b="1" dirty="0" smtClean="0"/>
              <a:t>or switch blocks.</a:t>
            </a:r>
          </a:p>
        </p:txBody>
      </p:sp>
    </p:spTree>
    <p:extLst>
      <p:ext uri="{BB962C8B-B14F-4D97-AF65-F5344CB8AC3E}">
        <p14:creationId xmlns:p14="http://schemas.microsoft.com/office/powerpoint/2010/main" val="218120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5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9453" y="1340768"/>
            <a:ext cx="9027043" cy="2893100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fontAlgn="base"/>
            <a:r>
              <a:rPr lang="en-US" sz="1400" b="1" dirty="0">
                <a:solidFill>
                  <a:srgbClr val="0070C0"/>
                </a:solidFill>
              </a:rPr>
              <a:t>public void </a:t>
            </a:r>
            <a:r>
              <a:rPr lang="en-US" sz="1400" b="1" dirty="0" err="1">
                <a:solidFill>
                  <a:srgbClr val="0070C0"/>
                </a:solidFill>
              </a:rPr>
              <a:t>actionPerformed</a:t>
            </a:r>
            <a:r>
              <a:rPr lang="en-US" sz="1400" b="1" dirty="0">
                <a:solidFill>
                  <a:srgbClr val="0070C0"/>
                </a:solidFill>
              </a:rPr>
              <a:t>(</a:t>
            </a:r>
            <a:r>
              <a:rPr lang="en-US" sz="1400" b="1" dirty="0" err="1">
                <a:solidFill>
                  <a:srgbClr val="0070C0"/>
                </a:solidFill>
              </a:rPr>
              <a:t>ActionEvent</a:t>
            </a:r>
            <a:r>
              <a:rPr lang="en-US" sz="1400" b="1" dirty="0">
                <a:solidFill>
                  <a:srgbClr val="0070C0"/>
                </a:solidFill>
              </a:rPr>
              <a:t> e)</a:t>
            </a:r>
          </a:p>
          <a:p>
            <a:pPr fontAlgn="base"/>
            <a:r>
              <a:rPr lang="en-US" sz="1400" dirty="0"/>
              <a:t>{</a:t>
            </a:r>
          </a:p>
          <a:p>
            <a:pPr fontAlgn="base"/>
            <a:r>
              <a:rPr lang="en-US" sz="1400" dirty="0"/>
              <a:t>  Object o = </a:t>
            </a:r>
            <a:r>
              <a:rPr lang="en-US" sz="1400" dirty="0" err="1"/>
              <a:t>e.getSource</a:t>
            </a:r>
            <a:r>
              <a:rPr lang="en-US" sz="1400" dirty="0"/>
              <a:t>();</a:t>
            </a:r>
          </a:p>
          <a:p>
            <a:pPr fontAlgn="base"/>
            <a:r>
              <a:rPr lang="en-US" sz="1400" b="1" dirty="0">
                <a:solidFill>
                  <a:srgbClr val="FF0000"/>
                </a:solidFill>
              </a:rPr>
              <a:t>  if (o </a:t>
            </a:r>
            <a:r>
              <a:rPr lang="en-US" sz="1400" b="1" dirty="0" err="1">
                <a:solidFill>
                  <a:srgbClr val="FF0000"/>
                </a:solidFill>
              </a:rPr>
              <a:t>instanceof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fileNewMenuItem</a:t>
            </a:r>
            <a:r>
              <a:rPr lang="en-US" sz="1400" b="1" dirty="0">
                <a:solidFill>
                  <a:srgbClr val="FF0000"/>
                </a:solidFill>
              </a:rPr>
              <a:t>)</a:t>
            </a:r>
          </a:p>
          <a:p>
            <a:pPr fontAlgn="base"/>
            <a:r>
              <a:rPr lang="en-US" sz="1400" dirty="0"/>
              <a:t>    </a:t>
            </a:r>
            <a:r>
              <a:rPr lang="en-US" sz="1400" dirty="0" err="1"/>
              <a:t>doFileNewAction</a:t>
            </a:r>
            <a:r>
              <a:rPr lang="en-US" sz="1400" dirty="0"/>
              <a:t>();</a:t>
            </a:r>
          </a:p>
          <a:p>
            <a:pPr fontAlgn="base"/>
            <a:r>
              <a:rPr lang="en-US" sz="1400" b="1" dirty="0">
                <a:solidFill>
                  <a:srgbClr val="FF0000"/>
                </a:solidFill>
              </a:rPr>
              <a:t>  else if (o </a:t>
            </a:r>
            <a:r>
              <a:rPr lang="en-US" sz="1400" b="1" dirty="0" err="1">
                <a:solidFill>
                  <a:srgbClr val="FF0000"/>
                </a:solidFill>
              </a:rPr>
              <a:t>instanceof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fileOpenMenuItem</a:t>
            </a:r>
            <a:r>
              <a:rPr lang="en-US" sz="1400" b="1" dirty="0">
                <a:solidFill>
                  <a:srgbClr val="FF0000"/>
                </a:solidFill>
              </a:rPr>
              <a:t>)</a:t>
            </a:r>
          </a:p>
          <a:p>
            <a:pPr fontAlgn="base"/>
            <a:r>
              <a:rPr lang="en-US" sz="1400" dirty="0"/>
              <a:t>    </a:t>
            </a:r>
            <a:r>
              <a:rPr lang="en-US" sz="1400" dirty="0" err="1"/>
              <a:t>doFileOpenAction</a:t>
            </a:r>
            <a:r>
              <a:rPr lang="en-US" sz="1400" dirty="0"/>
              <a:t>();</a:t>
            </a:r>
          </a:p>
          <a:p>
            <a:pPr fontAlgn="base"/>
            <a:r>
              <a:rPr lang="en-US" sz="1400" b="1" dirty="0">
                <a:solidFill>
                  <a:srgbClr val="FF0000"/>
                </a:solidFill>
              </a:rPr>
              <a:t>  else if (o </a:t>
            </a:r>
            <a:r>
              <a:rPr lang="en-US" sz="1400" b="1" dirty="0" err="1">
                <a:solidFill>
                  <a:srgbClr val="FF0000"/>
                </a:solidFill>
              </a:rPr>
              <a:t>instanceof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fileOpenRecentMenuItem</a:t>
            </a:r>
            <a:r>
              <a:rPr lang="en-US" sz="1400" b="1" dirty="0">
                <a:solidFill>
                  <a:srgbClr val="FF0000"/>
                </a:solidFill>
              </a:rPr>
              <a:t>)</a:t>
            </a:r>
          </a:p>
          <a:p>
            <a:pPr fontAlgn="base"/>
            <a:r>
              <a:rPr lang="en-US" sz="1400" dirty="0"/>
              <a:t>    </a:t>
            </a:r>
            <a:r>
              <a:rPr lang="en-US" sz="1400" dirty="0" err="1"/>
              <a:t>doFileOpenRecentAction</a:t>
            </a:r>
            <a:r>
              <a:rPr lang="en-US" sz="1400" dirty="0"/>
              <a:t>();</a:t>
            </a:r>
          </a:p>
          <a:p>
            <a:pPr fontAlgn="base"/>
            <a:r>
              <a:rPr lang="en-US" sz="1400" b="1" dirty="0">
                <a:solidFill>
                  <a:srgbClr val="FF0000"/>
                </a:solidFill>
              </a:rPr>
              <a:t>  else if (o </a:t>
            </a:r>
            <a:r>
              <a:rPr lang="en-US" sz="1400" b="1" dirty="0" err="1">
                <a:solidFill>
                  <a:srgbClr val="FF0000"/>
                </a:solidFill>
              </a:rPr>
              <a:t>instanceof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fileSaveMenuItem</a:t>
            </a:r>
            <a:r>
              <a:rPr lang="en-US" sz="1400" b="1" dirty="0">
                <a:solidFill>
                  <a:srgbClr val="FF0000"/>
                </a:solidFill>
              </a:rPr>
              <a:t>)</a:t>
            </a:r>
          </a:p>
          <a:p>
            <a:pPr fontAlgn="base"/>
            <a:r>
              <a:rPr lang="en-US" sz="1400" dirty="0"/>
              <a:t>    </a:t>
            </a:r>
            <a:r>
              <a:rPr lang="en-US" sz="1400" dirty="0" err="1"/>
              <a:t>doFileSaveAction</a:t>
            </a:r>
            <a:r>
              <a:rPr lang="en-US" sz="1400" dirty="0"/>
              <a:t>();</a:t>
            </a:r>
          </a:p>
          <a:p>
            <a:pPr fontAlgn="base"/>
            <a:r>
              <a:rPr lang="en-US" sz="1400" dirty="0"/>
              <a:t>  // and more ...</a:t>
            </a:r>
          </a:p>
          <a:p>
            <a:pPr fontAlgn="base"/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341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6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2398738" y="488972"/>
            <a:ext cx="4346523" cy="954107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fontAlgn="base"/>
            <a:r>
              <a:rPr lang="en-US" sz="1400" b="1" dirty="0">
                <a:solidFill>
                  <a:srgbClr val="FF0000"/>
                </a:solidFill>
              </a:rPr>
              <a:t>public interface Command</a:t>
            </a:r>
          </a:p>
          <a:p>
            <a:pPr fontAlgn="base"/>
            <a:r>
              <a:rPr lang="en-US" sz="1400" dirty="0"/>
              <a:t>{</a:t>
            </a:r>
          </a:p>
          <a:p>
            <a:pPr fontAlgn="base"/>
            <a:r>
              <a:rPr lang="en-US" sz="1400" dirty="0"/>
              <a:t>  public void execute();</a:t>
            </a:r>
          </a:p>
          <a:p>
            <a:pPr fontAlgn="base"/>
            <a:r>
              <a:rPr lang="en-US" sz="1400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2475753" y="0"/>
            <a:ext cx="41924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Command Pattern solution</a:t>
            </a:r>
            <a:endParaRPr lang="th-TH" dirty="0"/>
          </a:p>
        </p:txBody>
      </p:sp>
      <p:sp>
        <p:nvSpPr>
          <p:cNvPr id="5" name="Rectangle 4"/>
          <p:cNvSpPr/>
          <p:nvPr/>
        </p:nvSpPr>
        <p:spPr>
          <a:xfrm>
            <a:off x="2419716" y="1772816"/>
            <a:ext cx="4346523" cy="1815882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fontAlgn="base"/>
            <a:r>
              <a:rPr lang="en-US" sz="1400" dirty="0"/>
              <a:t>public class </a:t>
            </a:r>
            <a:r>
              <a:rPr lang="en-US" sz="1400" b="1" dirty="0" err="1"/>
              <a:t>FileOpenMenuItem</a:t>
            </a:r>
            <a:r>
              <a:rPr lang="en-US" sz="1400" dirty="0"/>
              <a:t> extends </a:t>
            </a:r>
            <a:r>
              <a:rPr lang="en-US" sz="1400" dirty="0" err="1"/>
              <a:t>JMenuItem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FF0000"/>
                </a:solidFill>
              </a:rPr>
              <a:t>implements Command</a:t>
            </a:r>
          </a:p>
          <a:p>
            <a:pPr fontAlgn="base"/>
            <a:r>
              <a:rPr lang="en-US" sz="1400" dirty="0"/>
              <a:t>{</a:t>
            </a:r>
          </a:p>
          <a:p>
            <a:pPr fontAlgn="base"/>
            <a:r>
              <a:rPr lang="en-US" sz="1400" dirty="0"/>
              <a:t>  public void execute()</a:t>
            </a:r>
          </a:p>
          <a:p>
            <a:pPr fontAlgn="base"/>
            <a:r>
              <a:rPr lang="en-US" sz="1400" dirty="0"/>
              <a:t>  {</a:t>
            </a:r>
          </a:p>
          <a:p>
            <a:pPr fontAlgn="base"/>
            <a:r>
              <a:rPr lang="en-US" sz="1400" dirty="0"/>
              <a:t>    // your business logic goes here</a:t>
            </a:r>
          </a:p>
          <a:p>
            <a:pPr fontAlgn="base"/>
            <a:r>
              <a:rPr lang="en-US" sz="1400" dirty="0"/>
              <a:t>  }</a:t>
            </a:r>
          </a:p>
          <a:p>
            <a:pPr fontAlgn="base"/>
            <a:r>
              <a:rPr lang="en-US" sz="1400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0" y="3900864"/>
            <a:ext cx="4346523" cy="1169551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fontAlgn="base"/>
            <a:r>
              <a:rPr lang="en-US" sz="1400" b="1" dirty="0">
                <a:solidFill>
                  <a:srgbClr val="0070C0"/>
                </a:solidFill>
              </a:rPr>
              <a:t>public void </a:t>
            </a:r>
            <a:r>
              <a:rPr lang="en-US" sz="1400" b="1" dirty="0" err="1">
                <a:solidFill>
                  <a:srgbClr val="0070C0"/>
                </a:solidFill>
              </a:rPr>
              <a:t>actionPerformed</a:t>
            </a:r>
            <a:r>
              <a:rPr lang="en-US" sz="1400" b="1" dirty="0">
                <a:solidFill>
                  <a:srgbClr val="0070C0"/>
                </a:solidFill>
              </a:rPr>
              <a:t>(</a:t>
            </a:r>
            <a:r>
              <a:rPr lang="en-US" sz="1400" b="1" dirty="0" err="1">
                <a:solidFill>
                  <a:srgbClr val="0070C0"/>
                </a:solidFill>
              </a:rPr>
              <a:t>ActionEvent</a:t>
            </a:r>
            <a:r>
              <a:rPr lang="en-US" sz="1400" b="1" dirty="0">
                <a:solidFill>
                  <a:srgbClr val="0070C0"/>
                </a:solidFill>
              </a:rPr>
              <a:t> e)</a:t>
            </a:r>
          </a:p>
          <a:p>
            <a:pPr fontAlgn="base"/>
            <a:r>
              <a:rPr lang="en-US" sz="1400" dirty="0">
                <a:solidFill>
                  <a:srgbClr val="FF0000"/>
                </a:solidFill>
              </a:rPr>
              <a:t>{</a:t>
            </a:r>
          </a:p>
          <a:p>
            <a:pPr fontAlgn="base"/>
            <a:r>
              <a:rPr lang="en-US" sz="1400" dirty="0">
                <a:solidFill>
                  <a:srgbClr val="FF0000"/>
                </a:solidFill>
              </a:rPr>
              <a:t>  Command </a:t>
            </a:r>
            <a:r>
              <a:rPr lang="en-US" sz="1400" dirty="0" err="1">
                <a:solidFill>
                  <a:srgbClr val="FF0000"/>
                </a:solidFill>
              </a:rPr>
              <a:t>command</a:t>
            </a:r>
            <a:r>
              <a:rPr lang="en-US" sz="1400" dirty="0">
                <a:solidFill>
                  <a:srgbClr val="FF0000"/>
                </a:solidFill>
              </a:rPr>
              <a:t> = (Command)</a:t>
            </a:r>
            <a:r>
              <a:rPr lang="en-US" sz="1400" dirty="0" err="1">
                <a:solidFill>
                  <a:srgbClr val="FF0000"/>
                </a:solidFill>
              </a:rPr>
              <a:t>e.getSource</a:t>
            </a:r>
            <a:r>
              <a:rPr lang="en-US" sz="1400" dirty="0">
                <a:solidFill>
                  <a:srgbClr val="FF0000"/>
                </a:solidFill>
              </a:rPr>
              <a:t>();</a:t>
            </a:r>
          </a:p>
          <a:p>
            <a:pPr fontAlgn="base"/>
            <a:r>
              <a:rPr lang="en-US" sz="1400" dirty="0">
                <a:solidFill>
                  <a:srgbClr val="FF0000"/>
                </a:solidFill>
              </a:rPr>
              <a:t>  </a:t>
            </a:r>
            <a:r>
              <a:rPr lang="en-US" sz="1400" dirty="0" err="1">
                <a:solidFill>
                  <a:srgbClr val="FF0000"/>
                </a:solidFill>
              </a:rPr>
              <a:t>command.execute</a:t>
            </a:r>
            <a:r>
              <a:rPr lang="en-US" sz="1400" dirty="0">
                <a:solidFill>
                  <a:srgbClr val="FF0000"/>
                </a:solidFill>
              </a:rPr>
              <a:t>();</a:t>
            </a:r>
          </a:p>
          <a:p>
            <a:pPr fontAlgn="base"/>
            <a:r>
              <a:rPr lang="en-US" sz="1400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179512" y="3874969"/>
            <a:ext cx="3803866" cy="2893100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fontAlgn="base"/>
            <a:r>
              <a:rPr lang="en-US" sz="1400" b="1" dirty="0">
                <a:solidFill>
                  <a:srgbClr val="0070C0"/>
                </a:solidFill>
              </a:rPr>
              <a:t>public void </a:t>
            </a:r>
            <a:r>
              <a:rPr lang="en-US" sz="1400" b="1" dirty="0" err="1">
                <a:solidFill>
                  <a:srgbClr val="0070C0"/>
                </a:solidFill>
              </a:rPr>
              <a:t>actionPerformed</a:t>
            </a:r>
            <a:r>
              <a:rPr lang="en-US" sz="1400" b="1" dirty="0">
                <a:solidFill>
                  <a:srgbClr val="0070C0"/>
                </a:solidFill>
              </a:rPr>
              <a:t>(</a:t>
            </a:r>
            <a:r>
              <a:rPr lang="en-US" sz="1400" b="1" dirty="0" err="1">
                <a:solidFill>
                  <a:srgbClr val="0070C0"/>
                </a:solidFill>
              </a:rPr>
              <a:t>ActionEvent</a:t>
            </a:r>
            <a:r>
              <a:rPr lang="en-US" sz="1400" b="1" dirty="0">
                <a:solidFill>
                  <a:srgbClr val="0070C0"/>
                </a:solidFill>
              </a:rPr>
              <a:t> e)</a:t>
            </a:r>
          </a:p>
          <a:p>
            <a:pPr fontAlgn="base"/>
            <a:r>
              <a:rPr lang="en-US" sz="1400" dirty="0"/>
              <a:t>{</a:t>
            </a:r>
          </a:p>
          <a:p>
            <a:pPr fontAlgn="base"/>
            <a:r>
              <a:rPr lang="en-US" sz="1400" dirty="0"/>
              <a:t>  Object o = </a:t>
            </a:r>
            <a:r>
              <a:rPr lang="en-US" sz="1400" dirty="0" err="1"/>
              <a:t>e.getSource</a:t>
            </a:r>
            <a:r>
              <a:rPr lang="en-US" sz="1400" dirty="0"/>
              <a:t>();</a:t>
            </a:r>
          </a:p>
          <a:p>
            <a:pPr fontAlgn="base"/>
            <a:r>
              <a:rPr lang="en-US" sz="1400" b="1" dirty="0">
                <a:solidFill>
                  <a:srgbClr val="FF0000"/>
                </a:solidFill>
              </a:rPr>
              <a:t>  if (o </a:t>
            </a:r>
            <a:r>
              <a:rPr lang="en-US" sz="1400" b="1" dirty="0" err="1">
                <a:solidFill>
                  <a:srgbClr val="FF0000"/>
                </a:solidFill>
              </a:rPr>
              <a:t>instanceof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fileNewMenuItem</a:t>
            </a:r>
            <a:r>
              <a:rPr lang="en-US" sz="1400" b="1" dirty="0">
                <a:solidFill>
                  <a:srgbClr val="FF0000"/>
                </a:solidFill>
              </a:rPr>
              <a:t>)</a:t>
            </a:r>
          </a:p>
          <a:p>
            <a:pPr fontAlgn="base"/>
            <a:r>
              <a:rPr lang="en-US" sz="1400" dirty="0"/>
              <a:t>    </a:t>
            </a:r>
            <a:r>
              <a:rPr lang="en-US" sz="1400" dirty="0" err="1"/>
              <a:t>doFileNewAction</a:t>
            </a:r>
            <a:r>
              <a:rPr lang="en-US" sz="1400" dirty="0"/>
              <a:t>();</a:t>
            </a:r>
          </a:p>
          <a:p>
            <a:pPr fontAlgn="base"/>
            <a:r>
              <a:rPr lang="en-US" sz="1400" b="1" dirty="0">
                <a:solidFill>
                  <a:srgbClr val="FF0000"/>
                </a:solidFill>
              </a:rPr>
              <a:t>  else if (o </a:t>
            </a:r>
            <a:r>
              <a:rPr lang="en-US" sz="1400" b="1" dirty="0" err="1">
                <a:solidFill>
                  <a:srgbClr val="FF0000"/>
                </a:solidFill>
              </a:rPr>
              <a:t>instanceof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fileOpenMenuItem</a:t>
            </a:r>
            <a:r>
              <a:rPr lang="en-US" sz="1400" b="1" dirty="0">
                <a:solidFill>
                  <a:srgbClr val="FF0000"/>
                </a:solidFill>
              </a:rPr>
              <a:t>)</a:t>
            </a:r>
          </a:p>
          <a:p>
            <a:pPr fontAlgn="base"/>
            <a:r>
              <a:rPr lang="en-US" sz="1400" dirty="0"/>
              <a:t>    </a:t>
            </a:r>
            <a:r>
              <a:rPr lang="en-US" sz="1400" dirty="0" err="1"/>
              <a:t>doFileOpenAction</a:t>
            </a:r>
            <a:r>
              <a:rPr lang="en-US" sz="1400" dirty="0"/>
              <a:t>();</a:t>
            </a:r>
          </a:p>
          <a:p>
            <a:pPr fontAlgn="base"/>
            <a:r>
              <a:rPr lang="en-US" sz="1400" b="1" dirty="0">
                <a:solidFill>
                  <a:srgbClr val="FF0000"/>
                </a:solidFill>
              </a:rPr>
              <a:t>  else if (o </a:t>
            </a:r>
            <a:r>
              <a:rPr lang="en-US" sz="1400" b="1" dirty="0" err="1">
                <a:solidFill>
                  <a:srgbClr val="FF0000"/>
                </a:solidFill>
              </a:rPr>
              <a:t>instanceof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fileOpenRecentMenuItem</a:t>
            </a:r>
            <a:r>
              <a:rPr lang="en-US" sz="1400" b="1" dirty="0">
                <a:solidFill>
                  <a:srgbClr val="FF0000"/>
                </a:solidFill>
              </a:rPr>
              <a:t>)</a:t>
            </a:r>
          </a:p>
          <a:p>
            <a:pPr fontAlgn="base"/>
            <a:r>
              <a:rPr lang="en-US" sz="1400" dirty="0"/>
              <a:t>    </a:t>
            </a:r>
            <a:r>
              <a:rPr lang="en-US" sz="1400" dirty="0" err="1"/>
              <a:t>doFileOpenRecentAction</a:t>
            </a:r>
            <a:r>
              <a:rPr lang="en-US" sz="1400" dirty="0"/>
              <a:t>();</a:t>
            </a:r>
          </a:p>
          <a:p>
            <a:pPr fontAlgn="base"/>
            <a:r>
              <a:rPr lang="en-US" sz="1400" b="1" dirty="0">
                <a:solidFill>
                  <a:srgbClr val="FF0000"/>
                </a:solidFill>
              </a:rPr>
              <a:t>  else if (o </a:t>
            </a:r>
            <a:r>
              <a:rPr lang="en-US" sz="1400" b="1" dirty="0" err="1">
                <a:solidFill>
                  <a:srgbClr val="FF0000"/>
                </a:solidFill>
              </a:rPr>
              <a:t>instanceof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fileSaveMenuItem</a:t>
            </a:r>
            <a:r>
              <a:rPr lang="en-US" sz="1400" b="1" dirty="0">
                <a:solidFill>
                  <a:srgbClr val="FF0000"/>
                </a:solidFill>
              </a:rPr>
              <a:t>)</a:t>
            </a:r>
          </a:p>
          <a:p>
            <a:pPr fontAlgn="base"/>
            <a:r>
              <a:rPr lang="en-US" sz="1400" dirty="0"/>
              <a:t>    </a:t>
            </a:r>
            <a:r>
              <a:rPr lang="en-US" sz="1400" dirty="0" err="1"/>
              <a:t>doFileSaveAction</a:t>
            </a:r>
            <a:r>
              <a:rPr lang="en-US" sz="1400" dirty="0"/>
              <a:t>();</a:t>
            </a:r>
          </a:p>
          <a:p>
            <a:pPr fontAlgn="base"/>
            <a:r>
              <a:rPr lang="en-US" sz="1400" dirty="0"/>
              <a:t>  // and more ...</a:t>
            </a:r>
          </a:p>
          <a:p>
            <a:pPr fontAlgn="base"/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51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7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Command Pattern</a:t>
            </a:r>
            <a:endParaRPr lang="th-TH" sz="4000" b="1" dirty="0"/>
          </a:p>
        </p:txBody>
      </p:sp>
      <p:sp>
        <p:nvSpPr>
          <p:cNvPr id="5" name="Rectangle 4"/>
          <p:cNvSpPr/>
          <p:nvPr/>
        </p:nvSpPr>
        <p:spPr>
          <a:xfrm>
            <a:off x="497810" y="1124744"/>
            <a:ext cx="8280920" cy="5509200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Move </a:t>
            </a:r>
            <a:r>
              <a:rPr lang="en-US" sz="3200" dirty="0"/>
              <a:t>the code for </a:t>
            </a:r>
            <a:r>
              <a:rPr lang="en-US" sz="3200" dirty="0">
                <a:solidFill>
                  <a:srgbClr val="FF0000"/>
                </a:solidFill>
              </a:rPr>
              <a:t>each individual action </a:t>
            </a:r>
            <a:r>
              <a:rPr lang="en-US" sz="3200" dirty="0"/>
              <a:t>into </a:t>
            </a:r>
            <a:r>
              <a:rPr lang="en-US" sz="3200" dirty="0" smtClean="0"/>
              <a:t>it’s </a:t>
            </a:r>
            <a:r>
              <a:rPr lang="en-US" sz="3200" dirty="0" smtClean="0">
                <a:solidFill>
                  <a:srgbClr val="FF0000"/>
                </a:solidFill>
              </a:rPr>
              <a:t>own </a:t>
            </a:r>
            <a:r>
              <a:rPr lang="en-US" sz="3200" dirty="0">
                <a:solidFill>
                  <a:srgbClr val="FF0000"/>
                </a:solidFill>
              </a:rPr>
              <a:t>separate class</a:t>
            </a:r>
            <a:r>
              <a:rPr lang="en-US" sz="320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Each </a:t>
            </a:r>
            <a:r>
              <a:rPr lang="en-US" sz="3200" dirty="0"/>
              <a:t>of these classes implements the </a:t>
            </a:r>
            <a:r>
              <a:rPr lang="en-US" sz="3200" dirty="0" smtClean="0">
                <a:solidFill>
                  <a:srgbClr val="FF0000"/>
                </a:solidFill>
              </a:rPr>
              <a:t>same Interface</a:t>
            </a:r>
            <a:r>
              <a:rPr lang="en-US" sz="3200" dirty="0"/>
              <a:t>, allowing the code that uses them </a:t>
            </a:r>
            <a:r>
              <a:rPr lang="en-US" sz="3200" dirty="0" smtClean="0"/>
              <a:t>to interact </a:t>
            </a:r>
            <a:r>
              <a:rPr lang="en-US" sz="3200" dirty="0"/>
              <a:t>solely with the Interface and not </a:t>
            </a:r>
            <a:r>
              <a:rPr lang="en-US" sz="3200" dirty="0" smtClean="0"/>
              <a:t>know or </a:t>
            </a:r>
            <a:r>
              <a:rPr lang="en-US" sz="3200" dirty="0"/>
              <a:t>care about the individual classes.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This </a:t>
            </a:r>
            <a:r>
              <a:rPr lang="en-US" sz="3200" dirty="0">
                <a:solidFill>
                  <a:srgbClr val="FF0000"/>
                </a:solidFill>
              </a:rPr>
              <a:t>increases Cohesion </a:t>
            </a:r>
            <a:r>
              <a:rPr lang="en-US" sz="3200" dirty="0"/>
              <a:t>because each class </a:t>
            </a:r>
            <a:r>
              <a:rPr lang="en-US" sz="3200" dirty="0" smtClean="0"/>
              <a:t>is responsible </a:t>
            </a:r>
            <a:r>
              <a:rPr lang="en-US" sz="3200" dirty="0"/>
              <a:t>for one discrete set of logic.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This </a:t>
            </a:r>
            <a:r>
              <a:rPr lang="en-US" sz="3200" dirty="0">
                <a:solidFill>
                  <a:srgbClr val="FF0000"/>
                </a:solidFill>
              </a:rPr>
              <a:t>decreases Coupling </a:t>
            </a:r>
            <a:r>
              <a:rPr lang="en-US" sz="3200" dirty="0"/>
              <a:t>because the code </a:t>
            </a:r>
            <a:r>
              <a:rPr lang="en-US" sz="3200" dirty="0" smtClean="0"/>
              <a:t>calling the </a:t>
            </a:r>
            <a:r>
              <a:rPr lang="en-US" sz="3200" dirty="0"/>
              <a:t>command only deals with one type, </a:t>
            </a:r>
            <a:r>
              <a:rPr lang="en-US" sz="3200" dirty="0" smtClean="0"/>
              <a:t>the Interface</a:t>
            </a:r>
            <a:r>
              <a:rPr lang="en-US" sz="3200" dirty="0"/>
              <a:t>.</a:t>
            </a:r>
            <a:endParaRPr lang="th-TH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64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8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Command Pattern</a:t>
            </a:r>
            <a:endParaRPr lang="th-TH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497810" y="1124744"/>
            <a:ext cx="8280920" cy="2862322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sz="3600" dirty="0"/>
              <a:t>The Command Pattern </a:t>
            </a:r>
            <a:r>
              <a:rPr lang="en-US" sz="3600" dirty="0">
                <a:solidFill>
                  <a:srgbClr val="FF0000"/>
                </a:solidFill>
              </a:rPr>
              <a:t>encapsulates a request as an object</a:t>
            </a:r>
            <a:r>
              <a:rPr lang="en-US" sz="3600" dirty="0"/>
              <a:t>, thereby letting</a:t>
            </a:r>
          </a:p>
          <a:p>
            <a:r>
              <a:rPr lang="en-US" sz="3600" dirty="0"/>
              <a:t>you parameterize other objects with different requests, queue or log requests,</a:t>
            </a:r>
          </a:p>
          <a:p>
            <a:r>
              <a:rPr lang="en-US" sz="3600" dirty="0"/>
              <a:t>and support undoable operations</a:t>
            </a:r>
            <a:endParaRPr lang="th-TH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41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9</a:t>
            </a:fld>
            <a:endParaRPr lang="th-TH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1485900"/>
            <a:ext cx="680085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Command Pattern</a:t>
            </a:r>
            <a:endParaRPr lang="th-TH" sz="4000" b="1" dirty="0"/>
          </a:p>
        </p:txBody>
      </p:sp>
    </p:spTree>
    <p:extLst>
      <p:ext uri="{BB962C8B-B14F-4D97-AF65-F5344CB8AC3E}">
        <p14:creationId xmlns:p14="http://schemas.microsoft.com/office/powerpoint/2010/main" val="321841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5911</TotalTime>
  <Words>1490</Words>
  <Application>Microsoft Office PowerPoint</Application>
  <PresentationFormat>On-screen Show (4:3)</PresentationFormat>
  <Paragraphs>516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Software Design and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and Architecture</dc:title>
  <dc:creator>boonjv</dc:creator>
  <cp:lastModifiedBy>boonjv</cp:lastModifiedBy>
  <cp:revision>153</cp:revision>
  <dcterms:created xsi:type="dcterms:W3CDTF">2015-01-04T08:11:00Z</dcterms:created>
  <dcterms:modified xsi:type="dcterms:W3CDTF">2020-02-17T01:23:53Z</dcterms:modified>
</cp:coreProperties>
</file>