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f4f2b27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f4f2b27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2f4f2b27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2f4f2b27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2f4f2b27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2f4f2b27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2f4f2b273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f4f2b273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2f4f2b273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2f4f2b273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f4f2b27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f4f2b27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2f4f2b2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2f4f2b2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f4f2b27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f4f2b27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f4f2b27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f4f2b27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2f4f2b27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2f4f2b27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2f4f2b27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2f4f2b27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f4f2b27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f4f2b27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f4f2b27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f4f2b27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en.wikipedia.org/wiki/Java_Persistence_API" TargetMode="External"/><Relationship Id="rId4" Type="http://schemas.openxmlformats.org/officeDocument/2006/relationships/hyperlink" Target="https://en.wikipedia.org/wiki/EJ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Design and Architecture</a:t>
            </a:r>
            <a:endParaRPr/>
          </a:p>
        </p:txBody>
      </p:sp>
      <p:sp>
        <p:nvSpPr>
          <p:cNvPr id="87" name="Google Shape;87;p13"/>
          <p:cNvSpPr txBox="1"/>
          <p:nvPr>
            <p:ph idx="1" type="subTitle"/>
          </p:nvPr>
        </p:nvSpPr>
        <p:spPr>
          <a:xfrm>
            <a:off x="806977" y="27896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Somphon Rueangsri 60090035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Task 2: </a:t>
            </a:r>
            <a:r>
              <a:rPr b="0" lang="en" sz="3000">
                <a:solidFill>
                  <a:srgbClr val="FFFFFF"/>
                </a:solidFill>
                <a:latin typeface="Arial"/>
                <a:ea typeface="Arial"/>
                <a:cs typeface="Arial"/>
                <a:sym typeface="Arial"/>
              </a:rPr>
              <a:t>Object Relational Mapping</a:t>
            </a:r>
            <a:endParaRPr sz="3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800" y="5849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ORM.</a:t>
            </a:r>
            <a:endParaRPr/>
          </a:p>
        </p:txBody>
      </p:sp>
      <p:sp>
        <p:nvSpPr>
          <p:cNvPr id="152" name="Google Shape;152;p23"/>
          <p:cNvSpPr txBox="1"/>
          <p:nvPr/>
        </p:nvSpPr>
        <p:spPr>
          <a:xfrm>
            <a:off x="946525" y="1592200"/>
            <a:ext cx="7887600" cy="2036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highlight>
                  <a:srgbClr val="FFFFFF"/>
                </a:highlight>
                <a:latin typeface="Georgia"/>
                <a:ea typeface="Georgia"/>
                <a:cs typeface="Georgia"/>
                <a:sym typeface="Georgia"/>
              </a:rPr>
              <a:t>ORM is Object-relational-mapping is the idea of being able to write queries like the one above, as well as much more complicated ones, using the object-oriented paradigm of your preferred programming language.</a:t>
            </a:r>
            <a:endParaRPr sz="1800">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7800" y="5849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a:t>
            </a:r>
            <a:endParaRPr/>
          </a:p>
        </p:txBody>
      </p:sp>
      <p:sp>
        <p:nvSpPr>
          <p:cNvPr id="158" name="Google Shape;158;p24"/>
          <p:cNvSpPr txBox="1"/>
          <p:nvPr/>
        </p:nvSpPr>
        <p:spPr>
          <a:xfrm>
            <a:off x="814450" y="1452800"/>
            <a:ext cx="7388700" cy="3235800"/>
          </a:xfrm>
          <a:prstGeom prst="rect">
            <a:avLst/>
          </a:prstGeom>
          <a:noFill/>
          <a:ln>
            <a:noFill/>
          </a:ln>
        </p:spPr>
        <p:txBody>
          <a:bodyPr anchorCtr="0" anchor="t" bIns="91425" lIns="91425" spcFirstLastPara="1" rIns="91425" wrap="square" tIns="91425">
            <a:noAutofit/>
          </a:bodyPr>
          <a:lstStyle/>
          <a:p>
            <a:pPr indent="-330200" lvl="0" marL="749300" rtl="0" algn="l">
              <a:lnSpc>
                <a:spcPct val="158000"/>
              </a:lnSpc>
              <a:spcBef>
                <a:spcPts val="1400"/>
              </a:spcBef>
              <a:spcAft>
                <a:spcPts val="0"/>
              </a:spcAft>
              <a:buSzPts val="1600"/>
              <a:buFont typeface="Georgia"/>
              <a:buAutoNum type="arabicPeriod"/>
            </a:pPr>
            <a:r>
              <a:rPr lang="en" sz="1600">
                <a:highlight>
                  <a:srgbClr val="FFFFFF"/>
                </a:highlight>
                <a:latin typeface="Georgia"/>
                <a:ea typeface="Georgia"/>
                <a:cs typeface="Georgia"/>
                <a:sym typeface="Georgia"/>
              </a:rPr>
              <a:t>If you are a master at SQL, you can probably get more performant queries by writing them yourself.</a:t>
            </a:r>
            <a:endParaRPr sz="1600">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AutoNum type="arabicPeriod"/>
            </a:pPr>
            <a:r>
              <a:rPr lang="en" sz="1600">
                <a:highlight>
                  <a:srgbClr val="FFFFFF"/>
                </a:highlight>
                <a:latin typeface="Georgia"/>
                <a:ea typeface="Georgia"/>
                <a:cs typeface="Georgia"/>
                <a:sym typeface="Georgia"/>
              </a:rPr>
              <a:t>As a developer, it is important to understand what is happening under the hood. Since ORMs can serve as a crutch to avoid understanding databases and SQL, it can make you a weaker developer in that portion of the stack.</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70750" y="570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JPA.</a:t>
            </a:r>
            <a:endParaRPr/>
          </a:p>
        </p:txBody>
      </p:sp>
      <p:sp>
        <p:nvSpPr>
          <p:cNvPr id="164" name="Google Shape;164;p25"/>
          <p:cNvSpPr txBox="1"/>
          <p:nvPr>
            <p:ph idx="2" type="body"/>
          </p:nvPr>
        </p:nvSpPr>
        <p:spPr>
          <a:xfrm>
            <a:off x="842850" y="1513900"/>
            <a:ext cx="7653900" cy="2261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1600"/>
              </a:spcAft>
              <a:buNone/>
            </a:pPr>
            <a:r>
              <a:rPr lang="en" sz="1800">
                <a:solidFill>
                  <a:srgbClr val="222222"/>
                </a:solidFill>
                <a:highlight>
                  <a:srgbClr val="FFFFFF"/>
                </a:highlight>
                <a:latin typeface="Arial"/>
                <a:ea typeface="Arial"/>
                <a:cs typeface="Arial"/>
                <a:sym typeface="Arial"/>
              </a:rPr>
              <a:t>The Java Persistence API (</a:t>
            </a:r>
            <a:r>
              <a:rPr lang="en" sz="1800">
                <a:solidFill>
                  <a:srgbClr val="663366"/>
                </a:solidFill>
                <a:highlight>
                  <a:srgbClr val="FFFFFF"/>
                </a:highlight>
                <a:uFill>
                  <a:noFill/>
                </a:uFill>
                <a:latin typeface="Arial"/>
                <a:ea typeface="Arial"/>
                <a:cs typeface="Arial"/>
                <a:sym typeface="Arial"/>
                <a:hlinkClick r:id="rId3"/>
              </a:rPr>
              <a:t>JPA</a:t>
            </a:r>
            <a:r>
              <a:rPr lang="en" sz="1800">
                <a:solidFill>
                  <a:srgbClr val="222222"/>
                </a:solidFill>
                <a:highlight>
                  <a:srgbClr val="FFFFFF"/>
                </a:highlight>
                <a:latin typeface="Arial"/>
                <a:ea typeface="Arial"/>
                <a:cs typeface="Arial"/>
                <a:sym typeface="Arial"/>
              </a:rPr>
              <a:t>) is a Java specification for accessing, persisting, and managing data between Java objects / classes and a relational database. JPA was defined as part of the </a:t>
            </a:r>
            <a:r>
              <a:rPr lang="en" sz="1800">
                <a:solidFill>
                  <a:srgbClr val="663366"/>
                </a:solidFill>
                <a:highlight>
                  <a:srgbClr val="FFFFFF"/>
                </a:highlight>
                <a:uFill>
                  <a:noFill/>
                </a:uFill>
                <a:latin typeface="Arial"/>
                <a:ea typeface="Arial"/>
                <a:cs typeface="Arial"/>
                <a:sym typeface="Arial"/>
                <a:hlinkClick r:id="rId4"/>
              </a:rPr>
              <a:t>EJB</a:t>
            </a:r>
            <a:r>
              <a:rPr lang="en" sz="1800">
                <a:solidFill>
                  <a:srgbClr val="222222"/>
                </a:solidFill>
                <a:highlight>
                  <a:srgbClr val="FFFFFF"/>
                </a:highlight>
                <a:latin typeface="Arial"/>
                <a:ea typeface="Arial"/>
                <a:cs typeface="Arial"/>
                <a:sym typeface="Arial"/>
              </a:rPr>
              <a:t> 3.0 specification as a replacement for the EJB 2 CMP Entity Beans specification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670750" y="570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a:t>
            </a:r>
            <a:endParaRPr/>
          </a:p>
        </p:txBody>
      </p:sp>
      <p:sp>
        <p:nvSpPr>
          <p:cNvPr id="170" name="Google Shape;170;p26"/>
          <p:cNvSpPr txBox="1"/>
          <p:nvPr>
            <p:ph idx="2" type="body"/>
          </p:nvPr>
        </p:nvSpPr>
        <p:spPr>
          <a:xfrm>
            <a:off x="842850" y="1513900"/>
            <a:ext cx="7653900" cy="3054000"/>
          </a:xfrm>
          <a:prstGeom prst="rect">
            <a:avLst/>
          </a:prstGeom>
        </p:spPr>
        <p:txBody>
          <a:bodyPr anchorCtr="0" anchor="t" bIns="91425" lIns="91425" spcFirstLastPara="1" rIns="91425" wrap="square" tIns="91425">
            <a:noAutofit/>
          </a:bodyPr>
          <a:lstStyle/>
          <a:p>
            <a:pPr indent="-317500" lvl="0" marL="749300" rtl="0" algn="l">
              <a:lnSpc>
                <a:spcPct val="158000"/>
              </a:lnSpc>
              <a:spcBef>
                <a:spcPts val="1400"/>
              </a:spcBef>
              <a:spcAft>
                <a:spcPts val="0"/>
              </a:spcAft>
              <a:buClr>
                <a:srgbClr val="000000"/>
              </a:buClr>
              <a:buSzPts val="1400"/>
              <a:buFont typeface="Arial"/>
              <a:buAutoNum type="arabicPeriod"/>
            </a:pPr>
            <a:r>
              <a:rPr lang="en" sz="1400">
                <a:solidFill>
                  <a:srgbClr val="333333"/>
                </a:solidFill>
                <a:highlight>
                  <a:srgbClr val="FFFFFF"/>
                </a:highlight>
                <a:latin typeface="Arial"/>
                <a:ea typeface="Arial"/>
                <a:cs typeface="Arial"/>
                <a:sym typeface="Arial"/>
              </a:rPr>
              <a:t>JPA data is represented by classes and objects rather than by tables and records as in JDBC. Using plain old Java objects (POJO) to represent persistent data can significantly simplify database programming.</a:t>
            </a:r>
            <a:endParaRPr sz="1400">
              <a:solidFill>
                <a:srgbClr val="333333"/>
              </a:solidFill>
              <a:highlight>
                <a:srgbClr val="FFFFFF"/>
              </a:highlight>
              <a:latin typeface="Arial"/>
              <a:ea typeface="Arial"/>
              <a:cs typeface="Arial"/>
              <a:sym typeface="Arial"/>
            </a:endParaRPr>
          </a:p>
          <a:p>
            <a:pPr indent="-317500" lvl="0" marL="749300" rtl="0" algn="l">
              <a:lnSpc>
                <a:spcPct val="158000"/>
              </a:lnSpc>
              <a:spcBef>
                <a:spcPts val="0"/>
              </a:spcBef>
              <a:spcAft>
                <a:spcPts val="0"/>
              </a:spcAft>
              <a:buClr>
                <a:srgbClr val="000000"/>
              </a:buClr>
              <a:buSzPts val="1400"/>
              <a:buFont typeface="Arial"/>
              <a:buAutoNum type="arabicPeriod"/>
            </a:pPr>
            <a:r>
              <a:rPr lang="en" sz="1400">
                <a:solidFill>
                  <a:srgbClr val="3A3A3A"/>
                </a:solidFill>
                <a:highlight>
                  <a:srgbClr val="FFFFFF"/>
                </a:highlight>
                <a:latin typeface="Arial"/>
                <a:ea typeface="Arial"/>
                <a:cs typeface="Arial"/>
                <a:sym typeface="Arial"/>
              </a:rPr>
              <a:t>You can quickly switch your JPA implementation, as long as you’re not using any proprietary features.</a:t>
            </a:r>
            <a:endParaRPr sz="1400">
              <a:solidFill>
                <a:srgbClr val="3A3A3A"/>
              </a:solidFill>
              <a:highlight>
                <a:srgbClr val="FFFFFF"/>
              </a:highlight>
              <a:latin typeface="Arial"/>
              <a:ea typeface="Arial"/>
              <a:cs typeface="Arial"/>
              <a:sym typeface="Arial"/>
            </a:endParaRPr>
          </a:p>
          <a:p>
            <a:pPr indent="-317500" lvl="0" marL="749300" rtl="0" algn="l">
              <a:lnSpc>
                <a:spcPct val="158000"/>
              </a:lnSpc>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The different implementations can add additional features to innovate faster than the standard. Some of them might become part of the specification at a later point in time.</a:t>
            </a:r>
            <a:endParaRPr sz="1400">
              <a:solidFill>
                <a:srgbClr val="3A3A3A"/>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457200" lvl="0" marL="45720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Pattern </a:t>
            </a:r>
            <a:r>
              <a:rPr lang="en" sz="4800"/>
              <a:t>focus</a:t>
            </a:r>
            <a:r>
              <a:rPr lang="en" sz="4800"/>
              <a:t> design pattern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nvSpPr>
        <p:spPr>
          <a:xfrm>
            <a:off x="755750" y="616350"/>
            <a:ext cx="72492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Step one : we create Interface to avoid coding to </a:t>
            </a:r>
            <a:r>
              <a:rPr b="1" lang="en" sz="1800">
                <a:latin typeface="Lato"/>
                <a:ea typeface="Lato"/>
                <a:cs typeface="Lato"/>
                <a:sym typeface="Lato"/>
              </a:rPr>
              <a:t>implementation.</a:t>
            </a:r>
            <a:endParaRPr b="1" sz="1800">
              <a:latin typeface="Lato"/>
              <a:ea typeface="Lato"/>
              <a:cs typeface="Lato"/>
              <a:sym typeface="Lato"/>
            </a:endParaRPr>
          </a:p>
        </p:txBody>
      </p:sp>
      <p:pic>
        <p:nvPicPr>
          <p:cNvPr id="98" name="Google Shape;98;p15"/>
          <p:cNvPicPr preferRelativeResize="0"/>
          <p:nvPr/>
        </p:nvPicPr>
        <p:blipFill>
          <a:blip r:embed="rId3">
            <a:alphaModFix/>
          </a:blip>
          <a:stretch>
            <a:fillRect/>
          </a:stretch>
        </p:blipFill>
        <p:spPr>
          <a:xfrm>
            <a:off x="1231000" y="1480400"/>
            <a:ext cx="6915150" cy="1847850"/>
          </a:xfrm>
          <a:prstGeom prst="rect">
            <a:avLst/>
          </a:prstGeom>
          <a:noFill/>
          <a:ln>
            <a:noFill/>
          </a:ln>
        </p:spPr>
      </p:pic>
      <p:sp>
        <p:nvSpPr>
          <p:cNvPr id="99" name="Google Shape;99;p15"/>
          <p:cNvSpPr txBox="1"/>
          <p:nvPr/>
        </p:nvSpPr>
        <p:spPr>
          <a:xfrm>
            <a:off x="6075325" y="3448575"/>
            <a:ext cx="25020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 animal that are qu</a:t>
            </a:r>
            <a:r>
              <a:rPr lang="en">
                <a:latin typeface="Lato"/>
                <a:ea typeface="Lato"/>
                <a:cs typeface="Lato"/>
                <a:sym typeface="Lato"/>
              </a:rPr>
              <a:t>ackable </a:t>
            </a:r>
            <a:r>
              <a:rPr lang="en">
                <a:latin typeface="Lato"/>
                <a:ea typeface="Lato"/>
                <a:cs typeface="Lato"/>
                <a:sym typeface="Lato"/>
              </a:rPr>
              <a:t> can implement function quack by using interface.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95475" y="6216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Need participant.</a:t>
            </a:r>
            <a:endParaRPr/>
          </a:p>
        </p:txBody>
      </p:sp>
      <p:pic>
        <p:nvPicPr>
          <p:cNvPr id="105" name="Google Shape;105;p16"/>
          <p:cNvPicPr preferRelativeResize="0"/>
          <p:nvPr/>
        </p:nvPicPr>
        <p:blipFill>
          <a:blip r:embed="rId3">
            <a:alphaModFix/>
          </a:blip>
          <a:stretch>
            <a:fillRect/>
          </a:stretch>
        </p:blipFill>
        <p:spPr>
          <a:xfrm>
            <a:off x="1186975" y="1353225"/>
            <a:ext cx="7038975" cy="2498900"/>
          </a:xfrm>
          <a:prstGeom prst="rect">
            <a:avLst/>
          </a:prstGeom>
          <a:noFill/>
          <a:ln>
            <a:noFill/>
          </a:ln>
        </p:spPr>
      </p:pic>
      <p:sp>
        <p:nvSpPr>
          <p:cNvPr id="106" name="Google Shape;106;p16"/>
          <p:cNvSpPr txBox="1"/>
          <p:nvPr/>
        </p:nvSpPr>
        <p:spPr>
          <a:xfrm>
            <a:off x="5869900" y="2854250"/>
            <a:ext cx="2868900" cy="1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the animal that can not quack can exist as the </a:t>
            </a:r>
            <a:r>
              <a:rPr lang="en">
                <a:latin typeface="Lato"/>
                <a:ea typeface="Lato"/>
                <a:cs typeface="Lato"/>
                <a:sym typeface="Lato"/>
              </a:rPr>
              <a:t>participant.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allow you to add another class of animal that does not implement quackable.</a:t>
            </a:r>
            <a:r>
              <a:rPr lang="en">
                <a:latin typeface="Lato"/>
                <a:ea typeface="Lato"/>
                <a:cs typeface="Lato"/>
                <a:sym typeface="Lato"/>
              </a:rPr>
              <a:t> Thus you can add many different kind of animals.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5629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Add adapter</a:t>
            </a:r>
            <a:endParaRPr/>
          </a:p>
        </p:txBody>
      </p:sp>
      <p:pic>
        <p:nvPicPr>
          <p:cNvPr id="112" name="Google Shape;112;p17"/>
          <p:cNvPicPr preferRelativeResize="0"/>
          <p:nvPr/>
        </p:nvPicPr>
        <p:blipFill>
          <a:blip r:embed="rId3">
            <a:alphaModFix/>
          </a:blip>
          <a:stretch>
            <a:fillRect/>
          </a:stretch>
        </p:blipFill>
        <p:spPr>
          <a:xfrm>
            <a:off x="285750" y="1470625"/>
            <a:ext cx="8572500" cy="1779825"/>
          </a:xfrm>
          <a:prstGeom prst="rect">
            <a:avLst/>
          </a:prstGeom>
          <a:noFill/>
          <a:ln>
            <a:noFill/>
          </a:ln>
        </p:spPr>
      </p:pic>
      <p:sp>
        <p:nvSpPr>
          <p:cNvPr id="113" name="Google Shape;113;p17"/>
          <p:cNvSpPr txBox="1"/>
          <p:nvPr/>
        </p:nvSpPr>
        <p:spPr>
          <a:xfrm>
            <a:off x="1159300" y="3345850"/>
            <a:ext cx="7117200" cy="9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Although goose is not a duck, we can make the goose as adapter and implement the function quack but when the function quack is called Goose use honk instead of quack, this adapter allow the creation of different kind of animal  and pretends that there are quackable.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592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a:t>
            </a:r>
            <a:r>
              <a:rPr lang="en"/>
              <a:t> use </a:t>
            </a:r>
            <a:r>
              <a:rPr lang="en"/>
              <a:t>decorator</a:t>
            </a:r>
            <a:endParaRPr/>
          </a:p>
        </p:txBody>
      </p:sp>
      <p:sp>
        <p:nvSpPr>
          <p:cNvPr id="119" name="Google Shape;119;p18"/>
          <p:cNvSpPr txBox="1"/>
          <p:nvPr/>
        </p:nvSpPr>
        <p:spPr>
          <a:xfrm>
            <a:off x="1093275" y="3382525"/>
            <a:ext cx="7425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By using QuackCounter class which is the decorator, </a:t>
            </a:r>
            <a:r>
              <a:rPr lang="en">
                <a:latin typeface="Lato"/>
                <a:ea typeface="Lato"/>
                <a:cs typeface="Lato"/>
                <a:sym typeface="Lato"/>
              </a:rPr>
              <a:t>implementing</a:t>
            </a:r>
            <a:r>
              <a:rPr lang="en">
                <a:latin typeface="Lato"/>
                <a:ea typeface="Lato"/>
                <a:cs typeface="Lato"/>
                <a:sym typeface="Lato"/>
              </a:rPr>
              <a:t> the quackable. </a:t>
            </a:r>
            <a:r>
              <a:rPr lang="en">
                <a:latin typeface="Lato"/>
                <a:ea typeface="Lato"/>
                <a:cs typeface="Lato"/>
                <a:sym typeface="Lato"/>
              </a:rPr>
              <a:t>Quack Counter</a:t>
            </a:r>
            <a:r>
              <a:rPr lang="en">
                <a:latin typeface="Lato"/>
                <a:ea typeface="Lato"/>
                <a:cs typeface="Lato"/>
                <a:sym typeface="Lato"/>
              </a:rPr>
              <a:t> keep track on number of quack per duck, each time when the duck quack it </a:t>
            </a:r>
            <a:r>
              <a:rPr lang="en">
                <a:latin typeface="Lato"/>
                <a:ea typeface="Lato"/>
                <a:cs typeface="Lato"/>
                <a:sym typeface="Lato"/>
              </a:rPr>
              <a:t>store number of quack in </a:t>
            </a:r>
            <a:r>
              <a:rPr lang="en">
                <a:latin typeface="Lato"/>
                <a:ea typeface="Lato"/>
                <a:cs typeface="Lato"/>
                <a:sym typeface="Lato"/>
              </a:rPr>
              <a:t>variable name </a:t>
            </a:r>
            <a:r>
              <a:rPr lang="en">
                <a:latin typeface="Lato"/>
                <a:ea typeface="Lato"/>
                <a:cs typeface="Lato"/>
                <a:sym typeface="Lato"/>
              </a:rPr>
              <a:t>numberOf Quacks.</a:t>
            </a:r>
            <a:endParaRPr>
              <a:latin typeface="Lato"/>
              <a:ea typeface="Lato"/>
              <a:cs typeface="Lato"/>
              <a:sym typeface="Lato"/>
            </a:endParaRPr>
          </a:p>
        </p:txBody>
      </p:sp>
      <p:pic>
        <p:nvPicPr>
          <p:cNvPr id="120" name="Google Shape;120;p18"/>
          <p:cNvPicPr preferRelativeResize="0"/>
          <p:nvPr/>
        </p:nvPicPr>
        <p:blipFill>
          <a:blip r:embed="rId3">
            <a:alphaModFix/>
          </a:blip>
          <a:stretch>
            <a:fillRect/>
          </a:stretch>
        </p:blipFill>
        <p:spPr>
          <a:xfrm>
            <a:off x="827450" y="1279850"/>
            <a:ext cx="3971200" cy="210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849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factory</a:t>
            </a:r>
            <a:endParaRPr/>
          </a:p>
        </p:txBody>
      </p:sp>
      <p:pic>
        <p:nvPicPr>
          <p:cNvPr id="126" name="Google Shape;126;p19"/>
          <p:cNvPicPr preferRelativeResize="0"/>
          <p:nvPr/>
        </p:nvPicPr>
        <p:blipFill>
          <a:blip r:embed="rId3">
            <a:alphaModFix/>
          </a:blip>
          <a:stretch>
            <a:fillRect/>
          </a:stretch>
        </p:blipFill>
        <p:spPr>
          <a:xfrm>
            <a:off x="2678150" y="1331200"/>
            <a:ext cx="4380474" cy="1515700"/>
          </a:xfrm>
          <a:prstGeom prst="rect">
            <a:avLst/>
          </a:prstGeom>
          <a:noFill/>
          <a:ln>
            <a:noFill/>
          </a:ln>
        </p:spPr>
      </p:pic>
      <p:sp>
        <p:nvSpPr>
          <p:cNvPr id="127" name="Google Shape;127;p19"/>
          <p:cNvSpPr txBox="1"/>
          <p:nvPr/>
        </p:nvSpPr>
        <p:spPr>
          <a:xfrm>
            <a:off x="1408775" y="3140400"/>
            <a:ext cx="6280800" cy="9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we use factory to create object duck which will give the basic feature of interface. When you add new object you can add without changing anything in the factory class . This also follows Solid principal of programming.</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56100" y="592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6 : add support for flock with composite</a:t>
            </a:r>
            <a:endParaRPr/>
          </a:p>
        </p:txBody>
      </p:sp>
      <p:pic>
        <p:nvPicPr>
          <p:cNvPr id="133" name="Google Shape;133;p20"/>
          <p:cNvPicPr preferRelativeResize="0"/>
          <p:nvPr/>
        </p:nvPicPr>
        <p:blipFill>
          <a:blip r:embed="rId3">
            <a:alphaModFix/>
          </a:blip>
          <a:stretch>
            <a:fillRect/>
          </a:stretch>
        </p:blipFill>
        <p:spPr>
          <a:xfrm>
            <a:off x="1179625" y="1243150"/>
            <a:ext cx="7496175" cy="1699125"/>
          </a:xfrm>
          <a:prstGeom prst="rect">
            <a:avLst/>
          </a:prstGeom>
          <a:noFill/>
          <a:ln>
            <a:noFill/>
          </a:ln>
        </p:spPr>
      </p:pic>
      <p:sp>
        <p:nvSpPr>
          <p:cNvPr id="134" name="Google Shape;134;p20"/>
          <p:cNvSpPr txBox="1"/>
          <p:nvPr/>
        </p:nvSpPr>
        <p:spPr>
          <a:xfrm>
            <a:off x="1140075" y="2942275"/>
            <a:ext cx="7575300" cy="7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the class flock implement quackable this flock is having a function add(Quackable) which will store quackable in an arraylist this is use when you have composition or group of object.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85425" y="592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7: Add observer</a:t>
            </a:r>
            <a:endParaRPr/>
          </a:p>
        </p:txBody>
      </p:sp>
      <p:pic>
        <p:nvPicPr>
          <p:cNvPr id="140" name="Google Shape;140;p21"/>
          <p:cNvPicPr preferRelativeResize="0"/>
          <p:nvPr/>
        </p:nvPicPr>
        <p:blipFill>
          <a:blip r:embed="rId3">
            <a:alphaModFix/>
          </a:blip>
          <a:stretch>
            <a:fillRect/>
          </a:stretch>
        </p:blipFill>
        <p:spPr>
          <a:xfrm>
            <a:off x="1032875" y="1573325"/>
            <a:ext cx="6877050" cy="1618425"/>
          </a:xfrm>
          <a:prstGeom prst="rect">
            <a:avLst/>
          </a:prstGeom>
          <a:noFill/>
          <a:ln>
            <a:noFill/>
          </a:ln>
        </p:spPr>
      </p:pic>
      <p:sp>
        <p:nvSpPr>
          <p:cNvPr id="141" name="Google Shape;141;p21"/>
          <p:cNvSpPr txBox="1"/>
          <p:nvPr/>
        </p:nvSpPr>
        <p:spPr>
          <a:xfrm>
            <a:off x="667700" y="3382525"/>
            <a:ext cx="7706100" cy="8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we add observer pattern to keep track of quack. Each time when the duck quack it notify the observer that the duck has quack. It also avoid the duplicate of code.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