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Heller" initials="CH" lastIdx="2" clrIdx="0">
    <p:extLst>
      <p:ext uri="{19B8F6BF-5375-455C-9EA6-DF929625EA0E}">
        <p15:presenceInfo xmlns:p15="http://schemas.microsoft.com/office/powerpoint/2012/main" userId="S::hellerk@post.bgu.ac.il::477e52ea-193a-4895-9257-f8cce3effd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06" autoAdjust="0"/>
  </p:normalViewPr>
  <p:slideViewPr>
    <p:cSldViewPr snapToGrid="0">
      <p:cViewPr varScale="1">
        <p:scale>
          <a:sx n="78" d="100"/>
          <a:sy n="78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70F9A4C-81B4-4F82-8E79-E7D7AE6D8BDE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99898D0-87FE-4CDA-ABC4-518F0316E4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347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experiment’s goal is to show that trajectory analysis can be used to identify unconscious processing effects, and specifically semantic priming.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724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experiment relies on </a:t>
            </a:r>
            <a:r>
              <a:rPr lang="en-US" dirty="0" err="1"/>
              <a:t>Dehaene’s</a:t>
            </a:r>
            <a:r>
              <a:rPr lang="en-US" dirty="0"/>
              <a:t> paper from 2001.</a:t>
            </a:r>
          </a:p>
          <a:p>
            <a:r>
              <a:rPr lang="en-US" dirty="0"/>
              <a:t>Where he displayed a masked prime and a target to subjects.</a:t>
            </a:r>
          </a:p>
          <a:p>
            <a:r>
              <a:rPr lang="en-US" dirty="0"/>
              <a:t>The prime and target were words describing natural / artificial items, and subjects were asked to categorize the target accordingly.</a:t>
            </a:r>
          </a:p>
          <a:p>
            <a:r>
              <a:rPr lang="en-US" dirty="0"/>
              <a:t>For example, when the target was “radio” they chose “artificial”.</a:t>
            </a:r>
          </a:p>
          <a:p>
            <a:endParaRPr lang="en-US" dirty="0"/>
          </a:p>
          <a:p>
            <a:r>
              <a:rPr lang="en-US" dirty="0"/>
              <a:t>Congruency was manipulated in the experiments such that:</a:t>
            </a:r>
          </a:p>
          <a:p>
            <a:r>
              <a:rPr lang="en-US" dirty="0"/>
              <a:t>On same word trials the prime and the target were identical,</a:t>
            </a:r>
          </a:p>
          <a:p>
            <a:r>
              <a:rPr lang="en-US" dirty="0"/>
              <a:t>On different word trials the prime and the target were different words from different category.</a:t>
            </a:r>
          </a:p>
          <a:p>
            <a:r>
              <a:rPr lang="en-US" dirty="0"/>
              <a:t>The letter case of the target and the prime was also manipulated which allowed to check repetition priming on the same case condition</a:t>
            </a:r>
          </a:p>
          <a:p>
            <a:r>
              <a:rPr lang="en-US" dirty="0"/>
              <a:t>And semantic priming on the different case condition.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Results:</a:t>
            </a:r>
          </a:p>
          <a:p>
            <a:r>
              <a:rPr lang="en-US" dirty="0"/>
              <a:t>When we check the response times we can see:</a:t>
            </a:r>
          </a:p>
          <a:p>
            <a:r>
              <a:rPr lang="en-US" dirty="0"/>
              <a:t>A repetition priming effect (15ms) since RT was quicker when the prime was identical to the target.</a:t>
            </a:r>
          </a:p>
          <a:p>
            <a:r>
              <a:rPr lang="en-US" dirty="0"/>
              <a:t>A semantic priming effect (12ms) since RT was quicker when the prime and target where the same word but in different font.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end of the experiment subjects performed a force choice recognition task: in which they had to recognize the prime between 2 displayed words.</a:t>
            </a:r>
          </a:p>
          <a:p>
            <a:r>
              <a:rPr lang="en-US" dirty="0"/>
              <a:t>Forced choice showed that subjects weren’t aware of the prime.</a:t>
            </a:r>
          </a:p>
          <a:p>
            <a:endParaRPr lang="en-US" dirty="0"/>
          </a:p>
          <a:p>
            <a:r>
              <a:rPr lang="en-US" dirty="0"/>
              <a:t>N = 10</a:t>
            </a:r>
          </a:p>
          <a:p>
            <a:r>
              <a:rPr lang="en-US" dirty="0"/>
              <a:t>40 stimuli words, half </a:t>
            </a:r>
            <a:r>
              <a:rPr lang="en-US" dirty="0" err="1"/>
              <a:t>nat</a:t>
            </a:r>
            <a:r>
              <a:rPr lang="en-US" dirty="0"/>
              <a:t> half art.</a:t>
            </a:r>
          </a:p>
          <a:p>
            <a:r>
              <a:rPr lang="en-US" dirty="0"/>
              <a:t>Forced choice </a:t>
            </a:r>
            <a:r>
              <a:rPr lang="en-US" u="sng" dirty="0"/>
              <a:t>after</a:t>
            </a:r>
            <a:r>
              <a:rPr lang="en-US" u="none" dirty="0"/>
              <a:t> </a:t>
            </a:r>
            <a:r>
              <a:rPr lang="en-US" dirty="0"/>
              <a:t>priming.</a:t>
            </a:r>
          </a:p>
          <a:p>
            <a:endParaRPr lang="en-US" dirty="0"/>
          </a:p>
          <a:p>
            <a:r>
              <a:rPr lang="en-US" dirty="0"/>
              <a:t>In exp 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~~~~~In task 1 they performed a naming task (name prime, if didn’t see specifically what is it, say “seen”)~~~~~</a:t>
            </a:r>
          </a:p>
          <a:p>
            <a:r>
              <a:rPr lang="en-US" dirty="0"/>
              <a:t>They ran recognition trials before and after imaging but not during. Same for exp 2.</a:t>
            </a:r>
          </a:p>
          <a:p>
            <a:r>
              <a:rPr lang="en-US" dirty="0"/>
              <a:t>Subjects need to recognize the prime, if saw only something they say “seen”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37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experiment we wish to replicate </a:t>
            </a:r>
            <a:r>
              <a:rPr lang="en-US"/>
              <a:t>these results.</a:t>
            </a:r>
            <a:endParaRPr lang="en-US" dirty="0"/>
          </a:p>
          <a:p>
            <a:r>
              <a:rPr lang="en-US" dirty="0"/>
              <a:t>Only this time the subject is asked to answer by touching the appropriate answer on the screen. </a:t>
            </a:r>
          </a:p>
          <a:p>
            <a:r>
              <a:rPr lang="en-US" dirty="0"/>
              <a:t>In addition, our subjects perform the prime recognition task immediately after categorizing the target.</a:t>
            </a:r>
          </a:p>
          <a:p>
            <a:r>
              <a:rPr lang="en-US" dirty="0"/>
              <a:t>And lastly the subject answers a PAS.</a:t>
            </a:r>
          </a:p>
          <a:p>
            <a:endParaRPr lang="en-US" dirty="0"/>
          </a:p>
          <a:p>
            <a:r>
              <a:rPr lang="en-US" dirty="0"/>
              <a:t>Since we are only interested in semantic priming, primes are always displayed in handwriting while targets are always displayed in type script..</a:t>
            </a:r>
          </a:p>
          <a:p>
            <a:r>
              <a:rPr lang="en-US" dirty="0"/>
              <a:t>~~~~~~~~~~~~~~~~~~~~~~~~~~~~~~~~~~~~~~~~~</a:t>
            </a:r>
          </a:p>
          <a:p>
            <a:r>
              <a:rPr lang="en-US" dirty="0"/>
              <a:t>This experiment shows lexical activation? Not semantic.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875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experiment shows lexical activation? Not semantic.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670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find our effect we would compare the following parameters between congruent and incongruent trials: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660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062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98D0-87FE-4CDA-ABC4-518F0316E4E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14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B3B3-461D-4E2D-96B7-2383C8BD6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E8F25-2184-45BB-B8F6-42FC0B38D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98BD-B4B6-4D0B-A5ED-3C1B0619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7B51-5656-4B9A-8120-D0635B27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C44A-C246-4BAD-BB1D-00A3AEEF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92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AD88-8FE5-4CDB-A5D0-19BB53B9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E9D99-F7A8-44D1-B7CC-D98410019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848CD-45E0-46E1-9C86-0127FE28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E18A2-8024-41EE-9A5A-EB70F41E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94322-59E6-434D-BF59-035E4955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302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33BFE-0F85-45C4-AEF1-FF238766F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56F4-64F5-4E4C-B452-FBB211AA4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D285-04FF-451C-BC2D-B77196E0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3901-7CA3-437B-B644-A07675E4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D63E-A6FA-4649-BB87-ED269EB7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1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3178-6DF8-45D4-8A95-906A37A6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149C-973A-4F9E-AC92-AA41881A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C04F4-8853-4404-AC28-92AF1430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84075-272D-4CB4-BCAE-FCE2F278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327B-5E48-4D54-A08C-C537097B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7E06-D88D-40FA-94EC-B12B4411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06D8B-D2AF-4C60-81D4-9E76B13A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0125A-02DF-423F-BBDA-A4FE925A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0346-AB6F-4E82-8D65-AAD28D6F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F590-1E65-4E90-BA8A-68F3F86D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145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76E6-332E-4238-B57E-C37DE2CC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AA77-A392-49EB-94A7-1C712954E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84C73-6E8A-4E9E-A618-77C53384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6CE9-F91E-4176-AA34-F7DF26B3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EA97E-4149-4DC3-8A9F-3042B65C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E9AB4-C25E-49D0-9706-327E4F28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3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5D05-B857-4F1E-A4B2-06F78F1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E3F29-9A30-47C8-B4D2-2BFD9CB2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2A594-3E03-4F20-851B-8DB80F12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44272-64E3-4E64-9C6A-F3382F0B2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F6F1C-DE1D-486A-8AA9-D54F76456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436B1-ED09-4D5C-B081-2D736ADE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FA562-A8FF-4B29-AD91-CD5CB242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9CB41-2DE7-4639-A525-17C03D59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22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09D-B40E-4273-800C-56AD6012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2AFE-C6C9-4C26-B76A-2900360E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F0E15-9F0E-44C4-85D9-A7BECD0F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DE7AB-73DF-41D2-935B-61BB71E1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761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00B81-C4FE-4D35-A46E-95399EB2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95116-45D1-4393-BF9E-D87F721F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F8552-DCD7-4E4A-8DA9-16948F44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19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4A30-60F7-4098-85EC-AF0DE5B7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7DA8-AB00-44D9-83C3-91A4F69E1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8686-8F8C-4308-820B-01DC8B42B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9B194-FF40-4A2C-AFBE-1F62C528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B42B4-F5F0-4B82-93DF-276C3D0F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12A2F-CF32-4151-97AB-E758E98C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533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DC03-E4F5-43E4-9CE0-6B882970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86272-0540-469C-832F-0BB0ED415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C0EDF-8D5E-40E4-B06F-7976ABB67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2FA9-3F9F-4AD5-84B1-502A87AE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226-170E-4775-BBBE-354FFF53413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DE0E2-9178-4935-85DE-F2CC6A09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EC6B6-E94C-4241-B284-1A1276C1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306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E9F43-3338-41D0-B917-D2CAC04F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EF30D-4DCA-499C-B877-6D8533DB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DEAC-E910-4D28-B1A2-281E0D11B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226-170E-4775-BBBE-354FFF53413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6270-1049-4C89-B60B-3ABCFD518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75B5-FA85-40DF-A4B9-00468E1A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69096-16BA-4937-BA90-DC3C7EA8F8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09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2590800"/>
            <a:ext cx="12192000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Measuring priming with motion capture</a:t>
            </a:r>
          </a:p>
          <a:p>
            <a:pPr algn="ctr"/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Khen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Heller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3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106218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Dehane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et al., 2001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9F4A0-D093-490F-AC33-44678C0E8FEB}"/>
              </a:ext>
            </a:extLst>
          </p:cNvPr>
          <p:cNvSpPr txBox="1"/>
          <p:nvPr/>
        </p:nvSpPr>
        <p:spPr>
          <a:xfrm>
            <a:off x="0" y="6534834"/>
            <a:ext cx="12192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err="1"/>
              <a:t>Dehaene</a:t>
            </a:r>
            <a:r>
              <a:rPr lang="en-US" sz="1600" dirty="0"/>
              <a:t> et al., (2001). Cerebral mechanisms of word masking and unconscious repetition priming. </a:t>
            </a:r>
            <a:r>
              <a:rPr lang="en-US" sz="1600" i="1" dirty="0"/>
              <a:t>Nature neuroscience</a:t>
            </a:r>
            <a:r>
              <a:rPr lang="en-US" sz="1600" dirty="0"/>
              <a:t>, </a:t>
            </a:r>
            <a:r>
              <a:rPr lang="en-US" sz="1600" i="1" dirty="0"/>
              <a:t>4</a:t>
            </a:r>
            <a:r>
              <a:rPr lang="en-US" sz="1600" dirty="0"/>
              <a:t>(7), 752-758.</a:t>
            </a:r>
            <a:endParaRPr lang="he-IL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1452B-4B5F-4DD5-8584-6900D064D633}"/>
              </a:ext>
            </a:extLst>
          </p:cNvPr>
          <p:cNvPicPr/>
          <p:nvPr/>
        </p:nvPicPr>
        <p:blipFill rotWithShape="1">
          <a:blip r:embed="rId3"/>
          <a:srcRect l="21987"/>
          <a:stretch/>
        </p:blipFill>
        <p:spPr>
          <a:xfrm>
            <a:off x="0" y="3429000"/>
            <a:ext cx="4644832" cy="308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AC7D7-C478-4A9E-9CB3-9327E71C5732}"/>
              </a:ext>
            </a:extLst>
          </p:cNvPr>
          <p:cNvPicPr/>
          <p:nvPr/>
        </p:nvPicPr>
        <p:blipFill rotWithShape="1">
          <a:blip r:embed="rId4"/>
          <a:srcRect l="16818" r="32355"/>
          <a:stretch/>
        </p:blipFill>
        <p:spPr>
          <a:xfrm>
            <a:off x="5283071" y="2280270"/>
            <a:ext cx="3914666" cy="438431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0A4F0BC-9D26-44AA-8A97-69D995DFE06D}"/>
              </a:ext>
            </a:extLst>
          </p:cNvPr>
          <p:cNvGrpSpPr/>
          <p:nvPr/>
        </p:nvGrpSpPr>
        <p:grpSpPr>
          <a:xfrm>
            <a:off x="9835976" y="2280270"/>
            <a:ext cx="2199503" cy="4384312"/>
            <a:chOff x="9835976" y="1236844"/>
            <a:chExt cx="2199503" cy="43843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A69C8E-BB98-4CD6-BC8D-CDE140229E15}"/>
                </a:ext>
              </a:extLst>
            </p:cNvPr>
            <p:cNvPicPr/>
            <p:nvPr/>
          </p:nvPicPr>
          <p:blipFill rotWithShape="1">
            <a:blip r:embed="rId4"/>
            <a:srcRect l="71442"/>
            <a:stretch/>
          </p:blipFill>
          <p:spPr>
            <a:xfrm>
              <a:off x="9835976" y="1236844"/>
              <a:ext cx="2199503" cy="438431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9C2087-B725-4DA3-B227-D839B1634B5B}"/>
                </a:ext>
              </a:extLst>
            </p:cNvPr>
            <p:cNvSpPr txBox="1"/>
            <p:nvPr/>
          </p:nvSpPr>
          <p:spPr>
            <a:xfrm>
              <a:off x="10507360" y="5158094"/>
              <a:ext cx="152811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Forced choice</a:t>
              </a:r>
              <a:endParaRPr lang="he-IL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B8D04-B0D3-4307-AB8A-003164CB0722}"/>
                  </a:ext>
                </a:extLst>
              </p:cNvPr>
              <p:cNvSpPr txBox="1"/>
              <p:nvPr/>
            </p:nvSpPr>
            <p:spPr>
              <a:xfrm>
                <a:off x="333374" y="601855"/>
                <a:ext cx="11439525" cy="230832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Congruency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Same word:  prime = target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Different word:  prime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target   &amp;   </a:t>
                </a:r>
                <a:r>
                  <a:rPr lang="en-US" sz="2400" dirty="0" err="1"/>
                  <a:t>category</a:t>
                </a:r>
                <a:r>
                  <a:rPr lang="en-US" sz="2400" baseline="-25000" dirty="0" err="1"/>
                  <a:t>prime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category</a:t>
                </a:r>
                <a:r>
                  <a:rPr lang="en-US" sz="2400" baseline="-25000" dirty="0"/>
                  <a:t>target</a:t>
                </a: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Case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Same case:  repetition priming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Different case:  Semantic priming</a:t>
                </a:r>
                <a:endParaRPr lang="he-IL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B8D04-B0D3-4307-AB8A-003164CB0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4" y="601855"/>
                <a:ext cx="11439525" cy="2308324"/>
              </a:xfrm>
              <a:prstGeom prst="rect">
                <a:avLst/>
              </a:prstGeom>
              <a:blipFill>
                <a:blip r:embed="rId5"/>
                <a:stretch>
                  <a:fillRect l="-746" t="-2116" b="-52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9F17802-908E-4BAD-B06C-0E461D5FD1A7}"/>
              </a:ext>
            </a:extLst>
          </p:cNvPr>
          <p:cNvSpPr/>
          <p:nvPr/>
        </p:nvSpPr>
        <p:spPr>
          <a:xfrm>
            <a:off x="7636476" y="3064476"/>
            <a:ext cx="1561261" cy="350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54067-5430-4D23-A017-5BEAFC1988D8}"/>
              </a:ext>
            </a:extLst>
          </p:cNvPr>
          <p:cNvSpPr/>
          <p:nvPr/>
        </p:nvSpPr>
        <p:spPr>
          <a:xfrm>
            <a:off x="9197737" y="2071463"/>
            <a:ext cx="2837742" cy="4445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1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CF7EA4-2E3F-421A-B915-622F00FED604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DC343AE-F51E-4B15-9F8A-F78D5844E940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CE6ACB-550B-452B-843E-F86146808A6E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9B4DBA3-5FC6-448C-BDB8-DA7DB85FED20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9C13A2-5CD0-40DE-9B82-273C530A2A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2B2695-F0C7-44BA-85F4-6A6879DA033E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2FF8BE-1364-44C4-9A95-B57955F12B8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918136-9D9F-4D15-B9BE-AE362582ABA7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EA42DD-E8C2-407D-B05A-6B8BF2B271F1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5217C4-BC4D-4FEF-B9C7-140DA79C47A6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F151DF-97A2-4C7B-A3D2-1F5EF3BAAB8E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341ADC-AB65-441D-9F2B-7113676B28CA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2E3820-1E64-418D-AC69-DF870BA24569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4F226F-D146-4649-9CD6-9575161E251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E016C8-4F11-45B6-ADD8-3B8138533D91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C45B37-63E3-48B7-8135-FAD0FD323902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C7CE21-3825-4950-9C61-2E22C0EA00F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11AE18-D3B3-4D80-AA14-E6EA2F161E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5C21F5-C106-4E97-8F48-7D1AD3B1356F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0A495B-3D21-4E9F-9901-421D412FD3CA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260A83-49CF-4F55-8768-D83A2A4995E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2E65FE-FC18-4A48-A3AE-0337FA68D9DB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A9BABD-D777-49DE-B6EB-19B60463E42C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DF384D-D5AE-4027-968E-DDED6643B655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117B0A-B8DE-4714-9032-D797670E5D30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7FEA403-E1E5-4687-B787-4E6268AC387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93EE8D-BCBD-4E04-A2F8-7C319CB37320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5A3D6D-A7AF-4310-B30C-F7C3B90FAAF4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5ACF96-C1C2-4520-ACE2-0B3FF03A47B8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A324D9-58F8-4DA2-8FA2-5A7C1E6C9FF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AE7C17C-3ECB-4778-B5D7-0D4A38813FDE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101FD8-EDD5-4FD1-BCC7-DFB42128545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ED7C18-0EF1-4ABE-A9B7-14D614D78255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AD5B2C-7B99-454D-83D8-16310031735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AA616B-32AE-445C-A2DB-541CD515B53A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6A69F5E-D11A-4755-B493-517BCA5991E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71E19A-F038-4ACA-99C8-FA8F59888FC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B44BC3-6881-4EDF-BAB2-9BD9D2862875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B55DCE7-E567-4417-9043-0618E72D02A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2654503-96C4-4A39-B098-F9F26E6AFD25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F7DFFC9-A48B-45A9-B880-5EB2935D8C8F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176875-9D4D-4BEE-9675-4933B1138DC8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F8205D8-E400-4A9A-81DB-6D9DF313367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4B84F6-7C18-4D44-A1D4-CCB70947FF48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88F6A90-7007-4060-ADD8-A0FB1FA85EFD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A836B6-C489-4D4B-88E2-D74A981B17FA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800" dirty="0">
                  <a:latin typeface="Guttman Yad-Brush" panose="02010401010101010101" pitchFamily="2" charset="-79"/>
                  <a:cs typeface="Guttman Yad-Brush" panose="02010401010101010101" pitchFamily="2" charset="-79"/>
                </a:rPr>
                <a:t>צינור</a:t>
              </a:r>
              <a:r>
                <a:rPr lang="en-US" sz="2800" dirty="0">
                  <a:cs typeface="Guttman Yad-Brush" panose="02010401010101010101" pitchFamily="2" charset="-79"/>
                </a:rPr>
                <a:t>       </a:t>
              </a:r>
              <a:endParaRPr lang="he-IL" sz="2800" dirty="0">
                <a:latin typeface="Guttman Yad-Brush" panose="02010401010101010101" pitchFamily="2" charset="-79"/>
                <a:cs typeface="Guttman Yad-Brush" panose="02010401010101010101" pitchFamily="2" charset="-79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F678A6-B3F9-4034-934B-3109229D0E3A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FEA7660-E649-4BDE-B8BD-1778A2F89A99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73C123-C8FD-4EA0-B03A-F97B53181756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FE60907-0978-4BA2-A5E5-BFF339D90DFD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EF914F9-FE81-4D69-926F-E0133695220B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CECEC4-CA3D-4227-ABFF-90BD3BF0246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65E159F-DC98-426A-855F-E4C6DFE49F0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5795AF5-7ED0-43E1-B2AB-8F49FD21BE29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FBC3636-DDAF-4B06-AB24-EDCB2F4A8D54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134562A-8723-4012-ADCE-74CBCFC34BC6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5A6914-325E-44BC-86F5-481035EEBED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54B315-8577-4D33-A903-D34A96A671BC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4BF5F7E-177C-42F4-B14A-D7B489189228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5B2D0D7-013B-4E55-9D33-CBBBDA26C9DD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BDEFA21-25C4-4302-8F35-90CDFF04C5EF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A54BE23-5740-4B84-BF55-757E27D5CB87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0251FB7-5808-4FF1-AC95-A053C46F4DE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87B1F1-25E0-4D00-AF54-A360B6EE733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5F116C-7B55-4BBC-B36C-7328DDF752B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0A03E05-CEAF-46B3-8AB0-19C85D5A2070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8564FECD-1330-4C37-BCAB-9DF9245DDE33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F21873-D45F-49AB-BFDF-BFB0BE5DF996}"/>
                </a:ext>
              </a:extLst>
            </p:cNvPr>
            <p:cNvSpPr txBox="1"/>
            <p:nvPr/>
          </p:nvSpPr>
          <p:spPr>
            <a:xfrm>
              <a:off x="7315197" y="2782573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800" b="1" dirty="0"/>
                <a:t>צינור</a:t>
              </a:r>
              <a:r>
                <a:rPr lang="en-US" sz="2800" b="1" dirty="0"/>
                <a:t>       </a:t>
              </a:r>
              <a:endParaRPr lang="he-IL" sz="2800" b="1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3A480B1-C34F-4881-9FCE-7FD4658FE592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6588D852-E317-4FDA-8366-CF6F711D55B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62AA22-CD6C-4025-BEA0-AFC8E2BB492D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EE40E95-70AF-4876-B915-6CCD4246EA52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CFE8776-A900-4808-97B0-EC5EC4C7AFF4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7C71EA5-615F-4F71-A7E4-E8E2FCB4570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C1071E9-00E7-4BF9-9FB1-616700BC9A52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357BD75-CC2B-4F8C-B0F9-A4967D7BD647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800" b="1" dirty="0">
                  <a:latin typeface="Guttman Yad-Brush" panose="02010401010101010101" pitchFamily="2" charset="-79"/>
                </a:rPr>
                <a:t>צינור       רובוט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A818AF2-BFD6-4E40-AE28-1452CBE968B9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19083DD-E07F-4337-98FC-E393A6C8B24E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CB92C6F-E8D2-43AD-9EBF-4ED770343BF5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9A1A2AA-7BAF-436E-B0E2-FDA7EDA1BC77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F8F9597-139D-43AD-BCE6-05F089FDA75B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51AC4-1BF9-4CD8-B7D5-A5DE103787CF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7F3B0E1-0B91-4CF0-9B15-F4AE9E4ED154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19B4697-494B-4C40-ACF0-9E744AEB16D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F0DCB73-896A-49CE-90A1-4E96E4E7C3C3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BE5E2C5-92AA-4E11-BA12-E7800B8623A3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1B4233E-4504-4FEF-BF26-F7FF5A246E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ECB2B99-D278-4722-86A0-0A663150D5F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7562738-5CBD-4622-B1D3-E849FBB345C5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BE0408A0-4DC1-4D59-A67A-274A76DC5D1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D934E37-9C6C-4A19-BC58-263EEAF3CDA8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865533-E438-4ED7-AF8C-7051BA605687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8BE4F5-97CC-4432-BBAD-C985B1E8F056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E79927-5EEE-4134-A7BE-69B3039493DC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Target   500ms</a:t>
            </a:r>
            <a:endParaRPr lang="he-IL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EC6A01-22AF-485D-8FE5-19408F5926C8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E45E1B5-F08C-420E-AE45-0E8CD4249119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0E58014-3F91-402B-9B5D-5D9E895AF450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DCE0ED-D56F-47A4-8B9C-D2507251285E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002753-08BE-4A91-A720-C30D6236AEBA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D3671787-88AE-4B79-B602-4F029C17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6042"/>
            <a:ext cx="3246426" cy="21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0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842D54B-FD68-48D0-93BA-924D175C1824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8AB64622-EF67-4B4F-BCE6-35C04DC5B13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FE84D39-78AD-4B3A-9DE0-2D28B3F7B458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E39C9CB-781D-421F-8A8D-67B49DE9AF49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8FC4307-A7BD-42FD-A843-B67D6F3DE8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788A0DA-8A3D-4D47-8AA5-B159F8A80A4E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5BE77609-F964-419D-84AF-8974A4BF24C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2B505BA-3D67-4473-A796-322E802872F7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F5A4724-A453-485C-ABBC-77D9C790B00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EBCB9C8-C036-42C6-A2BF-E21EFDC479F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73032D0-B201-4679-AAD7-87F83B4FB408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D05ACB-9043-4729-A7AD-E6F03220D615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0A33315-7BB8-4BA9-93FB-8E439F105E6F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43B9B16-6C36-4526-86D3-B135E1519937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B0E8D52-8E08-4118-8D34-E9D742C41CC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2C24408-72F8-4A34-BEAA-C6630A90F177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2248EC8-7AD4-48AA-9F0B-64E97D418B1E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7C3ACA5-F51B-4356-AEB4-83A5F1643A6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104F93B-510A-4B29-8487-C5436823B00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B749881-8898-44AF-B3DA-EC49F4AF3F0B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D3ECDD4-40F9-44F9-8FD6-AE90247D8FF5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2DC2880-9C4E-46FF-8B2D-351B6AF1FFFB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A2C9D23-BE92-471E-AED5-8B1FB75CD10D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AAD5004-23CC-469B-B831-C378323B610F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14DD869-614C-4F81-8193-6FC8633C71F5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222BD3D-B2B0-4F38-9323-F7A1BA0AA2C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045DF03-BE46-46C2-999C-50FC5FD69E8C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BD61DB7-7E9B-444D-BCCA-13EC945689E1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E91C2C8-721B-417B-AC76-85DD805AE7B9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09D0D21-2422-4142-96B3-246C2C7A6DD1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636B9C3-9E1A-45A2-80D1-DF7CCE9C2E3C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5E322E4-C470-4023-98CA-3175ECAF183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75BAE81-59F4-4CCD-856E-67B0FE07FC6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DAEDFA2-16EE-4D72-8F5A-5AB914F6F2CC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0B5DE05-4417-4A25-9754-C97CFDD1B66D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895A6B-4108-4839-B610-B9216B665EE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DB88946-D6AF-4266-A2ED-04857E5EDA41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F8EBC9D-0A1B-4858-A573-BE17CF3F532A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B5A1BB6-EEEA-4B3C-B975-D186DD3F04A3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E5AD18B-9403-46FB-9571-2B4F266FF0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140AFFB-8209-43B8-BE24-BD1DDD2A76D9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BC81BAF-85B3-4A75-A93F-36D34950D08D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7DE00F5-C337-499E-8AD0-F026D0E620ED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A8673FB-1185-4487-BB2C-D6E268534D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ED4218C0-FDC1-4CC9-A5CA-C3C1A68FBD1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90BB16-D037-4BC9-ABEE-59622ED21160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800" dirty="0">
                  <a:latin typeface="Guttman Yad-Brush" panose="02010401010101010101" pitchFamily="2" charset="-79"/>
                  <a:cs typeface="Guttman Yad-Brush" panose="02010401010101010101" pitchFamily="2" charset="-79"/>
                </a:rPr>
                <a:t>אריות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BF2557-778C-4D15-A114-05AC40AD8BF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98F8F0C4-81CE-4BF7-8714-B9340600DEAF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1530825-6431-4AE3-BE21-67C3C80F220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5E06F93-354F-4DC0-BF33-B70A98C3760D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26B33F2-57E9-483D-8E1F-8EB598FF95E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F739A74-1BDD-4947-9EA7-AC187525D73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3B66B19-D5AE-4DA8-9F62-F7C2B205DEB2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F5CEFCD-DE93-42C5-897B-B4C9FC889454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F9CC6F4-6B32-4B5D-9F3A-448230DB452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2102A89-2F71-4499-9D2A-7A9E0F87358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612A091-0CE8-45A3-93FB-A37DB23D4759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9DC5F29-CCA8-49CB-9E78-932011480BC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1626457-74BB-419B-9CEC-8375C2567A3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D8D5AE7-FC70-438A-8638-C39ED26C367D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88B8072-4331-41DF-84B4-B95F4F227A60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8B767F4-E9C5-47B8-A57C-C3240DE3712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591E49E-165F-4E18-B593-4845FE074A9C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CC086DC-722B-4EA7-BC5C-E84405C8B96D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7512FFE-E09D-42BA-8277-602F31FA40E1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1401989-32E8-457D-888B-015DCBEE2DA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FFBE22FB-89D3-4402-88EC-DD95E93D67E0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660EB75-3666-4D75-922F-3A456E296C14}"/>
                </a:ext>
              </a:extLst>
            </p:cNvPr>
            <p:cNvSpPr txBox="1"/>
            <p:nvPr/>
          </p:nvSpPr>
          <p:spPr>
            <a:xfrm>
              <a:off x="7315197" y="2782573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800" b="1" dirty="0"/>
                <a:t>צינור</a:t>
              </a:r>
              <a:r>
                <a:rPr lang="en-US" sz="2800" b="1" dirty="0"/>
                <a:t>       </a:t>
              </a:r>
              <a:endParaRPr lang="he-IL" sz="2800" b="1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118BD8D-88D7-4F25-8BC3-047D98390D12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8F176429-FFCC-48FD-8419-084D053EE9D3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5ACBBF2-4227-44C7-9AFD-C384526117A6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84E2ABE-D2C2-4D3A-8A16-5CF23DAF787C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D920D61-F566-4FF4-BA2C-FD3871F4123E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3DB4B11-DE0D-4043-80A4-6CE303F8017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0865A57C-C131-4B7B-8F69-F5571393A87E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F4652DE-B86E-4DA5-A2B8-10321359D10E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800" b="1" dirty="0"/>
                <a:t>אריות      גייזר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39B2B54-CE74-4225-8A9A-E66DA83EBB02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1F420A3-2787-42DE-87C2-EF4947AAA52D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56FA2C3-3AD5-4391-9F2C-1FE09613D877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59BA9E9-B42C-43D4-932A-61AC1FD3739D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8F4529-E488-4F92-A550-6E830F681729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C9C1D61-DDF4-4F74-BFD1-C283D8D35CB1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D48BA37-FE62-4487-BCE4-49699DF0516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24D7A58-F117-4B0C-B1C2-47FBB0D75178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DCB74E1-F2C0-448F-921D-32671C853941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815A65F-FD57-4163-A593-F5FB40E4715C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2B1F620-0354-42EA-84EB-8033B72271C3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85C0601-4255-4544-948F-E49985A4BF0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AE9A903-9E20-4EC5-A68F-88A31889613A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EDB24CE-5430-41A7-AC9E-9003557C06BF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07E879-4EF1-4931-B65F-04B469050D5E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65FAD88-205E-4FE6-A291-CA5E5FDF37C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9F1BCD7-5757-4752-8220-CCFF5E2D096E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D2287-EC7A-4A62-A87C-D40860739207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Target   500ms</a:t>
            </a:r>
            <a:endParaRPr lang="he-IL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5550593-BE27-4A83-AB3F-2CE4FBFBD168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2C643F7-E78A-44D0-9D71-3BFE8929F6A7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3AF5ECD-D383-4358-9ADB-B44E73FFFB14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4B358A4-5ECC-4552-BBC0-E58E70C74253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E2FE4F8-FC08-467B-94B0-C8D286616E64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85ECC2E4-7E2D-4FAE-8E96-AFF7ED11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6042"/>
            <a:ext cx="3246426" cy="21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5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106218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Wished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B8D04-B0D3-4307-AB8A-003164CB0722}"/>
              </a:ext>
            </a:extLst>
          </p:cNvPr>
          <p:cNvSpPr txBox="1"/>
          <p:nvPr/>
        </p:nvSpPr>
        <p:spPr>
          <a:xfrm>
            <a:off x="333374" y="601855"/>
            <a:ext cx="11439525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Trajectory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Implied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Movement speed – measure confidence in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T-test between same points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2B90DD-D5D7-480D-BE84-CCD1AE6F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800" y="653721"/>
            <a:ext cx="3600057" cy="1898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DDD3E8-90FB-4B3D-87A4-FBBD7453BC7A}"/>
              </a:ext>
            </a:extLst>
          </p:cNvPr>
          <p:cNvSpPr txBox="1"/>
          <p:nvPr/>
        </p:nvSpPr>
        <p:spPr>
          <a:xfrm>
            <a:off x="0" y="6211669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Dotan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Pinheiro-Chagas, P., Al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Roumi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&amp;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Dehaene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(2019). Track it to crack it: Dissecting processing stages with finger tracking.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Trends in cognitive sciences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23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(12), 1058-1070.</a:t>
            </a:r>
            <a:endParaRPr lang="he-IL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176619-4E92-4F65-AD17-B983EAC0D9C3}"/>
              </a:ext>
            </a:extLst>
          </p:cNvPr>
          <p:cNvPicPr/>
          <p:nvPr/>
        </p:nvPicPr>
        <p:blipFill rotWithShape="1">
          <a:blip r:embed="rId4"/>
          <a:srcRect l="54160" b="45804"/>
          <a:stretch/>
        </p:blipFill>
        <p:spPr>
          <a:xfrm>
            <a:off x="7851033" y="2242784"/>
            <a:ext cx="4007593" cy="37856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EBB437-B133-4A41-B344-0BB430CD2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276" y="2910179"/>
            <a:ext cx="4437070" cy="28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106218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B7CCC-EEC5-41F1-969A-655C3B223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16" y="1314816"/>
            <a:ext cx="8259768" cy="55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0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D069AE-A331-45E1-9772-8DE456AD72DC}"/>
              </a:ext>
            </a:extLst>
          </p:cNvPr>
          <p:cNvSpPr/>
          <p:nvPr/>
        </p:nvSpPr>
        <p:spPr>
          <a:xfrm>
            <a:off x="0" y="106218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Current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9F4A0-D093-490F-AC33-44678C0E8FEB}"/>
              </a:ext>
            </a:extLst>
          </p:cNvPr>
          <p:cNvSpPr txBox="1"/>
          <p:nvPr/>
        </p:nvSpPr>
        <p:spPr>
          <a:xfrm>
            <a:off x="333374" y="982176"/>
            <a:ext cx="11439525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Coded the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Integrated motion capture to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Written testing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Ran photodiode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Open question: timings.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34607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</TotalTime>
  <Words>689</Words>
  <Application>Microsoft Office PowerPoint</Application>
  <PresentationFormat>Widescreen</PresentationFormat>
  <Paragraphs>108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Guttman Yad-Brush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174</cp:revision>
  <dcterms:created xsi:type="dcterms:W3CDTF">2021-02-24T07:54:38Z</dcterms:created>
  <dcterms:modified xsi:type="dcterms:W3CDTF">2021-03-16T10:02:57Z</dcterms:modified>
</cp:coreProperties>
</file>