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92" r:id="rId2"/>
    <p:sldId id="294" r:id="rId3"/>
    <p:sldId id="293" r:id="rId4"/>
    <p:sldId id="258" r:id="rId5"/>
    <p:sldId id="261" r:id="rId6"/>
    <p:sldId id="295" r:id="rId7"/>
    <p:sldId id="296" r:id="rId8"/>
    <p:sldId id="259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B5"/>
    <a:srgbClr val="DC3220"/>
    <a:srgbClr val="00D614"/>
    <a:srgbClr val="4A19FF"/>
    <a:srgbClr val="EE2A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13" autoAdjust="0"/>
  </p:normalViewPr>
  <p:slideViewPr>
    <p:cSldViewPr snapToGrid="0">
      <p:cViewPr>
        <p:scale>
          <a:sx n="75" d="100"/>
          <a:sy n="75" d="100"/>
        </p:scale>
        <p:origin x="1365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45297E90-C40C-4890-BB4E-CBC3536409F2}" type="datetimeFigureOut">
              <a:rPr lang="he-IL" smtClean="0"/>
              <a:t>י"ט/אלול/תשפ"ב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49547791-7F05-4D1A-9132-DAFCA36AFB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034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AF1AC-2DC5-44C0-AD50-A0EE0A919920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467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Stimuli can be made UC by: degrading its physical </a:t>
            </a:r>
            <a:r>
              <a:rPr lang="en-US" dirty="0" err="1"/>
              <a:t>propertis</a:t>
            </a:r>
            <a:r>
              <a:rPr lang="en-US" dirty="0"/>
              <a:t>, suppressing </a:t>
            </a:r>
            <a:r>
              <a:rPr lang="en-US" dirty="0" err="1"/>
              <a:t>ti</a:t>
            </a:r>
            <a:r>
              <a:rPr lang="en-US" dirty="0"/>
              <a:t> with more salient stimuli, diverting attention.</a:t>
            </a:r>
            <a:endParaRPr lang="he-IL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decreases visibility, also decreases the neural response,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weaker behavioral change</a:t>
            </a:r>
            <a:endParaRPr lang="he-IL" dirty="0"/>
          </a:p>
          <a:p>
            <a:endParaRPr lang="en-US" dirty="0"/>
          </a:p>
          <a:p>
            <a:r>
              <a:rPr lang="en-US" dirty="0"/>
              <a:t>How would one go about measuring the unconscious effect you ask? Well…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47791-7F05-4D1A-9132-DAFCA36AFBD4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3145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The most prominent method is the priming paradigm with a Keyboard RT measure.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A prime precedes the target, is rendered invisible, e.g. by masking with salient stimuli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Participant perform a task on the target, e.g. classify as artificial / natural.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 err="1">
                <a:sym typeface="Wingdings" panose="05000000000000000000" pitchFamily="2" charset="2"/>
              </a:rPr>
              <a:t>Prime,target</a:t>
            </a:r>
            <a:r>
              <a:rPr lang="en-US" dirty="0">
                <a:sym typeface="Wingdings" panose="05000000000000000000" pitchFamily="2" charset="2"/>
              </a:rPr>
              <a:t> can be either congruent – evoke the same response.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47791-7F05-4D1A-9132-DAFCA36AFBD4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5294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Or incongruent – evoke opposite responses.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To verify that prime is indeed invisible, two types of measures are available: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Subjective – participant asked about his experience of the prime.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Objective – participant is asked to perform a judgment about the prime, and the invisibility is inferred from low accuracy..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What is a priming paradigm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is congruent/incongruent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congruency effect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how is it measured- usually as difference in RT between conditions.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what does it indicate[conflict between prime and target])</a:t>
            </a:r>
            <a:endParaRPr lang="he-IL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47791-7F05-4D1A-9132-DAFCA36AFBD4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595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To  Measure the effect we compare the RT between the conditions and that difference gives us the congruency effect.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It indicates that the prime was unconsciously processed.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47791-7F05-4D1A-9132-DAFCA36AFBD4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7180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harder to detect</a:t>
            </a:r>
            <a:r>
              <a:rPr lang="en-US" dirty="0"/>
              <a:t>. </a:t>
            </a:r>
            <a:r>
              <a:rPr lang="en-US" dirty="0">
                <a:sym typeface="Wingdings" panose="05000000000000000000" pitchFamily="2" charset="2"/>
              </a:rPr>
              <a:t> contradicting findings  debate on scope of processing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To solve this we will have to examine the way UC effect is measured.</a:t>
            </a:r>
          </a:p>
          <a:p>
            <a:endParaRPr lang="en-US" dirty="0"/>
          </a:p>
          <a:p>
            <a:r>
              <a:rPr lang="en-US" dirty="0"/>
              <a:t>From old presentation:</a:t>
            </a:r>
          </a:p>
          <a:p>
            <a:r>
              <a:rPr lang="en-US" dirty="0"/>
              <a:t>Some say:</a:t>
            </a:r>
          </a:p>
          <a:p>
            <a:r>
              <a:rPr lang="en-US" dirty="0"/>
              <a:t>Unconscious processing can perform high level functions and have a small but existing affect on behavior,</a:t>
            </a:r>
          </a:p>
          <a:p>
            <a:r>
              <a:rPr lang="en-US" dirty="0"/>
              <a:t>Others say:</a:t>
            </a:r>
          </a:p>
          <a:p>
            <a:r>
              <a:rPr lang="en-US" dirty="0"/>
              <a:t>It is negligible, and the parts of it that can be found can be explained by conscious influence.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AF1AC-2DC5-44C0-AD50-A0EE0A919920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490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3D99-CFB6-4AF5-C132-F8F5A45AE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BAAAC-05FC-FCC3-54D0-F39E508B4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1DCB4-AB92-6B93-9D08-E228B377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EABC-293C-4330-BDC9-E0E053A7E66A}" type="datetimeFigureOut">
              <a:rPr lang="he-IL" smtClean="0"/>
              <a:t>י"ט/אלול/תשפ"ב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D7938-57FF-8EF1-3975-6BF335FD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4FAA7-307B-DC33-D577-6D8A7EBC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F7A9-47C6-4F43-8DC8-0D17126928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66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5E119-E12F-95DC-7C58-BEFDD4A6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A6698-4F7F-7FEB-8118-AA9CCB8F3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97F4F-6DA2-0D7D-42AF-08DCAAA2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EABC-293C-4330-BDC9-E0E053A7E66A}" type="datetimeFigureOut">
              <a:rPr lang="he-IL" smtClean="0"/>
              <a:t>י"ט/אלול/תשפ"ב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6F025-EBB3-B0F0-6867-2D155844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4D238-478E-5622-633E-F56FBE39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F7A9-47C6-4F43-8DC8-0D17126928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457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ECF35-A076-5028-77FF-3E651C81F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9563E-A8AB-A473-C55B-82361214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C6C38-DCD7-BDDD-C7F3-BC27864BC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EABC-293C-4330-BDC9-E0E053A7E66A}" type="datetimeFigureOut">
              <a:rPr lang="he-IL" smtClean="0"/>
              <a:t>י"ט/אלול/תשפ"ב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9C953-767C-08CE-36BA-40632E83A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7CE6B-6D19-D8F2-6B2B-61259510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F7A9-47C6-4F43-8DC8-0D17126928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809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809F-D471-2DEF-33E3-98DA40E5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B9BD9-5B45-8E08-93E0-970B72427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9A7BA-5A43-79B9-6876-F78C636B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EABC-293C-4330-BDC9-E0E053A7E66A}" type="datetimeFigureOut">
              <a:rPr lang="he-IL" smtClean="0"/>
              <a:t>י"ט/אלול/תשפ"ב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08B42-3AFF-23BB-BBC6-D3D344C0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94110-6FC2-3000-2B3A-2FEF804E9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F7A9-47C6-4F43-8DC8-0D17126928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453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E10B-9CC5-A98D-A5F9-DF963E365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00075-4E7D-E0ED-EFE6-4C9FB8BCE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AB811-363F-14D7-A7B4-4B5A49DA3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EABC-293C-4330-BDC9-E0E053A7E66A}" type="datetimeFigureOut">
              <a:rPr lang="he-IL" smtClean="0"/>
              <a:t>י"ט/אלול/תשפ"ב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3AAD4-4520-C981-B16C-DBBF5ECF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916F4-A8C6-8EB4-4E4C-73331A8A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F7A9-47C6-4F43-8DC8-0D17126928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657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02A3-8609-D8EF-E96B-BEE86A8F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0132D-8929-215A-83DC-43C605617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16430-E4B2-7EA1-11F9-376652030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C72EF-0203-F6F4-8617-2617C1F4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EABC-293C-4330-BDC9-E0E053A7E66A}" type="datetimeFigureOut">
              <a:rPr lang="he-IL" smtClean="0"/>
              <a:t>י"ט/אלול/תשפ"ב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67599-0A30-3A7D-4CA1-8CF58175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024EE-C9EE-6B2C-0EB9-3503FC60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F7A9-47C6-4F43-8DC8-0D17126928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540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DD02-76C5-3C9B-EC56-492324AB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FB593-92E2-AB2F-635A-9ECB13A93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53405-6DA0-09DD-43C1-866C0C119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3A5217-E59B-3937-BD8F-BDD531155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F1B71A-D0B6-C4F3-A72D-7212DF640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30BFC-F1AE-67CD-EBAE-D4780BD5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EABC-293C-4330-BDC9-E0E053A7E66A}" type="datetimeFigureOut">
              <a:rPr lang="he-IL" smtClean="0"/>
              <a:t>י"ט/אלול/תשפ"ב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D40D0F-DD6C-9FF6-D741-B20AE20B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AA369-8158-6104-8F21-C1B30D79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F7A9-47C6-4F43-8DC8-0D17126928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848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AFA68-11DA-2746-EE94-9A5AEE37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7072C-1269-1DFA-3DA4-AA790B76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EABC-293C-4330-BDC9-E0E053A7E66A}" type="datetimeFigureOut">
              <a:rPr lang="he-IL" smtClean="0"/>
              <a:t>י"ט/אלול/תשפ"ב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DD37C-3BE2-4796-0AC6-43858329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47778-6083-61ED-9E29-04CD82DA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F7A9-47C6-4F43-8DC8-0D17126928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582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D5220-3410-52F9-73FD-FFD46A55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EABC-293C-4330-BDC9-E0E053A7E66A}" type="datetimeFigureOut">
              <a:rPr lang="he-IL" smtClean="0"/>
              <a:t>י"ט/אלול/תשפ"ב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2722A-A233-5607-66CD-AE9F9770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F74E1-BA96-2BB1-46CF-F9E733FD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F7A9-47C6-4F43-8DC8-0D17126928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648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20EC-B775-1BC9-3B3A-6C92F79E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44719-B187-93E6-78A8-6C9DF98E8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AFBEF-76EF-3A27-60A2-FA1E86DC4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E5DF3-C276-44EF-242B-AF987049D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EABC-293C-4330-BDC9-E0E053A7E66A}" type="datetimeFigureOut">
              <a:rPr lang="he-IL" smtClean="0"/>
              <a:t>י"ט/אלול/תשפ"ב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8AD96-5EA5-E3AB-F715-5793FB8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2DF37-7462-CE58-8B4F-20AFC262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F7A9-47C6-4F43-8DC8-0D17126928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926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5FEEF-7321-C819-8970-C7150F6B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E97BA-1A9E-6C95-C51B-2211C04EA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6C27B-CAB9-4AA9-954F-B6F4561CB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05FD1-DE6F-EE70-B86F-790EC491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EABC-293C-4330-BDC9-E0E053A7E66A}" type="datetimeFigureOut">
              <a:rPr lang="he-IL" smtClean="0"/>
              <a:t>י"ט/אלול/תשפ"ב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5DE64-75AD-9748-7DAA-F7264C1F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2CA15-DD69-7D50-3264-01F17909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F7A9-47C6-4F43-8DC8-0D17126928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89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CC271-CB4B-76C1-FFFC-CB5BA2DA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33333-93AA-9C24-3DFE-69F1EF33B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D725C-70A0-7436-48AB-0D7BD5B29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6EABC-293C-4330-BDC9-E0E053A7E66A}" type="datetimeFigureOut">
              <a:rPr lang="he-IL" smtClean="0"/>
              <a:t>י"ט/אלול/תשפ"ב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B41A0-60A7-6012-0FE5-54BDDCE30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4B865-878F-B4E6-3A98-7B843B9E0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1F7A9-47C6-4F43-8DC8-0D17126928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245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openxmlformats.org/officeDocument/2006/relationships/image" Target="../media/image12.svg"/><Relationship Id="rId4" Type="http://schemas.microsoft.com/office/2007/relationships/hdphoto" Target="../media/hdphoto5.wdp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30A5F0-83D7-4F91-B2E4-462DC0170997}"/>
              </a:ext>
            </a:extLst>
          </p:cNvPr>
          <p:cNvSpPr txBox="1"/>
          <p:nvPr/>
        </p:nvSpPr>
        <p:spPr>
          <a:xfrm>
            <a:off x="0" y="1642533"/>
            <a:ext cx="121920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Go over thesis and make sure you included all the stuff written there in each section here</a:t>
            </a:r>
          </a:p>
        </p:txBody>
      </p:sp>
    </p:spTree>
    <p:extLst>
      <p:ext uri="{BB962C8B-B14F-4D97-AF65-F5344CB8AC3E}">
        <p14:creationId xmlns:p14="http://schemas.microsoft.com/office/powerpoint/2010/main" val="2471193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BEB0E5-5562-AC5A-BD4F-304D4F980573}"/>
              </a:ext>
            </a:extLst>
          </p:cNvPr>
          <p:cNvSpPr txBox="1"/>
          <p:nvPr/>
        </p:nvSpPr>
        <p:spPr>
          <a:xfrm>
            <a:off x="1044409" y="580709"/>
            <a:ext cx="629245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Contradicitng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findins</a:t>
            </a:r>
            <a:r>
              <a:rPr lang="en-US" dirty="0">
                <a:sym typeface="Wingdings" panose="05000000000000000000" pitchFamily="2" charset="2"/>
              </a:rPr>
              <a:t>? Or just put it at the previous part?</a:t>
            </a:r>
          </a:p>
        </p:txBody>
      </p:sp>
    </p:spTree>
    <p:extLst>
      <p:ext uri="{BB962C8B-B14F-4D97-AF65-F5344CB8AC3E}">
        <p14:creationId xmlns:p14="http://schemas.microsoft.com/office/powerpoint/2010/main" val="1918252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0D972F-83DA-B703-B182-EABC3EF465E9}"/>
              </a:ext>
            </a:extLst>
          </p:cNvPr>
          <p:cNvSpPr txBox="1"/>
          <p:nvPr/>
        </p:nvSpPr>
        <p:spPr>
          <a:xfrm>
            <a:off x="1044409" y="580709"/>
            <a:ext cx="629245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Explain the </a:t>
            </a:r>
            <a:r>
              <a:rPr lang="en-US" dirty="0" err="1">
                <a:sym typeface="Wingdings" panose="05000000000000000000" pitchFamily="2" charset="2"/>
              </a:rPr>
              <a:t>discrepenct</a:t>
            </a:r>
            <a:r>
              <a:rPr lang="en-US" dirty="0">
                <a:sym typeface="Wingdings" panose="05000000000000000000" pitchFamily="2" charset="2"/>
              </a:rPr>
              <a:t>: under estimation of UC processing.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RT measures only the end response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RT yields small effects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71224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0D972F-83DA-B703-B182-EABC3EF465E9}"/>
              </a:ext>
            </a:extLst>
          </p:cNvPr>
          <p:cNvSpPr txBox="1"/>
          <p:nvPr/>
        </p:nvSpPr>
        <p:spPr>
          <a:xfrm>
            <a:off x="1044409" y="580709"/>
            <a:ext cx="629245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solution : Motion tracking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continuous data more suited for ongoing cognitive processes – example papers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Rich data provides various measures - example papers</a:t>
            </a:r>
          </a:p>
        </p:txBody>
      </p:sp>
    </p:spTree>
    <p:extLst>
      <p:ext uri="{BB962C8B-B14F-4D97-AF65-F5344CB8AC3E}">
        <p14:creationId xmlns:p14="http://schemas.microsoft.com/office/powerpoint/2010/main" val="2238282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0D972F-83DA-B703-B182-EABC3EF465E9}"/>
              </a:ext>
            </a:extLst>
          </p:cNvPr>
          <p:cNvSpPr txBox="1"/>
          <p:nvPr/>
        </p:nvSpPr>
        <p:spPr>
          <a:xfrm>
            <a:off x="1044409" y="580709"/>
            <a:ext cx="62924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Previous studies uses motion to </a:t>
            </a:r>
            <a:r>
              <a:rPr lang="en-US" dirty="0" err="1">
                <a:sym typeface="Wingdings" panose="05000000000000000000" pitchFamily="2" charset="2"/>
              </a:rPr>
              <a:t>trackUC</a:t>
            </a:r>
            <a:r>
              <a:rPr lang="en-US" dirty="0">
                <a:sym typeface="Wingdings" panose="05000000000000000000" pitchFamily="2" charset="2"/>
              </a:rPr>
              <a:t> processes</a:t>
            </a:r>
          </a:p>
        </p:txBody>
      </p:sp>
    </p:spTree>
    <p:extLst>
      <p:ext uri="{BB962C8B-B14F-4D97-AF65-F5344CB8AC3E}">
        <p14:creationId xmlns:p14="http://schemas.microsoft.com/office/powerpoint/2010/main" val="3536573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0D972F-83DA-B703-B182-EABC3EF465E9}"/>
              </a:ext>
            </a:extLst>
          </p:cNvPr>
          <p:cNvSpPr txBox="1"/>
          <p:nvPr/>
        </p:nvSpPr>
        <p:spPr>
          <a:xfrm>
            <a:off x="1044409" y="580709"/>
            <a:ext cx="629245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Is motion better than keyboard? Only one study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Bad awareness measure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mOuse</a:t>
            </a:r>
            <a:r>
              <a:rPr lang="en-US" dirty="0">
                <a:sym typeface="Wingdings" panose="05000000000000000000" pitchFamily="2" charset="2"/>
              </a:rPr>
              <a:t> tracking less sensitive then reaching</a:t>
            </a:r>
          </a:p>
        </p:txBody>
      </p:sp>
    </p:spTree>
    <p:extLst>
      <p:ext uri="{BB962C8B-B14F-4D97-AF65-F5344CB8AC3E}">
        <p14:creationId xmlns:p14="http://schemas.microsoft.com/office/powerpoint/2010/main" val="2419532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0D972F-83DA-B703-B182-EABC3EF465E9}"/>
              </a:ext>
            </a:extLst>
          </p:cNvPr>
          <p:cNvSpPr txBox="1"/>
          <p:nvPr/>
        </p:nvSpPr>
        <p:spPr>
          <a:xfrm>
            <a:off x="1044409" y="580709"/>
            <a:ext cx="629245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Current study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Rigorous awareness measure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Reaching</a:t>
            </a:r>
          </a:p>
        </p:txBody>
      </p:sp>
    </p:spTree>
    <p:extLst>
      <p:ext uri="{BB962C8B-B14F-4D97-AF65-F5344CB8AC3E}">
        <p14:creationId xmlns:p14="http://schemas.microsoft.com/office/powerpoint/2010/main" val="3032127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0D972F-83DA-B703-B182-EABC3EF465E9}"/>
              </a:ext>
            </a:extLst>
          </p:cNvPr>
          <p:cNvSpPr txBox="1"/>
          <p:nvPr/>
        </p:nvSpPr>
        <p:spPr>
          <a:xfrm>
            <a:off x="1044409" y="580709"/>
            <a:ext cx="62924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Three exploratory studies, one confirmatory</a:t>
            </a:r>
          </a:p>
        </p:txBody>
      </p:sp>
    </p:spTree>
    <p:extLst>
      <p:ext uri="{BB962C8B-B14F-4D97-AF65-F5344CB8AC3E}">
        <p14:creationId xmlns:p14="http://schemas.microsoft.com/office/powerpoint/2010/main" val="4281777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0D972F-83DA-B703-B182-EABC3EF465E9}"/>
              </a:ext>
            </a:extLst>
          </p:cNvPr>
          <p:cNvSpPr txBox="1"/>
          <p:nvPr/>
        </p:nvSpPr>
        <p:spPr>
          <a:xfrm>
            <a:off x="1044409" y="580709"/>
            <a:ext cx="6292459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Study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Paradigm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Setup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Extracted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RT too long -&gt; non </a:t>
            </a:r>
            <a:r>
              <a:rPr lang="en-US" dirty="0" err="1">
                <a:sym typeface="Wingdings" panose="05000000000000000000" pitchFamily="2" charset="2"/>
              </a:rPr>
              <a:t>siongificnat</a:t>
            </a:r>
            <a:r>
              <a:rPr lang="en-US" dirty="0">
                <a:sym typeface="Wingdings" panose="05000000000000000000" pitchFamily="2" charset="2"/>
              </a:rPr>
              <a:t> effect</a:t>
            </a:r>
          </a:p>
        </p:txBody>
      </p:sp>
    </p:spTree>
    <p:extLst>
      <p:ext uri="{BB962C8B-B14F-4D97-AF65-F5344CB8AC3E}">
        <p14:creationId xmlns:p14="http://schemas.microsoft.com/office/powerpoint/2010/main" val="3242881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0D972F-83DA-B703-B182-EABC3EF465E9}"/>
              </a:ext>
            </a:extLst>
          </p:cNvPr>
          <p:cNvSpPr txBox="1"/>
          <p:nvPr/>
        </p:nvSpPr>
        <p:spPr>
          <a:xfrm>
            <a:off x="1044409" y="580709"/>
            <a:ext cx="6292459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Study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Shorter 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Results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Deviant participant – show results without him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Too quick, many excluded trials -&gt; reduces SNR</a:t>
            </a:r>
          </a:p>
        </p:txBody>
      </p:sp>
    </p:spTree>
    <p:extLst>
      <p:ext uri="{BB962C8B-B14F-4D97-AF65-F5344CB8AC3E}">
        <p14:creationId xmlns:p14="http://schemas.microsoft.com/office/powerpoint/2010/main" val="3653020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0D972F-83DA-B703-B182-EABC3EF465E9}"/>
              </a:ext>
            </a:extLst>
          </p:cNvPr>
          <p:cNvSpPr txBox="1"/>
          <p:nvPr/>
        </p:nvSpPr>
        <p:spPr>
          <a:xfrm>
            <a:off x="1044409" y="580709"/>
            <a:ext cx="6292459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Study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Training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Results – showing some </a:t>
            </a:r>
            <a:r>
              <a:rPr lang="en-US" dirty="0" err="1">
                <a:sym typeface="Wingdings" panose="05000000000000000000" pitchFamily="2" charset="2"/>
              </a:rPr>
              <a:t>ra</a:t>
            </a:r>
            <a:r>
              <a:rPr lang="en-US" dirty="0">
                <a:sym typeface="Wingdings" panose="05000000000000000000" pitchFamily="2" charset="2"/>
              </a:rPr>
              <a:t> effect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Small decrease in RT, but Increase in excluded trials – they might t ask why this happened</a:t>
            </a:r>
          </a:p>
        </p:txBody>
      </p:sp>
    </p:spTree>
    <p:extLst>
      <p:ext uri="{BB962C8B-B14F-4D97-AF65-F5344CB8AC3E}">
        <p14:creationId xmlns:p14="http://schemas.microsoft.com/office/powerpoint/2010/main" val="165453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30A5F0-83D7-4F91-B2E4-462DC0170997}"/>
              </a:ext>
            </a:extLst>
          </p:cNvPr>
          <p:cNvSpPr txBox="1"/>
          <p:nvPr/>
        </p:nvSpPr>
        <p:spPr>
          <a:xfrm>
            <a:off x="0" y="1642533"/>
            <a:ext cx="121920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Show some sensitivity!</a:t>
            </a:r>
          </a:p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Using motion tracking to explore unconscious measures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5B1EB8-BE2D-4F7A-BF3D-16E87DFCCA16}"/>
              </a:ext>
            </a:extLst>
          </p:cNvPr>
          <p:cNvSpPr txBox="1"/>
          <p:nvPr/>
        </p:nvSpPr>
        <p:spPr>
          <a:xfrm>
            <a:off x="0" y="2951516"/>
            <a:ext cx="121920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 err="1"/>
              <a:t>Khen</a:t>
            </a:r>
            <a:r>
              <a:rPr lang="en-US" sz="1600" dirty="0"/>
              <a:t> Heller under the supervision of Craig S. Chapman</a:t>
            </a:r>
            <a:r>
              <a:rPr lang="en-US" sz="1600" baseline="30000" dirty="0"/>
              <a:t> </a:t>
            </a:r>
            <a:r>
              <a:rPr lang="en-US" sz="1600" dirty="0"/>
              <a:t>and </a:t>
            </a:r>
            <a:r>
              <a:rPr lang="en-US" sz="1600" dirty="0" err="1"/>
              <a:t>Liad</a:t>
            </a:r>
            <a:r>
              <a:rPr lang="en-US" sz="1600" dirty="0"/>
              <a:t> </a:t>
            </a:r>
            <a:r>
              <a:rPr lang="en-US" sz="1600" dirty="0" err="1"/>
              <a:t>Mudrik</a:t>
            </a:r>
            <a:endParaRPr lang="en-US" sz="1600" baseline="30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29B834-96A0-4D20-B566-B355BBE64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643" y="42642"/>
            <a:ext cx="1928926" cy="9333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1FF38-69A5-E57C-6F71-0A3F2313311E}"/>
              </a:ext>
            </a:extLst>
          </p:cNvPr>
          <p:cNvSpPr txBox="1"/>
          <p:nvPr/>
        </p:nvSpPr>
        <p:spPr>
          <a:xfrm>
            <a:off x="1895061" y="887548"/>
            <a:ext cx="371060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Add TAU symbol</a:t>
            </a:r>
            <a:endParaRPr lang="he-IL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721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0D972F-83DA-B703-B182-EABC3EF465E9}"/>
              </a:ext>
            </a:extLst>
          </p:cNvPr>
          <p:cNvSpPr txBox="1"/>
          <p:nvPr/>
        </p:nvSpPr>
        <p:spPr>
          <a:xfrm>
            <a:off x="1044409" y="580709"/>
            <a:ext cx="6292459" cy="72943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Study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No training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Includes both measures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Estimation of necessary num of trials to get an effect – half of the trials.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Results – significant effects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Significance, criticism about awareness </a:t>
            </a:r>
            <a:r>
              <a:rPr lang="en-US" dirty="0" err="1">
                <a:sym typeface="Wingdings" panose="05000000000000000000" pitchFamily="2" charset="2"/>
              </a:rPr>
              <a:t>ins’t</a:t>
            </a:r>
            <a:r>
              <a:rPr lang="en-US" dirty="0">
                <a:sym typeface="Wingdings" panose="05000000000000000000" pitchFamily="2" charset="2"/>
              </a:rPr>
              <a:t> relevant.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Increases num of correct answers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Expressed </a:t>
            </a:r>
            <a:r>
              <a:rPr lang="en-US" dirty="0" err="1">
                <a:sym typeface="Wingdings" panose="05000000000000000000" pitchFamily="2" charset="2"/>
              </a:rPr>
              <a:t>thorought</a:t>
            </a:r>
            <a:r>
              <a:rPr lang="en-US" dirty="0">
                <a:sym typeface="Wingdings" panose="05000000000000000000" pitchFamily="2" charset="2"/>
              </a:rPr>
              <a:t> the </a:t>
            </a:r>
            <a:r>
              <a:rPr lang="en-US" dirty="0" err="1">
                <a:sym typeface="Wingdings" panose="05000000000000000000" pitchFamily="2" charset="2"/>
              </a:rPr>
              <a:t>traj</a:t>
            </a:r>
            <a:r>
              <a:rPr lang="en-US" dirty="0">
                <a:sym typeface="Wingdings" panose="05000000000000000000" pitchFamily="2" charset="2"/>
              </a:rPr>
              <a:t> – how did you infer the time? Since </a:t>
            </a:r>
            <a:r>
              <a:rPr lang="en-US" dirty="0" err="1">
                <a:sym typeface="Wingdings" panose="05000000000000000000" pitchFamily="2" charset="2"/>
              </a:rPr>
              <a:t>traj</a:t>
            </a:r>
            <a:r>
              <a:rPr lang="en-US" dirty="0">
                <a:sym typeface="Wingdings" panose="05000000000000000000" pitchFamily="2" charset="2"/>
              </a:rPr>
              <a:t> is normalized.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Less valid trials in motion, but more correct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Effect size comparison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Discrepency</a:t>
            </a:r>
            <a:r>
              <a:rPr lang="en-US" dirty="0">
                <a:sym typeface="Wingdings" panose="05000000000000000000" pitchFamily="2" charset="2"/>
              </a:rPr>
              <a:t> with Xiao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Mouse more sensitive than reach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AUC as opposed to reach area – show analysis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Awareness measure – Xiao stems from aware participants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Accidental finding – future studies use dynamic starting condition.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Advantages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Decreases invalid trials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Noise keyboard VS reach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Short lived nature of UC effects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Heading angle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X STD</a:t>
            </a:r>
          </a:p>
        </p:txBody>
      </p:sp>
    </p:spTree>
    <p:extLst>
      <p:ext uri="{BB962C8B-B14F-4D97-AF65-F5344CB8AC3E}">
        <p14:creationId xmlns:p14="http://schemas.microsoft.com/office/powerpoint/2010/main" val="768133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0D972F-83DA-B703-B182-EABC3EF465E9}"/>
              </a:ext>
            </a:extLst>
          </p:cNvPr>
          <p:cNvSpPr txBox="1"/>
          <p:nvPr/>
        </p:nvSpPr>
        <p:spPr>
          <a:xfrm>
            <a:off x="1044409" y="580709"/>
            <a:ext cx="629245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Jason might ask about changing the onset of subject movement to better delineate the </a:t>
            </a:r>
            <a:r>
              <a:rPr lang="en-US" dirty="0" err="1">
                <a:sym typeface="Wingdings" panose="05000000000000000000" pitchFamily="2" charset="2"/>
              </a:rPr>
              <a:t>timecourse</a:t>
            </a:r>
            <a:r>
              <a:rPr lang="en-US" dirty="0">
                <a:sym typeface="Wingdings" panose="05000000000000000000" pitchFamily="2" charset="2"/>
              </a:rPr>
              <a:t> of the UC effect.</a:t>
            </a:r>
          </a:p>
        </p:txBody>
      </p:sp>
    </p:spTree>
    <p:extLst>
      <p:ext uri="{BB962C8B-B14F-4D97-AF65-F5344CB8AC3E}">
        <p14:creationId xmlns:p14="http://schemas.microsoft.com/office/powerpoint/2010/main" val="2258567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0D972F-83DA-B703-B182-EABC3EF465E9}"/>
              </a:ext>
            </a:extLst>
          </p:cNvPr>
          <p:cNvSpPr txBox="1"/>
          <p:nvPr/>
        </p:nvSpPr>
        <p:spPr>
          <a:xfrm>
            <a:off x="1044409" y="580709"/>
            <a:ext cx="62924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XXXXXXXXXXXXXXXXXXXXXX</a:t>
            </a:r>
          </a:p>
        </p:txBody>
      </p:sp>
    </p:spTree>
    <p:extLst>
      <p:ext uri="{BB962C8B-B14F-4D97-AF65-F5344CB8AC3E}">
        <p14:creationId xmlns:p14="http://schemas.microsoft.com/office/powerpoint/2010/main" val="753011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0D972F-83DA-B703-B182-EABC3EF465E9}"/>
              </a:ext>
            </a:extLst>
          </p:cNvPr>
          <p:cNvSpPr txBox="1"/>
          <p:nvPr/>
        </p:nvSpPr>
        <p:spPr>
          <a:xfrm>
            <a:off x="1044409" y="580709"/>
            <a:ext cx="62924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XXXXXXXXXXXXXXXXXXXXXX</a:t>
            </a:r>
          </a:p>
        </p:txBody>
      </p:sp>
    </p:spTree>
    <p:extLst>
      <p:ext uri="{BB962C8B-B14F-4D97-AF65-F5344CB8AC3E}">
        <p14:creationId xmlns:p14="http://schemas.microsoft.com/office/powerpoint/2010/main" val="1887892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0D972F-83DA-B703-B182-EABC3EF465E9}"/>
              </a:ext>
            </a:extLst>
          </p:cNvPr>
          <p:cNvSpPr txBox="1"/>
          <p:nvPr/>
        </p:nvSpPr>
        <p:spPr>
          <a:xfrm>
            <a:off x="1044409" y="580709"/>
            <a:ext cx="62924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XXXXXXXXXXXXXXXXXXXXXX</a:t>
            </a:r>
          </a:p>
        </p:txBody>
      </p:sp>
    </p:spTree>
    <p:extLst>
      <p:ext uri="{BB962C8B-B14F-4D97-AF65-F5344CB8AC3E}">
        <p14:creationId xmlns:p14="http://schemas.microsoft.com/office/powerpoint/2010/main" val="563381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0D972F-83DA-B703-B182-EABC3EF465E9}"/>
              </a:ext>
            </a:extLst>
          </p:cNvPr>
          <p:cNvSpPr txBox="1"/>
          <p:nvPr/>
        </p:nvSpPr>
        <p:spPr>
          <a:xfrm>
            <a:off x="1044409" y="580709"/>
            <a:ext cx="62924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XXXXXXXXXXXXXXXXXXXXXX</a:t>
            </a:r>
          </a:p>
        </p:txBody>
      </p:sp>
    </p:spTree>
    <p:extLst>
      <p:ext uri="{BB962C8B-B14F-4D97-AF65-F5344CB8AC3E}">
        <p14:creationId xmlns:p14="http://schemas.microsoft.com/office/powerpoint/2010/main" val="4246582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0D972F-83DA-B703-B182-EABC3EF465E9}"/>
              </a:ext>
            </a:extLst>
          </p:cNvPr>
          <p:cNvSpPr txBox="1"/>
          <p:nvPr/>
        </p:nvSpPr>
        <p:spPr>
          <a:xfrm>
            <a:off x="1044409" y="580709"/>
            <a:ext cx="62924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XXXXXXXXXXXXXXXXXXXXXX</a:t>
            </a:r>
          </a:p>
        </p:txBody>
      </p:sp>
    </p:spTree>
    <p:extLst>
      <p:ext uri="{BB962C8B-B14F-4D97-AF65-F5344CB8AC3E}">
        <p14:creationId xmlns:p14="http://schemas.microsoft.com/office/powerpoint/2010/main" val="23124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0D972F-83DA-B703-B182-EABC3EF465E9}"/>
              </a:ext>
            </a:extLst>
          </p:cNvPr>
          <p:cNvSpPr txBox="1"/>
          <p:nvPr/>
        </p:nvSpPr>
        <p:spPr>
          <a:xfrm>
            <a:off x="1044409" y="580709"/>
            <a:ext cx="62924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XXXXXXXXXXXXXXXXXXXXXX</a:t>
            </a:r>
          </a:p>
        </p:txBody>
      </p:sp>
    </p:spTree>
    <p:extLst>
      <p:ext uri="{BB962C8B-B14F-4D97-AF65-F5344CB8AC3E}">
        <p14:creationId xmlns:p14="http://schemas.microsoft.com/office/powerpoint/2010/main" val="1820829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0D972F-83DA-B703-B182-EABC3EF465E9}"/>
              </a:ext>
            </a:extLst>
          </p:cNvPr>
          <p:cNvSpPr txBox="1"/>
          <p:nvPr/>
        </p:nvSpPr>
        <p:spPr>
          <a:xfrm>
            <a:off x="1044409" y="580709"/>
            <a:ext cx="62924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XXXXXXXXXXXXXXXXXXXXXX</a:t>
            </a:r>
          </a:p>
        </p:txBody>
      </p:sp>
    </p:spTree>
    <p:extLst>
      <p:ext uri="{BB962C8B-B14F-4D97-AF65-F5344CB8AC3E}">
        <p14:creationId xmlns:p14="http://schemas.microsoft.com/office/powerpoint/2010/main" val="4163584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0D972F-83DA-B703-B182-EABC3EF465E9}"/>
              </a:ext>
            </a:extLst>
          </p:cNvPr>
          <p:cNvSpPr txBox="1"/>
          <p:nvPr/>
        </p:nvSpPr>
        <p:spPr>
          <a:xfrm>
            <a:off x="1044409" y="580709"/>
            <a:ext cx="62924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XXXXXXXXXXXXXXXXXXXXXX</a:t>
            </a:r>
          </a:p>
        </p:txBody>
      </p:sp>
    </p:spTree>
    <p:extLst>
      <p:ext uri="{BB962C8B-B14F-4D97-AF65-F5344CB8AC3E}">
        <p14:creationId xmlns:p14="http://schemas.microsoft.com/office/powerpoint/2010/main" val="420329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30A5F0-83D7-4F91-B2E4-462DC0170997}"/>
              </a:ext>
            </a:extLst>
          </p:cNvPr>
          <p:cNvSpPr txBox="1"/>
          <p:nvPr/>
        </p:nvSpPr>
        <p:spPr>
          <a:xfrm>
            <a:off x="0" y="6319"/>
            <a:ext cx="12192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Un/conscious processing</a:t>
            </a:r>
          </a:p>
        </p:txBody>
      </p:sp>
      <p:pic>
        <p:nvPicPr>
          <p:cNvPr id="15366" name="Picture 6" descr="Coca Cola Circle Logo Vector (.AI) Free Download">
            <a:extLst>
              <a:ext uri="{FF2B5EF4-FFF2-40B4-BE49-F238E27FC236}">
                <a16:creationId xmlns:a16="http://schemas.microsoft.com/office/drawing/2014/main" id="{5D65BB73-25FF-4F55-9337-C88CFC128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16" y="1081356"/>
            <a:ext cx="1557331" cy="155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E6D60F6-BEAD-4A91-A698-1BE822BD8DF2}"/>
              </a:ext>
            </a:extLst>
          </p:cNvPr>
          <p:cNvSpPr txBox="1"/>
          <p:nvPr/>
        </p:nvSpPr>
        <p:spPr>
          <a:xfrm>
            <a:off x="5249043" y="2587830"/>
            <a:ext cx="169391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/>
              <a:t>Conscious</a:t>
            </a:r>
            <a:endParaRPr lang="en-US" sz="2400" b="1" baseline="30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F6F859-AA4D-457F-A039-657CF98EED94}"/>
              </a:ext>
            </a:extLst>
          </p:cNvPr>
          <p:cNvSpPr txBox="1"/>
          <p:nvPr/>
        </p:nvSpPr>
        <p:spPr>
          <a:xfrm>
            <a:off x="594208" y="634106"/>
            <a:ext cx="129203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Stimuli</a:t>
            </a:r>
            <a:endParaRPr lang="en-US" sz="2000" baseline="300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835E62C-13F7-40BA-82FD-2F4D8060F24C}"/>
              </a:ext>
            </a:extLst>
          </p:cNvPr>
          <p:cNvSpPr/>
          <p:nvPr/>
        </p:nvSpPr>
        <p:spPr>
          <a:xfrm>
            <a:off x="2231881" y="1305680"/>
            <a:ext cx="1242392" cy="1083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B1F91D-D524-47AF-8728-E2A013CFEC8B}"/>
              </a:ext>
            </a:extLst>
          </p:cNvPr>
          <p:cNvSpPr txBox="1"/>
          <p:nvPr/>
        </p:nvSpPr>
        <p:spPr>
          <a:xfrm>
            <a:off x="5916220" y="634106"/>
            <a:ext cx="261541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Perceived?</a:t>
            </a:r>
            <a:endParaRPr lang="en-US" sz="2000" baseline="30000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BD4EA99-2E40-47ED-837C-C8167CFAAEC3}"/>
              </a:ext>
            </a:extLst>
          </p:cNvPr>
          <p:cNvSpPr/>
          <p:nvPr/>
        </p:nvSpPr>
        <p:spPr>
          <a:xfrm>
            <a:off x="8428104" y="1305680"/>
            <a:ext cx="1242392" cy="1083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0547CA-D771-458D-90CC-FBFEEDB064A2}"/>
              </a:ext>
            </a:extLst>
          </p:cNvPr>
          <p:cNvSpPr txBox="1"/>
          <p:nvPr/>
        </p:nvSpPr>
        <p:spPr>
          <a:xfrm>
            <a:off x="9468600" y="634106"/>
            <a:ext cx="236089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Affects Behavior?</a:t>
            </a:r>
            <a:endParaRPr lang="en-US" sz="2000" baseline="30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31B304-C51C-4923-9FB0-1881E5531E30}"/>
              </a:ext>
            </a:extLst>
          </p:cNvPr>
          <p:cNvSpPr txBox="1"/>
          <p:nvPr/>
        </p:nvSpPr>
        <p:spPr>
          <a:xfrm>
            <a:off x="4916990" y="2602171"/>
            <a:ext cx="204173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/>
              <a:t>Unconscious</a:t>
            </a:r>
            <a:endParaRPr lang="en-US" sz="2400" b="1" baseline="30000" dirty="0"/>
          </a:p>
        </p:txBody>
      </p:sp>
      <p:pic>
        <p:nvPicPr>
          <p:cNvPr id="38" name="Picture 10" descr="Pin on Amazing Animals and Birds">
            <a:extLst>
              <a:ext uri="{FF2B5EF4-FFF2-40B4-BE49-F238E27FC236}">
                <a16:creationId xmlns:a16="http://schemas.microsoft.com/office/drawing/2014/main" id="{CB66FCE8-ABB4-4842-B6D0-244901400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286" b="98429" l="3131" r="93535">
                        <a14:foregroundMark x1="88182" y1="18286" x2="80404" y2="98429"/>
                        <a14:foregroundMark x1="80404" y1="98429" x2="80404" y2="98429"/>
                        <a14:foregroundMark x1="58182" y1="87571" x2="38687" y2="80714"/>
                        <a14:foregroundMark x1="34444" y1="93571" x2="29394" y2="78714"/>
                        <a14:foregroundMark x1="26667" y1="30286" x2="20505" y2="40143"/>
                        <a14:foregroundMark x1="28788" y1="57429" x2="18788" y2="71857"/>
                        <a14:foregroundMark x1="17576" y1="90286" x2="26162" y2="70857"/>
                        <a14:foregroundMark x1="35152" y1="68857" x2="24343" y2="28143"/>
                        <a14:foregroundMark x1="22424" y1="32286" x2="19192" y2="69429"/>
                        <a14:foregroundMark x1="14848" y1="58286" x2="12020" y2="92429"/>
                        <a14:foregroundMark x1="9495" y1="92714" x2="9899" y2="78143"/>
                        <a14:foregroundMark x1="11010" y1="65571" x2="12424" y2="46000"/>
                        <a14:foregroundMark x1="46768" y1="50000" x2="41919" y2="43143"/>
                        <a14:foregroundMark x1="40000" y1="37143" x2="36768" y2="32857"/>
                        <a14:foregroundMark x1="86869" y1="13714" x2="90909" y2="43143"/>
                        <a14:foregroundMark x1="90909" y1="43143" x2="90909" y2="43143"/>
                        <a14:foregroundMark x1="92222" y1="32857" x2="93030" y2="23571"/>
                        <a14:foregroundMark x1="93939" y1="28714" x2="93434" y2="22714"/>
                        <a14:foregroundMark x1="85859" y1="10714" x2="81616" y2="9286"/>
                        <a14:foregroundMark x1="92828" y1="21000" x2="89697" y2="15000"/>
                        <a14:foregroundMark x1="5749" y1="80751" x2="5657" y2="81429"/>
                        <a14:foregroundMark x1="8889" y1="57714" x2="6375" y2="76161"/>
                        <a14:foregroundMark x1="7374" y1="50000" x2="6362" y2="54186"/>
                        <a14:foregroundMark x1="59192" y1="91571" x2="76162" y2="91857"/>
                        <a14:backgroundMark x1="66667" y1="72143" x2="72727" y2="53571"/>
                        <a14:backgroundMark x1="65960" y1="77143" x2="64949" y2="79857"/>
                        <a14:backgroundMark x1="59798" y1="53571" x2="60101" y2="54714"/>
                        <a14:backgroundMark x1="2727" y1="43714" x2="808" y2="47000"/>
                        <a14:backgroundMark x1="89495" y1="99286" x2="93030" y2="90571"/>
                        <a14:backgroundMark x1="3333" y1="46000" x2="303" y2="80000"/>
                        <a14:backgroundMark x1="303" y1="80000" x2="0" y2="81000"/>
                        <a14:backgroundMark x1="3535" y1="54143" x2="3333" y2="80714"/>
                        <a14:backgroundMark x1="4848" y1="58000" x2="1717" y2="79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48664" y="1684282"/>
            <a:ext cx="400764" cy="28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Eye with solid fill">
            <a:extLst>
              <a:ext uri="{FF2B5EF4-FFF2-40B4-BE49-F238E27FC236}">
                <a16:creationId xmlns:a16="http://schemas.microsoft.com/office/drawing/2014/main" id="{C2F35EA4-6242-467C-893A-AA88C9AD7B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6725" y="1390003"/>
            <a:ext cx="914400" cy="914400"/>
          </a:xfrm>
          <a:prstGeom prst="rect">
            <a:avLst/>
          </a:prstGeom>
        </p:spPr>
      </p:pic>
      <p:pic>
        <p:nvPicPr>
          <p:cNvPr id="1026" name="Picture 2" descr="Brain Cartoon Character Images | Free Vectors, Stock Photos &amp; PSD">
            <a:extLst>
              <a:ext uri="{FF2B5EF4-FFF2-40B4-BE49-F238E27FC236}">
                <a16:creationId xmlns:a16="http://schemas.microsoft.com/office/drawing/2014/main" id="{1DEBD406-1123-DCA4-9D78-D6141DB66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40296" y="1081356"/>
            <a:ext cx="1975954" cy="158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2B21B1-0068-4DF0-EB84-43111986E5F5}"/>
              </a:ext>
            </a:extLst>
          </p:cNvPr>
          <p:cNvSpPr txBox="1"/>
          <p:nvPr/>
        </p:nvSpPr>
        <p:spPr>
          <a:xfrm>
            <a:off x="3270203" y="634106"/>
            <a:ext cx="261541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Processing</a:t>
            </a:r>
            <a:endParaRPr lang="en-US" sz="2000" baseline="30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4903354-D88F-61DC-8C2A-061F68E36027}"/>
              </a:ext>
            </a:extLst>
          </p:cNvPr>
          <p:cNvSpPr/>
          <p:nvPr/>
        </p:nvSpPr>
        <p:spPr>
          <a:xfrm>
            <a:off x="5367361" y="1284443"/>
            <a:ext cx="1242392" cy="1083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Arrow: U-Turn 9">
            <a:extLst>
              <a:ext uri="{FF2B5EF4-FFF2-40B4-BE49-F238E27FC236}">
                <a16:creationId xmlns:a16="http://schemas.microsoft.com/office/drawing/2014/main" id="{0AAFB636-5CBA-F633-5C3B-FEE884FDC88F}"/>
              </a:ext>
            </a:extLst>
          </p:cNvPr>
          <p:cNvSpPr/>
          <p:nvPr/>
        </p:nvSpPr>
        <p:spPr>
          <a:xfrm rot="10800000" flipH="1">
            <a:off x="4377635" y="2709259"/>
            <a:ext cx="6586330" cy="130886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45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 animBg="1"/>
      <p:bldP spid="25" grpId="0"/>
      <p:bldP spid="28" grpId="0" animBg="1"/>
      <p:bldP spid="29" grpId="0"/>
      <p:bldP spid="34" grpId="0"/>
      <p:bldP spid="6" grpId="0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0D972F-83DA-B703-B182-EABC3EF465E9}"/>
              </a:ext>
            </a:extLst>
          </p:cNvPr>
          <p:cNvSpPr txBox="1"/>
          <p:nvPr/>
        </p:nvSpPr>
        <p:spPr>
          <a:xfrm>
            <a:off x="1044409" y="580709"/>
            <a:ext cx="62924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XXXXXXXXXXXXXXXXXXXXXX</a:t>
            </a:r>
          </a:p>
        </p:txBody>
      </p:sp>
    </p:spTree>
    <p:extLst>
      <p:ext uri="{BB962C8B-B14F-4D97-AF65-F5344CB8AC3E}">
        <p14:creationId xmlns:p14="http://schemas.microsoft.com/office/powerpoint/2010/main" val="1657457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0D972F-83DA-B703-B182-EABC3EF465E9}"/>
              </a:ext>
            </a:extLst>
          </p:cNvPr>
          <p:cNvSpPr txBox="1"/>
          <p:nvPr/>
        </p:nvSpPr>
        <p:spPr>
          <a:xfrm>
            <a:off x="1044409" y="580709"/>
            <a:ext cx="62924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XXXXXXXXXXXXXXXXXXXXXX</a:t>
            </a:r>
          </a:p>
        </p:txBody>
      </p:sp>
    </p:spTree>
    <p:extLst>
      <p:ext uri="{BB962C8B-B14F-4D97-AF65-F5344CB8AC3E}">
        <p14:creationId xmlns:p14="http://schemas.microsoft.com/office/powerpoint/2010/main" val="3977461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0D972F-83DA-B703-B182-EABC3EF465E9}"/>
              </a:ext>
            </a:extLst>
          </p:cNvPr>
          <p:cNvSpPr txBox="1"/>
          <p:nvPr/>
        </p:nvSpPr>
        <p:spPr>
          <a:xfrm>
            <a:off x="1044409" y="580709"/>
            <a:ext cx="62924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XXXXXXXXXXXXXXXXXXXXXX</a:t>
            </a:r>
          </a:p>
        </p:txBody>
      </p:sp>
    </p:spTree>
    <p:extLst>
      <p:ext uri="{BB962C8B-B14F-4D97-AF65-F5344CB8AC3E}">
        <p14:creationId xmlns:p14="http://schemas.microsoft.com/office/powerpoint/2010/main" val="112499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0D972F-83DA-B703-B182-EABC3EF465E9}"/>
              </a:ext>
            </a:extLst>
          </p:cNvPr>
          <p:cNvSpPr txBox="1"/>
          <p:nvPr/>
        </p:nvSpPr>
        <p:spPr>
          <a:xfrm>
            <a:off x="1044409" y="580709"/>
            <a:ext cx="62924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XXXXXXXXXXXXXXXXXXXXXX</a:t>
            </a:r>
          </a:p>
        </p:txBody>
      </p:sp>
    </p:spTree>
    <p:extLst>
      <p:ext uri="{BB962C8B-B14F-4D97-AF65-F5344CB8AC3E}">
        <p14:creationId xmlns:p14="http://schemas.microsoft.com/office/powerpoint/2010/main" val="2980176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0D972F-83DA-B703-B182-EABC3EF465E9}"/>
              </a:ext>
            </a:extLst>
          </p:cNvPr>
          <p:cNvSpPr txBox="1"/>
          <p:nvPr/>
        </p:nvSpPr>
        <p:spPr>
          <a:xfrm>
            <a:off x="1044409" y="580709"/>
            <a:ext cx="62924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XXXXXXXXXXXXXXXXXXXXXX</a:t>
            </a:r>
          </a:p>
        </p:txBody>
      </p:sp>
    </p:spTree>
    <p:extLst>
      <p:ext uri="{BB962C8B-B14F-4D97-AF65-F5344CB8AC3E}">
        <p14:creationId xmlns:p14="http://schemas.microsoft.com/office/powerpoint/2010/main" val="1531783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0D972F-83DA-B703-B182-EABC3EF465E9}"/>
              </a:ext>
            </a:extLst>
          </p:cNvPr>
          <p:cNvSpPr txBox="1"/>
          <p:nvPr/>
        </p:nvSpPr>
        <p:spPr>
          <a:xfrm>
            <a:off x="1044409" y="580709"/>
            <a:ext cx="62924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XXXXXXXXXXXXXXXXXXXXXX</a:t>
            </a:r>
          </a:p>
        </p:txBody>
      </p:sp>
    </p:spTree>
    <p:extLst>
      <p:ext uri="{BB962C8B-B14F-4D97-AF65-F5344CB8AC3E}">
        <p14:creationId xmlns:p14="http://schemas.microsoft.com/office/powerpoint/2010/main" val="1200100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0D972F-83DA-B703-B182-EABC3EF465E9}"/>
              </a:ext>
            </a:extLst>
          </p:cNvPr>
          <p:cNvSpPr txBox="1"/>
          <p:nvPr/>
        </p:nvSpPr>
        <p:spPr>
          <a:xfrm>
            <a:off x="1044409" y="580709"/>
            <a:ext cx="62924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XXXXXXXXXXXXXXXXXXXXXX</a:t>
            </a:r>
          </a:p>
        </p:txBody>
      </p:sp>
    </p:spTree>
    <p:extLst>
      <p:ext uri="{BB962C8B-B14F-4D97-AF65-F5344CB8AC3E}">
        <p14:creationId xmlns:p14="http://schemas.microsoft.com/office/powerpoint/2010/main" val="1851786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0D972F-83DA-B703-B182-EABC3EF465E9}"/>
              </a:ext>
            </a:extLst>
          </p:cNvPr>
          <p:cNvSpPr txBox="1"/>
          <p:nvPr/>
        </p:nvSpPr>
        <p:spPr>
          <a:xfrm>
            <a:off x="1044409" y="580709"/>
            <a:ext cx="62924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XXXXXXXXXXXXXXXXXXXXXX</a:t>
            </a:r>
          </a:p>
        </p:txBody>
      </p:sp>
    </p:spTree>
    <p:extLst>
      <p:ext uri="{BB962C8B-B14F-4D97-AF65-F5344CB8AC3E}">
        <p14:creationId xmlns:p14="http://schemas.microsoft.com/office/powerpoint/2010/main" val="1425982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DE3B833E-119B-C4A8-7976-91AF5C42A5EB}"/>
              </a:ext>
            </a:extLst>
          </p:cNvPr>
          <p:cNvSpPr/>
          <p:nvPr/>
        </p:nvSpPr>
        <p:spPr>
          <a:xfrm>
            <a:off x="6370013" y="5469136"/>
            <a:ext cx="529506" cy="51987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B1C3CF5-6C89-0FB7-4788-ACAC04BE5B01}"/>
              </a:ext>
            </a:extLst>
          </p:cNvPr>
          <p:cNvSpPr/>
          <p:nvPr/>
        </p:nvSpPr>
        <p:spPr>
          <a:xfrm>
            <a:off x="6335439" y="6069662"/>
            <a:ext cx="404647" cy="319276"/>
          </a:xfrm>
          <a:prstGeom prst="ellipse">
            <a:avLst/>
          </a:prstGeom>
          <a:solidFill>
            <a:srgbClr val="4A1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78BBCA3-E567-AEBD-3C27-3AB7AB569879}"/>
              </a:ext>
            </a:extLst>
          </p:cNvPr>
          <p:cNvSpPr/>
          <p:nvPr/>
        </p:nvSpPr>
        <p:spPr>
          <a:xfrm>
            <a:off x="7030880" y="5596184"/>
            <a:ext cx="285306" cy="279949"/>
          </a:xfrm>
          <a:prstGeom prst="ellipse">
            <a:avLst/>
          </a:prstGeom>
          <a:solidFill>
            <a:srgbClr val="4A1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F480EA-28AE-F72D-8B42-ED57042BDB76}"/>
              </a:ext>
            </a:extLst>
          </p:cNvPr>
          <p:cNvSpPr txBox="1"/>
          <p:nvPr/>
        </p:nvSpPr>
        <p:spPr>
          <a:xfrm>
            <a:off x="0" y="6319"/>
            <a:ext cx="12192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Unconscious processing</a:t>
            </a:r>
          </a:p>
        </p:txBody>
      </p:sp>
      <p:pic>
        <p:nvPicPr>
          <p:cNvPr id="3" name="Picture 6" descr="Coca Cola Circle Logo Vector (.AI) Free Download">
            <a:extLst>
              <a:ext uri="{FF2B5EF4-FFF2-40B4-BE49-F238E27FC236}">
                <a16:creationId xmlns:a16="http://schemas.microsoft.com/office/drawing/2014/main" id="{4E2DD520-410A-CA52-7C5C-E16A62C50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16" y="1081356"/>
            <a:ext cx="1557331" cy="155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59D9A6-CB9E-E8DF-4A9C-614D8CDA9695}"/>
              </a:ext>
            </a:extLst>
          </p:cNvPr>
          <p:cNvSpPr txBox="1"/>
          <p:nvPr/>
        </p:nvSpPr>
        <p:spPr>
          <a:xfrm>
            <a:off x="5249043" y="2587830"/>
            <a:ext cx="169391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/>
              <a:t>Conscious</a:t>
            </a:r>
            <a:endParaRPr lang="en-US" sz="2400" b="1" baseline="30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DE0DC9-32AC-27AC-F782-0A09BFF11242}"/>
              </a:ext>
            </a:extLst>
          </p:cNvPr>
          <p:cNvSpPr txBox="1"/>
          <p:nvPr/>
        </p:nvSpPr>
        <p:spPr>
          <a:xfrm>
            <a:off x="594208" y="634106"/>
            <a:ext cx="129203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Stimuli</a:t>
            </a:r>
            <a:endParaRPr lang="en-US" sz="2000" baseline="30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1F9C8B8-B796-4F65-4567-B9DB7B16766B}"/>
              </a:ext>
            </a:extLst>
          </p:cNvPr>
          <p:cNvSpPr/>
          <p:nvPr/>
        </p:nvSpPr>
        <p:spPr>
          <a:xfrm>
            <a:off x="2231881" y="1305680"/>
            <a:ext cx="1242392" cy="1083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B83559-61D9-F7F1-38BF-B3C1086EB9F5}"/>
              </a:ext>
            </a:extLst>
          </p:cNvPr>
          <p:cNvSpPr txBox="1"/>
          <p:nvPr/>
        </p:nvSpPr>
        <p:spPr>
          <a:xfrm>
            <a:off x="5916220" y="634106"/>
            <a:ext cx="261541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Perceived?</a:t>
            </a:r>
            <a:endParaRPr lang="en-US" sz="2000" baseline="300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9F2E66F-ED70-5F72-E2FA-463F94BFC8C0}"/>
              </a:ext>
            </a:extLst>
          </p:cNvPr>
          <p:cNvSpPr/>
          <p:nvPr/>
        </p:nvSpPr>
        <p:spPr>
          <a:xfrm>
            <a:off x="8428104" y="1305680"/>
            <a:ext cx="1242392" cy="1083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64CBF-3A8A-F801-8989-090A243D8AE7}"/>
              </a:ext>
            </a:extLst>
          </p:cNvPr>
          <p:cNvSpPr txBox="1"/>
          <p:nvPr/>
        </p:nvSpPr>
        <p:spPr>
          <a:xfrm>
            <a:off x="9468600" y="634106"/>
            <a:ext cx="236089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Affects Behavior?</a:t>
            </a:r>
            <a:endParaRPr lang="en-US" sz="2000" baseline="30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DC280F-B202-5768-2781-C1445D0444CE}"/>
              </a:ext>
            </a:extLst>
          </p:cNvPr>
          <p:cNvSpPr txBox="1"/>
          <p:nvPr/>
        </p:nvSpPr>
        <p:spPr>
          <a:xfrm>
            <a:off x="4916990" y="2602171"/>
            <a:ext cx="204173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/>
              <a:t>Unconscious</a:t>
            </a:r>
            <a:endParaRPr lang="en-US" sz="2400" b="1" baseline="30000" dirty="0"/>
          </a:p>
        </p:txBody>
      </p:sp>
      <p:pic>
        <p:nvPicPr>
          <p:cNvPr id="12" name="Picture 10" descr="Pin on Amazing Animals and Birds">
            <a:extLst>
              <a:ext uri="{FF2B5EF4-FFF2-40B4-BE49-F238E27FC236}">
                <a16:creationId xmlns:a16="http://schemas.microsoft.com/office/drawing/2014/main" id="{D85BC2D5-0BFB-A781-FC9C-36BF1CA68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286" b="98429" l="3131" r="93535">
                        <a14:foregroundMark x1="88182" y1="18286" x2="80404" y2="98429"/>
                        <a14:foregroundMark x1="80404" y1="98429" x2="80404" y2="98429"/>
                        <a14:foregroundMark x1="58182" y1="87571" x2="38687" y2="80714"/>
                        <a14:foregroundMark x1="34444" y1="93571" x2="29394" y2="78714"/>
                        <a14:foregroundMark x1="26667" y1="30286" x2="20505" y2="40143"/>
                        <a14:foregroundMark x1="28788" y1="57429" x2="18788" y2="71857"/>
                        <a14:foregroundMark x1="17576" y1="90286" x2="26162" y2="70857"/>
                        <a14:foregroundMark x1="35152" y1="68857" x2="24343" y2="28143"/>
                        <a14:foregroundMark x1="22424" y1="32286" x2="19192" y2="69429"/>
                        <a14:foregroundMark x1="14848" y1="58286" x2="12020" y2="92429"/>
                        <a14:foregroundMark x1="9495" y1="92714" x2="9899" y2="78143"/>
                        <a14:foregroundMark x1="11010" y1="65571" x2="12424" y2="46000"/>
                        <a14:foregroundMark x1="46768" y1="50000" x2="41919" y2="43143"/>
                        <a14:foregroundMark x1="40000" y1="37143" x2="36768" y2="32857"/>
                        <a14:foregroundMark x1="86869" y1="13714" x2="90909" y2="43143"/>
                        <a14:foregroundMark x1="90909" y1="43143" x2="90909" y2="43143"/>
                        <a14:foregroundMark x1="92222" y1="32857" x2="93030" y2="23571"/>
                        <a14:foregroundMark x1="93939" y1="28714" x2="93434" y2="22714"/>
                        <a14:foregroundMark x1="85859" y1="10714" x2="81616" y2="9286"/>
                        <a14:foregroundMark x1="92828" y1="21000" x2="89697" y2="15000"/>
                        <a14:foregroundMark x1="5749" y1="80751" x2="5657" y2="81429"/>
                        <a14:foregroundMark x1="8889" y1="57714" x2="6375" y2="76161"/>
                        <a14:foregroundMark x1="7374" y1="50000" x2="6362" y2="54186"/>
                        <a14:foregroundMark x1="59192" y1="91571" x2="76162" y2="91857"/>
                        <a14:backgroundMark x1="66667" y1="72143" x2="72727" y2="53571"/>
                        <a14:backgroundMark x1="65960" y1="77143" x2="64949" y2="79857"/>
                        <a14:backgroundMark x1="59798" y1="53571" x2="60101" y2="54714"/>
                        <a14:backgroundMark x1="2727" y1="43714" x2="808" y2="47000"/>
                        <a14:backgroundMark x1="89495" y1="99286" x2="93030" y2="90571"/>
                        <a14:backgroundMark x1="3333" y1="46000" x2="303" y2="80000"/>
                        <a14:backgroundMark x1="303" y1="80000" x2="0" y2="81000"/>
                        <a14:backgroundMark x1="3535" y1="54143" x2="3333" y2="80714"/>
                        <a14:backgroundMark x1="4848" y1="58000" x2="1717" y2="79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48664" y="1684282"/>
            <a:ext cx="400764" cy="28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 descr="Eye with solid fill">
            <a:extLst>
              <a:ext uri="{FF2B5EF4-FFF2-40B4-BE49-F238E27FC236}">
                <a16:creationId xmlns:a16="http://schemas.microsoft.com/office/drawing/2014/main" id="{0805316A-8CEB-8F0A-D239-4AC7AF99D8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6725" y="1390003"/>
            <a:ext cx="914400" cy="914400"/>
          </a:xfrm>
          <a:prstGeom prst="rect">
            <a:avLst/>
          </a:prstGeom>
        </p:spPr>
      </p:pic>
      <p:pic>
        <p:nvPicPr>
          <p:cNvPr id="14" name="Picture 2" descr="Brain Cartoon Character Images | Free Vectors, Stock Photos &amp; PSD">
            <a:extLst>
              <a:ext uri="{FF2B5EF4-FFF2-40B4-BE49-F238E27FC236}">
                <a16:creationId xmlns:a16="http://schemas.microsoft.com/office/drawing/2014/main" id="{5876F59E-FEBD-4E34-D13A-3D6E3DC84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40296" y="1081356"/>
            <a:ext cx="1975954" cy="158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459D965-EA20-FBCC-BAFB-5A67D36E8A6B}"/>
              </a:ext>
            </a:extLst>
          </p:cNvPr>
          <p:cNvSpPr txBox="1"/>
          <p:nvPr/>
        </p:nvSpPr>
        <p:spPr>
          <a:xfrm>
            <a:off x="3270203" y="634106"/>
            <a:ext cx="261541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Processing</a:t>
            </a:r>
            <a:endParaRPr lang="en-US" sz="2000" baseline="300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6448B02-AE44-C339-9EE2-CFF9962A88B0}"/>
              </a:ext>
            </a:extLst>
          </p:cNvPr>
          <p:cNvSpPr/>
          <p:nvPr/>
        </p:nvSpPr>
        <p:spPr>
          <a:xfrm>
            <a:off x="5367361" y="1284443"/>
            <a:ext cx="1242392" cy="1083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Arrow: U-Turn 16">
            <a:extLst>
              <a:ext uri="{FF2B5EF4-FFF2-40B4-BE49-F238E27FC236}">
                <a16:creationId xmlns:a16="http://schemas.microsoft.com/office/drawing/2014/main" id="{2C6AF3E6-78E8-00B9-DD2A-87A07AF8A88E}"/>
              </a:ext>
            </a:extLst>
          </p:cNvPr>
          <p:cNvSpPr/>
          <p:nvPr/>
        </p:nvSpPr>
        <p:spPr>
          <a:xfrm rot="10800000" flipH="1">
            <a:off x="4377635" y="2709259"/>
            <a:ext cx="6586330" cy="130886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18" name="Picture 6" descr="Coca Cola Circle Logo Vector (.AI) Free Download">
            <a:extLst>
              <a:ext uri="{FF2B5EF4-FFF2-40B4-BE49-F238E27FC236}">
                <a16:creationId xmlns:a16="http://schemas.microsoft.com/office/drawing/2014/main" id="{2844D501-46D3-BEAD-77D4-BA0760640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16" y="4912377"/>
            <a:ext cx="1557331" cy="155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5AD87CA-307D-AB67-29B0-F01E791E0625}"/>
              </a:ext>
            </a:extLst>
          </p:cNvPr>
          <p:cNvSpPr txBox="1"/>
          <p:nvPr/>
        </p:nvSpPr>
        <p:spPr>
          <a:xfrm>
            <a:off x="594208" y="4317982"/>
            <a:ext cx="1292033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Degrading physical </a:t>
            </a:r>
            <a:r>
              <a:rPr lang="en-US" sz="2000" dirty="0" err="1"/>
              <a:t>propeties</a:t>
            </a:r>
            <a:endParaRPr lang="en-US" sz="2000" baseline="30000" dirty="0"/>
          </a:p>
        </p:txBody>
      </p:sp>
      <p:pic>
        <p:nvPicPr>
          <p:cNvPr id="22" name="Picture 6" descr="Coca Cola Circle Logo Vector (.AI) Free Download">
            <a:extLst>
              <a:ext uri="{FF2B5EF4-FFF2-40B4-BE49-F238E27FC236}">
                <a16:creationId xmlns:a16="http://schemas.microsoft.com/office/drawing/2014/main" id="{12BBA4E3-E8FE-AD86-11E1-16CD9DDD0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712" y="4912377"/>
            <a:ext cx="1557331" cy="155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F65C315-0C28-FE0B-CEA1-D0D47A613ED7}"/>
              </a:ext>
            </a:extLst>
          </p:cNvPr>
          <p:cNvSpPr txBox="1"/>
          <p:nvPr/>
        </p:nvSpPr>
        <p:spPr>
          <a:xfrm>
            <a:off x="5080682" y="4317982"/>
            <a:ext cx="1293842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 err="1"/>
              <a:t>Supression</a:t>
            </a:r>
            <a:r>
              <a:rPr lang="en-US" sz="2000" dirty="0"/>
              <a:t> by more salient stimuli</a:t>
            </a:r>
            <a:endParaRPr lang="en-US" sz="2000" baseline="300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2B8A59F-A061-AC63-6EA1-399499377148}"/>
              </a:ext>
            </a:extLst>
          </p:cNvPr>
          <p:cNvSpPr/>
          <p:nvPr/>
        </p:nvSpPr>
        <p:spPr>
          <a:xfrm>
            <a:off x="6095999" y="5306658"/>
            <a:ext cx="289034" cy="28559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377F5C9-9871-741A-560C-BB865B01F665}"/>
              </a:ext>
            </a:extLst>
          </p:cNvPr>
          <p:cNvSpPr/>
          <p:nvPr/>
        </p:nvSpPr>
        <p:spPr>
          <a:xfrm>
            <a:off x="7052441" y="5731261"/>
            <a:ext cx="404647" cy="43305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AA74782-859A-EEAC-CC82-6F44D1486C55}"/>
              </a:ext>
            </a:extLst>
          </p:cNvPr>
          <p:cNvSpPr/>
          <p:nvPr/>
        </p:nvSpPr>
        <p:spPr>
          <a:xfrm>
            <a:off x="6095999" y="5731261"/>
            <a:ext cx="650598" cy="5479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7189076-CD25-4CBF-ECFE-B0F0149D547D}"/>
              </a:ext>
            </a:extLst>
          </p:cNvPr>
          <p:cNvSpPr/>
          <p:nvPr/>
        </p:nvSpPr>
        <p:spPr>
          <a:xfrm>
            <a:off x="6927560" y="5241581"/>
            <a:ext cx="529506" cy="4330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2B60C1D-BC59-4524-C905-A724420449A5}"/>
              </a:ext>
            </a:extLst>
          </p:cNvPr>
          <p:cNvSpPr/>
          <p:nvPr/>
        </p:nvSpPr>
        <p:spPr>
          <a:xfrm>
            <a:off x="6318450" y="5272487"/>
            <a:ext cx="404648" cy="3707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C82B2B7-578A-6764-406A-7FDAA0ACC602}"/>
              </a:ext>
            </a:extLst>
          </p:cNvPr>
          <p:cNvSpPr/>
          <p:nvPr/>
        </p:nvSpPr>
        <p:spPr>
          <a:xfrm>
            <a:off x="7017997" y="6087350"/>
            <a:ext cx="289034" cy="2428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E87BF18-7313-0198-3DF6-DB2A7BF952A7}"/>
              </a:ext>
            </a:extLst>
          </p:cNvPr>
          <p:cNvSpPr/>
          <p:nvPr/>
        </p:nvSpPr>
        <p:spPr>
          <a:xfrm>
            <a:off x="6546917" y="5984452"/>
            <a:ext cx="404647" cy="37070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4BEF404-A996-0272-2646-DD25FCE2BEA4}"/>
              </a:ext>
            </a:extLst>
          </p:cNvPr>
          <p:cNvSpPr/>
          <p:nvPr/>
        </p:nvSpPr>
        <p:spPr>
          <a:xfrm>
            <a:off x="7231989" y="5565388"/>
            <a:ext cx="266365" cy="2428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FAF215E-2357-CEBC-FC0F-E37ECB21D0F0}"/>
              </a:ext>
            </a:extLst>
          </p:cNvPr>
          <p:cNvSpPr/>
          <p:nvPr/>
        </p:nvSpPr>
        <p:spPr>
          <a:xfrm>
            <a:off x="6951082" y="5761070"/>
            <a:ext cx="314446" cy="25993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5AB2577-9767-9876-AA57-7808E6DD75EC}"/>
              </a:ext>
            </a:extLst>
          </p:cNvPr>
          <p:cNvSpPr/>
          <p:nvPr/>
        </p:nvSpPr>
        <p:spPr>
          <a:xfrm>
            <a:off x="6710364" y="5266247"/>
            <a:ext cx="314446" cy="259936"/>
          </a:xfrm>
          <a:prstGeom prst="ellipse">
            <a:avLst/>
          </a:prstGeom>
          <a:solidFill>
            <a:srgbClr val="EE2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023A92A-C49A-2080-296F-97CA956113C8}"/>
              </a:ext>
            </a:extLst>
          </p:cNvPr>
          <p:cNvSpPr/>
          <p:nvPr/>
        </p:nvSpPr>
        <p:spPr>
          <a:xfrm>
            <a:off x="6798209" y="6100548"/>
            <a:ext cx="285306" cy="27994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90969D3-D8E9-3048-55C0-8F7802DAD2B8}"/>
              </a:ext>
            </a:extLst>
          </p:cNvPr>
          <p:cNvSpPr/>
          <p:nvPr/>
        </p:nvSpPr>
        <p:spPr>
          <a:xfrm>
            <a:off x="6545797" y="5249259"/>
            <a:ext cx="285306" cy="279949"/>
          </a:xfrm>
          <a:prstGeom prst="ellipse">
            <a:avLst/>
          </a:prstGeom>
          <a:solidFill>
            <a:srgbClr val="00D6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299EBEF-695E-F336-11B2-F698CAE1783A}"/>
              </a:ext>
            </a:extLst>
          </p:cNvPr>
          <p:cNvSpPr/>
          <p:nvPr/>
        </p:nvSpPr>
        <p:spPr>
          <a:xfrm>
            <a:off x="6746597" y="5503867"/>
            <a:ext cx="336918" cy="37070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708F728-9201-B77B-9E84-069C124F000B}"/>
              </a:ext>
            </a:extLst>
          </p:cNvPr>
          <p:cNvSpPr/>
          <p:nvPr/>
        </p:nvSpPr>
        <p:spPr>
          <a:xfrm>
            <a:off x="6061442" y="5784727"/>
            <a:ext cx="285306" cy="279949"/>
          </a:xfrm>
          <a:prstGeom prst="ellipse">
            <a:avLst/>
          </a:prstGeom>
          <a:solidFill>
            <a:srgbClr val="00D6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39A573C-23D5-D9A9-CD37-AC2D33C856E0}"/>
              </a:ext>
            </a:extLst>
          </p:cNvPr>
          <p:cNvSpPr/>
          <p:nvPr/>
        </p:nvSpPr>
        <p:spPr>
          <a:xfrm>
            <a:off x="6031372" y="5573557"/>
            <a:ext cx="366651" cy="30050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5FB6A35-68F2-4C16-585E-33541ED578B8}"/>
              </a:ext>
            </a:extLst>
          </p:cNvPr>
          <p:cNvSpPr/>
          <p:nvPr/>
        </p:nvSpPr>
        <p:spPr>
          <a:xfrm>
            <a:off x="6746597" y="5891038"/>
            <a:ext cx="404647" cy="319276"/>
          </a:xfrm>
          <a:prstGeom prst="ellipse">
            <a:avLst/>
          </a:prstGeom>
          <a:solidFill>
            <a:srgbClr val="EE2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7B40860-A4B4-EBC3-4166-3619A5ED72ED}"/>
              </a:ext>
            </a:extLst>
          </p:cNvPr>
          <p:cNvSpPr/>
          <p:nvPr/>
        </p:nvSpPr>
        <p:spPr>
          <a:xfrm>
            <a:off x="6367642" y="5779905"/>
            <a:ext cx="349381" cy="3357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6CE0A1-AD0C-64F5-5435-B711764E37AD}"/>
              </a:ext>
            </a:extLst>
          </p:cNvPr>
          <p:cNvSpPr/>
          <p:nvPr/>
        </p:nvSpPr>
        <p:spPr>
          <a:xfrm>
            <a:off x="6934199" y="5457175"/>
            <a:ext cx="210237" cy="16647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4DEDC3C-40ED-5074-963B-E0923CA1B9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804" b="89990" l="4066" r="97338">
                        <a14:foregroundMark x1="9923" y1="17131" x2="4114" y2="28896"/>
                        <a14:foregroundMark x1="4114" y1="28896" x2="4453" y2="30031"/>
                        <a14:foregroundMark x1="90755" y1="20021" x2="93175" y2="28586"/>
                        <a14:foregroundMark x1="93175" y1="28586" x2="92740" y2="30444"/>
                        <a14:foregroundMark x1="97338" y1="22910" x2="96273" y2="277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91712" y="4912377"/>
            <a:ext cx="4100794" cy="192336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57FFEDB-2029-16C7-6DB5-26A98FA4CDB6}"/>
              </a:ext>
            </a:extLst>
          </p:cNvPr>
          <p:cNvSpPr txBox="1"/>
          <p:nvPr/>
        </p:nvSpPr>
        <p:spPr>
          <a:xfrm>
            <a:off x="9355204" y="4317982"/>
            <a:ext cx="129384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Diverting attention</a:t>
            </a:r>
            <a:endParaRPr lang="en-US" sz="2000" baseline="30000" dirty="0"/>
          </a:p>
        </p:txBody>
      </p:sp>
      <p:pic>
        <p:nvPicPr>
          <p:cNvPr id="49" name="Picture 6" descr="Coca Cola Circle Logo Vector (.AI) Free Download">
            <a:extLst>
              <a:ext uri="{FF2B5EF4-FFF2-40B4-BE49-F238E27FC236}">
                <a16:creationId xmlns:a16="http://schemas.microsoft.com/office/drawing/2014/main" id="{37B3DA9D-FE44-8859-DEF0-8E2D5678A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8047" y="5168935"/>
            <a:ext cx="998710" cy="99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Funny clown cartoon playing balls on bicycle Vector Image | Clowns funny,  Clown crafts, Clown images">
            <a:extLst>
              <a:ext uri="{FF2B5EF4-FFF2-40B4-BE49-F238E27FC236}">
                <a16:creationId xmlns:a16="http://schemas.microsoft.com/office/drawing/2014/main" id="{1D624080-E510-DFAC-3DE3-8A523CC66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204" b="88519" l="3429" r="98429">
                        <a14:foregroundMark x1="34857" y1="51944" x2="25857" y2="30278"/>
                        <a14:foregroundMark x1="25143" y1="18796" x2="27143" y2="38519"/>
                        <a14:foregroundMark x1="9143" y1="27222" x2="16143" y2="36574"/>
                        <a14:foregroundMark x1="38143" y1="28333" x2="33143" y2="36574"/>
                        <a14:foregroundMark x1="22429" y1="46111" x2="22857" y2="55370"/>
                        <a14:foregroundMark x1="26857" y1="58889" x2="32857" y2="72315"/>
                        <a14:foregroundMark x1="34857" y1="72500" x2="32429" y2="82315"/>
                        <a14:foregroundMark x1="32857" y1="76667" x2="35143" y2="85926"/>
                        <a14:foregroundMark x1="32143" y1="84630" x2="39857" y2="87500"/>
                        <a14:foregroundMark x1="46857" y1="84907" x2="33429" y2="77315"/>
                        <a14:foregroundMark x1="45571" y1="61019" x2="57857" y2="60833"/>
                        <a14:foregroundMark x1="52571" y1="38704" x2="58571" y2="44352"/>
                        <a14:foregroundMark x1="41571" y1="47778" x2="57857" y2="50833"/>
                        <a14:foregroundMark x1="73000" y1="34352" x2="85286" y2="42222"/>
                        <a14:foregroundMark x1="75000" y1="18148" x2="90714" y2="16389"/>
                        <a14:foregroundMark x1="90286" y1="13333" x2="98714" y2="12963"/>
                        <a14:foregroundMark x1="49143" y1="12500" x2="43571" y2="4259"/>
                        <a14:foregroundMark x1="51143" y1="11667" x2="54571" y2="14907"/>
                        <a14:foregroundMark x1="43857" y1="3611" x2="42143" y2="1204"/>
                        <a14:foregroundMark x1="7714" y1="28056" x2="3429" y2="25926"/>
                        <a14:foregroundMark x1="55286" y1="49722" x2="62571" y2="48704"/>
                        <a14:foregroundMark x1="59857" y1="51296" x2="66286" y2="51296"/>
                        <a14:foregroundMark x1="64286" y1="50370" x2="68857" y2="49722"/>
                        <a14:foregroundMark x1="42571" y1="45463" x2="39857" y2="44815"/>
                        <a14:foregroundMark x1="18714" y1="45833" x2="21143" y2="44167"/>
                        <a14:foregroundMark x1="24857" y1="77037" x2="46143" y2="75741"/>
                        <a14:foregroundMark x1="23429" y1="77315" x2="47571" y2="76204"/>
                        <a14:foregroundMark x1="28857" y1="76389" x2="38857" y2="74074"/>
                        <a14:foregroundMark x1="41571" y1="73796" x2="45857" y2="74722"/>
                        <a14:foregroundMark x1="40143" y1="62963" x2="40143" y2="71389"/>
                        <a14:foregroundMark x1="24429" y1="86852" x2="41857" y2="88519"/>
                        <a14:foregroundMark x1="25857" y1="87870" x2="23857" y2="80741"/>
                        <a14:foregroundMark x1="86714" y1="39815" x2="92286" y2="43889"/>
                        <a14:foregroundMark x1="61857" y1="53056" x2="66571" y2="543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696"/>
          <a:stretch/>
        </p:blipFill>
        <p:spPr bwMode="auto">
          <a:xfrm>
            <a:off x="9581737" y="4384582"/>
            <a:ext cx="1571903" cy="223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85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0" grpId="0"/>
      <p:bldP spid="11" grpId="0"/>
      <p:bldP spid="15" grpId="0"/>
      <p:bldP spid="16" grpId="0" animBg="1"/>
      <p:bldP spid="21" grpId="0"/>
      <p:bldP spid="23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6991B5-D021-E209-FF48-F76E3F04533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Measuring the Unconscious effect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8EF91BD-47ED-1300-7397-9F3A53925C30}"/>
              </a:ext>
            </a:extLst>
          </p:cNvPr>
          <p:cNvGrpSpPr/>
          <p:nvPr/>
        </p:nvGrpSpPr>
        <p:grpSpPr>
          <a:xfrm>
            <a:off x="631541" y="2390065"/>
            <a:ext cx="2446686" cy="3109035"/>
            <a:chOff x="1432503" y="2625722"/>
            <a:chExt cx="2569404" cy="3019583"/>
          </a:xfrm>
        </p:grpSpPr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DC284992-0B90-544C-A6A1-A3C101A0586A}"/>
                </a:ext>
              </a:extLst>
            </p:cNvPr>
            <p:cNvCxnSpPr>
              <a:cxnSpLocks/>
            </p:cNvCxnSpPr>
            <p:nvPr/>
          </p:nvCxnSpPr>
          <p:spPr>
            <a:xfrm>
              <a:off x="1432503" y="2625722"/>
              <a:ext cx="2569404" cy="30195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31F30EE-BEA8-1398-380F-92938E8DFF18}"/>
                </a:ext>
              </a:extLst>
            </p:cNvPr>
            <p:cNvSpPr txBox="1"/>
            <p:nvPr/>
          </p:nvSpPr>
          <p:spPr>
            <a:xfrm rot="3001931">
              <a:off x="1981896" y="4030919"/>
              <a:ext cx="1190931" cy="28028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/>
                <a:t>Time</a:t>
              </a:r>
              <a:endParaRPr lang="he-IL" b="1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FC6FB06D-44CB-97FD-FDF0-EDB6D2148915}"/>
              </a:ext>
            </a:extLst>
          </p:cNvPr>
          <p:cNvGrpSpPr/>
          <p:nvPr/>
        </p:nvGrpSpPr>
        <p:grpSpPr>
          <a:xfrm>
            <a:off x="1128317" y="1625204"/>
            <a:ext cx="2290619" cy="1182255"/>
            <a:chOff x="1487053" y="2456872"/>
            <a:chExt cx="2290619" cy="1182255"/>
          </a:xfrm>
        </p:grpSpPr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519A0C7C-312D-018D-F089-899FDD8CF272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DB8756A0-B752-F379-B005-3F57650F6C1C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DE8BCA2-7FEF-E9EB-5D4D-62B61369798E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4B4E54AC-7FEA-77ED-6EED-77A99661EAB6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3C22701-6B4E-8245-EAA9-275108D8F1F9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BA279CA8-3F62-DE4A-4156-5788A0BCF1C6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493A91FC-0DE4-92A2-C44F-B5339485F26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6A654DA-2864-9B00-4311-159CC8E1649E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58B3D66-5769-D7BC-707A-1CA2082EFDBA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AEE3BA94-D3B2-8C7F-527D-DF4CA0059A6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6B13F5A-F432-209D-D596-9FB2286A7864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C9827CA5-E18F-F712-2860-806A37FB3E8F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D80DA78-7B7C-A50B-49AF-515FD05B8B94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B3D18972-8C03-4B4F-7182-4D3887D8E948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B40D3B2-8978-F1D5-082E-BF4C6F93F676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1EBE2E76-F8B0-D782-17D7-9C77FC5826A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26B9E0C-66F8-4D11-B04D-402EB2C3FE1D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65F9BE17-17BB-1202-594B-91CEDF193EDC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BFE03DA-DF71-7A4D-3C23-098B7787B9A4}"/>
              </a:ext>
            </a:extLst>
          </p:cNvPr>
          <p:cNvGrpSpPr/>
          <p:nvPr/>
        </p:nvGrpSpPr>
        <p:grpSpPr>
          <a:xfrm>
            <a:off x="1663991" y="2216581"/>
            <a:ext cx="2290619" cy="1182255"/>
            <a:chOff x="4322616" y="2456872"/>
            <a:chExt cx="2290619" cy="1182255"/>
          </a:xfrm>
        </p:grpSpPr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4F81ADB9-ABF4-8FD6-A614-A24A2409EFC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EAEB84EF-A7B3-933D-A0A2-E23E1424A754}"/>
                </a:ext>
              </a:extLst>
            </p:cNvPr>
            <p:cNvSpPr txBox="1"/>
            <p:nvPr/>
          </p:nvSpPr>
          <p:spPr>
            <a:xfrm>
              <a:off x="4479634" y="2705392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5AB5"/>
                  </a:solidFill>
                </a:rPr>
                <a:t>RADIO       </a:t>
              </a:r>
              <a:endParaRPr lang="he-IL" sz="2800" dirty="0">
                <a:solidFill>
                  <a:srgbClr val="005AB5"/>
                </a:solidFill>
              </a:endParaRP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83B2D19-F5B8-E677-519C-F5F4E2FDD3B2}"/>
              </a:ext>
            </a:extLst>
          </p:cNvPr>
          <p:cNvGrpSpPr/>
          <p:nvPr/>
        </p:nvGrpSpPr>
        <p:grpSpPr>
          <a:xfrm>
            <a:off x="2192493" y="2878751"/>
            <a:ext cx="2290619" cy="1182255"/>
            <a:chOff x="1487053" y="2456872"/>
            <a:chExt cx="2290619" cy="1182255"/>
          </a:xfrm>
        </p:grpSpPr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A98CD9A1-177D-52E2-E79F-51295FE32F4B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A33AAC0-2AB5-40A9-1490-41467D58F0D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E0DE81F-FE62-69AC-8978-D3FF61937EC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EAF2955A-09AE-6A9E-8B93-422BE5F3E645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5C908E2B-6176-10E6-52CE-ABAA337D959C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AD3F27F-42E4-1999-AFB4-B09A157431B0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42A39163-3618-B479-B7AF-88F0AAE3D75F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D9B3A85E-9F8F-A734-4AEC-77A09DD8B06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1B28B50D-C5FE-AECF-98AC-E23668C925E7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FA286177-2428-C9F6-D2DD-C0E0EC1B49E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E33BC378-6AB0-DF51-6584-9679CAF61648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7935624E-7B4D-DA3E-E1F4-B89C8CF785D5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ABF75068-DC4F-68F4-20AC-A11892EF3738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94C6610-14FA-E420-5BA4-963C1C0A3BF3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717EE6F2-3809-AF3A-D486-D2014F265BD0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E481C5C2-3B0A-8A36-44DC-EC5490494A98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BC5E5011-2AD2-426B-1AB2-BA4E3A9B53E4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2CA1DA79-ED53-0DC9-9B85-E9238D5340C1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C8E597D-2DB6-7482-0BF9-AA5BA7197FDA}"/>
              </a:ext>
            </a:extLst>
          </p:cNvPr>
          <p:cNvGrpSpPr/>
          <p:nvPr/>
        </p:nvGrpSpPr>
        <p:grpSpPr>
          <a:xfrm>
            <a:off x="2648754" y="3528815"/>
            <a:ext cx="2706872" cy="1182255"/>
            <a:chOff x="6659568" y="3364618"/>
            <a:chExt cx="2706872" cy="1182255"/>
          </a:xfrm>
        </p:grpSpPr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82A57857-BF20-7C65-90CD-FFD85C502D7C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12934FD9-01D9-F86B-E181-92778C5C60BA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endParaRPr lang="he-IL" sz="14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B056006-5399-FC3E-5B30-089B50C0CBFF}"/>
                </a:ext>
              </a:extLst>
            </p:cNvPr>
            <p:cNvSpPr txBox="1"/>
            <p:nvPr/>
          </p:nvSpPr>
          <p:spPr>
            <a:xfrm>
              <a:off x="6931822" y="3634391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5AB5"/>
                  </a:solidFill>
                </a:rPr>
                <a:t>radio       </a:t>
              </a:r>
              <a:endParaRPr lang="he-IL" sz="2800" dirty="0">
                <a:solidFill>
                  <a:srgbClr val="005AB5"/>
                </a:solidFill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1DBA957-0D2F-B3C0-D19B-6C8445D0167D}"/>
              </a:ext>
            </a:extLst>
          </p:cNvPr>
          <p:cNvGrpSpPr/>
          <p:nvPr/>
        </p:nvGrpSpPr>
        <p:grpSpPr>
          <a:xfrm>
            <a:off x="3109342" y="4230860"/>
            <a:ext cx="2706872" cy="1182255"/>
            <a:chOff x="6659568" y="3364618"/>
            <a:chExt cx="2706872" cy="1182255"/>
          </a:xfrm>
        </p:grpSpPr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3DA8FA42-9128-3BB8-A7FD-C68F48A01882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C10312BE-8306-1D01-F101-156096C7D92C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endParaRPr lang="he-IL" sz="1400" dirty="0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7352B0DE-0F81-45EA-BBC1-3653F8D32B0D}"/>
                </a:ext>
              </a:extLst>
            </p:cNvPr>
            <p:cNvSpPr txBox="1"/>
            <p:nvPr/>
          </p:nvSpPr>
          <p:spPr>
            <a:xfrm>
              <a:off x="6779426" y="3718003"/>
              <a:ext cx="2281374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200" dirty="0"/>
                <a:t>Natural / Artificial</a:t>
              </a:r>
              <a:endParaRPr lang="he-IL" sz="2200" dirty="0"/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75072949-D904-2297-DF0B-49AF132BB1B1}"/>
              </a:ext>
            </a:extLst>
          </p:cNvPr>
          <p:cNvSpPr txBox="1"/>
          <p:nvPr/>
        </p:nvSpPr>
        <p:spPr>
          <a:xfrm>
            <a:off x="277091" y="904935"/>
            <a:ext cx="729171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Priming paradigm</a:t>
            </a:r>
            <a:endParaRPr lang="en-US" sz="2400" dirty="0"/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9F08EB52-E652-E336-3C14-8AC96DE41F34}"/>
              </a:ext>
            </a:extLst>
          </p:cNvPr>
          <p:cNvCxnSpPr>
            <a:cxnSpLocks/>
          </p:cNvCxnSpPr>
          <p:nvPr/>
        </p:nvCxnSpPr>
        <p:spPr>
          <a:xfrm>
            <a:off x="4434036" y="5015132"/>
            <a:ext cx="880914" cy="0"/>
          </a:xfrm>
          <a:prstGeom prst="line">
            <a:avLst/>
          </a:prstGeom>
          <a:ln w="57150">
            <a:solidFill>
              <a:srgbClr val="005A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38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6991B5-D021-E209-FF48-F76E3F04533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Measuring the Unconscious effect</a:t>
            </a: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16F30D1D-386D-2D02-765F-D320C957ECB2}"/>
              </a:ext>
            </a:extLst>
          </p:cNvPr>
          <p:cNvGrpSpPr/>
          <p:nvPr/>
        </p:nvGrpSpPr>
        <p:grpSpPr>
          <a:xfrm>
            <a:off x="6927924" y="4246706"/>
            <a:ext cx="2504709" cy="1182255"/>
            <a:chOff x="4217798" y="581890"/>
            <a:chExt cx="2504709" cy="1182255"/>
          </a:xfrm>
        </p:grpSpPr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B986BE95-175D-A4EF-053C-BABCEB7ADCBE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DE6947D0-0C29-ECF6-90E1-C978C8D532E0}"/>
                </a:ext>
              </a:extLst>
            </p:cNvPr>
            <p:cNvSpPr txBox="1"/>
            <p:nvPr/>
          </p:nvSpPr>
          <p:spPr>
            <a:xfrm>
              <a:off x="4217798" y="926338"/>
              <a:ext cx="2504709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200" dirty="0"/>
                <a:t>CLOUD / RIVER</a:t>
              </a:r>
              <a:endParaRPr lang="he-IL" sz="2200" dirty="0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209E5621-47A4-CBA5-FE12-B5BA1DBEB21D}"/>
              </a:ext>
            </a:extLst>
          </p:cNvPr>
          <p:cNvGrpSpPr/>
          <p:nvPr/>
        </p:nvGrpSpPr>
        <p:grpSpPr>
          <a:xfrm>
            <a:off x="9710506" y="4238783"/>
            <a:ext cx="2293650" cy="1182255"/>
            <a:chOff x="7158178" y="581890"/>
            <a:chExt cx="2293650" cy="1182255"/>
          </a:xfrm>
        </p:grpSpPr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7669442C-0434-B871-11F3-D23DD3EE6772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7D87BA6A-6A0B-8681-BEC9-75BE237A071C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4E0CF2B8-8923-9D45-022A-08DB0A9937C5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75072949-D904-2297-DF0B-49AF132BB1B1}"/>
              </a:ext>
            </a:extLst>
          </p:cNvPr>
          <p:cNvSpPr txBox="1"/>
          <p:nvPr/>
        </p:nvSpPr>
        <p:spPr>
          <a:xfrm>
            <a:off x="277091" y="904935"/>
            <a:ext cx="729171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Priming paradigm</a:t>
            </a:r>
            <a:endParaRPr lang="en-US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FD39B8-F94F-8C7B-CD18-12D7B413040C}"/>
              </a:ext>
            </a:extLst>
          </p:cNvPr>
          <p:cNvGrpSpPr/>
          <p:nvPr/>
        </p:nvGrpSpPr>
        <p:grpSpPr>
          <a:xfrm>
            <a:off x="631541" y="2390065"/>
            <a:ext cx="2446686" cy="3109035"/>
            <a:chOff x="1432503" y="2625722"/>
            <a:chExt cx="2569404" cy="3019583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C7F55EE-355F-6D38-8D15-95797D781837}"/>
                </a:ext>
              </a:extLst>
            </p:cNvPr>
            <p:cNvCxnSpPr>
              <a:cxnSpLocks/>
            </p:cNvCxnSpPr>
            <p:nvPr/>
          </p:nvCxnSpPr>
          <p:spPr>
            <a:xfrm>
              <a:off x="1432503" y="2625722"/>
              <a:ext cx="2569404" cy="30195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EB49B2D-0786-4D07-7213-6809F469E13D}"/>
                </a:ext>
              </a:extLst>
            </p:cNvPr>
            <p:cNvSpPr txBox="1"/>
            <p:nvPr/>
          </p:nvSpPr>
          <p:spPr>
            <a:xfrm rot="3001931">
              <a:off x="1981896" y="4030919"/>
              <a:ext cx="1190931" cy="28028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/>
                <a:t>Time</a:t>
              </a:r>
              <a:endParaRPr lang="he-IL" b="1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EEE737-826F-0BE1-AFF1-981BA67C97A8}"/>
              </a:ext>
            </a:extLst>
          </p:cNvPr>
          <p:cNvGrpSpPr/>
          <p:nvPr/>
        </p:nvGrpSpPr>
        <p:grpSpPr>
          <a:xfrm>
            <a:off x="1128317" y="1625204"/>
            <a:ext cx="2290619" cy="1182255"/>
            <a:chOff x="1487053" y="2456872"/>
            <a:chExt cx="2290619" cy="118225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1040332-DB33-8BC1-6E3D-0C6B8741FD64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A8003A3-3231-E662-2E02-EA6ED02EF972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1E3908-84B9-94EA-5AFD-5CA98E35F2E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9F4144F-BF9D-B1D3-B04B-2D73C6B0A5CE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7CFBED6-D82E-CCC7-4D6A-711DA3012C5D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732E0CC-4B95-48EA-51B8-857BED085F4E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9378704-D839-4CC7-30C9-7972C2EF6CB7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9D6E061-3A03-85CA-4854-BAB74A4DD474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1CE0D0F-6F41-B463-6204-1DA2275717AB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9532224-8A90-F505-5458-097C3064D468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F1FF0D-E09E-3F05-2D8D-8F1DFD2AF5C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D798DAE-BB45-07F9-9D04-1BE729096B31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A047A07-5046-45B0-37FC-1FB04568C582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26C39C-2548-AD16-F6BB-4157AFD108A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87C9396-51A9-1405-B183-D0ECB4122B31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781BB54-AC4F-A21D-09D3-FAC26796FB49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A0ED82-36C3-3614-8A98-2D9025A8855D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5B187E9-D311-0104-5D38-03CF0BD81A5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21863BA-E397-9B1A-3BE2-1D56090D68AB}"/>
              </a:ext>
            </a:extLst>
          </p:cNvPr>
          <p:cNvGrpSpPr/>
          <p:nvPr/>
        </p:nvGrpSpPr>
        <p:grpSpPr>
          <a:xfrm>
            <a:off x="1663991" y="2216581"/>
            <a:ext cx="2290619" cy="1182255"/>
            <a:chOff x="4322616" y="2456872"/>
            <a:chExt cx="2290619" cy="1182255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CB56823-F14B-3A16-D593-D8F9BD85673E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E360E4-44AB-DD01-FA82-2F04B529C482}"/>
                </a:ext>
              </a:extLst>
            </p:cNvPr>
            <p:cNvSpPr txBox="1"/>
            <p:nvPr/>
          </p:nvSpPr>
          <p:spPr>
            <a:xfrm>
              <a:off x="4479634" y="2705392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5AB5"/>
                  </a:solidFill>
                </a:rPr>
                <a:t>CLOUD</a:t>
              </a:r>
              <a:endParaRPr lang="he-IL" sz="2800" dirty="0">
                <a:solidFill>
                  <a:srgbClr val="005AB5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F028C78-C17E-7C0C-C3BE-D62D48A9DB68}"/>
              </a:ext>
            </a:extLst>
          </p:cNvPr>
          <p:cNvGrpSpPr/>
          <p:nvPr/>
        </p:nvGrpSpPr>
        <p:grpSpPr>
          <a:xfrm>
            <a:off x="2192493" y="2878751"/>
            <a:ext cx="2290619" cy="1182255"/>
            <a:chOff x="1487053" y="2456872"/>
            <a:chExt cx="2290619" cy="1182255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E26B0BA-781D-4F03-8C37-4B002524ED98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4E39407-F914-D13F-1A7B-95799F1E5206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918F5D8-2FFD-89FD-FD9E-E219BAA1A5A8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B2CE8F5-AA8D-667E-C49B-713A401F351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CA3BD21-B317-EFF5-AA1C-9B45D83B88CD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2244DC8-B14B-3547-DBA0-E8A81AE49C6B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C03707-30F8-7104-683B-E53793AD1E97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76A0095-DBBA-1555-53DD-BED41D27FA6E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952E1F8-FB19-8866-02FC-6EFDDDB67A63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213470E-D287-00AE-8481-D17EE0EA123D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3E1E232-34FC-6BCC-CE18-D57B634A1A6F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AC9F027-0FDF-806C-E2DC-07FB78B8A89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9E73B31-13A5-311A-C7D2-39DAEF339CE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92D20C6-13A6-7198-44EF-43D8F467EFE6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1ED853B-9791-C2CA-0E59-795600EA5A32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8738E34-D941-E41E-2DAA-55F422E0D597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941D37B-2ADA-16A1-45A3-6B88CC278DC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CC00308-F5D0-7615-12FF-28BBDD091425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A719DF5-491F-4D5F-2D05-F868AA2D1543}"/>
              </a:ext>
            </a:extLst>
          </p:cNvPr>
          <p:cNvGrpSpPr/>
          <p:nvPr/>
        </p:nvGrpSpPr>
        <p:grpSpPr>
          <a:xfrm>
            <a:off x="2648754" y="3528815"/>
            <a:ext cx="2706872" cy="1182255"/>
            <a:chOff x="6659568" y="3364618"/>
            <a:chExt cx="2706872" cy="1182255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B52A891B-2548-F35A-C49B-405994967407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BA7DEA-7BEB-34B9-F740-F8E1E2FC9584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endParaRPr lang="he-IL" sz="14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05A4957-1443-3DA1-D764-9688B67FC0BE}"/>
                </a:ext>
              </a:extLst>
            </p:cNvPr>
            <p:cNvSpPr txBox="1"/>
            <p:nvPr/>
          </p:nvSpPr>
          <p:spPr>
            <a:xfrm>
              <a:off x="6931822" y="3634391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5AB5"/>
                  </a:solidFill>
                </a:rPr>
                <a:t>radio       </a:t>
              </a:r>
              <a:endParaRPr lang="he-IL" sz="2800" dirty="0">
                <a:solidFill>
                  <a:srgbClr val="005AB5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4A89251-5FB6-CD4A-3365-960D85C33FE4}"/>
              </a:ext>
            </a:extLst>
          </p:cNvPr>
          <p:cNvGrpSpPr/>
          <p:nvPr/>
        </p:nvGrpSpPr>
        <p:grpSpPr>
          <a:xfrm>
            <a:off x="3109342" y="4230860"/>
            <a:ext cx="2706872" cy="1182255"/>
            <a:chOff x="6659568" y="3364618"/>
            <a:chExt cx="2706872" cy="1182255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E435277-2F6C-9964-A5E9-27398821E1B9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8FE3A7D-A59C-B6C1-AD11-27B9DCE6ED2B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endParaRPr lang="he-IL" sz="1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5CCB64D-A51C-7E94-CEEA-4541AB73531B}"/>
                </a:ext>
              </a:extLst>
            </p:cNvPr>
            <p:cNvSpPr txBox="1"/>
            <p:nvPr/>
          </p:nvSpPr>
          <p:spPr>
            <a:xfrm>
              <a:off x="6779426" y="3718003"/>
              <a:ext cx="2281374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200" dirty="0"/>
                <a:t>Natural / Artificial</a:t>
              </a:r>
              <a:endParaRPr lang="he-IL" sz="2200" dirty="0"/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6AF82D3-DAB3-F431-AD73-E2FE5AF0E1FF}"/>
              </a:ext>
            </a:extLst>
          </p:cNvPr>
          <p:cNvCxnSpPr>
            <a:cxnSpLocks/>
          </p:cNvCxnSpPr>
          <p:nvPr/>
        </p:nvCxnSpPr>
        <p:spPr>
          <a:xfrm>
            <a:off x="4434036" y="5015132"/>
            <a:ext cx="880914" cy="0"/>
          </a:xfrm>
          <a:prstGeom prst="line">
            <a:avLst/>
          </a:prstGeom>
          <a:ln w="57150">
            <a:solidFill>
              <a:srgbClr val="005A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C3505-084B-1CFD-A6D0-1896342A35C1}"/>
              </a:ext>
            </a:extLst>
          </p:cNvPr>
          <p:cNvCxnSpPr>
            <a:cxnSpLocks/>
          </p:cNvCxnSpPr>
          <p:nvPr/>
        </p:nvCxnSpPr>
        <p:spPr>
          <a:xfrm>
            <a:off x="3309807" y="5016299"/>
            <a:ext cx="880914" cy="0"/>
          </a:xfrm>
          <a:prstGeom prst="line">
            <a:avLst/>
          </a:prstGeom>
          <a:ln w="57150">
            <a:solidFill>
              <a:srgbClr val="DC32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F29E3BC-7725-224C-2B08-AAC566C57951}"/>
              </a:ext>
            </a:extLst>
          </p:cNvPr>
          <p:cNvSpPr txBox="1"/>
          <p:nvPr/>
        </p:nvSpPr>
        <p:spPr>
          <a:xfrm>
            <a:off x="7073153" y="3665038"/>
            <a:ext cx="508034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Objective                                Subjective</a:t>
            </a:r>
          </a:p>
        </p:txBody>
      </p:sp>
    </p:spTree>
    <p:extLst>
      <p:ext uri="{BB962C8B-B14F-4D97-AF65-F5344CB8AC3E}">
        <p14:creationId xmlns:p14="http://schemas.microsoft.com/office/powerpoint/2010/main" val="125929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6991B5-D021-E209-FF48-F76E3F04533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Measuring the Unconscious effect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75072949-D904-2297-DF0B-49AF132BB1B1}"/>
              </a:ext>
            </a:extLst>
          </p:cNvPr>
          <p:cNvSpPr txBox="1"/>
          <p:nvPr/>
        </p:nvSpPr>
        <p:spPr>
          <a:xfrm>
            <a:off x="277091" y="904935"/>
            <a:ext cx="729171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Priming paradigm</a:t>
            </a:r>
            <a:endParaRPr lang="en-US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FD39B8-F94F-8C7B-CD18-12D7B413040C}"/>
              </a:ext>
            </a:extLst>
          </p:cNvPr>
          <p:cNvGrpSpPr/>
          <p:nvPr/>
        </p:nvGrpSpPr>
        <p:grpSpPr>
          <a:xfrm>
            <a:off x="631541" y="2390065"/>
            <a:ext cx="2446686" cy="3109035"/>
            <a:chOff x="1432503" y="2625722"/>
            <a:chExt cx="2569404" cy="3019583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C7F55EE-355F-6D38-8D15-95797D781837}"/>
                </a:ext>
              </a:extLst>
            </p:cNvPr>
            <p:cNvCxnSpPr>
              <a:cxnSpLocks/>
            </p:cNvCxnSpPr>
            <p:nvPr/>
          </p:nvCxnSpPr>
          <p:spPr>
            <a:xfrm>
              <a:off x="1432503" y="2625722"/>
              <a:ext cx="2569404" cy="30195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EB49B2D-0786-4D07-7213-6809F469E13D}"/>
                </a:ext>
              </a:extLst>
            </p:cNvPr>
            <p:cNvSpPr txBox="1"/>
            <p:nvPr/>
          </p:nvSpPr>
          <p:spPr>
            <a:xfrm rot="3001931">
              <a:off x="1981896" y="4030919"/>
              <a:ext cx="1190931" cy="28028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/>
                <a:t>Time</a:t>
              </a:r>
              <a:endParaRPr lang="he-IL" b="1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EEE737-826F-0BE1-AFF1-981BA67C97A8}"/>
              </a:ext>
            </a:extLst>
          </p:cNvPr>
          <p:cNvGrpSpPr/>
          <p:nvPr/>
        </p:nvGrpSpPr>
        <p:grpSpPr>
          <a:xfrm>
            <a:off x="1128317" y="1625204"/>
            <a:ext cx="2290619" cy="1182255"/>
            <a:chOff x="1487053" y="2456872"/>
            <a:chExt cx="2290619" cy="118225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1040332-DB33-8BC1-6E3D-0C6B8741FD64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A8003A3-3231-E662-2E02-EA6ED02EF972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1E3908-84B9-94EA-5AFD-5CA98E35F2E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9F4144F-BF9D-B1D3-B04B-2D73C6B0A5CE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7CFBED6-D82E-CCC7-4D6A-711DA3012C5D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732E0CC-4B95-48EA-51B8-857BED085F4E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9378704-D839-4CC7-30C9-7972C2EF6CB7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9D6E061-3A03-85CA-4854-BAB74A4DD474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1CE0D0F-6F41-B463-6204-1DA2275717AB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9532224-8A90-F505-5458-097C3064D468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F1FF0D-E09E-3F05-2D8D-8F1DFD2AF5C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D798DAE-BB45-07F9-9D04-1BE729096B31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A047A07-5046-45B0-37FC-1FB04568C582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26C39C-2548-AD16-F6BB-4157AFD108A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87C9396-51A9-1405-B183-D0ECB4122B31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781BB54-AC4F-A21D-09D3-FAC26796FB49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A0ED82-36C3-3614-8A98-2D9025A8855D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5B187E9-D311-0104-5D38-03CF0BD81A5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21863BA-E397-9B1A-3BE2-1D56090D68AB}"/>
              </a:ext>
            </a:extLst>
          </p:cNvPr>
          <p:cNvGrpSpPr/>
          <p:nvPr/>
        </p:nvGrpSpPr>
        <p:grpSpPr>
          <a:xfrm>
            <a:off x="1663991" y="2216581"/>
            <a:ext cx="2290619" cy="1182255"/>
            <a:chOff x="4322616" y="2456872"/>
            <a:chExt cx="2290619" cy="1182255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CB56823-F14B-3A16-D593-D8F9BD85673E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E360E4-44AB-DD01-FA82-2F04B529C482}"/>
                </a:ext>
              </a:extLst>
            </p:cNvPr>
            <p:cNvSpPr txBox="1"/>
            <p:nvPr/>
          </p:nvSpPr>
          <p:spPr>
            <a:xfrm>
              <a:off x="4479634" y="2705392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5AB5"/>
                  </a:solidFill>
                </a:rPr>
                <a:t>CLOUD</a:t>
              </a:r>
              <a:endParaRPr lang="he-IL" sz="2800" dirty="0">
                <a:solidFill>
                  <a:srgbClr val="005AB5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F028C78-C17E-7C0C-C3BE-D62D48A9DB68}"/>
              </a:ext>
            </a:extLst>
          </p:cNvPr>
          <p:cNvGrpSpPr/>
          <p:nvPr/>
        </p:nvGrpSpPr>
        <p:grpSpPr>
          <a:xfrm>
            <a:off x="2192493" y="2878751"/>
            <a:ext cx="2290619" cy="1182255"/>
            <a:chOff x="1487053" y="2456872"/>
            <a:chExt cx="2290619" cy="1182255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E26B0BA-781D-4F03-8C37-4B002524ED98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4E39407-F914-D13F-1A7B-95799F1E5206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918F5D8-2FFD-89FD-FD9E-E219BAA1A5A8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B2CE8F5-AA8D-667E-C49B-713A401F351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CA3BD21-B317-EFF5-AA1C-9B45D83B88CD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2244DC8-B14B-3547-DBA0-E8A81AE49C6B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C03707-30F8-7104-683B-E53793AD1E97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76A0095-DBBA-1555-53DD-BED41D27FA6E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952E1F8-FB19-8866-02FC-6EFDDDB67A63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213470E-D287-00AE-8481-D17EE0EA123D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3E1E232-34FC-6BCC-CE18-D57B634A1A6F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AC9F027-0FDF-806C-E2DC-07FB78B8A89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9E73B31-13A5-311A-C7D2-39DAEF339CE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92D20C6-13A6-7198-44EF-43D8F467EFE6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1ED853B-9791-C2CA-0E59-795600EA5A32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8738E34-D941-E41E-2DAA-55F422E0D597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941D37B-2ADA-16A1-45A3-6B88CC278DC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CC00308-F5D0-7615-12FF-28BBDD091425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A719DF5-491F-4D5F-2D05-F868AA2D1543}"/>
              </a:ext>
            </a:extLst>
          </p:cNvPr>
          <p:cNvGrpSpPr/>
          <p:nvPr/>
        </p:nvGrpSpPr>
        <p:grpSpPr>
          <a:xfrm>
            <a:off x="2648754" y="3528815"/>
            <a:ext cx="2706872" cy="1182255"/>
            <a:chOff x="6659568" y="3364618"/>
            <a:chExt cx="2706872" cy="1182255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B52A891B-2548-F35A-C49B-405994967407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BA7DEA-7BEB-34B9-F740-F8E1E2FC9584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endParaRPr lang="he-IL" sz="14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05A4957-1443-3DA1-D764-9688B67FC0BE}"/>
                </a:ext>
              </a:extLst>
            </p:cNvPr>
            <p:cNvSpPr txBox="1"/>
            <p:nvPr/>
          </p:nvSpPr>
          <p:spPr>
            <a:xfrm>
              <a:off x="6931822" y="3634391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5AB5"/>
                  </a:solidFill>
                </a:rPr>
                <a:t>radio       </a:t>
              </a:r>
              <a:endParaRPr lang="he-IL" sz="2800" dirty="0">
                <a:solidFill>
                  <a:srgbClr val="005AB5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4A89251-5FB6-CD4A-3365-960D85C33FE4}"/>
              </a:ext>
            </a:extLst>
          </p:cNvPr>
          <p:cNvGrpSpPr/>
          <p:nvPr/>
        </p:nvGrpSpPr>
        <p:grpSpPr>
          <a:xfrm>
            <a:off x="3109342" y="4230860"/>
            <a:ext cx="2706872" cy="1182255"/>
            <a:chOff x="6659568" y="3364618"/>
            <a:chExt cx="2706872" cy="1182255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E435277-2F6C-9964-A5E9-27398821E1B9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8FE3A7D-A59C-B6C1-AD11-27B9DCE6ED2B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endParaRPr lang="he-IL" sz="1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5CCB64D-A51C-7E94-CEEA-4541AB73531B}"/>
                </a:ext>
              </a:extLst>
            </p:cNvPr>
            <p:cNvSpPr txBox="1"/>
            <p:nvPr/>
          </p:nvSpPr>
          <p:spPr>
            <a:xfrm>
              <a:off x="6779426" y="3718003"/>
              <a:ext cx="2281374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200" dirty="0"/>
                <a:t>Natural / Artificial</a:t>
              </a:r>
              <a:endParaRPr lang="he-IL" sz="2200" dirty="0"/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6AF82D3-DAB3-F431-AD73-E2FE5AF0E1FF}"/>
              </a:ext>
            </a:extLst>
          </p:cNvPr>
          <p:cNvCxnSpPr>
            <a:cxnSpLocks/>
          </p:cNvCxnSpPr>
          <p:nvPr/>
        </p:nvCxnSpPr>
        <p:spPr>
          <a:xfrm>
            <a:off x="4434036" y="5015132"/>
            <a:ext cx="880914" cy="0"/>
          </a:xfrm>
          <a:prstGeom prst="line">
            <a:avLst/>
          </a:prstGeom>
          <a:ln w="57150">
            <a:solidFill>
              <a:srgbClr val="005A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C3505-084B-1CFD-A6D0-1896342A35C1}"/>
              </a:ext>
            </a:extLst>
          </p:cNvPr>
          <p:cNvCxnSpPr>
            <a:cxnSpLocks/>
          </p:cNvCxnSpPr>
          <p:nvPr/>
        </p:nvCxnSpPr>
        <p:spPr>
          <a:xfrm>
            <a:off x="3309807" y="5016299"/>
            <a:ext cx="880914" cy="0"/>
          </a:xfrm>
          <a:prstGeom prst="line">
            <a:avLst/>
          </a:prstGeom>
          <a:ln w="57150">
            <a:solidFill>
              <a:srgbClr val="DC32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1F08FE-4598-938E-4C6A-33047BB2F9DE}"/>
              </a:ext>
            </a:extLst>
          </p:cNvPr>
          <p:cNvCxnSpPr/>
          <p:nvPr/>
        </p:nvCxnSpPr>
        <p:spPr>
          <a:xfrm>
            <a:off x="7651750" y="2870777"/>
            <a:ext cx="0" cy="21960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1554BB-AB3C-DD90-7E16-36B6D94F158B}"/>
              </a:ext>
            </a:extLst>
          </p:cNvPr>
          <p:cNvCxnSpPr>
            <a:cxnSpLocks/>
          </p:cNvCxnSpPr>
          <p:nvPr/>
        </p:nvCxnSpPr>
        <p:spPr>
          <a:xfrm>
            <a:off x="7632700" y="5066845"/>
            <a:ext cx="2400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945E088-55F1-E163-3EB0-C37499F65279}"/>
              </a:ext>
            </a:extLst>
          </p:cNvPr>
          <p:cNvSpPr/>
          <p:nvPr/>
        </p:nvSpPr>
        <p:spPr>
          <a:xfrm>
            <a:off x="9011304" y="4061005"/>
            <a:ext cx="576593" cy="1005839"/>
          </a:xfrm>
          <a:prstGeom prst="rect">
            <a:avLst/>
          </a:prstGeom>
          <a:solidFill>
            <a:srgbClr val="005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DDCA58-453B-AF4E-BCE2-A0153E99D2EC}"/>
              </a:ext>
            </a:extLst>
          </p:cNvPr>
          <p:cNvSpPr txBox="1"/>
          <p:nvPr/>
        </p:nvSpPr>
        <p:spPr>
          <a:xfrm rot="16200000">
            <a:off x="7044396" y="3735572"/>
            <a:ext cx="56643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RT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BE9E4E3-7A50-AD0B-7E96-A0829B509F9F}"/>
              </a:ext>
            </a:extLst>
          </p:cNvPr>
          <p:cNvSpPr/>
          <p:nvPr/>
        </p:nvSpPr>
        <p:spPr>
          <a:xfrm>
            <a:off x="8034013" y="3277790"/>
            <a:ext cx="576593" cy="1789055"/>
          </a:xfrm>
          <a:prstGeom prst="rect">
            <a:avLst/>
          </a:prstGeom>
          <a:solidFill>
            <a:srgbClr val="DC3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AC40C05-AD88-4371-F808-3A3FD8A672E5}"/>
              </a:ext>
            </a:extLst>
          </p:cNvPr>
          <p:cNvSpPr txBox="1"/>
          <p:nvPr/>
        </p:nvSpPr>
        <p:spPr>
          <a:xfrm>
            <a:off x="8517290" y="5121672"/>
            <a:ext cx="155446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Congruent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A3FCE0F-8594-721C-7ADF-4667B4EE969D}"/>
              </a:ext>
            </a:extLst>
          </p:cNvPr>
          <p:cNvSpPr txBox="1"/>
          <p:nvPr/>
        </p:nvSpPr>
        <p:spPr>
          <a:xfrm>
            <a:off x="7701116" y="5612307"/>
            <a:ext cx="155446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Incongruent</a:t>
            </a:r>
          </a:p>
        </p:txBody>
      </p:sp>
      <p:sp>
        <p:nvSpPr>
          <p:cNvPr id="134" name="Left Brace 133">
            <a:extLst>
              <a:ext uri="{FF2B5EF4-FFF2-40B4-BE49-F238E27FC236}">
                <a16:creationId xmlns:a16="http://schemas.microsoft.com/office/drawing/2014/main" id="{F6465FA0-6ECF-0D08-F410-BCF93CBDDCE4}"/>
              </a:ext>
            </a:extLst>
          </p:cNvPr>
          <p:cNvSpPr/>
          <p:nvPr/>
        </p:nvSpPr>
        <p:spPr>
          <a:xfrm rot="10800000">
            <a:off x="9854570" y="3307468"/>
            <a:ext cx="404629" cy="79552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59CE81F-3A02-D39B-6E28-0EDD798A0266}"/>
              </a:ext>
            </a:extLst>
          </p:cNvPr>
          <p:cNvSpPr txBox="1"/>
          <p:nvPr/>
        </p:nvSpPr>
        <p:spPr>
          <a:xfrm>
            <a:off x="10378146" y="3437777"/>
            <a:ext cx="1710657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Congruency effect</a:t>
            </a:r>
          </a:p>
        </p:txBody>
      </p:sp>
    </p:spTree>
    <p:extLst>
      <p:ext uri="{BB962C8B-B14F-4D97-AF65-F5344CB8AC3E}">
        <p14:creationId xmlns:p14="http://schemas.microsoft.com/office/powerpoint/2010/main" val="294265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30A5F0-83D7-4F91-B2E4-462DC0170997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Consequences of Low Sensitivity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93A4EEA-E140-4001-9A14-9F1FB399EDF4}"/>
              </a:ext>
            </a:extLst>
          </p:cNvPr>
          <p:cNvGrpSpPr/>
          <p:nvPr/>
        </p:nvGrpSpPr>
        <p:grpSpPr>
          <a:xfrm>
            <a:off x="8716251" y="3635705"/>
            <a:ext cx="2117909" cy="2168177"/>
            <a:chOff x="9034505" y="3429000"/>
            <a:chExt cx="2117909" cy="2168177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67911427-17B3-4B98-9FA6-393496BCE5D3}"/>
                </a:ext>
              </a:extLst>
            </p:cNvPr>
            <p:cNvSpPr/>
            <p:nvPr/>
          </p:nvSpPr>
          <p:spPr>
            <a:xfrm flipH="1">
              <a:off x="9754281" y="3756663"/>
              <a:ext cx="1398133" cy="1532708"/>
            </a:xfrm>
            <a:custGeom>
              <a:avLst/>
              <a:gdLst>
                <a:gd name="connsiteX0" fmla="*/ 1398133 w 1398133"/>
                <a:gd name="connsiteY0" fmla="*/ 814251 h 1532708"/>
                <a:gd name="connsiteX1" fmla="*/ 1398133 w 1398133"/>
                <a:gd name="connsiteY1" fmla="*/ 814251 h 1532708"/>
                <a:gd name="connsiteX2" fmla="*/ 340042 w 1398133"/>
                <a:gd name="connsiteY2" fmla="*/ 1497874 h 1532708"/>
                <a:gd name="connsiteX3" fmla="*/ 300853 w 1398133"/>
                <a:gd name="connsiteY3" fmla="*/ 1506582 h 1532708"/>
                <a:gd name="connsiteX4" fmla="*/ 283436 w 1398133"/>
                <a:gd name="connsiteY4" fmla="*/ 1510937 h 1532708"/>
                <a:gd name="connsiteX5" fmla="*/ 261665 w 1398133"/>
                <a:gd name="connsiteY5" fmla="*/ 1515291 h 1532708"/>
                <a:gd name="connsiteX6" fmla="*/ 244248 w 1398133"/>
                <a:gd name="connsiteY6" fmla="*/ 1519645 h 1532708"/>
                <a:gd name="connsiteX7" fmla="*/ 222476 w 1398133"/>
                <a:gd name="connsiteY7" fmla="*/ 1524000 h 1532708"/>
                <a:gd name="connsiteX8" fmla="*/ 191996 w 1398133"/>
                <a:gd name="connsiteY8" fmla="*/ 1532708 h 1532708"/>
                <a:gd name="connsiteX9" fmla="*/ 74430 w 1398133"/>
                <a:gd name="connsiteY9" fmla="*/ 1524000 h 1532708"/>
                <a:gd name="connsiteX10" fmla="*/ 61368 w 1398133"/>
                <a:gd name="connsiteY10" fmla="*/ 1519645 h 1532708"/>
                <a:gd name="connsiteX11" fmla="*/ 43950 w 1398133"/>
                <a:gd name="connsiteY11" fmla="*/ 1506582 h 1532708"/>
                <a:gd name="connsiteX12" fmla="*/ 22179 w 1398133"/>
                <a:gd name="connsiteY12" fmla="*/ 1489165 h 1532708"/>
                <a:gd name="connsiteX13" fmla="*/ 408 w 1398133"/>
                <a:gd name="connsiteY13" fmla="*/ 1454331 h 1532708"/>
                <a:gd name="connsiteX14" fmla="*/ 408 w 1398133"/>
                <a:gd name="connsiteY14" fmla="*/ 1445622 h 1532708"/>
                <a:gd name="connsiteX15" fmla="*/ 697093 w 1398133"/>
                <a:gd name="connsiteY15" fmla="*/ 0 h 1532708"/>
                <a:gd name="connsiteX16" fmla="*/ 1398133 w 1398133"/>
                <a:gd name="connsiteY16" fmla="*/ 814251 h 1532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8133" h="1532708">
                  <a:moveTo>
                    <a:pt x="1398133" y="814251"/>
                  </a:moveTo>
                  <a:lnTo>
                    <a:pt x="1398133" y="814251"/>
                  </a:lnTo>
                  <a:lnTo>
                    <a:pt x="340042" y="1497874"/>
                  </a:lnTo>
                  <a:lnTo>
                    <a:pt x="300853" y="1506582"/>
                  </a:lnTo>
                  <a:cubicBezTo>
                    <a:pt x="295022" y="1507928"/>
                    <a:pt x="289278" y="1509639"/>
                    <a:pt x="283436" y="1510937"/>
                  </a:cubicBezTo>
                  <a:cubicBezTo>
                    <a:pt x="276212" y="1512543"/>
                    <a:pt x="268889" y="1513686"/>
                    <a:pt x="261665" y="1515291"/>
                  </a:cubicBezTo>
                  <a:cubicBezTo>
                    <a:pt x="255823" y="1516589"/>
                    <a:pt x="250090" y="1518347"/>
                    <a:pt x="244248" y="1519645"/>
                  </a:cubicBezTo>
                  <a:cubicBezTo>
                    <a:pt x="237023" y="1521251"/>
                    <a:pt x="229656" y="1522205"/>
                    <a:pt x="222476" y="1524000"/>
                  </a:cubicBezTo>
                  <a:cubicBezTo>
                    <a:pt x="212225" y="1526563"/>
                    <a:pt x="202156" y="1529805"/>
                    <a:pt x="191996" y="1532708"/>
                  </a:cubicBezTo>
                  <a:cubicBezTo>
                    <a:pt x="152807" y="1529805"/>
                    <a:pt x="113531" y="1527910"/>
                    <a:pt x="74430" y="1524000"/>
                  </a:cubicBezTo>
                  <a:cubicBezTo>
                    <a:pt x="69863" y="1523543"/>
                    <a:pt x="65353" y="1521922"/>
                    <a:pt x="61368" y="1519645"/>
                  </a:cubicBezTo>
                  <a:cubicBezTo>
                    <a:pt x="55067" y="1516044"/>
                    <a:pt x="49756" y="1510936"/>
                    <a:pt x="43950" y="1506582"/>
                  </a:cubicBezTo>
                  <a:cubicBezTo>
                    <a:pt x="17283" y="1466581"/>
                    <a:pt x="53726" y="1515454"/>
                    <a:pt x="22179" y="1489165"/>
                  </a:cubicBezTo>
                  <a:cubicBezTo>
                    <a:pt x="15302" y="1483434"/>
                    <a:pt x="3345" y="1463142"/>
                    <a:pt x="408" y="1454331"/>
                  </a:cubicBezTo>
                  <a:cubicBezTo>
                    <a:pt x="-510" y="1451577"/>
                    <a:pt x="408" y="1448525"/>
                    <a:pt x="408" y="1445622"/>
                  </a:cubicBezTo>
                  <a:lnTo>
                    <a:pt x="697093" y="0"/>
                  </a:lnTo>
                  <a:lnTo>
                    <a:pt x="1398133" y="81425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26" name="Picture 2" descr="Looking Glass Png - Magnifying Glass Clipart, Transparent Png - kindpng">
              <a:extLst>
                <a:ext uri="{FF2B5EF4-FFF2-40B4-BE49-F238E27FC236}">
                  <a16:creationId xmlns:a16="http://schemas.microsoft.com/office/drawing/2014/main" id="{A8B62158-7632-49B9-B6F0-7C2221885F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243" b="90599" l="5814" r="96047">
                          <a14:foregroundMark x1="18837" y1="22879" x2="35349" y2="11065"/>
                          <a14:foregroundMark x1="8953" y1="39185" x2="14419" y2="16972"/>
                          <a14:foregroundMark x1="14419" y1="16972" x2="46047" y2="8403"/>
                          <a14:foregroundMark x1="46047" y1="8403" x2="56744" y2="12230"/>
                          <a14:foregroundMark x1="58140" y1="8819" x2="29767" y2="7820"/>
                          <a14:foregroundMark x1="35698" y1="4243" x2="46628" y2="4576"/>
                          <a14:foregroundMark x1="5930" y1="32529" x2="8140" y2="20632"/>
                          <a14:foregroundMark x1="85349" y1="90599" x2="96047" y2="847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034505" y="3429000"/>
              <a:ext cx="1551351" cy="2168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0" descr="Pin on Amazing Animals and Birds">
              <a:extLst>
                <a:ext uri="{FF2B5EF4-FFF2-40B4-BE49-F238E27FC236}">
                  <a16:creationId xmlns:a16="http://schemas.microsoft.com/office/drawing/2014/main" id="{2666B571-A0E0-4BD8-88B2-031EF0FB82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286" b="98429" l="3131" r="93535">
                          <a14:foregroundMark x1="88182" y1="18286" x2="80404" y2="98429"/>
                          <a14:foregroundMark x1="80404" y1="98429" x2="80404" y2="98429"/>
                          <a14:foregroundMark x1="58182" y1="87571" x2="38687" y2="80714"/>
                          <a14:foregroundMark x1="34444" y1="93571" x2="29394" y2="78714"/>
                          <a14:foregroundMark x1="26667" y1="30286" x2="20505" y2="40143"/>
                          <a14:foregroundMark x1="28788" y1="57429" x2="18788" y2="71857"/>
                          <a14:foregroundMark x1="17576" y1="90286" x2="26162" y2="70857"/>
                          <a14:foregroundMark x1="35152" y1="68857" x2="24343" y2="28143"/>
                          <a14:foregroundMark x1="22424" y1="32286" x2="19192" y2="69429"/>
                          <a14:foregroundMark x1="14848" y1="58286" x2="12020" y2="92429"/>
                          <a14:foregroundMark x1="9495" y1="92714" x2="9899" y2="78143"/>
                          <a14:foregroundMark x1="11010" y1="65571" x2="12424" y2="46000"/>
                          <a14:foregroundMark x1="46768" y1="50000" x2="41919" y2="43143"/>
                          <a14:foregroundMark x1="40000" y1="37143" x2="36768" y2="32857"/>
                          <a14:foregroundMark x1="86869" y1="13714" x2="90909" y2="43143"/>
                          <a14:foregroundMark x1="90909" y1="43143" x2="90909" y2="43143"/>
                          <a14:foregroundMark x1="92222" y1="32857" x2="93030" y2="23571"/>
                          <a14:foregroundMark x1="93939" y1="28714" x2="93434" y2="22714"/>
                          <a14:foregroundMark x1="85859" y1="10714" x2="81616" y2="9286"/>
                          <a14:foregroundMark x1="92828" y1="21000" x2="89697" y2="15000"/>
                          <a14:foregroundMark x1="5749" y1="80751" x2="5657" y2="81429"/>
                          <a14:foregroundMark x1="8889" y1="57714" x2="6375" y2="76161"/>
                          <a14:foregroundMark x1="7374" y1="50000" x2="6362" y2="54186"/>
                          <a14:foregroundMark x1="59192" y1="91571" x2="76162" y2="91857"/>
                          <a14:backgroundMark x1="66667" y1="72143" x2="72727" y2="53571"/>
                          <a14:backgroundMark x1="65960" y1="77143" x2="64949" y2="79857"/>
                          <a14:backgroundMark x1="59798" y1="53571" x2="60101" y2="54714"/>
                          <a14:backgroundMark x1="2727" y1="43714" x2="808" y2="47000"/>
                          <a14:backgroundMark x1="89495" y1="99286" x2="93030" y2="90571"/>
                          <a14:backgroundMark x1="3333" y1="46000" x2="303" y2="80000"/>
                          <a14:backgroundMark x1="303" y1="80000" x2="0" y2="81000"/>
                          <a14:backgroundMark x1="3535" y1="54143" x2="3333" y2="80714"/>
                          <a14:backgroundMark x1="4848" y1="58000" x2="1717" y2="79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873535" y="4067064"/>
              <a:ext cx="304608" cy="215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9335B18-3F16-455B-AE58-AE91C9DFC65B}"/>
              </a:ext>
            </a:extLst>
          </p:cNvPr>
          <p:cNvSpPr txBox="1"/>
          <p:nvPr/>
        </p:nvSpPr>
        <p:spPr>
          <a:xfrm>
            <a:off x="277091" y="904935"/>
            <a:ext cx="729171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Problem: </a:t>
            </a:r>
            <a:r>
              <a:rPr lang="en-US" sz="2400" dirty="0"/>
              <a:t>Common measure can’t pick up the effect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Consequence: </a:t>
            </a:r>
            <a:r>
              <a:rPr lang="en-US" sz="2400" dirty="0"/>
              <a:t>controversy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0F15452-E606-4A17-9A31-35B08EFAF14D}"/>
              </a:ext>
            </a:extLst>
          </p:cNvPr>
          <p:cNvGrpSpPr/>
          <p:nvPr/>
        </p:nvGrpSpPr>
        <p:grpSpPr>
          <a:xfrm>
            <a:off x="-13488" y="3854753"/>
            <a:ext cx="8329685" cy="3003247"/>
            <a:chOff x="282731" y="5647267"/>
            <a:chExt cx="8329685" cy="300324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270A9A-BEB1-4B2C-B95B-962D26350BFC}"/>
                </a:ext>
              </a:extLst>
            </p:cNvPr>
            <p:cNvGrpSpPr/>
            <p:nvPr/>
          </p:nvGrpSpPr>
          <p:grpSpPr>
            <a:xfrm>
              <a:off x="282731" y="5647267"/>
              <a:ext cx="8329685" cy="3003247"/>
              <a:chOff x="43245" y="3854753"/>
              <a:chExt cx="8329685" cy="3003247"/>
            </a:xfrm>
          </p:grpSpPr>
          <p:sp>
            <p:nvSpPr>
              <p:cNvPr id="5" name="Speech Bubble: Oval 4">
                <a:extLst>
                  <a:ext uri="{FF2B5EF4-FFF2-40B4-BE49-F238E27FC236}">
                    <a16:creationId xmlns:a16="http://schemas.microsoft.com/office/drawing/2014/main" id="{E56CB38C-5443-4EB9-9309-16CBA0F42BCA}"/>
                  </a:ext>
                </a:extLst>
              </p:cNvPr>
              <p:cNvSpPr/>
              <p:nvPr/>
            </p:nvSpPr>
            <p:spPr>
              <a:xfrm>
                <a:off x="4412343" y="4399078"/>
                <a:ext cx="1364421" cy="1006928"/>
              </a:xfrm>
              <a:prstGeom prst="wedgeEllipseCallout">
                <a:avLst>
                  <a:gd name="adj1" fmla="val 72247"/>
                  <a:gd name="adj2" fmla="val 48086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4A4D21B-FE86-4E2E-A391-EC750E7DD3D3}"/>
                  </a:ext>
                </a:extLst>
              </p:cNvPr>
              <p:cNvGrpSpPr/>
              <p:nvPr/>
            </p:nvGrpSpPr>
            <p:grpSpPr>
              <a:xfrm>
                <a:off x="43245" y="3854753"/>
                <a:ext cx="8329685" cy="3003247"/>
                <a:chOff x="43245" y="3854753"/>
                <a:chExt cx="8329685" cy="3003247"/>
              </a:xfrm>
            </p:grpSpPr>
            <p:pic>
              <p:nvPicPr>
                <p:cNvPr id="14" name="Picture 2" descr="Falling out, lashing out and blurting out: phrasal verbs connected with  arguing (1). – About Words – Cambridge Dictionary blog">
                  <a:extLst>
                    <a:ext uri="{FF2B5EF4-FFF2-40B4-BE49-F238E27FC236}">
                      <a16:creationId xmlns:a16="http://schemas.microsoft.com/office/drawing/2014/main" id="{1357761E-DE65-4879-9A6B-3EA87E46A5A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0000" b="99500" l="1167" r="96667">
                              <a14:foregroundMark x1="22833" y1="95500" x2="18167" y2="75250"/>
                              <a14:foregroundMark x1="18167" y1="75250" x2="17833" y2="54000"/>
                              <a14:foregroundMark x1="17833" y1="54000" x2="18167" y2="53250"/>
                              <a14:foregroundMark x1="12000" y1="61750" x2="14167" y2="92000"/>
                              <a14:foregroundMark x1="14167" y1="92000" x2="21333" y2="95750"/>
                              <a14:foregroundMark x1="27000" y1="78000" x2="28333" y2="87500"/>
                              <a14:foregroundMark x1="7833" y1="70250" x2="5500" y2="86500"/>
                              <a14:foregroundMark x1="29833" y1="38750" x2="32167" y2="56500"/>
                              <a14:foregroundMark x1="32167" y1="56500" x2="32000" y2="57000"/>
                              <a14:foregroundMark x1="5167" y1="72250" x2="1333" y2="89750"/>
                              <a14:foregroundMark x1="1333" y1="89750" x2="1333" y2="90000"/>
                              <a14:foregroundMark x1="26833" y1="87250" x2="27167" y2="97750"/>
                              <a14:foregroundMark x1="12500" y1="94750" x2="21167" y2="99000"/>
                              <a14:foregroundMark x1="87167" y1="87750" x2="92333" y2="99500"/>
                              <a14:foregroundMark x1="92333" y1="99500" x2="92333" y2="99500"/>
                              <a14:foregroundMark x1="64833" y1="59750" x2="63167" y2="57250"/>
                              <a14:foregroundMark x1="95000" y1="96750" x2="96667" y2="992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1174" r="53264"/>
                <a:stretch/>
              </p:blipFill>
              <p:spPr bwMode="auto">
                <a:xfrm>
                  <a:off x="43245" y="3854753"/>
                  <a:ext cx="2670926" cy="30032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Picture 2" descr="Falling out, lashing out and blurting out: phrasal verbs connected with  arguing (1). – About Words – Cambridge Dictionary blog">
                  <a:extLst>
                    <a:ext uri="{FF2B5EF4-FFF2-40B4-BE49-F238E27FC236}">
                      <a16:creationId xmlns:a16="http://schemas.microsoft.com/office/drawing/2014/main" id="{A07B07DE-6925-4965-BC21-8627A9D0FB0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0000" b="99500" l="1167" r="96667">
                              <a14:foregroundMark x1="22833" y1="95500" x2="18167" y2="75250"/>
                              <a14:foregroundMark x1="18167" y1="75250" x2="17833" y2="54000"/>
                              <a14:foregroundMark x1="17833" y1="54000" x2="18167" y2="53250"/>
                              <a14:foregroundMark x1="12000" y1="61750" x2="14167" y2="92000"/>
                              <a14:foregroundMark x1="14167" y1="92000" x2="21333" y2="95750"/>
                              <a14:foregroundMark x1="27000" y1="78000" x2="28333" y2="87500"/>
                              <a14:foregroundMark x1="7833" y1="70250" x2="5500" y2="86500"/>
                              <a14:foregroundMark x1="29833" y1="38750" x2="32167" y2="56500"/>
                              <a14:foregroundMark x1="32167" y1="56500" x2="32000" y2="57000"/>
                              <a14:foregroundMark x1="5167" y1="72250" x2="1333" y2="89750"/>
                              <a14:foregroundMark x1="1333" y1="89750" x2="1333" y2="90000"/>
                              <a14:foregroundMark x1="26833" y1="87250" x2="27167" y2="97750"/>
                              <a14:foregroundMark x1="12500" y1="94750" x2="21167" y2="99000"/>
                              <a14:foregroundMark x1="87167" y1="87750" x2="92333" y2="99500"/>
                              <a14:foregroundMark x1="92333" y1="99500" x2="92333" y2="99500"/>
                              <a14:foregroundMark x1="64833" y1="59750" x2="63167" y2="57250"/>
                              <a14:foregroundMark x1="95000" y1="96750" x2="96667" y2="992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7285" t="21174"/>
                <a:stretch/>
              </p:blipFill>
              <p:spPr bwMode="auto">
                <a:xfrm>
                  <a:off x="5931746" y="3854753"/>
                  <a:ext cx="2441184" cy="30032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9" name="Speech Bubble: Oval 18">
                <a:extLst>
                  <a:ext uri="{FF2B5EF4-FFF2-40B4-BE49-F238E27FC236}">
                    <a16:creationId xmlns:a16="http://schemas.microsoft.com/office/drawing/2014/main" id="{E26D93BB-8F61-49DB-AB24-2D581A4A72C0}"/>
                  </a:ext>
                </a:extLst>
              </p:cNvPr>
              <p:cNvSpPr/>
              <p:nvPr/>
            </p:nvSpPr>
            <p:spPr>
              <a:xfrm>
                <a:off x="2615262" y="4399078"/>
                <a:ext cx="1364421" cy="1006928"/>
              </a:xfrm>
              <a:prstGeom prst="wedgeEllipseCallout">
                <a:avLst>
                  <a:gd name="adj1" fmla="val -68170"/>
                  <a:gd name="adj2" fmla="val 3006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pic>
            <p:nvPicPr>
              <p:cNvPr id="23" name="Picture 10" descr="Pin on Amazing Animals and Birds">
                <a:extLst>
                  <a:ext uri="{FF2B5EF4-FFF2-40B4-BE49-F238E27FC236}">
                    <a16:creationId xmlns:a16="http://schemas.microsoft.com/office/drawing/2014/main" id="{FD418D27-7105-403A-87A5-EF0AADF0BB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9286" b="98429" l="3131" r="93535">
                            <a14:foregroundMark x1="88182" y1="18286" x2="80404" y2="98429"/>
                            <a14:foregroundMark x1="80404" y1="98429" x2="80404" y2="98429"/>
                            <a14:foregroundMark x1="58182" y1="87571" x2="38687" y2="80714"/>
                            <a14:foregroundMark x1="34444" y1="93571" x2="29394" y2="78714"/>
                            <a14:foregroundMark x1="26667" y1="30286" x2="20505" y2="40143"/>
                            <a14:foregroundMark x1="28788" y1="57429" x2="18788" y2="71857"/>
                            <a14:foregroundMark x1="17576" y1="90286" x2="26162" y2="70857"/>
                            <a14:foregroundMark x1="35152" y1="68857" x2="24343" y2="28143"/>
                            <a14:foregroundMark x1="22424" y1="32286" x2="19192" y2="69429"/>
                            <a14:foregroundMark x1="14848" y1="58286" x2="12020" y2="92429"/>
                            <a14:foregroundMark x1="9495" y1="92714" x2="9899" y2="78143"/>
                            <a14:foregroundMark x1="11010" y1="65571" x2="12424" y2="46000"/>
                            <a14:foregroundMark x1="46768" y1="50000" x2="41919" y2="43143"/>
                            <a14:foregroundMark x1="40000" y1="37143" x2="36768" y2="32857"/>
                            <a14:foregroundMark x1="86869" y1="13714" x2="90909" y2="43143"/>
                            <a14:foregroundMark x1="90909" y1="43143" x2="90909" y2="43143"/>
                            <a14:foregroundMark x1="92222" y1="32857" x2="93030" y2="23571"/>
                            <a14:foregroundMark x1="93939" y1="28714" x2="93434" y2="22714"/>
                            <a14:foregroundMark x1="85859" y1="10714" x2="81616" y2="9286"/>
                            <a14:foregroundMark x1="92828" y1="21000" x2="89697" y2="15000"/>
                            <a14:foregroundMark x1="5749" y1="80751" x2="5657" y2="81429"/>
                            <a14:foregroundMark x1="8889" y1="57714" x2="6375" y2="76161"/>
                            <a14:foregroundMark x1="7374" y1="50000" x2="6362" y2="54186"/>
                            <a14:foregroundMark x1="59192" y1="91571" x2="76162" y2="91857"/>
                            <a14:backgroundMark x1="66667" y1="72143" x2="72727" y2="53571"/>
                            <a14:backgroundMark x1="65960" y1="77143" x2="64949" y2="79857"/>
                            <a14:backgroundMark x1="59798" y1="53571" x2="60101" y2="54714"/>
                            <a14:backgroundMark x1="2727" y1="43714" x2="808" y2="47000"/>
                            <a14:backgroundMark x1="89495" y1="99286" x2="93030" y2="90571"/>
                            <a14:backgroundMark x1="3333" y1="46000" x2="303" y2="80000"/>
                            <a14:backgroundMark x1="303" y1="80000" x2="0" y2="81000"/>
                            <a14:backgroundMark x1="3535" y1="54143" x2="3333" y2="80714"/>
                            <a14:backgroundMark x1="4848" y1="58000" x2="1717" y2="7957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145168" y="4816507"/>
                <a:ext cx="304608" cy="2153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Graphic 23" descr="Close with solid fill">
                <a:extLst>
                  <a:ext uri="{FF2B5EF4-FFF2-40B4-BE49-F238E27FC236}">
                    <a16:creationId xmlns:a16="http://schemas.microsoft.com/office/drawing/2014/main" id="{64DD5D5E-661E-4596-AC97-43E09EE1D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alphaModFix amt="73000"/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751305" y="4560939"/>
                <a:ext cx="726514" cy="726514"/>
              </a:xfrm>
              <a:prstGeom prst="rect">
                <a:avLst/>
              </a:prstGeom>
            </p:spPr>
          </p:pic>
        </p:grpSp>
        <p:pic>
          <p:nvPicPr>
            <p:cNvPr id="15" name="Picture 10" descr="Pin on Amazing Animals and Birds">
              <a:extLst>
                <a:ext uri="{FF2B5EF4-FFF2-40B4-BE49-F238E27FC236}">
                  <a16:creationId xmlns:a16="http://schemas.microsoft.com/office/drawing/2014/main" id="{C9489534-76A9-4A82-8EE6-03E9043036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286" b="98429" l="3131" r="93535">
                          <a14:foregroundMark x1="88182" y1="18286" x2="80404" y2="98429"/>
                          <a14:foregroundMark x1="80404" y1="98429" x2="80404" y2="98429"/>
                          <a14:foregroundMark x1="58182" y1="87571" x2="38687" y2="80714"/>
                          <a14:foregroundMark x1="34444" y1="93571" x2="29394" y2="78714"/>
                          <a14:foregroundMark x1="26667" y1="30286" x2="20505" y2="40143"/>
                          <a14:foregroundMark x1="28788" y1="57429" x2="18788" y2="71857"/>
                          <a14:foregroundMark x1="17576" y1="90286" x2="26162" y2="70857"/>
                          <a14:foregroundMark x1="35152" y1="68857" x2="24343" y2="28143"/>
                          <a14:foregroundMark x1="22424" y1="32286" x2="19192" y2="69429"/>
                          <a14:foregroundMark x1="14848" y1="58286" x2="12020" y2="92429"/>
                          <a14:foregroundMark x1="9495" y1="92714" x2="9899" y2="78143"/>
                          <a14:foregroundMark x1="11010" y1="65571" x2="12424" y2="46000"/>
                          <a14:foregroundMark x1="46768" y1="50000" x2="41919" y2="43143"/>
                          <a14:foregroundMark x1="40000" y1="37143" x2="36768" y2="32857"/>
                          <a14:foregroundMark x1="86869" y1="13714" x2="90909" y2="43143"/>
                          <a14:foregroundMark x1="90909" y1="43143" x2="90909" y2="43143"/>
                          <a14:foregroundMark x1="92222" y1="32857" x2="93030" y2="23571"/>
                          <a14:foregroundMark x1="93939" y1="28714" x2="93434" y2="22714"/>
                          <a14:foregroundMark x1="85859" y1="10714" x2="81616" y2="9286"/>
                          <a14:foregroundMark x1="92828" y1="21000" x2="89697" y2="15000"/>
                          <a14:foregroundMark x1="5749" y1="80751" x2="5657" y2="81429"/>
                          <a14:foregroundMark x1="8889" y1="57714" x2="6375" y2="76161"/>
                          <a14:foregroundMark x1="7374" y1="50000" x2="6362" y2="54186"/>
                          <a14:foregroundMark x1="59192" y1="91571" x2="76162" y2="91857"/>
                          <a14:backgroundMark x1="66667" y1="72143" x2="72727" y2="53571"/>
                          <a14:backgroundMark x1="65960" y1="77143" x2="64949" y2="79857"/>
                          <a14:backgroundMark x1="59798" y1="53571" x2="60101" y2="54714"/>
                          <a14:backgroundMark x1="2727" y1="43714" x2="808" y2="47000"/>
                          <a14:backgroundMark x1="89495" y1="99286" x2="93030" y2="90571"/>
                          <a14:backgroundMark x1="3333" y1="46000" x2="303" y2="80000"/>
                          <a14:backgroundMark x1="303" y1="80000" x2="0" y2="81000"/>
                          <a14:backgroundMark x1="3535" y1="54143" x2="3333" y2="80714"/>
                          <a14:backgroundMark x1="4848" y1="58000" x2="1717" y2="79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193945" y="6572736"/>
              <a:ext cx="304608" cy="215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10" descr="Pin on Amazing Animals and Birds">
            <a:extLst>
              <a:ext uri="{FF2B5EF4-FFF2-40B4-BE49-F238E27FC236}">
                <a16:creationId xmlns:a16="http://schemas.microsoft.com/office/drawing/2014/main" id="{A2A00105-4B4E-44AC-85F4-C246FC8E0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286" b="98429" l="3131" r="93535">
                        <a14:foregroundMark x1="88182" y1="18286" x2="80404" y2="98429"/>
                        <a14:foregroundMark x1="80404" y1="98429" x2="80404" y2="98429"/>
                        <a14:foregroundMark x1="58182" y1="87571" x2="38687" y2="80714"/>
                        <a14:foregroundMark x1="34444" y1="93571" x2="29394" y2="78714"/>
                        <a14:foregroundMark x1="26667" y1="30286" x2="20505" y2="40143"/>
                        <a14:foregroundMark x1="28788" y1="57429" x2="18788" y2="71857"/>
                        <a14:foregroundMark x1="17576" y1="90286" x2="26162" y2="70857"/>
                        <a14:foregroundMark x1="35152" y1="68857" x2="24343" y2="28143"/>
                        <a14:foregroundMark x1="22424" y1="32286" x2="19192" y2="69429"/>
                        <a14:foregroundMark x1="14848" y1="58286" x2="12020" y2="92429"/>
                        <a14:foregroundMark x1="9495" y1="92714" x2="9899" y2="78143"/>
                        <a14:foregroundMark x1="11010" y1="65571" x2="12424" y2="46000"/>
                        <a14:foregroundMark x1="46768" y1="50000" x2="41919" y2="43143"/>
                        <a14:foregroundMark x1="40000" y1="37143" x2="36768" y2="32857"/>
                        <a14:foregroundMark x1="86869" y1="13714" x2="90909" y2="43143"/>
                        <a14:foregroundMark x1="90909" y1="43143" x2="90909" y2="43143"/>
                        <a14:foregroundMark x1="92222" y1="32857" x2="93030" y2="23571"/>
                        <a14:foregroundMark x1="93939" y1="28714" x2="93434" y2="22714"/>
                        <a14:foregroundMark x1="85859" y1="10714" x2="81616" y2="9286"/>
                        <a14:foregroundMark x1="92828" y1="21000" x2="89697" y2="15000"/>
                        <a14:foregroundMark x1="5749" y1="80751" x2="5657" y2="81429"/>
                        <a14:foregroundMark x1="8889" y1="57714" x2="6375" y2="76161"/>
                        <a14:foregroundMark x1="7374" y1="50000" x2="6362" y2="54186"/>
                        <a14:foregroundMark x1="59192" y1="91571" x2="76162" y2="91857"/>
                        <a14:backgroundMark x1="66667" y1="72143" x2="72727" y2="53571"/>
                        <a14:backgroundMark x1="65960" y1="77143" x2="64949" y2="79857"/>
                        <a14:backgroundMark x1="59798" y1="53571" x2="60101" y2="54714"/>
                        <a14:backgroundMark x1="2727" y1="43714" x2="808" y2="47000"/>
                        <a14:backgroundMark x1="89495" y1="99286" x2="93030" y2="90571"/>
                        <a14:backgroundMark x1="3333" y1="46000" x2="303" y2="80000"/>
                        <a14:backgroundMark x1="303" y1="80000" x2="0" y2="81000"/>
                        <a14:backgroundMark x1="3535" y1="54143" x2="3333" y2="80714"/>
                        <a14:backgroundMark x1="4848" y1="58000" x2="1717" y2="79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48664" y="5231061"/>
            <a:ext cx="400764" cy="28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5FA09C-B1ED-E05E-3C0B-6C557F3E6D3D}"/>
              </a:ext>
            </a:extLst>
          </p:cNvPr>
          <p:cNvSpPr txBox="1"/>
          <p:nvPr/>
        </p:nvSpPr>
        <p:spPr>
          <a:xfrm>
            <a:off x="583324" y="2932386"/>
            <a:ext cx="7341476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Put papers for and against UC processing</a:t>
            </a:r>
            <a:endParaRPr lang="he-IL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2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44450F-287D-A680-6794-2F04A6077A97}"/>
              </a:ext>
            </a:extLst>
          </p:cNvPr>
          <p:cNvSpPr txBox="1"/>
          <p:nvPr/>
        </p:nvSpPr>
        <p:spPr>
          <a:xfrm>
            <a:off x="1044409" y="580709"/>
            <a:ext cx="629245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How awareness is measured (objective + subjective)</a:t>
            </a:r>
          </a:p>
        </p:txBody>
      </p:sp>
    </p:spTree>
    <p:extLst>
      <p:ext uri="{BB962C8B-B14F-4D97-AF65-F5344CB8AC3E}">
        <p14:creationId xmlns:p14="http://schemas.microsoft.com/office/powerpoint/2010/main" val="2697578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2427</TotalTime>
  <Words>802</Words>
  <Application>Microsoft Office PowerPoint</Application>
  <PresentationFormat>Widescreen</PresentationFormat>
  <Paragraphs>166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17</cp:revision>
  <dcterms:created xsi:type="dcterms:W3CDTF">2022-09-13T05:06:56Z</dcterms:created>
  <dcterms:modified xsi:type="dcterms:W3CDTF">2022-09-15T17:09:51Z</dcterms:modified>
</cp:coreProperties>
</file>