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0" r:id="rId3"/>
    <p:sldId id="261" r:id="rId4"/>
    <p:sldId id="262" r:id="rId5"/>
    <p:sldId id="258" r:id="rId6"/>
    <p:sldId id="263" r:id="rId7"/>
    <p:sldId id="281" r:id="rId8"/>
    <p:sldId id="267" r:id="rId9"/>
    <p:sldId id="268" r:id="rId10"/>
    <p:sldId id="282" r:id="rId11"/>
    <p:sldId id="265" r:id="rId12"/>
    <p:sldId id="283" r:id="rId13"/>
    <p:sldId id="274" r:id="rId14"/>
    <p:sldId id="273" r:id="rId15"/>
    <p:sldId id="284" r:id="rId16"/>
    <p:sldId id="257" r:id="rId17"/>
    <p:sldId id="259" r:id="rId18"/>
    <p:sldId id="264" r:id="rId19"/>
    <p:sldId id="285" r:id="rId20"/>
    <p:sldId id="276" r:id="rId21"/>
    <p:sldId id="278" r:id="rId22"/>
    <p:sldId id="279" r:id="rId23"/>
    <p:sldId id="287" r:id="rId24"/>
    <p:sldId id="286" r:id="rId25"/>
    <p:sldId id="288" r:id="rId26"/>
    <p:sldId id="291" r:id="rId27"/>
    <p:sldId id="289" r:id="rId28"/>
    <p:sldId id="290" r:id="rId29"/>
    <p:sldId id="297" r:id="rId30"/>
    <p:sldId id="293" r:id="rId31"/>
    <p:sldId id="294" r:id="rId32"/>
    <p:sldId id="295" r:id="rId33"/>
  </p:sldIdLst>
  <p:sldSz cx="68580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74" d="100"/>
          <a:sy n="74" d="100"/>
        </p:scale>
        <p:origin x="3183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767462"/>
            <a:ext cx="5829300" cy="375991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672376"/>
            <a:ext cx="5143500" cy="260744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9451-758E-4F4B-8EC8-A223DDE6F6D8}" type="datetimeFigureOut">
              <a:rPr lang="he-IL" smtClean="0"/>
              <a:t>ה'/חשון/תשפ"ג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EE3C-C3A3-4964-9190-82190AF582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2045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9451-758E-4F4B-8EC8-A223DDE6F6D8}" type="datetimeFigureOut">
              <a:rPr lang="he-IL" smtClean="0"/>
              <a:t>ה'/חשון/תשפ"ג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EE3C-C3A3-4964-9190-82190AF582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54209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74987"/>
            <a:ext cx="1478756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74987"/>
            <a:ext cx="4350544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9451-758E-4F4B-8EC8-A223DDE6F6D8}" type="datetimeFigureOut">
              <a:rPr lang="he-IL" smtClean="0"/>
              <a:t>ה'/חשון/תשפ"ג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EE3C-C3A3-4964-9190-82190AF582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9368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9451-758E-4F4B-8EC8-A223DDE6F6D8}" type="datetimeFigureOut">
              <a:rPr lang="he-IL" smtClean="0"/>
              <a:t>ה'/חשון/תשפ"ג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EE3C-C3A3-4964-9190-82190AF582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5737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692444"/>
            <a:ext cx="5915025" cy="449240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7227345"/>
            <a:ext cx="5915025" cy="236244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9451-758E-4F4B-8EC8-A223DDE6F6D8}" type="datetimeFigureOut">
              <a:rPr lang="he-IL" smtClean="0"/>
              <a:t>ה'/חשון/תשפ"ג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EE3C-C3A3-4964-9190-82190AF582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296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874937"/>
            <a:ext cx="2914650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874937"/>
            <a:ext cx="2914650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9451-758E-4F4B-8EC8-A223DDE6F6D8}" type="datetimeFigureOut">
              <a:rPr lang="he-IL" smtClean="0"/>
              <a:t>ה'/חשון/תשפ"ג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EE3C-C3A3-4964-9190-82190AF582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3539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74990"/>
            <a:ext cx="591502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647443"/>
            <a:ext cx="2901255" cy="129747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944914"/>
            <a:ext cx="2901255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647443"/>
            <a:ext cx="2915543" cy="129747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944914"/>
            <a:ext cx="2915543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9451-758E-4F4B-8EC8-A223DDE6F6D8}" type="datetimeFigureOut">
              <a:rPr lang="he-IL" smtClean="0"/>
              <a:t>ה'/חשון/תשפ"ג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EE3C-C3A3-4964-9190-82190AF582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5053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9451-758E-4F4B-8EC8-A223DDE6F6D8}" type="datetimeFigureOut">
              <a:rPr lang="he-IL" smtClean="0"/>
              <a:t>ה'/חשון/תשפ"ג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EE3C-C3A3-4964-9190-82190AF582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141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9451-758E-4F4B-8EC8-A223DDE6F6D8}" type="datetimeFigureOut">
              <a:rPr lang="he-IL" smtClean="0"/>
              <a:t>ה'/חשון/תשפ"ג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EE3C-C3A3-4964-9190-82190AF582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1684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19984"/>
            <a:ext cx="2211884" cy="251994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554968"/>
            <a:ext cx="3471863" cy="767483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239929"/>
            <a:ext cx="2211884" cy="6002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9451-758E-4F4B-8EC8-A223DDE6F6D8}" type="datetimeFigureOut">
              <a:rPr lang="he-IL" smtClean="0"/>
              <a:t>ה'/חשון/תשפ"ג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EE3C-C3A3-4964-9190-82190AF582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4431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19984"/>
            <a:ext cx="2211884" cy="251994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554968"/>
            <a:ext cx="3471863" cy="767483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239929"/>
            <a:ext cx="2211884" cy="6002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9451-758E-4F4B-8EC8-A223DDE6F6D8}" type="datetimeFigureOut">
              <a:rPr lang="he-IL" smtClean="0"/>
              <a:t>ה'/חשון/תשפ"ג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EE3C-C3A3-4964-9190-82190AF582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364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74990"/>
            <a:ext cx="5915025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874937"/>
            <a:ext cx="5915025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0009783"/>
            <a:ext cx="154305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D9451-758E-4F4B-8EC8-A223DDE6F6D8}" type="datetimeFigureOut">
              <a:rPr lang="he-IL" smtClean="0"/>
              <a:t>ה'/חשון/תשפ"ג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0009783"/>
            <a:ext cx="231457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0009783"/>
            <a:ext cx="154305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0EE3C-C3A3-4964-9190-82190AF582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32037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1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r" defTabSz="685800" rtl="1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115AC07-D4F6-68CC-65EC-11E0CFCBD19A}"/>
              </a:ext>
            </a:extLst>
          </p:cNvPr>
          <p:cNvSpPr txBox="1"/>
          <p:nvPr/>
        </p:nvSpPr>
        <p:spPr>
          <a:xfrm>
            <a:off x="-388437" y="-75360"/>
            <a:ext cx="7476295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u="sng" dirty="0"/>
              <a:t>In the next slides,</a:t>
            </a:r>
          </a:p>
          <a:p>
            <a:pPr algn="ctr"/>
            <a:r>
              <a:rPr lang="en-US" sz="3200" u="sng" dirty="0"/>
              <a:t>I ran the classification many times and realized I don’t get consistent results.</a:t>
            </a:r>
            <a:endParaRPr lang="he-IL" sz="3200" u="sng" dirty="0"/>
          </a:p>
        </p:txBody>
      </p:sp>
    </p:spTree>
    <p:extLst>
      <p:ext uri="{BB962C8B-B14F-4D97-AF65-F5344CB8AC3E}">
        <p14:creationId xmlns:p14="http://schemas.microsoft.com/office/powerpoint/2010/main" val="1767266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115AC07-D4F6-68CC-65EC-11E0CFCBD19A}"/>
              </a:ext>
            </a:extLst>
          </p:cNvPr>
          <p:cNvSpPr txBox="1"/>
          <p:nvPr/>
        </p:nvSpPr>
        <p:spPr>
          <a:xfrm>
            <a:off x="-388437" y="-75360"/>
            <a:ext cx="7476295" cy="30469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u="sng" dirty="0"/>
              <a:t>In the next slides,</a:t>
            </a:r>
          </a:p>
          <a:p>
            <a:pPr algn="ctr"/>
            <a:r>
              <a:rPr lang="en-US" sz="3200" u="sng" dirty="0"/>
              <a:t>I understood the inconsistency stems from the small dataset (the algorithm overfits the training data).</a:t>
            </a:r>
          </a:p>
          <a:p>
            <a:pPr algn="ctr"/>
            <a:r>
              <a:rPr lang="en-US" sz="3200" u="sng" dirty="0"/>
              <a:t>To verify I used constant train dataset, and indeed the results were consistent.</a:t>
            </a:r>
            <a:endParaRPr lang="he-IL" sz="3200" u="sng" dirty="0"/>
          </a:p>
        </p:txBody>
      </p:sp>
    </p:spTree>
    <p:extLst>
      <p:ext uri="{BB962C8B-B14F-4D97-AF65-F5344CB8AC3E}">
        <p14:creationId xmlns:p14="http://schemas.microsoft.com/office/powerpoint/2010/main" val="1729119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115AC07-D4F6-68CC-65EC-11E0CFCBD19A}"/>
              </a:ext>
            </a:extLst>
          </p:cNvPr>
          <p:cNvSpPr txBox="1"/>
          <p:nvPr/>
        </p:nvSpPr>
        <p:spPr>
          <a:xfrm>
            <a:off x="-388437" y="-75360"/>
            <a:ext cx="7476295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SVM</a:t>
            </a:r>
            <a:r>
              <a:rPr lang="en-US" sz="3200" u="sng" dirty="0"/>
              <a:t> Classifier with </a:t>
            </a:r>
            <a:r>
              <a:rPr lang="en-US" sz="3200" u="sng" dirty="0" err="1"/>
              <a:t>train+test</a:t>
            </a:r>
            <a:r>
              <a:rPr lang="en-US" sz="3200" u="sng" dirty="0"/>
              <a:t> split</a:t>
            </a:r>
          </a:p>
          <a:p>
            <a:pPr algn="ctr"/>
            <a:r>
              <a:rPr lang="en-US" sz="3200" u="sng" dirty="0"/>
              <a:t>Constant split</a:t>
            </a:r>
            <a:endParaRPr lang="he-IL" sz="32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70623083-23EC-42DF-C725-EB94A0A38C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8314443"/>
                  </p:ext>
                </p:extLst>
              </p:nvPr>
            </p:nvGraphicFramePr>
            <p:xfrm>
              <a:off x="1716662" y="5013296"/>
              <a:ext cx="3089402" cy="3251200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1246695">
                      <a:extLst>
                        <a:ext uri="{9D8B030D-6E8A-4147-A177-3AD203B41FA5}">
                          <a16:colId xmlns:a16="http://schemas.microsoft.com/office/drawing/2014/main" val="2139088175"/>
                        </a:ext>
                      </a:extLst>
                    </a:gridCol>
                    <a:gridCol w="1842707">
                      <a:extLst>
                        <a:ext uri="{9D8B030D-6E8A-4147-A177-3AD203B41FA5}">
                          <a16:colId xmlns:a16="http://schemas.microsoft.com/office/drawing/2014/main" val="1161615201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Average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oMath>
                          </a14:m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Reach Predictors</a:t>
                          </a:r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256046079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0.15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450440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0.051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Reaction time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305722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0.112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93475364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0.062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MAD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286297356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-0.014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COM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670643042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0.220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Traveled distance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62853464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-0.147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AUC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10920789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70623083-23EC-42DF-C725-EB94A0A38C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8314443"/>
                  </p:ext>
                </p:extLst>
              </p:nvPr>
            </p:nvGraphicFramePr>
            <p:xfrm>
              <a:off x="1716662" y="5013296"/>
              <a:ext cx="3089402" cy="3251200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1246695">
                      <a:extLst>
                        <a:ext uri="{9D8B030D-6E8A-4147-A177-3AD203B41FA5}">
                          <a16:colId xmlns:a16="http://schemas.microsoft.com/office/drawing/2014/main" val="2139088175"/>
                        </a:ext>
                      </a:extLst>
                    </a:gridCol>
                    <a:gridCol w="1842707">
                      <a:extLst>
                        <a:ext uri="{9D8B030D-6E8A-4147-A177-3AD203B41FA5}">
                          <a16:colId xmlns:a16="http://schemas.microsoft.com/office/drawing/2014/main" val="1161615201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162560" marR="162560" marT="81280" marB="81280">
                        <a:blipFill>
                          <a:blip r:embed="rId2"/>
                          <a:stretch>
                            <a:fillRect l="-488" t="-1493" r="-148780" b="-7074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Reach Predictors</a:t>
                          </a:r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256046079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0.15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450440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0.051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Reaction time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305722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0.112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93475364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0.062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MAD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286297356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-0.014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COM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670643042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0.220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Traveled distance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62853464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-0.147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AUC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109207896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DE475C7-01AC-7707-3753-5D8F1F9F3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880387"/>
            <a:ext cx="6000750" cy="4500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18CA10-4363-9E65-CFDD-81C1268D6C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566704"/>
            <a:ext cx="6858000" cy="198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333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115AC07-D4F6-68CC-65EC-11E0CFCBD19A}"/>
              </a:ext>
            </a:extLst>
          </p:cNvPr>
          <p:cNvSpPr txBox="1"/>
          <p:nvPr/>
        </p:nvSpPr>
        <p:spPr>
          <a:xfrm>
            <a:off x="-388437" y="-75360"/>
            <a:ext cx="7476295" cy="206210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u="sng" dirty="0"/>
              <a:t>In the next slides,</a:t>
            </a:r>
          </a:p>
          <a:p>
            <a:pPr algn="ctr"/>
            <a:r>
              <a:rPr lang="en-US" sz="3200" u="sng" dirty="0"/>
              <a:t>I used regularization which should compensate for coefficients inflation in small datasets</a:t>
            </a:r>
            <a:endParaRPr lang="he-IL" sz="3200" u="sng" dirty="0"/>
          </a:p>
        </p:txBody>
      </p:sp>
    </p:spTree>
    <p:extLst>
      <p:ext uri="{BB962C8B-B14F-4D97-AF65-F5344CB8AC3E}">
        <p14:creationId xmlns:p14="http://schemas.microsoft.com/office/powerpoint/2010/main" val="3672862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115AC07-D4F6-68CC-65EC-11E0CFCBD19A}"/>
              </a:ext>
            </a:extLst>
          </p:cNvPr>
          <p:cNvSpPr txBox="1"/>
          <p:nvPr/>
        </p:nvSpPr>
        <p:spPr>
          <a:xfrm>
            <a:off x="-388437" y="-75360"/>
            <a:ext cx="7476295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Logistic</a:t>
            </a:r>
            <a:r>
              <a:rPr lang="en-US" sz="3200" u="sng" dirty="0"/>
              <a:t> Classifier with </a:t>
            </a:r>
            <a:r>
              <a:rPr lang="en-US" sz="3200" u="sng" dirty="0" err="1"/>
              <a:t>train+test</a:t>
            </a:r>
            <a:r>
              <a:rPr lang="en-US" sz="3200" u="sng" dirty="0"/>
              <a:t> split</a:t>
            </a:r>
          </a:p>
          <a:p>
            <a:pPr algn="ctr"/>
            <a:r>
              <a:rPr lang="en-US" sz="2400" u="sng" dirty="0"/>
              <a:t>Prior = Uniform, lambda = 0.3, Lasso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70623083-23EC-42DF-C725-EB94A0A38C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6045460"/>
                  </p:ext>
                </p:extLst>
              </p:nvPr>
            </p:nvGraphicFramePr>
            <p:xfrm>
              <a:off x="1716662" y="5013296"/>
              <a:ext cx="3089402" cy="3251200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1246695">
                      <a:extLst>
                        <a:ext uri="{9D8B030D-6E8A-4147-A177-3AD203B41FA5}">
                          <a16:colId xmlns:a16="http://schemas.microsoft.com/office/drawing/2014/main" val="2139088175"/>
                        </a:ext>
                      </a:extLst>
                    </a:gridCol>
                    <a:gridCol w="1842707">
                      <a:extLst>
                        <a:ext uri="{9D8B030D-6E8A-4147-A177-3AD203B41FA5}">
                          <a16:colId xmlns:a16="http://schemas.microsoft.com/office/drawing/2014/main" val="1161615201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Average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oMath>
                          </a14:m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Reach Predictors</a:t>
                          </a:r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256046079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0.004</a:t>
                          </a:r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450440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Reaction time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305722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0.015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93475364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0.016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MAD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286297356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COM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670643042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0.017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Traveled distance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62853464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0.033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AUC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10920789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70623083-23EC-42DF-C725-EB94A0A38C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6045460"/>
                  </p:ext>
                </p:extLst>
              </p:nvPr>
            </p:nvGraphicFramePr>
            <p:xfrm>
              <a:off x="1716662" y="5013296"/>
              <a:ext cx="3089402" cy="3251200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1246695">
                      <a:extLst>
                        <a:ext uri="{9D8B030D-6E8A-4147-A177-3AD203B41FA5}">
                          <a16:colId xmlns:a16="http://schemas.microsoft.com/office/drawing/2014/main" val="2139088175"/>
                        </a:ext>
                      </a:extLst>
                    </a:gridCol>
                    <a:gridCol w="1842707">
                      <a:extLst>
                        <a:ext uri="{9D8B030D-6E8A-4147-A177-3AD203B41FA5}">
                          <a16:colId xmlns:a16="http://schemas.microsoft.com/office/drawing/2014/main" val="1161615201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162560" marR="162560" marT="81280" marB="81280">
                        <a:blipFill>
                          <a:blip r:embed="rId2"/>
                          <a:stretch>
                            <a:fillRect l="-488" t="-1493" r="-148780" b="-7074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Reach Predictors</a:t>
                          </a:r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256046079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0.004</a:t>
                          </a:r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450440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Reaction time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305722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0.015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93475364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0.016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MAD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286297356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COM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670643042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0.017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Traveled distance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62853464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0.033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AUC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109207896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755D5D1-6807-9B9B-757F-2421DE6F8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107192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22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115AC07-D4F6-68CC-65EC-11E0CFCBD19A}"/>
              </a:ext>
            </a:extLst>
          </p:cNvPr>
          <p:cNvSpPr txBox="1"/>
          <p:nvPr/>
        </p:nvSpPr>
        <p:spPr>
          <a:xfrm>
            <a:off x="-388437" y="-75360"/>
            <a:ext cx="7476295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Logistic</a:t>
            </a:r>
            <a:r>
              <a:rPr lang="en-US" sz="3200" u="sng" dirty="0"/>
              <a:t> Classifier with </a:t>
            </a:r>
            <a:r>
              <a:rPr lang="en-US" sz="3200" u="sng" dirty="0" err="1"/>
              <a:t>train+test</a:t>
            </a:r>
            <a:r>
              <a:rPr lang="en-US" sz="3200" u="sng" dirty="0"/>
              <a:t> split</a:t>
            </a:r>
          </a:p>
          <a:p>
            <a:pPr algn="ctr"/>
            <a:r>
              <a:rPr lang="en-US" sz="2400" u="sng" dirty="0"/>
              <a:t>Prior = Uniform, lambda = 0.3, Lasso</a:t>
            </a:r>
          </a:p>
          <a:p>
            <a:pPr algn="ctr"/>
            <a:r>
              <a:rPr lang="en-US" sz="2400" u="sng" dirty="0"/>
              <a:t>Constant split.</a:t>
            </a:r>
            <a:endParaRPr lang="he-IL" sz="24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70623083-23EC-42DF-C725-EB94A0A38C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8632480"/>
                  </p:ext>
                </p:extLst>
              </p:nvPr>
            </p:nvGraphicFramePr>
            <p:xfrm>
              <a:off x="1716662" y="5013296"/>
              <a:ext cx="3089402" cy="3251200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1246695">
                      <a:extLst>
                        <a:ext uri="{9D8B030D-6E8A-4147-A177-3AD203B41FA5}">
                          <a16:colId xmlns:a16="http://schemas.microsoft.com/office/drawing/2014/main" val="2139088175"/>
                        </a:ext>
                      </a:extLst>
                    </a:gridCol>
                    <a:gridCol w="1842707">
                      <a:extLst>
                        <a:ext uri="{9D8B030D-6E8A-4147-A177-3AD203B41FA5}">
                          <a16:colId xmlns:a16="http://schemas.microsoft.com/office/drawing/2014/main" val="1161615201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Average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oMath>
                          </a14:m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Reach Predictors</a:t>
                          </a:r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256046079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0.013</a:t>
                          </a:r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450440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Reaction time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305722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0.031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93475364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MAD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286297356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COM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670643042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0.017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Traveled distance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62853464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0.032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AUC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10920789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70623083-23EC-42DF-C725-EB94A0A38C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8632480"/>
                  </p:ext>
                </p:extLst>
              </p:nvPr>
            </p:nvGraphicFramePr>
            <p:xfrm>
              <a:off x="1716662" y="5013296"/>
              <a:ext cx="3089402" cy="3251200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1246695">
                      <a:extLst>
                        <a:ext uri="{9D8B030D-6E8A-4147-A177-3AD203B41FA5}">
                          <a16:colId xmlns:a16="http://schemas.microsoft.com/office/drawing/2014/main" val="2139088175"/>
                        </a:ext>
                      </a:extLst>
                    </a:gridCol>
                    <a:gridCol w="1842707">
                      <a:extLst>
                        <a:ext uri="{9D8B030D-6E8A-4147-A177-3AD203B41FA5}">
                          <a16:colId xmlns:a16="http://schemas.microsoft.com/office/drawing/2014/main" val="1161615201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162560" marR="162560" marT="81280" marB="81280">
                        <a:blipFill>
                          <a:blip r:embed="rId2"/>
                          <a:stretch>
                            <a:fillRect l="-488" t="-1493" r="-148780" b="-7074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Reach Predictors</a:t>
                          </a:r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256046079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0.013</a:t>
                          </a:r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450440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Reaction time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305722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0.031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93475364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MAD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286297356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COM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670643042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0.017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Traveled distance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62853464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0.032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AUC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109207896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71F74978-F27C-3662-7ECF-35BB79C67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248079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703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115AC07-D4F6-68CC-65EC-11E0CFCBD19A}"/>
              </a:ext>
            </a:extLst>
          </p:cNvPr>
          <p:cNvSpPr txBox="1"/>
          <p:nvPr/>
        </p:nvSpPr>
        <p:spPr>
          <a:xfrm>
            <a:off x="-388437" y="-75360"/>
            <a:ext cx="7476295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u="sng" dirty="0"/>
              <a:t>In the next slides,</a:t>
            </a:r>
          </a:p>
          <a:p>
            <a:pPr algn="ctr"/>
            <a:r>
              <a:rPr lang="en-US" sz="3200" u="sng" dirty="0"/>
              <a:t>I tried to remove some predictors, but the results were still inconsistent</a:t>
            </a:r>
            <a:endParaRPr lang="he-IL" sz="3200" u="sng" dirty="0"/>
          </a:p>
        </p:txBody>
      </p:sp>
    </p:spTree>
    <p:extLst>
      <p:ext uri="{BB962C8B-B14F-4D97-AF65-F5344CB8AC3E}">
        <p14:creationId xmlns:p14="http://schemas.microsoft.com/office/powerpoint/2010/main" val="93739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115AC07-D4F6-68CC-65EC-11E0CFCBD19A}"/>
              </a:ext>
            </a:extLst>
          </p:cNvPr>
          <p:cNvSpPr txBox="1"/>
          <p:nvPr/>
        </p:nvSpPr>
        <p:spPr>
          <a:xfrm>
            <a:off x="-388437" y="-75360"/>
            <a:ext cx="7476295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Logistic</a:t>
            </a:r>
            <a:r>
              <a:rPr lang="en-US" sz="3200" u="sng" dirty="0"/>
              <a:t> Classifier with </a:t>
            </a:r>
            <a:r>
              <a:rPr lang="en-US" sz="3200" u="sng" dirty="0" err="1"/>
              <a:t>train+test</a:t>
            </a:r>
            <a:r>
              <a:rPr lang="en-US" sz="3200" u="sng" dirty="0"/>
              <a:t> split</a:t>
            </a:r>
            <a:endParaRPr lang="he-IL" sz="32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70623083-23EC-42DF-C725-EB94A0A38C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4181397"/>
                  </p:ext>
                </p:extLst>
              </p:nvPr>
            </p:nvGraphicFramePr>
            <p:xfrm>
              <a:off x="1716662" y="5013296"/>
              <a:ext cx="3089402" cy="3251200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1246695">
                      <a:extLst>
                        <a:ext uri="{9D8B030D-6E8A-4147-A177-3AD203B41FA5}">
                          <a16:colId xmlns:a16="http://schemas.microsoft.com/office/drawing/2014/main" val="2139088175"/>
                        </a:ext>
                      </a:extLst>
                    </a:gridCol>
                    <a:gridCol w="1842707">
                      <a:extLst>
                        <a:ext uri="{9D8B030D-6E8A-4147-A177-3AD203B41FA5}">
                          <a16:colId xmlns:a16="http://schemas.microsoft.com/office/drawing/2014/main" val="1161615201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Average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oMath>
                          </a14:m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Reach Predictors</a:t>
                          </a:r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256046079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450440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0.149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Reaction time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305722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0.23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93475364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MAD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286297356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COM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670643042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0.084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Traveled distance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62853464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0.052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AUC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10920789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70623083-23EC-42DF-C725-EB94A0A38C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4181397"/>
                  </p:ext>
                </p:extLst>
              </p:nvPr>
            </p:nvGraphicFramePr>
            <p:xfrm>
              <a:off x="1716662" y="5013296"/>
              <a:ext cx="3089402" cy="3251200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1246695">
                      <a:extLst>
                        <a:ext uri="{9D8B030D-6E8A-4147-A177-3AD203B41FA5}">
                          <a16:colId xmlns:a16="http://schemas.microsoft.com/office/drawing/2014/main" val="2139088175"/>
                        </a:ext>
                      </a:extLst>
                    </a:gridCol>
                    <a:gridCol w="1842707">
                      <a:extLst>
                        <a:ext uri="{9D8B030D-6E8A-4147-A177-3AD203B41FA5}">
                          <a16:colId xmlns:a16="http://schemas.microsoft.com/office/drawing/2014/main" val="1161615201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162560" marR="162560" marT="81280" marB="81280">
                        <a:blipFill>
                          <a:blip r:embed="rId2"/>
                          <a:stretch>
                            <a:fillRect l="-488" t="-1493" r="-148780" b="-7074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Reach Predictors</a:t>
                          </a:r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256046079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450440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0.149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Reaction time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305722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0.23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93475364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MAD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286297356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COM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670643042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0.084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Traveled distance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62853464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0.052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AUC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109207896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692AA84-DEED-ABE1-2461-26837EBBD5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4" t="2785" r="8046" b="5780"/>
          <a:stretch/>
        </p:blipFill>
        <p:spPr>
          <a:xfrm>
            <a:off x="790574" y="638176"/>
            <a:ext cx="5081589" cy="41671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2C8CFB-6166-BAD2-EEC4-CCED15B6D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561442"/>
            <a:ext cx="6858000" cy="203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391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115AC07-D4F6-68CC-65EC-11E0CFCBD19A}"/>
              </a:ext>
            </a:extLst>
          </p:cNvPr>
          <p:cNvSpPr txBox="1"/>
          <p:nvPr/>
        </p:nvSpPr>
        <p:spPr>
          <a:xfrm>
            <a:off x="-388437" y="-75360"/>
            <a:ext cx="7476295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SVM</a:t>
            </a:r>
            <a:r>
              <a:rPr lang="en-US" sz="3200" u="sng" dirty="0"/>
              <a:t> Classifier with </a:t>
            </a:r>
            <a:r>
              <a:rPr lang="en-US" sz="3200" u="sng" dirty="0" err="1"/>
              <a:t>train+test</a:t>
            </a:r>
            <a:r>
              <a:rPr lang="en-US" sz="3200" u="sng" dirty="0"/>
              <a:t> split</a:t>
            </a:r>
            <a:endParaRPr lang="he-IL" sz="32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70623083-23EC-42DF-C725-EB94A0A38C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0485796"/>
                  </p:ext>
                </p:extLst>
              </p:nvPr>
            </p:nvGraphicFramePr>
            <p:xfrm>
              <a:off x="1716662" y="5013296"/>
              <a:ext cx="3089402" cy="3251200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1246695">
                      <a:extLst>
                        <a:ext uri="{9D8B030D-6E8A-4147-A177-3AD203B41FA5}">
                          <a16:colId xmlns:a16="http://schemas.microsoft.com/office/drawing/2014/main" val="2139088175"/>
                        </a:ext>
                      </a:extLst>
                    </a:gridCol>
                    <a:gridCol w="1842707">
                      <a:extLst>
                        <a:ext uri="{9D8B030D-6E8A-4147-A177-3AD203B41FA5}">
                          <a16:colId xmlns:a16="http://schemas.microsoft.com/office/drawing/2014/main" val="1161615201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Average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oMath>
                          </a14:m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Reach Predictors</a:t>
                          </a:r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256046079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0.14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450440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Reaction time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305722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93475364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MAD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286297356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COM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670643042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0.26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Traveled distance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62853464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AUC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10920789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70623083-23EC-42DF-C725-EB94A0A38C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0485796"/>
                  </p:ext>
                </p:extLst>
              </p:nvPr>
            </p:nvGraphicFramePr>
            <p:xfrm>
              <a:off x="1716662" y="5013296"/>
              <a:ext cx="3089402" cy="3251200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1246695">
                      <a:extLst>
                        <a:ext uri="{9D8B030D-6E8A-4147-A177-3AD203B41FA5}">
                          <a16:colId xmlns:a16="http://schemas.microsoft.com/office/drawing/2014/main" val="2139088175"/>
                        </a:ext>
                      </a:extLst>
                    </a:gridCol>
                    <a:gridCol w="1842707">
                      <a:extLst>
                        <a:ext uri="{9D8B030D-6E8A-4147-A177-3AD203B41FA5}">
                          <a16:colId xmlns:a16="http://schemas.microsoft.com/office/drawing/2014/main" val="1161615201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162560" marR="162560" marT="81280" marB="81280">
                        <a:blipFill>
                          <a:blip r:embed="rId2"/>
                          <a:stretch>
                            <a:fillRect l="-488" t="-1493" r="-148780" b="-7074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Reach Predictors</a:t>
                          </a:r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256046079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0.14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450440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Reaction time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305722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93475364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MAD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286297356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COM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670643042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0.26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Traveled distance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62853464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AUC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109207896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90836B83-DE9A-E662-C204-64FD3622B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793519"/>
            <a:ext cx="5334000" cy="4000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82A3BE-DBE7-5A8C-2258-46C4C0D31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735130"/>
            <a:ext cx="6858000" cy="196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340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115AC07-D4F6-68CC-65EC-11E0CFCBD19A}"/>
              </a:ext>
            </a:extLst>
          </p:cNvPr>
          <p:cNvSpPr txBox="1"/>
          <p:nvPr/>
        </p:nvSpPr>
        <p:spPr>
          <a:xfrm>
            <a:off x="-388437" y="-75360"/>
            <a:ext cx="7476295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SVM</a:t>
            </a:r>
            <a:r>
              <a:rPr lang="en-US" sz="3200" u="sng" dirty="0"/>
              <a:t> Classifier with </a:t>
            </a:r>
            <a:r>
              <a:rPr lang="en-US" sz="3200" u="sng" dirty="0" err="1"/>
              <a:t>train+test</a:t>
            </a:r>
            <a:r>
              <a:rPr lang="en-US" sz="3200" u="sng" dirty="0"/>
              <a:t> split</a:t>
            </a:r>
            <a:endParaRPr lang="he-IL" sz="32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70623083-23EC-42DF-C725-EB94A0A38C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9040924"/>
                  </p:ext>
                </p:extLst>
              </p:nvPr>
            </p:nvGraphicFramePr>
            <p:xfrm>
              <a:off x="1716662" y="5013296"/>
              <a:ext cx="3089402" cy="3251200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1246695">
                      <a:extLst>
                        <a:ext uri="{9D8B030D-6E8A-4147-A177-3AD203B41FA5}">
                          <a16:colId xmlns:a16="http://schemas.microsoft.com/office/drawing/2014/main" val="2139088175"/>
                        </a:ext>
                      </a:extLst>
                    </a:gridCol>
                    <a:gridCol w="1842707">
                      <a:extLst>
                        <a:ext uri="{9D8B030D-6E8A-4147-A177-3AD203B41FA5}">
                          <a16:colId xmlns:a16="http://schemas.microsoft.com/office/drawing/2014/main" val="1161615201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Average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oMath>
                          </a14:m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Reach Predictors</a:t>
                          </a:r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256046079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0.23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450440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Reaction time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305722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93475364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MAD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286297356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COM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670643042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0.21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Traveled distance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62853464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AUC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10920789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70623083-23EC-42DF-C725-EB94A0A38C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9040924"/>
                  </p:ext>
                </p:extLst>
              </p:nvPr>
            </p:nvGraphicFramePr>
            <p:xfrm>
              <a:off x="1716662" y="5013296"/>
              <a:ext cx="3089402" cy="3251200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1246695">
                      <a:extLst>
                        <a:ext uri="{9D8B030D-6E8A-4147-A177-3AD203B41FA5}">
                          <a16:colId xmlns:a16="http://schemas.microsoft.com/office/drawing/2014/main" val="2139088175"/>
                        </a:ext>
                      </a:extLst>
                    </a:gridCol>
                    <a:gridCol w="1842707">
                      <a:extLst>
                        <a:ext uri="{9D8B030D-6E8A-4147-A177-3AD203B41FA5}">
                          <a16:colId xmlns:a16="http://schemas.microsoft.com/office/drawing/2014/main" val="1161615201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162560" marR="162560" marT="81280" marB="81280">
                        <a:blipFill>
                          <a:blip r:embed="rId2"/>
                          <a:stretch>
                            <a:fillRect l="-488" t="-1493" r="-148780" b="-7074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Reach Predictors</a:t>
                          </a:r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256046079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0.23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450440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Reaction time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305722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93475364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MAD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286297356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COM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670643042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0.21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Traveled distance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62853464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AUC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109207896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00EB21E-8F72-3C21-FB2C-76A46712A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757583"/>
            <a:ext cx="6000750" cy="4500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109F64-C404-3BA8-6619-033FFE092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696967"/>
            <a:ext cx="6858000" cy="196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530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115AC07-D4F6-68CC-65EC-11E0CFCBD19A}"/>
              </a:ext>
            </a:extLst>
          </p:cNvPr>
          <p:cNvSpPr txBox="1"/>
          <p:nvPr/>
        </p:nvSpPr>
        <p:spPr>
          <a:xfrm>
            <a:off x="-45075" y="-75360"/>
            <a:ext cx="6789572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u="sng" dirty="0"/>
              <a:t>In the next slides,</a:t>
            </a:r>
          </a:p>
          <a:p>
            <a:pPr algn="ctr"/>
            <a:r>
              <a:rPr lang="en-US" sz="3200" u="sng" dirty="0"/>
              <a:t>I ran the analysis many times to see which coefficients are most important.</a:t>
            </a:r>
            <a:endParaRPr lang="he-IL" sz="3200" u="sng" dirty="0"/>
          </a:p>
        </p:txBody>
      </p:sp>
    </p:spTree>
    <p:extLst>
      <p:ext uri="{BB962C8B-B14F-4D97-AF65-F5344CB8AC3E}">
        <p14:creationId xmlns:p14="http://schemas.microsoft.com/office/powerpoint/2010/main" val="1703569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2F9C2E-99FE-F992-2E1E-14B8805F3C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24" t="2938" r="8703" b="4148"/>
          <a:stretch/>
        </p:blipFill>
        <p:spPr>
          <a:xfrm>
            <a:off x="429271" y="509419"/>
            <a:ext cx="5766745" cy="43001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CF1237-F61F-70E8-5808-5BEEA0519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6" y="8642871"/>
            <a:ext cx="6826294" cy="19894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115AC07-D4F6-68CC-65EC-11E0CFCBD19A}"/>
              </a:ext>
            </a:extLst>
          </p:cNvPr>
          <p:cNvSpPr txBox="1"/>
          <p:nvPr/>
        </p:nvSpPr>
        <p:spPr>
          <a:xfrm>
            <a:off x="-388437" y="-75360"/>
            <a:ext cx="7476295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Logistic</a:t>
            </a:r>
            <a:r>
              <a:rPr lang="en-US" sz="3200" u="sng" dirty="0"/>
              <a:t> Classifier with </a:t>
            </a:r>
            <a:r>
              <a:rPr lang="en-US" sz="3200" u="sng" dirty="0" err="1"/>
              <a:t>train+test</a:t>
            </a:r>
            <a:r>
              <a:rPr lang="en-US" sz="3200" u="sng" dirty="0"/>
              <a:t> split</a:t>
            </a:r>
            <a:endParaRPr lang="he-IL" sz="32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70623083-23EC-42DF-C725-EB94A0A38C5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716662" y="5013296"/>
              <a:ext cx="3089402" cy="3251200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1246695">
                      <a:extLst>
                        <a:ext uri="{9D8B030D-6E8A-4147-A177-3AD203B41FA5}">
                          <a16:colId xmlns:a16="http://schemas.microsoft.com/office/drawing/2014/main" val="2139088175"/>
                        </a:ext>
                      </a:extLst>
                    </a:gridCol>
                    <a:gridCol w="1842707">
                      <a:extLst>
                        <a:ext uri="{9D8B030D-6E8A-4147-A177-3AD203B41FA5}">
                          <a16:colId xmlns:a16="http://schemas.microsoft.com/office/drawing/2014/main" val="1161615201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Average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oMath>
                          </a14:m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Reach Predictors</a:t>
                          </a:r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256046079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0.068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450440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0.024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Reaction time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305722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0.069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93475364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-0.006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MAD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286297356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-0.046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COM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670643042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0.041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Traveled distance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62853464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0.051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AUC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10920789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70623083-23EC-42DF-C725-EB94A0A38C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9807624"/>
                  </p:ext>
                </p:extLst>
              </p:nvPr>
            </p:nvGraphicFramePr>
            <p:xfrm>
              <a:off x="1716662" y="5013296"/>
              <a:ext cx="3089402" cy="3251200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1246695">
                      <a:extLst>
                        <a:ext uri="{9D8B030D-6E8A-4147-A177-3AD203B41FA5}">
                          <a16:colId xmlns:a16="http://schemas.microsoft.com/office/drawing/2014/main" val="2139088175"/>
                        </a:ext>
                      </a:extLst>
                    </a:gridCol>
                    <a:gridCol w="1842707">
                      <a:extLst>
                        <a:ext uri="{9D8B030D-6E8A-4147-A177-3AD203B41FA5}">
                          <a16:colId xmlns:a16="http://schemas.microsoft.com/office/drawing/2014/main" val="1161615201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162560" marR="162560" marT="81280" marB="81280">
                        <a:blipFill>
                          <a:blip r:embed="rId4"/>
                          <a:stretch>
                            <a:fillRect l="-488" t="-1493" r="-148780" b="-7074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Reach Predictors</a:t>
                          </a:r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256046079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0.068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450440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0.024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Reaction time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305722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0.069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93475364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-0.006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MAD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286297356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-0.046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COM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670643042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0.041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Traveled distance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62853464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0.051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AUC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109207896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53168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115AC07-D4F6-68CC-65EC-11E0CFCBD19A}"/>
              </a:ext>
            </a:extLst>
          </p:cNvPr>
          <p:cNvSpPr txBox="1"/>
          <p:nvPr/>
        </p:nvSpPr>
        <p:spPr>
          <a:xfrm>
            <a:off x="-388437" y="-75360"/>
            <a:ext cx="7476295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Logistic</a:t>
            </a:r>
            <a:r>
              <a:rPr lang="en-US" sz="3200" u="sng" dirty="0"/>
              <a:t> Classifier with </a:t>
            </a:r>
            <a:r>
              <a:rPr lang="en-US" sz="3200" u="sng" dirty="0" err="1"/>
              <a:t>train+test</a:t>
            </a:r>
            <a:r>
              <a:rPr lang="en-US" sz="3200" u="sng" dirty="0"/>
              <a:t> split</a:t>
            </a:r>
          </a:p>
          <a:p>
            <a:pPr algn="ctr"/>
            <a:r>
              <a:rPr lang="en-US" sz="2400" u="sng" dirty="0"/>
              <a:t>Prior = uniform, lasso</a:t>
            </a:r>
            <a:endParaRPr lang="he-IL" sz="2400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7A68AE-445C-39F3-1D2E-4A883F520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399631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597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115AC07-D4F6-68CC-65EC-11E0CFCBD19A}"/>
              </a:ext>
            </a:extLst>
          </p:cNvPr>
          <p:cNvSpPr txBox="1"/>
          <p:nvPr/>
        </p:nvSpPr>
        <p:spPr>
          <a:xfrm>
            <a:off x="-388437" y="-75360"/>
            <a:ext cx="7476295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Logistic</a:t>
            </a:r>
            <a:r>
              <a:rPr lang="en-US" sz="3200" u="sng" dirty="0"/>
              <a:t> Classifier with </a:t>
            </a:r>
            <a:r>
              <a:rPr lang="en-US" sz="3200" u="sng" dirty="0" err="1"/>
              <a:t>train+test</a:t>
            </a:r>
            <a:r>
              <a:rPr lang="en-US" sz="3200" u="sng" dirty="0"/>
              <a:t> split</a:t>
            </a:r>
          </a:p>
          <a:p>
            <a:pPr algn="ctr"/>
            <a:r>
              <a:rPr lang="en-US" sz="2400" u="sng" dirty="0"/>
              <a:t>Prior = empirical, lasso</a:t>
            </a:r>
            <a:endParaRPr lang="he-IL" sz="2400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918200-1109-1423-47DD-F0248FA6B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399631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571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115AC07-D4F6-68CC-65EC-11E0CFCBD19A}"/>
              </a:ext>
            </a:extLst>
          </p:cNvPr>
          <p:cNvSpPr txBox="1"/>
          <p:nvPr/>
        </p:nvSpPr>
        <p:spPr>
          <a:xfrm>
            <a:off x="-388437" y="-75360"/>
            <a:ext cx="7476295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Logistic</a:t>
            </a:r>
            <a:r>
              <a:rPr lang="en-US" sz="3200" u="sng" dirty="0"/>
              <a:t> Classifier with </a:t>
            </a:r>
            <a:r>
              <a:rPr lang="en-US" sz="3200" u="sng" dirty="0" err="1"/>
              <a:t>train+test</a:t>
            </a:r>
            <a:r>
              <a:rPr lang="en-US" sz="3200" u="sng" dirty="0"/>
              <a:t> split</a:t>
            </a:r>
          </a:p>
          <a:p>
            <a:pPr algn="ctr"/>
            <a:r>
              <a:rPr lang="en-US" sz="2400" u="sng" dirty="0"/>
              <a:t>Prior = uniform, Ridge</a:t>
            </a:r>
            <a:endParaRPr lang="he-IL" sz="2400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81F28A-847A-E368-6A47-42391610C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399631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988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115AC07-D4F6-68CC-65EC-11E0CFCBD19A}"/>
              </a:ext>
            </a:extLst>
          </p:cNvPr>
          <p:cNvSpPr txBox="1"/>
          <p:nvPr/>
        </p:nvSpPr>
        <p:spPr>
          <a:xfrm>
            <a:off x="-45075" y="-75360"/>
            <a:ext cx="6789572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u="sng" dirty="0"/>
              <a:t>In the next slides,</a:t>
            </a:r>
          </a:p>
          <a:p>
            <a:pPr algn="ctr"/>
            <a:r>
              <a:rPr lang="en-US" sz="3200" u="sng" dirty="0"/>
              <a:t>I ran the analysis many times to see if d’ is </a:t>
            </a:r>
            <a:r>
              <a:rPr lang="en-US" sz="3200" u="sng" dirty="0" err="1"/>
              <a:t>consistant</a:t>
            </a:r>
            <a:r>
              <a:rPr lang="en-US" sz="3200" u="sng" dirty="0"/>
              <a:t>.</a:t>
            </a:r>
            <a:endParaRPr lang="he-IL" sz="3200" u="sng" dirty="0"/>
          </a:p>
        </p:txBody>
      </p:sp>
    </p:spTree>
    <p:extLst>
      <p:ext uri="{BB962C8B-B14F-4D97-AF65-F5344CB8AC3E}">
        <p14:creationId xmlns:p14="http://schemas.microsoft.com/office/powerpoint/2010/main" val="182028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115AC07-D4F6-68CC-65EC-11E0CFCBD19A}"/>
              </a:ext>
            </a:extLst>
          </p:cNvPr>
          <p:cNvSpPr txBox="1"/>
          <p:nvPr/>
        </p:nvSpPr>
        <p:spPr>
          <a:xfrm>
            <a:off x="-388437" y="-75360"/>
            <a:ext cx="7476295" cy="169277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Logistic</a:t>
            </a:r>
            <a:r>
              <a:rPr lang="en-US" sz="3200" u="sng" dirty="0"/>
              <a:t> Classifier with </a:t>
            </a:r>
            <a:r>
              <a:rPr lang="en-US" sz="3200" u="sng" dirty="0" err="1"/>
              <a:t>train+test</a:t>
            </a:r>
            <a:r>
              <a:rPr lang="en-US" sz="3200" u="sng" dirty="0"/>
              <a:t> split</a:t>
            </a:r>
          </a:p>
          <a:p>
            <a:pPr algn="ctr"/>
            <a:r>
              <a:rPr lang="en-US" sz="2400" dirty="0"/>
              <a:t>Regularization = Ridge</a:t>
            </a:r>
          </a:p>
          <a:p>
            <a:pPr algn="ctr"/>
            <a:r>
              <a:rPr lang="en-US" sz="2400" dirty="0"/>
              <a:t>Predictors: </a:t>
            </a:r>
            <a:r>
              <a:rPr lang="nl-NL" sz="2400" i="0" dirty="0">
                <a:effectLst/>
                <a:latin typeface="Menlo"/>
              </a:rPr>
              <a:t>rt, mt, mad, tot_dist, auc</a:t>
            </a:r>
          </a:p>
          <a:p>
            <a:pPr algn="ctr"/>
            <a:endParaRPr lang="he-IL" sz="2400" u="sn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CB0D34-8F78-88DA-F014-479FEB74D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293136"/>
            <a:ext cx="5334000" cy="4000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800A7C-2032-9268-061B-C2C236F6F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660003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82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115AC07-D4F6-68CC-65EC-11E0CFCBD19A}"/>
              </a:ext>
            </a:extLst>
          </p:cNvPr>
          <p:cNvSpPr txBox="1"/>
          <p:nvPr/>
        </p:nvSpPr>
        <p:spPr>
          <a:xfrm>
            <a:off x="-45075" y="-75360"/>
            <a:ext cx="6789572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u="sng" dirty="0"/>
              <a:t>In the next slides,</a:t>
            </a:r>
          </a:p>
          <a:p>
            <a:pPr algn="ctr"/>
            <a:r>
              <a:rPr lang="en-US" sz="3200" u="sng" dirty="0"/>
              <a:t>I ran a naïve bayes classifier</a:t>
            </a:r>
            <a:endParaRPr lang="he-IL" sz="3200" u="sng" dirty="0"/>
          </a:p>
        </p:txBody>
      </p:sp>
    </p:spTree>
    <p:extLst>
      <p:ext uri="{BB962C8B-B14F-4D97-AF65-F5344CB8AC3E}">
        <p14:creationId xmlns:p14="http://schemas.microsoft.com/office/powerpoint/2010/main" val="16484074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46F0E6-C87C-21BC-FE1A-9A33C46AA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399631"/>
            <a:ext cx="5334000" cy="4000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572385-CD0E-0D85-593B-5470451CC6A2}"/>
              </a:ext>
            </a:extLst>
          </p:cNvPr>
          <p:cNvSpPr txBox="1"/>
          <p:nvPr/>
        </p:nvSpPr>
        <p:spPr>
          <a:xfrm>
            <a:off x="-158579" y="-75360"/>
            <a:ext cx="7016580" cy="14465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Naïve Bayes </a:t>
            </a:r>
            <a:r>
              <a:rPr lang="en-US" sz="3200" u="sng" dirty="0"/>
              <a:t>Classifier with </a:t>
            </a:r>
            <a:r>
              <a:rPr lang="en-US" sz="3200" u="sng" dirty="0" err="1"/>
              <a:t>train+test</a:t>
            </a:r>
            <a:r>
              <a:rPr lang="en-US" sz="3200" u="sng" dirty="0"/>
              <a:t> split</a:t>
            </a:r>
          </a:p>
          <a:p>
            <a:pPr algn="ctr"/>
            <a:r>
              <a:rPr lang="en-US" sz="2400" dirty="0"/>
              <a:t>Predictors: </a:t>
            </a:r>
            <a:r>
              <a:rPr lang="nl-NL" sz="2400" i="0" dirty="0">
                <a:effectLst/>
                <a:latin typeface="Menlo"/>
              </a:rPr>
              <a:t>rt, mt, mad, tot_dist, auc</a:t>
            </a:r>
          </a:p>
        </p:txBody>
      </p:sp>
    </p:spTree>
    <p:extLst>
      <p:ext uri="{BB962C8B-B14F-4D97-AF65-F5344CB8AC3E}">
        <p14:creationId xmlns:p14="http://schemas.microsoft.com/office/powerpoint/2010/main" val="1463975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115AC07-D4F6-68CC-65EC-11E0CFCBD19A}"/>
              </a:ext>
            </a:extLst>
          </p:cNvPr>
          <p:cNvSpPr txBox="1"/>
          <p:nvPr/>
        </p:nvSpPr>
        <p:spPr>
          <a:xfrm>
            <a:off x="-45075" y="-75360"/>
            <a:ext cx="6789572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u="sng" dirty="0"/>
              <a:t>In the next slides,</a:t>
            </a:r>
          </a:p>
          <a:p>
            <a:pPr algn="ctr"/>
            <a:r>
              <a:rPr lang="en-US" sz="3200" u="sng" dirty="0"/>
              <a:t>I ran a naïve bayes classifier with cross validation</a:t>
            </a:r>
            <a:endParaRPr lang="he-IL" sz="3200" u="sng" dirty="0"/>
          </a:p>
        </p:txBody>
      </p:sp>
    </p:spTree>
    <p:extLst>
      <p:ext uri="{BB962C8B-B14F-4D97-AF65-F5344CB8AC3E}">
        <p14:creationId xmlns:p14="http://schemas.microsoft.com/office/powerpoint/2010/main" val="20727165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B1A31D-235D-8730-5575-910B66A25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84842"/>
            <a:ext cx="5334000" cy="4000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8CCD84-B477-407E-6510-F657FE4DE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5994724"/>
            <a:ext cx="5334000" cy="4000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DAA5DC-C686-051A-0F76-1292B5701ED9}"/>
              </a:ext>
            </a:extLst>
          </p:cNvPr>
          <p:cNvSpPr txBox="1"/>
          <p:nvPr/>
        </p:nvSpPr>
        <p:spPr>
          <a:xfrm>
            <a:off x="-45075" y="315907"/>
            <a:ext cx="678957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u="sng" dirty="0"/>
              <a:t>Run 1</a:t>
            </a:r>
            <a:endParaRPr lang="he-IL" sz="2400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C09F1D-6BDD-CC1D-9C1A-9FF0F534B70A}"/>
              </a:ext>
            </a:extLst>
          </p:cNvPr>
          <p:cNvSpPr txBox="1"/>
          <p:nvPr/>
        </p:nvSpPr>
        <p:spPr>
          <a:xfrm>
            <a:off x="-45075" y="5399881"/>
            <a:ext cx="678957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u="sng" dirty="0"/>
              <a:t>Run 2</a:t>
            </a:r>
            <a:endParaRPr lang="he-IL" sz="2400" u="sng" dirty="0"/>
          </a:p>
        </p:txBody>
      </p:sp>
    </p:spTree>
    <p:extLst>
      <p:ext uri="{BB962C8B-B14F-4D97-AF65-F5344CB8AC3E}">
        <p14:creationId xmlns:p14="http://schemas.microsoft.com/office/powerpoint/2010/main" val="9619028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115AC07-D4F6-68CC-65EC-11E0CFCBD19A}"/>
              </a:ext>
            </a:extLst>
          </p:cNvPr>
          <p:cNvSpPr txBox="1"/>
          <p:nvPr/>
        </p:nvSpPr>
        <p:spPr>
          <a:xfrm>
            <a:off x="-45075" y="-75360"/>
            <a:ext cx="6789572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u="sng" dirty="0"/>
              <a:t>In the next slides,</a:t>
            </a:r>
          </a:p>
          <a:p>
            <a:pPr algn="ctr"/>
            <a:r>
              <a:rPr lang="en-US" sz="3200" u="sng" dirty="0"/>
              <a:t>I used ensemble learning</a:t>
            </a:r>
            <a:endParaRPr lang="he-IL" sz="3200" u="sng" dirty="0"/>
          </a:p>
        </p:txBody>
      </p:sp>
    </p:spTree>
    <p:extLst>
      <p:ext uri="{BB962C8B-B14F-4D97-AF65-F5344CB8AC3E}">
        <p14:creationId xmlns:p14="http://schemas.microsoft.com/office/powerpoint/2010/main" val="4152355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115AC07-D4F6-68CC-65EC-11E0CFCBD19A}"/>
              </a:ext>
            </a:extLst>
          </p:cNvPr>
          <p:cNvSpPr txBox="1"/>
          <p:nvPr/>
        </p:nvSpPr>
        <p:spPr>
          <a:xfrm>
            <a:off x="-388437" y="-75360"/>
            <a:ext cx="7476295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Logistic</a:t>
            </a:r>
            <a:r>
              <a:rPr lang="en-US" sz="3200" u="sng" dirty="0"/>
              <a:t> Classifier with </a:t>
            </a:r>
            <a:r>
              <a:rPr lang="en-US" sz="3200" u="sng" dirty="0" err="1"/>
              <a:t>train+test</a:t>
            </a:r>
            <a:r>
              <a:rPr lang="en-US" sz="3200" u="sng" dirty="0"/>
              <a:t> split</a:t>
            </a:r>
            <a:endParaRPr lang="he-IL" sz="32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70623083-23EC-42DF-C725-EB94A0A38C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840940"/>
                  </p:ext>
                </p:extLst>
              </p:nvPr>
            </p:nvGraphicFramePr>
            <p:xfrm>
              <a:off x="1716662" y="5013296"/>
              <a:ext cx="3089402" cy="3251200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1246695">
                      <a:extLst>
                        <a:ext uri="{9D8B030D-6E8A-4147-A177-3AD203B41FA5}">
                          <a16:colId xmlns:a16="http://schemas.microsoft.com/office/drawing/2014/main" val="2139088175"/>
                        </a:ext>
                      </a:extLst>
                    </a:gridCol>
                    <a:gridCol w="1842707">
                      <a:extLst>
                        <a:ext uri="{9D8B030D-6E8A-4147-A177-3AD203B41FA5}">
                          <a16:colId xmlns:a16="http://schemas.microsoft.com/office/drawing/2014/main" val="1161615201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Average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oMath>
                          </a14:m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Reach Predictors</a:t>
                          </a:r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256046079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0.088</a:t>
                          </a:r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450440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0.029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Reaction time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305722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0.090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93475364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0.062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MAD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286297356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0.031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COM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670643042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0.058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Traveled distance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62853464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0.026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AUC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10920789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70623083-23EC-42DF-C725-EB94A0A38C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840940"/>
                  </p:ext>
                </p:extLst>
              </p:nvPr>
            </p:nvGraphicFramePr>
            <p:xfrm>
              <a:off x="1716662" y="5013296"/>
              <a:ext cx="3089402" cy="3251200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1246695">
                      <a:extLst>
                        <a:ext uri="{9D8B030D-6E8A-4147-A177-3AD203B41FA5}">
                          <a16:colId xmlns:a16="http://schemas.microsoft.com/office/drawing/2014/main" val="2139088175"/>
                        </a:ext>
                      </a:extLst>
                    </a:gridCol>
                    <a:gridCol w="1842707">
                      <a:extLst>
                        <a:ext uri="{9D8B030D-6E8A-4147-A177-3AD203B41FA5}">
                          <a16:colId xmlns:a16="http://schemas.microsoft.com/office/drawing/2014/main" val="1161615201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162560" marR="162560" marT="81280" marB="81280">
                        <a:blipFill>
                          <a:blip r:embed="rId2"/>
                          <a:stretch>
                            <a:fillRect l="-488" t="-1493" r="-148780" b="-7074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Reach Predictors</a:t>
                          </a:r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256046079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0.088</a:t>
                          </a:r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450440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0.029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Reaction time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305722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0.090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93475364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0.062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MAD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286297356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0.031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COM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670643042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0.058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Traveled distance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62853464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0.026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AUC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109207896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7871D387-4200-F689-F04B-1CF86C2B8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634421"/>
            <a:ext cx="5334000" cy="4000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DAA223-C924-62DC-76E4-C4D2951C2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642871"/>
            <a:ext cx="6858000" cy="199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2646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115AC07-D4F6-68CC-65EC-11E0CFCBD19A}"/>
              </a:ext>
            </a:extLst>
          </p:cNvPr>
          <p:cNvSpPr txBox="1"/>
          <p:nvPr/>
        </p:nvSpPr>
        <p:spPr>
          <a:xfrm>
            <a:off x="-158579" y="-75360"/>
            <a:ext cx="7016580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Logistic + </a:t>
            </a:r>
            <a:r>
              <a:rPr lang="en-US" sz="3200" u="sng" dirty="0" err="1">
                <a:solidFill>
                  <a:srgbClr val="FF0000"/>
                </a:solidFill>
              </a:rPr>
              <a:t>XGBoost</a:t>
            </a:r>
            <a:r>
              <a:rPr lang="en-US" sz="3200" u="sng" dirty="0"/>
              <a:t> Classifier with </a:t>
            </a:r>
            <a:r>
              <a:rPr lang="en-US" sz="3200" u="sng" dirty="0" err="1"/>
              <a:t>train+test</a:t>
            </a:r>
            <a:r>
              <a:rPr lang="en-US" sz="3200" u="sng" dirty="0"/>
              <a:t> split</a:t>
            </a:r>
          </a:p>
          <a:p>
            <a:pPr algn="ctr"/>
            <a:r>
              <a:rPr lang="en-US" sz="2400" dirty="0"/>
              <a:t>Predictors: </a:t>
            </a:r>
            <a:r>
              <a:rPr lang="nl-NL" sz="2400" i="0" dirty="0">
                <a:effectLst/>
                <a:latin typeface="Menlo"/>
              </a:rPr>
              <a:t>rt, mt, mad, tot_dist, auc</a:t>
            </a:r>
          </a:p>
          <a:p>
            <a:pPr algn="ctr"/>
            <a:endParaRPr lang="he-IL" sz="2400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588F0D-9F45-9F74-C5BD-1A9D01964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15396"/>
            <a:ext cx="6858000" cy="49689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BF16B0-7F01-9262-3A8D-C99B65DB4BA3}"/>
              </a:ext>
            </a:extLst>
          </p:cNvPr>
          <p:cNvSpPr txBox="1"/>
          <p:nvPr/>
        </p:nvSpPr>
        <p:spPr>
          <a:xfrm>
            <a:off x="-158579" y="2642082"/>
            <a:ext cx="70165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50 iterations</a:t>
            </a:r>
            <a:endParaRPr lang="he-IL" sz="1400" b="1" dirty="0"/>
          </a:p>
        </p:txBody>
      </p:sp>
    </p:spTree>
    <p:extLst>
      <p:ext uri="{BB962C8B-B14F-4D97-AF65-F5344CB8AC3E}">
        <p14:creationId xmlns:p14="http://schemas.microsoft.com/office/powerpoint/2010/main" val="27736974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115AC07-D4F6-68CC-65EC-11E0CFCBD19A}"/>
              </a:ext>
            </a:extLst>
          </p:cNvPr>
          <p:cNvSpPr txBox="1"/>
          <p:nvPr/>
        </p:nvSpPr>
        <p:spPr>
          <a:xfrm>
            <a:off x="-45075" y="-75360"/>
            <a:ext cx="6789572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u="sng" dirty="0"/>
              <a:t>In the next slides,</a:t>
            </a:r>
          </a:p>
          <a:p>
            <a:pPr algn="ctr"/>
            <a:r>
              <a:rPr lang="en-US" sz="3200" u="sng" dirty="0"/>
              <a:t>I used Naïve Bayes, with </a:t>
            </a:r>
            <a:r>
              <a:rPr lang="en-US" sz="3200" u="sng" dirty="0" err="1"/>
              <a:t>traj</a:t>
            </a:r>
            <a:r>
              <a:rPr lang="en-US" sz="3200" u="sng" dirty="0"/>
              <a:t> as pred</a:t>
            </a:r>
            <a:endParaRPr lang="he-IL" sz="3200" u="sng" dirty="0"/>
          </a:p>
        </p:txBody>
      </p:sp>
    </p:spTree>
    <p:extLst>
      <p:ext uri="{BB962C8B-B14F-4D97-AF65-F5344CB8AC3E}">
        <p14:creationId xmlns:p14="http://schemas.microsoft.com/office/powerpoint/2010/main" val="6844231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792D49-C673-43AF-24D9-FE088F88A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99381"/>
            <a:ext cx="5334000" cy="4000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BBD00D-88DF-3C6D-2867-98F1C34075D3}"/>
              </a:ext>
            </a:extLst>
          </p:cNvPr>
          <p:cNvSpPr txBox="1"/>
          <p:nvPr/>
        </p:nvSpPr>
        <p:spPr>
          <a:xfrm>
            <a:off x="-158579" y="-75360"/>
            <a:ext cx="7016580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Naïve Bayes </a:t>
            </a:r>
            <a:r>
              <a:rPr lang="en-US" sz="3200" u="sng" dirty="0"/>
              <a:t>Classifier with </a:t>
            </a:r>
            <a:r>
              <a:rPr lang="en-US" sz="3200" u="sng" dirty="0" err="1"/>
              <a:t>train+test</a:t>
            </a:r>
            <a:r>
              <a:rPr lang="en-US" sz="3200" u="sng" dirty="0"/>
              <a:t> split</a:t>
            </a:r>
          </a:p>
          <a:p>
            <a:pPr algn="ctr"/>
            <a:r>
              <a:rPr lang="en-US" sz="2400" dirty="0"/>
              <a:t>Predictors: </a:t>
            </a:r>
            <a:r>
              <a:rPr lang="nl-NL" sz="2400" i="0" dirty="0">
                <a:effectLst/>
                <a:latin typeface="Menlo"/>
              </a:rPr>
              <a:t>30 traj samples</a:t>
            </a:r>
          </a:p>
          <a:p>
            <a:pPr algn="ctr"/>
            <a:endParaRPr lang="he-IL" sz="2400" u="sn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C76940-E5CB-A226-1BA5-E167ABAAF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6874622"/>
            <a:ext cx="5334000" cy="4000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78B937-BA87-15AF-FD1C-E5131B29AB34}"/>
              </a:ext>
            </a:extLst>
          </p:cNvPr>
          <p:cNvSpPr txBox="1"/>
          <p:nvPr/>
        </p:nvSpPr>
        <p:spPr>
          <a:xfrm>
            <a:off x="-158579" y="5589039"/>
            <a:ext cx="701658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Logistic </a:t>
            </a:r>
            <a:r>
              <a:rPr lang="en-US" sz="3200" u="sng" dirty="0"/>
              <a:t>Classifier with </a:t>
            </a:r>
            <a:r>
              <a:rPr lang="en-US" sz="3200" u="sng" dirty="0" err="1"/>
              <a:t>train+test</a:t>
            </a:r>
            <a:r>
              <a:rPr lang="en-US" sz="3200" u="sng" dirty="0"/>
              <a:t> split</a:t>
            </a:r>
          </a:p>
          <a:p>
            <a:pPr algn="ctr"/>
            <a:r>
              <a:rPr lang="nl-NL" sz="2400" dirty="0">
                <a:latin typeface="Menlo"/>
              </a:rPr>
              <a:t>Ridge, lambda = 0.7</a:t>
            </a:r>
            <a:endParaRPr lang="nl-NL" sz="2400" i="0" dirty="0">
              <a:effectLst/>
              <a:latin typeface="Menlo"/>
            </a:endParaRPr>
          </a:p>
          <a:p>
            <a:pPr algn="ctr"/>
            <a:r>
              <a:rPr lang="en-US" sz="2400" dirty="0"/>
              <a:t>Predictors: </a:t>
            </a:r>
            <a:r>
              <a:rPr lang="nl-NL" sz="2400" i="0" dirty="0">
                <a:effectLst/>
                <a:latin typeface="Menlo"/>
              </a:rPr>
              <a:t>30 traj samples</a:t>
            </a:r>
          </a:p>
        </p:txBody>
      </p:sp>
    </p:spTree>
    <p:extLst>
      <p:ext uri="{BB962C8B-B14F-4D97-AF65-F5344CB8AC3E}">
        <p14:creationId xmlns:p14="http://schemas.microsoft.com/office/powerpoint/2010/main" val="9642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115AC07-D4F6-68CC-65EC-11E0CFCBD19A}"/>
              </a:ext>
            </a:extLst>
          </p:cNvPr>
          <p:cNvSpPr txBox="1"/>
          <p:nvPr/>
        </p:nvSpPr>
        <p:spPr>
          <a:xfrm>
            <a:off x="-388437" y="-75360"/>
            <a:ext cx="7476295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Logistic</a:t>
            </a:r>
            <a:r>
              <a:rPr lang="en-US" sz="3200" u="sng" dirty="0"/>
              <a:t> Classifier with </a:t>
            </a:r>
            <a:r>
              <a:rPr lang="en-US" sz="3200" u="sng" dirty="0" err="1"/>
              <a:t>train+test</a:t>
            </a:r>
            <a:r>
              <a:rPr lang="en-US" sz="3200" u="sng" dirty="0"/>
              <a:t> split</a:t>
            </a:r>
            <a:endParaRPr lang="he-IL" sz="32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70623083-23EC-42DF-C725-EB94A0A38C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6334513"/>
                  </p:ext>
                </p:extLst>
              </p:nvPr>
            </p:nvGraphicFramePr>
            <p:xfrm>
              <a:off x="1716662" y="5013296"/>
              <a:ext cx="3089402" cy="3251200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1246695">
                      <a:extLst>
                        <a:ext uri="{9D8B030D-6E8A-4147-A177-3AD203B41FA5}">
                          <a16:colId xmlns:a16="http://schemas.microsoft.com/office/drawing/2014/main" val="2139088175"/>
                        </a:ext>
                      </a:extLst>
                    </a:gridCol>
                    <a:gridCol w="1842707">
                      <a:extLst>
                        <a:ext uri="{9D8B030D-6E8A-4147-A177-3AD203B41FA5}">
                          <a16:colId xmlns:a16="http://schemas.microsoft.com/office/drawing/2014/main" val="1161615201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Average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oMath>
                          </a14:m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Reach Predictors</a:t>
                          </a:r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256046079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0.10</a:t>
                          </a:r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450440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0.04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Reaction time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305722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0.06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93475364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0.008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MAD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286297356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-0.02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COM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670643042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0.16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Traveled distance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62853464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-0.01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AUC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10920789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70623083-23EC-42DF-C725-EB94A0A38C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6334513"/>
                  </p:ext>
                </p:extLst>
              </p:nvPr>
            </p:nvGraphicFramePr>
            <p:xfrm>
              <a:off x="1716662" y="5013296"/>
              <a:ext cx="3089402" cy="3251200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1246695">
                      <a:extLst>
                        <a:ext uri="{9D8B030D-6E8A-4147-A177-3AD203B41FA5}">
                          <a16:colId xmlns:a16="http://schemas.microsoft.com/office/drawing/2014/main" val="2139088175"/>
                        </a:ext>
                      </a:extLst>
                    </a:gridCol>
                    <a:gridCol w="1842707">
                      <a:extLst>
                        <a:ext uri="{9D8B030D-6E8A-4147-A177-3AD203B41FA5}">
                          <a16:colId xmlns:a16="http://schemas.microsoft.com/office/drawing/2014/main" val="1161615201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162560" marR="162560" marT="81280" marB="81280">
                        <a:blipFill>
                          <a:blip r:embed="rId2"/>
                          <a:stretch>
                            <a:fillRect l="-488" t="-1493" r="-148780" b="-7074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Reach Predictors</a:t>
                          </a:r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256046079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0.10</a:t>
                          </a:r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450440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0.04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Reaction time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305722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0.06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93475364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0.008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MAD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286297356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-0.02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COM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670643042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0.16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Traveled distance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62853464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-0.01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AUC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109207896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F23160A-9F97-E4DD-9E85-438633415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761105"/>
            <a:ext cx="5334000" cy="4000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A35CE5-B4E1-531A-7FB5-00ECD3F05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611437"/>
            <a:ext cx="6858000" cy="198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826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115AC07-D4F6-68CC-65EC-11E0CFCBD19A}"/>
              </a:ext>
            </a:extLst>
          </p:cNvPr>
          <p:cNvSpPr txBox="1"/>
          <p:nvPr/>
        </p:nvSpPr>
        <p:spPr>
          <a:xfrm>
            <a:off x="-388437" y="-75360"/>
            <a:ext cx="7476295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SVM</a:t>
            </a:r>
            <a:r>
              <a:rPr lang="en-US" sz="3200" u="sng" dirty="0"/>
              <a:t> Classifier with </a:t>
            </a:r>
            <a:r>
              <a:rPr lang="en-US" sz="3200" u="sng" dirty="0" err="1"/>
              <a:t>train+test</a:t>
            </a:r>
            <a:r>
              <a:rPr lang="en-US" sz="3200" u="sng" dirty="0"/>
              <a:t> split</a:t>
            </a:r>
            <a:endParaRPr lang="he-IL" sz="32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70623083-23EC-42DF-C725-EB94A0A38C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0225274"/>
                  </p:ext>
                </p:extLst>
              </p:nvPr>
            </p:nvGraphicFramePr>
            <p:xfrm>
              <a:off x="1716662" y="5013296"/>
              <a:ext cx="3089402" cy="3251200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1246695">
                      <a:extLst>
                        <a:ext uri="{9D8B030D-6E8A-4147-A177-3AD203B41FA5}">
                          <a16:colId xmlns:a16="http://schemas.microsoft.com/office/drawing/2014/main" val="2139088175"/>
                        </a:ext>
                      </a:extLst>
                    </a:gridCol>
                    <a:gridCol w="1842707">
                      <a:extLst>
                        <a:ext uri="{9D8B030D-6E8A-4147-A177-3AD203B41FA5}">
                          <a16:colId xmlns:a16="http://schemas.microsoft.com/office/drawing/2014/main" val="1161615201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Average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oMath>
                          </a14:m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Reach Predictors</a:t>
                          </a:r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256046079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0.122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450440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0.029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Reaction time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305722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0.096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93475364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0.068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MAD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286297356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-0.023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COM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670643042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0.102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Traveled distance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62853464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-0.015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AUC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10920789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70623083-23EC-42DF-C725-EB94A0A38C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0225274"/>
                  </p:ext>
                </p:extLst>
              </p:nvPr>
            </p:nvGraphicFramePr>
            <p:xfrm>
              <a:off x="1716662" y="5013296"/>
              <a:ext cx="3089402" cy="3251200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1246695">
                      <a:extLst>
                        <a:ext uri="{9D8B030D-6E8A-4147-A177-3AD203B41FA5}">
                          <a16:colId xmlns:a16="http://schemas.microsoft.com/office/drawing/2014/main" val="2139088175"/>
                        </a:ext>
                      </a:extLst>
                    </a:gridCol>
                    <a:gridCol w="1842707">
                      <a:extLst>
                        <a:ext uri="{9D8B030D-6E8A-4147-A177-3AD203B41FA5}">
                          <a16:colId xmlns:a16="http://schemas.microsoft.com/office/drawing/2014/main" val="1161615201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162560" marR="162560" marT="81280" marB="81280">
                        <a:blipFill>
                          <a:blip r:embed="rId2"/>
                          <a:stretch>
                            <a:fillRect l="-488" t="-1493" r="-148780" b="-7074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Reach Predictors</a:t>
                          </a:r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256046079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0.122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450440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0.029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Reaction time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305722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0.096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93475364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0.068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MAD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286297356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-0.023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COM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670643042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0.102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Traveled distance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62853464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-0.015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AUC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109207896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54EAC99-A9DA-C2B1-6374-72F6EAB09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837406"/>
            <a:ext cx="5334000" cy="4000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4D6751-8D5B-BACD-BE0A-C2A85EC5C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703051"/>
            <a:ext cx="6858000" cy="198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327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115AC07-D4F6-68CC-65EC-11E0CFCBD19A}"/>
              </a:ext>
            </a:extLst>
          </p:cNvPr>
          <p:cNvSpPr txBox="1"/>
          <p:nvPr/>
        </p:nvSpPr>
        <p:spPr>
          <a:xfrm>
            <a:off x="-388437" y="-75360"/>
            <a:ext cx="7476295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SVM</a:t>
            </a:r>
            <a:r>
              <a:rPr lang="en-US" sz="3200" u="sng" dirty="0"/>
              <a:t> Classifier with </a:t>
            </a:r>
            <a:r>
              <a:rPr lang="en-US" sz="3200" u="sng" dirty="0" err="1"/>
              <a:t>train+test</a:t>
            </a:r>
            <a:r>
              <a:rPr lang="en-US" sz="3200" u="sng" dirty="0"/>
              <a:t> split</a:t>
            </a:r>
            <a:endParaRPr lang="he-IL" sz="32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70623083-23EC-42DF-C725-EB94A0A38C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7478320"/>
                  </p:ext>
                </p:extLst>
              </p:nvPr>
            </p:nvGraphicFramePr>
            <p:xfrm>
              <a:off x="1716662" y="5013296"/>
              <a:ext cx="3089402" cy="3251200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1246695">
                      <a:extLst>
                        <a:ext uri="{9D8B030D-6E8A-4147-A177-3AD203B41FA5}">
                          <a16:colId xmlns:a16="http://schemas.microsoft.com/office/drawing/2014/main" val="2139088175"/>
                        </a:ext>
                      </a:extLst>
                    </a:gridCol>
                    <a:gridCol w="1842707">
                      <a:extLst>
                        <a:ext uri="{9D8B030D-6E8A-4147-A177-3AD203B41FA5}">
                          <a16:colId xmlns:a16="http://schemas.microsoft.com/office/drawing/2014/main" val="1161615201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Average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oMath>
                          </a14:m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Reach Predictors</a:t>
                          </a:r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256046079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0.124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450440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0.029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Reaction time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305722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0.100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93475364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0.100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MAD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286297356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0.010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COM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670643042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-0.023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Traveled distance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62853464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0.11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AUC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10920789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70623083-23EC-42DF-C725-EB94A0A38C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7478320"/>
                  </p:ext>
                </p:extLst>
              </p:nvPr>
            </p:nvGraphicFramePr>
            <p:xfrm>
              <a:off x="1716662" y="5013296"/>
              <a:ext cx="3089402" cy="3251200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1246695">
                      <a:extLst>
                        <a:ext uri="{9D8B030D-6E8A-4147-A177-3AD203B41FA5}">
                          <a16:colId xmlns:a16="http://schemas.microsoft.com/office/drawing/2014/main" val="2139088175"/>
                        </a:ext>
                      </a:extLst>
                    </a:gridCol>
                    <a:gridCol w="1842707">
                      <a:extLst>
                        <a:ext uri="{9D8B030D-6E8A-4147-A177-3AD203B41FA5}">
                          <a16:colId xmlns:a16="http://schemas.microsoft.com/office/drawing/2014/main" val="1161615201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162560" marR="162560" marT="81280" marB="81280">
                        <a:blipFill>
                          <a:blip r:embed="rId2"/>
                          <a:stretch>
                            <a:fillRect l="-488" t="-1493" r="-148780" b="-7074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Reach Predictors</a:t>
                          </a:r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256046079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0.124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450440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0.029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Reaction time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305722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0.100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93475364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0.100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MAD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286297356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0.010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COM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670643042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-0.023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Traveled distance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62853464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0.11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AUC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109207896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2EF89FE1-FD8F-56A1-4E8A-4A722D4EB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761105"/>
            <a:ext cx="5334000" cy="4000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B188F8-1A42-75C3-ED15-EA9169E12F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635468"/>
            <a:ext cx="6858000" cy="196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06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115AC07-D4F6-68CC-65EC-11E0CFCBD19A}"/>
              </a:ext>
            </a:extLst>
          </p:cNvPr>
          <p:cNvSpPr txBox="1"/>
          <p:nvPr/>
        </p:nvSpPr>
        <p:spPr>
          <a:xfrm>
            <a:off x="-388437" y="-75360"/>
            <a:ext cx="7476295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u="sng" dirty="0"/>
              <a:t>In the next slides:</a:t>
            </a:r>
          </a:p>
          <a:p>
            <a:pPr algn="ctr"/>
            <a:r>
              <a:rPr lang="en-US" sz="3200" u="sng" dirty="0"/>
              <a:t>I tried changing the prior parameter, to see its effect.</a:t>
            </a:r>
          </a:p>
          <a:p>
            <a:pPr algn="ctr"/>
            <a:r>
              <a:rPr lang="en-US" sz="3200" u="sng" dirty="0"/>
              <a:t>It doesn’t seem to make much of a difference.</a:t>
            </a:r>
            <a:endParaRPr lang="he-IL" sz="3200" u="sng" dirty="0"/>
          </a:p>
        </p:txBody>
      </p:sp>
    </p:spTree>
    <p:extLst>
      <p:ext uri="{BB962C8B-B14F-4D97-AF65-F5344CB8AC3E}">
        <p14:creationId xmlns:p14="http://schemas.microsoft.com/office/powerpoint/2010/main" val="958521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115AC07-D4F6-68CC-65EC-11E0CFCBD19A}"/>
              </a:ext>
            </a:extLst>
          </p:cNvPr>
          <p:cNvSpPr txBox="1"/>
          <p:nvPr/>
        </p:nvSpPr>
        <p:spPr>
          <a:xfrm>
            <a:off x="-388437" y="-75360"/>
            <a:ext cx="7476295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Logistic</a:t>
            </a:r>
            <a:r>
              <a:rPr lang="en-US" sz="3200" u="sng" dirty="0"/>
              <a:t> Classifier with </a:t>
            </a:r>
            <a:r>
              <a:rPr lang="en-US" sz="3200" u="sng" dirty="0" err="1"/>
              <a:t>train+test</a:t>
            </a:r>
            <a:r>
              <a:rPr lang="en-US" sz="3200" u="sng" dirty="0"/>
              <a:t> split</a:t>
            </a:r>
          </a:p>
          <a:p>
            <a:pPr algn="ctr"/>
            <a:r>
              <a:rPr lang="en-US" sz="2400" u="sng" dirty="0"/>
              <a:t>Prior = Uniform</a:t>
            </a:r>
            <a:endParaRPr lang="he-IL" sz="24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70623083-23EC-42DF-C725-EB94A0A38C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6794541"/>
                  </p:ext>
                </p:extLst>
              </p:nvPr>
            </p:nvGraphicFramePr>
            <p:xfrm>
              <a:off x="1716662" y="5013296"/>
              <a:ext cx="3089402" cy="3251200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1246695">
                      <a:extLst>
                        <a:ext uri="{9D8B030D-6E8A-4147-A177-3AD203B41FA5}">
                          <a16:colId xmlns:a16="http://schemas.microsoft.com/office/drawing/2014/main" val="2139088175"/>
                        </a:ext>
                      </a:extLst>
                    </a:gridCol>
                    <a:gridCol w="1842707">
                      <a:extLst>
                        <a:ext uri="{9D8B030D-6E8A-4147-A177-3AD203B41FA5}">
                          <a16:colId xmlns:a16="http://schemas.microsoft.com/office/drawing/2014/main" val="1161615201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Average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oMath>
                          </a14:m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Reach Predictors</a:t>
                          </a:r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256046079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0.087</a:t>
                          </a:r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450440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0.018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Reaction time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305722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0.095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93475364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-0.052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MAD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286297356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0.059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COM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670643042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0.13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Traveled distance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62853464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0.018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AUC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10920789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70623083-23EC-42DF-C725-EB94A0A38C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6794541"/>
                  </p:ext>
                </p:extLst>
              </p:nvPr>
            </p:nvGraphicFramePr>
            <p:xfrm>
              <a:off x="1716662" y="5013296"/>
              <a:ext cx="3089402" cy="3251200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1246695">
                      <a:extLst>
                        <a:ext uri="{9D8B030D-6E8A-4147-A177-3AD203B41FA5}">
                          <a16:colId xmlns:a16="http://schemas.microsoft.com/office/drawing/2014/main" val="2139088175"/>
                        </a:ext>
                      </a:extLst>
                    </a:gridCol>
                    <a:gridCol w="1842707">
                      <a:extLst>
                        <a:ext uri="{9D8B030D-6E8A-4147-A177-3AD203B41FA5}">
                          <a16:colId xmlns:a16="http://schemas.microsoft.com/office/drawing/2014/main" val="1161615201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162560" marR="162560" marT="81280" marB="81280">
                        <a:blipFill>
                          <a:blip r:embed="rId2"/>
                          <a:stretch>
                            <a:fillRect l="-488" t="-1493" r="-148780" b="-7074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Reach Predictors</a:t>
                          </a:r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256046079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0.087</a:t>
                          </a:r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450440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0.018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Reaction time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305722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0.095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93475364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-0.052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MAD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286297356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0.059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COM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670643042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0.13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Traveled distance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62853464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0.018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AUC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109207896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19D09948-BE04-59C1-4540-D3883A1CB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856053"/>
            <a:ext cx="5334000" cy="4000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1371CF-97F5-9F17-4EBE-CD94D132C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725624"/>
            <a:ext cx="6858000" cy="200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140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115AC07-D4F6-68CC-65EC-11E0CFCBD19A}"/>
              </a:ext>
            </a:extLst>
          </p:cNvPr>
          <p:cNvSpPr txBox="1"/>
          <p:nvPr/>
        </p:nvSpPr>
        <p:spPr>
          <a:xfrm>
            <a:off x="-388437" y="-75360"/>
            <a:ext cx="7476295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Logistic</a:t>
            </a:r>
            <a:r>
              <a:rPr lang="en-US" sz="3200" u="sng" dirty="0"/>
              <a:t> Classifier with </a:t>
            </a:r>
            <a:r>
              <a:rPr lang="en-US" sz="3200" u="sng" dirty="0" err="1"/>
              <a:t>train+test</a:t>
            </a:r>
            <a:r>
              <a:rPr lang="en-US" sz="3200" u="sng" dirty="0"/>
              <a:t> split</a:t>
            </a:r>
          </a:p>
          <a:p>
            <a:pPr algn="ctr"/>
            <a:r>
              <a:rPr lang="en-US" sz="2400" u="sng" dirty="0"/>
              <a:t>Prior = Uniform</a:t>
            </a:r>
            <a:endParaRPr lang="he-IL" sz="24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70623083-23EC-42DF-C725-EB94A0A38C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4874218"/>
                  </p:ext>
                </p:extLst>
              </p:nvPr>
            </p:nvGraphicFramePr>
            <p:xfrm>
              <a:off x="1716662" y="5013296"/>
              <a:ext cx="3089402" cy="3251200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1246695">
                      <a:extLst>
                        <a:ext uri="{9D8B030D-6E8A-4147-A177-3AD203B41FA5}">
                          <a16:colId xmlns:a16="http://schemas.microsoft.com/office/drawing/2014/main" val="2139088175"/>
                        </a:ext>
                      </a:extLst>
                    </a:gridCol>
                    <a:gridCol w="1842707">
                      <a:extLst>
                        <a:ext uri="{9D8B030D-6E8A-4147-A177-3AD203B41FA5}">
                          <a16:colId xmlns:a16="http://schemas.microsoft.com/office/drawing/2014/main" val="1161615201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Average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oMath>
                          </a14:m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Reach Predictors</a:t>
                          </a:r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256046079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0.108</a:t>
                          </a:r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450440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0.015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Reaction time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305722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0.097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93475364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-0.087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MAD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286297356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-0.096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COM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670643042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0.252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Traveled distance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62853464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-0.121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AUC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10920789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70623083-23EC-42DF-C725-EB94A0A38C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4874218"/>
                  </p:ext>
                </p:extLst>
              </p:nvPr>
            </p:nvGraphicFramePr>
            <p:xfrm>
              <a:off x="1716662" y="5013296"/>
              <a:ext cx="3089402" cy="3251200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1246695">
                      <a:extLst>
                        <a:ext uri="{9D8B030D-6E8A-4147-A177-3AD203B41FA5}">
                          <a16:colId xmlns:a16="http://schemas.microsoft.com/office/drawing/2014/main" val="2139088175"/>
                        </a:ext>
                      </a:extLst>
                    </a:gridCol>
                    <a:gridCol w="1842707">
                      <a:extLst>
                        <a:ext uri="{9D8B030D-6E8A-4147-A177-3AD203B41FA5}">
                          <a16:colId xmlns:a16="http://schemas.microsoft.com/office/drawing/2014/main" val="1161615201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162560" marR="162560" marT="81280" marB="81280">
                        <a:blipFill>
                          <a:blip r:embed="rId2"/>
                          <a:stretch>
                            <a:fillRect l="-488" t="-1493" r="-148780" b="-7074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Reach Predictors</a:t>
                          </a:r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256046079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0.108</a:t>
                          </a:r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450440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0.015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Reaction time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305722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0.097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93475364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-0.087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MAD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286297356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-0.096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COM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670643042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0.252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Traveled distance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62853464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-0.121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AUC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109207896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03D69AF-D0B8-065C-A02B-10BDA3A13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38669"/>
            <a:ext cx="6858000" cy="19906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9F7C7F-FBCC-2332-E95E-AE28898329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1012796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420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9999</TotalTime>
  <Words>735</Words>
  <Application>Microsoft Office PowerPoint</Application>
  <PresentationFormat>Custom</PresentationFormat>
  <Paragraphs>272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Heller</dc:creator>
  <cp:lastModifiedBy>Chen Heller</cp:lastModifiedBy>
  <cp:revision>40</cp:revision>
  <dcterms:created xsi:type="dcterms:W3CDTF">2022-10-20T09:05:35Z</dcterms:created>
  <dcterms:modified xsi:type="dcterms:W3CDTF">2022-10-31T07:33:32Z</dcterms:modified>
</cp:coreProperties>
</file>