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61" r:id="rId2"/>
    <p:sldId id="362" r:id="rId3"/>
    <p:sldId id="374" r:id="rId4"/>
    <p:sldId id="371" r:id="rId5"/>
    <p:sldId id="372" r:id="rId6"/>
    <p:sldId id="373" r:id="rId7"/>
    <p:sldId id="363" r:id="rId8"/>
    <p:sldId id="368" r:id="rId9"/>
    <p:sldId id="375" r:id="rId10"/>
    <p:sldId id="364" r:id="rId11"/>
    <p:sldId id="370" r:id="rId12"/>
    <p:sldId id="365" r:id="rId13"/>
    <p:sldId id="369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FE5"/>
    <a:srgbClr val="E5ECFF"/>
    <a:srgbClr val="F2F2F2"/>
    <a:srgbClr val="FF8989"/>
    <a:srgbClr val="1228F6"/>
    <a:srgbClr val="12D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55" autoAdjust="0"/>
  </p:normalViewPr>
  <p:slideViewPr>
    <p:cSldViewPr snapToGrid="0">
      <p:cViewPr varScale="1">
        <p:scale>
          <a:sx n="117" d="100"/>
          <a:sy n="117" d="100"/>
        </p:scale>
        <p:origin x="10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6CD4C4B-4567-4365-B417-A7CD1376AE8F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97C3D66-E075-4C9A-AC09-E658E1975F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449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Onset time &gt; 100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Reaction time &lt; 320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Movement time &lt; 420 </a:t>
            </a:r>
            <a:r>
              <a:rPr lang="en-US" dirty="0" err="1"/>
              <a:t>ms</a:t>
            </a:r>
            <a:endParaRPr lang="en-US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C3D66-E075-4C9A-AC09-E658E1975F73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64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Onset time &gt; 100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Reaction time &lt; 320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Movement time &lt; 420 </a:t>
            </a:r>
            <a:r>
              <a:rPr lang="en-US" dirty="0" err="1"/>
              <a:t>ms</a:t>
            </a:r>
            <a:endParaRPr lang="en-US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C3D66-E075-4C9A-AC09-E658E1975F73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45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Onset time &gt; 100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Reaction time &lt; 320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Movement time &lt; 420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C3D66-E075-4C9A-AC09-E658E1975F73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391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the prime?</a:t>
            </a:r>
          </a:p>
          <a:p>
            <a:r>
              <a:rPr lang="en-US" dirty="0"/>
              <a:t>If so, we are loosing the effect of the prime, since we discard these trails due to slow movement or incorrect answer.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C3D66-E075-4C9A-AC09-E658E1975F73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6235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C3D66-E075-4C9A-AC09-E658E1975F73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35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3F94-4012-45E3-8EC0-6974EB635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A56F1-8864-4E86-8ECF-36C9198F2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D30A-5A18-4825-BB4F-F2F2DCE9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2336-D485-4243-BC9B-72F9D8E6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6D1B5-B371-46B1-B965-8B5B5B7A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600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109D-C414-4330-858B-5256A4E4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1B22A-3CDC-4743-B429-C59A98A4F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3F0B4-0291-4BB8-B981-C10189F6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2E71B-C167-43F7-8C0D-9D9B2F19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B11F-670B-436D-A57D-6A064C10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04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B348D-1B0E-45C6-8644-A30F972C6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38CA5-10F6-47F5-ACF5-1CEFB83E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BD92-BD07-4978-8FFE-12CA18B0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FFD7-28A1-42B8-884A-AE8B754C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E7443-4A47-4A7F-B810-C7214E8A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783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595E-5691-4257-989A-226E0527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5E5F-B2A3-4953-B2A9-12DEC6CD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D6141-F186-47F4-95E7-020CF031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E7B3-DD84-491D-8BFD-935166DC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B9C4-A7AD-4C3D-96FA-6C3D731B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048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2F12-5DB0-48EB-85DC-1A75B7B6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8821C-7663-430A-B482-D96CB24A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D5489-9CE1-4023-A652-66133DF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BF60-1B7E-43F0-8AF0-4C05846C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B2B5-5982-448B-9DAC-E1039ED6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36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C3E4-BF97-4DBA-9E41-5B75C800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16D9-E4B2-4C8A-9D1C-B1850631A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BC4E6-7644-40E5-ACAF-15AE3C135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3718B-A5AE-4E16-BE9F-75055307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B8964-3A0E-4998-9186-DA7CE1DF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B1CDF-3DE9-4D07-992D-E724815D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53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C153-8EE9-4784-995A-2DE2C7F7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EECF6-2EFE-4BBB-A7AD-C981B3B2D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52F38-D59E-4316-8677-6638032BF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D19A0-AC92-4884-A8F9-B2ABB28B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51049-28A6-45F9-A816-42CB5C2E7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74FB0-6C55-4B31-A1ED-3A0034D9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686F6-D993-47DC-8919-404413F4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D7C97-24DF-477F-9011-80A533F4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105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7C3B-C630-4F38-99E5-82742A9E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8B02D-E67B-4353-B515-7C5F31F7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57D32-2263-485E-920E-1E8C129C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F390B-ABFB-415C-AFA6-08DF54E1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946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D37F3-E945-4BA0-B0E2-F09C6ED8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DF4A5-CF61-4CBF-99BD-5BC54F08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D41A-07D9-4CE5-B241-CB0F8B2B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856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6641-4CA1-4229-B428-DD6EE33F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EDC48-4B25-4CEF-A0B7-8AFDD87E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8F1EE-B027-4765-BDC9-E8B521B23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889CF-B527-4E8A-B2B3-EEB7955F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AD565-C2B1-4D07-9E41-F1FD4C83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E88BA-28DB-454F-88BE-80F82469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334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5099-E400-42F6-AAE0-1C9C7CC2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D5170-0EEE-471D-B5F3-9E77C8FC1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44B84-F6C0-46CC-972F-9B91226A6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809C5-CD1E-48AE-83F2-EE32EBF0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361F5-24AB-4361-AE3D-0F8162EB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D3A1F-AC82-432E-A5C1-CF86FEA0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06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761BA-F818-4156-8FC5-58AA9FCF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5BA82-FD16-47A0-8FF3-20BC57337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12F1-BB5B-4FBE-A185-545A4D2DE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5A8-47E9-4702-8EAF-66BD1C6F973E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1FA4-8AD9-4EFE-99ED-FF05D301A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719B-239A-4B97-99AA-FA26B0F7A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93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i.org/10.1111%2F1467-9280.0042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%2F1467-9280.004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98C73ED-23E3-45AB-A783-5E189972EF71}"/>
              </a:ext>
            </a:extLst>
          </p:cNvPr>
          <p:cNvSpPr/>
          <p:nvPr/>
        </p:nvSpPr>
        <p:spPr>
          <a:xfrm>
            <a:off x="5022638" y="0"/>
            <a:ext cx="21467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09DAF3-7ACE-44EA-9FC8-10C82DEB4B1C}"/>
              </a:ext>
            </a:extLst>
          </p:cNvPr>
          <p:cNvSpPr txBox="1"/>
          <p:nvPr/>
        </p:nvSpPr>
        <p:spPr>
          <a:xfrm>
            <a:off x="0" y="665857"/>
            <a:ext cx="12192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Reducing invalid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Consult before Pre-reg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of mind</a:t>
            </a:r>
          </a:p>
        </p:txBody>
      </p:sp>
    </p:spTree>
    <p:extLst>
      <p:ext uri="{BB962C8B-B14F-4D97-AF65-F5344CB8AC3E}">
        <p14:creationId xmlns:p14="http://schemas.microsoft.com/office/powerpoint/2010/main" val="260250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4628CB-AD49-42EB-B7E6-E45CFE1A441E}"/>
              </a:ext>
            </a:extLst>
          </p:cNvPr>
          <p:cNvSpPr txBox="1"/>
          <p:nvPr/>
        </p:nvSpPr>
        <p:spPr>
          <a:xfrm>
            <a:off x="270056" y="14207"/>
            <a:ext cx="11650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Schmidt, T. (2002)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Exp 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1A029-AC16-4B10-81C8-5B96A723B8CD}"/>
              </a:ext>
            </a:extLst>
          </p:cNvPr>
          <p:cNvGrpSpPr/>
          <p:nvPr/>
        </p:nvGrpSpPr>
        <p:grpSpPr>
          <a:xfrm>
            <a:off x="7023036" y="522896"/>
            <a:ext cx="4932074" cy="2906104"/>
            <a:chOff x="2801757" y="2004099"/>
            <a:chExt cx="7829920" cy="46135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F6C685-DB97-49BB-9E2E-856C04C27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1757" y="2004099"/>
              <a:ext cx="7829920" cy="4613589"/>
            </a:xfrm>
            <a:prstGeom prst="rect">
              <a:avLst/>
            </a:prstGeom>
          </p:spPr>
        </p:pic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2F4B6F21-E20C-4268-8832-2E00CAD380CB}"/>
                </a:ext>
              </a:extLst>
            </p:cNvPr>
            <p:cNvSpPr/>
            <p:nvPr/>
          </p:nvSpPr>
          <p:spPr>
            <a:xfrm>
              <a:off x="8670219" y="2278894"/>
              <a:ext cx="241629" cy="232154"/>
            </a:xfrm>
            <a:prstGeom prst="donut">
              <a:avLst/>
            </a:prstGeom>
            <a:solidFill>
              <a:srgbClr val="FF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9" name="Circle: Hollow 8">
              <a:extLst>
                <a:ext uri="{FF2B5EF4-FFF2-40B4-BE49-F238E27FC236}">
                  <a16:creationId xmlns:a16="http://schemas.microsoft.com/office/drawing/2014/main" id="{811E9DAC-4462-4F85-91EF-E7DDB8E61BDE}"/>
                </a:ext>
              </a:extLst>
            </p:cNvPr>
            <p:cNvSpPr/>
            <p:nvPr/>
          </p:nvSpPr>
          <p:spPr>
            <a:xfrm>
              <a:off x="7950069" y="2984830"/>
              <a:ext cx="241629" cy="232154"/>
            </a:xfrm>
            <a:prstGeom prst="donu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994469D7-5067-4F34-A3BE-B847F289826A}"/>
                </a:ext>
              </a:extLst>
            </p:cNvPr>
            <p:cNvSpPr/>
            <p:nvPr/>
          </p:nvSpPr>
          <p:spPr>
            <a:xfrm>
              <a:off x="7942962" y="4699396"/>
              <a:ext cx="241629" cy="232154"/>
            </a:xfrm>
            <a:prstGeom prst="donu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9FF536E9-CB79-4DD4-A59C-53930D22DA50}"/>
                </a:ext>
              </a:extLst>
            </p:cNvPr>
            <p:cNvSpPr/>
            <p:nvPr/>
          </p:nvSpPr>
          <p:spPr>
            <a:xfrm>
              <a:off x="8674956" y="3988722"/>
              <a:ext cx="241629" cy="232154"/>
            </a:xfrm>
            <a:prstGeom prst="donut">
              <a:avLst/>
            </a:prstGeom>
            <a:solidFill>
              <a:srgbClr val="FF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B018EE-F028-4415-A11C-4EDE6F0784F2}"/>
                </a:ext>
              </a:extLst>
            </p:cNvPr>
            <p:cNvSpPr/>
            <p:nvPr/>
          </p:nvSpPr>
          <p:spPr>
            <a:xfrm>
              <a:off x="5519565" y="2345223"/>
              <a:ext cx="108970" cy="108970"/>
            </a:xfrm>
            <a:prstGeom prst="ellipse">
              <a:avLst/>
            </a:prstGeom>
            <a:solidFill>
              <a:srgbClr val="FF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3BF886-289C-4621-80FB-351DC5CB632A}"/>
                </a:ext>
              </a:extLst>
            </p:cNvPr>
            <p:cNvSpPr/>
            <p:nvPr/>
          </p:nvSpPr>
          <p:spPr>
            <a:xfrm>
              <a:off x="4799416" y="3051160"/>
              <a:ext cx="108970" cy="1089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628507-53BD-4155-8797-012D65DDCA6D}"/>
                </a:ext>
              </a:extLst>
            </p:cNvPr>
            <p:cNvSpPr/>
            <p:nvPr/>
          </p:nvSpPr>
          <p:spPr>
            <a:xfrm>
              <a:off x="4799416" y="4756250"/>
              <a:ext cx="108970" cy="108970"/>
            </a:xfrm>
            <a:prstGeom prst="ellipse">
              <a:avLst/>
            </a:prstGeom>
            <a:solidFill>
              <a:srgbClr val="FF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CDBE77E-EBF9-4F4D-999B-EC42BA323103}"/>
                </a:ext>
              </a:extLst>
            </p:cNvPr>
            <p:cNvSpPr/>
            <p:nvPr/>
          </p:nvSpPr>
          <p:spPr>
            <a:xfrm>
              <a:off x="5519565" y="4045576"/>
              <a:ext cx="108970" cy="1089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B522CC4-F523-4926-AB13-D213017C0E8C}"/>
              </a:ext>
            </a:extLst>
          </p:cNvPr>
          <p:cNvSpPr txBox="1"/>
          <p:nvPr/>
        </p:nvSpPr>
        <p:spPr>
          <a:xfrm>
            <a:off x="270056" y="254553"/>
            <a:ext cx="524624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Tasks: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Mask ID – point to the red/green mask.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Response priming.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Color ID – point to the mask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preceded by a red/green prime.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Prime awareness.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“Hover threshold” = 334ms</a:t>
            </a:r>
            <a:endParaRPr lang="he-IL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65A450-0803-4212-877D-9FC7FE067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900" y="4077110"/>
            <a:ext cx="3419691" cy="24872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8C3CF0-DFD3-4390-A744-068151BBB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56" y="3381558"/>
            <a:ext cx="4898910" cy="33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1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99C09-0C87-47CF-AEA4-15C40302D87A}"/>
              </a:ext>
            </a:extLst>
          </p:cNvPr>
          <p:cNvSpPr txBox="1"/>
          <p:nvPr/>
        </p:nvSpPr>
        <p:spPr>
          <a:xfrm>
            <a:off x="195946" y="989045"/>
            <a:ext cx="111314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Some changes of mind are discarded due to “slow movement”.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74E17-C03A-416D-A886-122CB6524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98" r="31353"/>
          <a:stretch/>
        </p:blipFill>
        <p:spPr>
          <a:xfrm>
            <a:off x="0" y="3224692"/>
            <a:ext cx="4069745" cy="3633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623C72-7AB4-4C4E-A79A-0455BE3E2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745" y="3224692"/>
            <a:ext cx="4009855" cy="3633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7CD2BE-526E-4070-A4D7-244985486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155" y="3189078"/>
            <a:ext cx="4085845" cy="36689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160539-9655-4EA7-9044-9559C1ED088F}"/>
              </a:ext>
            </a:extLst>
          </p:cNvPr>
          <p:cNvSpPr/>
          <p:nvPr/>
        </p:nvSpPr>
        <p:spPr>
          <a:xfrm>
            <a:off x="4439471" y="0"/>
            <a:ext cx="33130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Changes of mind</a:t>
            </a:r>
          </a:p>
        </p:txBody>
      </p:sp>
    </p:spTree>
    <p:extLst>
      <p:ext uri="{BB962C8B-B14F-4D97-AF65-F5344CB8AC3E}">
        <p14:creationId xmlns:p14="http://schemas.microsoft.com/office/powerpoint/2010/main" val="423088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99C09-0C87-47CF-AEA4-15C40302D87A}"/>
              </a:ext>
            </a:extLst>
          </p:cNvPr>
          <p:cNvSpPr txBox="1"/>
          <p:nvPr/>
        </p:nvSpPr>
        <p:spPr>
          <a:xfrm>
            <a:off x="587829" y="368559"/>
            <a:ext cx="1113142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of mind.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many COM trials do we have?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Look at your </a:t>
            </a:r>
            <a:r>
              <a:rPr lang="en-US" dirty="0" err="1"/>
              <a:t>trajs</a:t>
            </a:r>
            <a:r>
              <a:rPr lang="en-US" dirty="0"/>
              <a:t> and see what kind of criterion can apply.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Couldn’t find anything concise. They COM can happen on either half of the space (left / right) and can be early or late. You can have more than a single change of mind.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One prominent feature is the “point of maximum” (where the derivative is 0). This is how I recognize them when I look at the trials.</a:t>
            </a:r>
          </a:p>
        </p:txBody>
      </p:sp>
    </p:spTree>
    <p:extLst>
      <p:ext uri="{BB962C8B-B14F-4D97-AF65-F5344CB8AC3E}">
        <p14:creationId xmlns:p14="http://schemas.microsoft.com/office/powerpoint/2010/main" val="416848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99C09-0C87-47CF-AEA4-15C40302D87A}"/>
              </a:ext>
            </a:extLst>
          </p:cNvPr>
          <p:cNvSpPr txBox="1"/>
          <p:nvPr/>
        </p:nvSpPr>
        <p:spPr>
          <a:xfrm>
            <a:off x="587829" y="368559"/>
            <a:ext cx="111314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 of Z means that the plots do not represent the actual trajectory.</a:t>
            </a:r>
          </a:p>
        </p:txBody>
      </p:sp>
    </p:spTree>
    <p:extLst>
      <p:ext uri="{BB962C8B-B14F-4D97-AF65-F5344CB8AC3E}">
        <p14:creationId xmlns:p14="http://schemas.microsoft.com/office/powerpoint/2010/main" val="152385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99C09-0C87-47CF-AEA4-15C40302D87A}"/>
              </a:ext>
            </a:extLst>
          </p:cNvPr>
          <p:cNvSpPr txBox="1"/>
          <p:nvPr/>
        </p:nvSpPr>
        <p:spPr>
          <a:xfrm>
            <a:off x="0" y="665857"/>
            <a:ext cx="1219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Goal – </a:t>
            </a:r>
            <a:r>
              <a:rPr lang="en-US" dirty="0"/>
              <a:t>Establish reaching as a valid measure for unconscious processing.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06C2C-0C7F-40ED-A73A-96FAEBFA2143}"/>
              </a:ext>
            </a:extLst>
          </p:cNvPr>
          <p:cNvSpPr/>
          <p:nvPr/>
        </p:nvSpPr>
        <p:spPr>
          <a:xfrm>
            <a:off x="5579679" y="0"/>
            <a:ext cx="1032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50AD5-F813-4486-AFBD-AF3868869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464"/>
          <a:stretch/>
        </p:blipFill>
        <p:spPr>
          <a:xfrm>
            <a:off x="9006567" y="2304153"/>
            <a:ext cx="3113314" cy="3518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EACDD9-E918-47D7-8C2A-EFA032511A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9" r="1"/>
          <a:stretch/>
        </p:blipFill>
        <p:spPr>
          <a:xfrm>
            <a:off x="0" y="2304153"/>
            <a:ext cx="8735786" cy="351865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A85A1BA-002A-46A9-88A8-65E206405121}"/>
              </a:ext>
            </a:extLst>
          </p:cNvPr>
          <p:cNvGrpSpPr/>
          <p:nvPr/>
        </p:nvGrpSpPr>
        <p:grpSpPr>
          <a:xfrm>
            <a:off x="4003863" y="2583857"/>
            <a:ext cx="4750252" cy="3126141"/>
            <a:chOff x="3947433" y="2534430"/>
            <a:chExt cx="4750252" cy="3126141"/>
          </a:xfrm>
          <a:solidFill>
            <a:schemeClr val="bg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A241B9-F599-48BD-AA55-C641401E1C82}"/>
                </a:ext>
              </a:extLst>
            </p:cNvPr>
            <p:cNvSpPr/>
            <p:nvPr/>
          </p:nvSpPr>
          <p:spPr>
            <a:xfrm>
              <a:off x="4218214" y="2574471"/>
              <a:ext cx="4479471" cy="3086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2E8F995-8F0A-4A51-908E-3BFDC4C6257E}"/>
                </a:ext>
              </a:extLst>
            </p:cNvPr>
            <p:cNvSpPr/>
            <p:nvPr/>
          </p:nvSpPr>
          <p:spPr>
            <a:xfrm>
              <a:off x="3947433" y="2534430"/>
              <a:ext cx="4479471" cy="20484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8B0D2B0-EEEA-45CA-A153-A8CDBAC44A10}"/>
              </a:ext>
            </a:extLst>
          </p:cNvPr>
          <p:cNvSpPr/>
          <p:nvPr/>
        </p:nvSpPr>
        <p:spPr>
          <a:xfrm>
            <a:off x="8968466" y="2655591"/>
            <a:ext cx="3223534" cy="3330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7676E9-9A9B-45A8-BA37-699151908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110" y="3101271"/>
            <a:ext cx="2432575" cy="251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8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106C2C-0C7F-40ED-A73A-96FAEBFA2143}"/>
              </a:ext>
            </a:extLst>
          </p:cNvPr>
          <p:cNvSpPr/>
          <p:nvPr/>
        </p:nvSpPr>
        <p:spPr>
          <a:xfrm>
            <a:off x="5579677" y="0"/>
            <a:ext cx="1032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Pilot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1891C6-CBA1-459C-B3AA-F4C469DE80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7" t="6936" r="53118" b="52701"/>
          <a:stretch/>
        </p:blipFill>
        <p:spPr>
          <a:xfrm>
            <a:off x="1937268" y="1283026"/>
            <a:ext cx="3067161" cy="27837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928C3F-F00D-48BF-8BDE-D510519705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12" t="6861" r="53203" b="52894"/>
          <a:stretch/>
        </p:blipFill>
        <p:spPr>
          <a:xfrm>
            <a:off x="6992818" y="1283026"/>
            <a:ext cx="3067161" cy="27837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59B98E-F839-4EDD-9C5B-AD93B29E78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78" t="54636" r="53376" b="7864"/>
          <a:stretch/>
        </p:blipFill>
        <p:spPr>
          <a:xfrm>
            <a:off x="7029586" y="4179592"/>
            <a:ext cx="2993624" cy="25939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4815EC-E738-47BC-8064-A3775A8EE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46" t="54525" r="53205" b="7825"/>
          <a:stretch/>
        </p:blipFill>
        <p:spPr>
          <a:xfrm>
            <a:off x="1962190" y="4178260"/>
            <a:ext cx="3017317" cy="25965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44C386-4206-4596-87D4-081180519500}"/>
              </a:ext>
            </a:extLst>
          </p:cNvPr>
          <p:cNvSpPr txBox="1"/>
          <p:nvPr/>
        </p:nvSpPr>
        <p:spPr>
          <a:xfrm>
            <a:off x="0" y="812721"/>
            <a:ext cx="1219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                                                            </a:t>
            </a:r>
            <a:r>
              <a:rPr lang="en-US" u="sng" dirty="0"/>
              <a:t>Pilot 1</a:t>
            </a:r>
            <a:r>
              <a:rPr lang="en-US" dirty="0"/>
              <a:t>                                                                                     </a:t>
            </a:r>
            <a:r>
              <a:rPr lang="en-US" u="sng" dirty="0"/>
              <a:t>Pilot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C6EFD-EC85-46AA-87A3-A5C44FB67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163" y="4029069"/>
            <a:ext cx="901723" cy="507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C5FAA69-6D35-44FB-B97F-EA8741138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721" y="5067917"/>
            <a:ext cx="901723" cy="50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3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5A85F9E-EDCF-4F35-9FB9-18811621899B}"/>
              </a:ext>
            </a:extLst>
          </p:cNvPr>
          <p:cNvGrpSpPr/>
          <p:nvPr/>
        </p:nvGrpSpPr>
        <p:grpSpPr>
          <a:xfrm>
            <a:off x="202939" y="1121229"/>
            <a:ext cx="11560629" cy="5736771"/>
            <a:chOff x="179614" y="1121229"/>
            <a:chExt cx="11560629" cy="573677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0E8FF06-3486-4B28-A462-9F964B3F48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16" t="8616" r="9121" b="8192"/>
            <a:stretch/>
          </p:blipFill>
          <p:spPr>
            <a:xfrm>
              <a:off x="179614" y="1121229"/>
              <a:ext cx="11560629" cy="573677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5E725F-741C-49AC-B129-FAC3FCB412F4}"/>
                </a:ext>
              </a:extLst>
            </p:cNvPr>
            <p:cNvSpPr/>
            <p:nvPr/>
          </p:nvSpPr>
          <p:spPr>
            <a:xfrm>
              <a:off x="1297466" y="1200541"/>
              <a:ext cx="399062" cy="164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10512C-898F-4783-B68E-011510FED7A5}"/>
                </a:ext>
              </a:extLst>
            </p:cNvPr>
            <p:cNvSpPr txBox="1"/>
            <p:nvPr/>
          </p:nvSpPr>
          <p:spPr>
            <a:xfrm>
              <a:off x="1215125" y="1132115"/>
              <a:ext cx="624561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/>
                <a:t>Pilot 1</a:t>
              </a:r>
              <a:endParaRPr lang="he-IL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8E2290-0D3F-4427-85E2-CFA7321AED09}"/>
                </a:ext>
              </a:extLst>
            </p:cNvPr>
            <p:cNvSpPr/>
            <p:nvPr/>
          </p:nvSpPr>
          <p:spPr>
            <a:xfrm>
              <a:off x="1297466" y="1407466"/>
              <a:ext cx="399062" cy="164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88A1A0-8D9A-4901-8713-BE8F727B1621}"/>
                </a:ext>
              </a:extLst>
            </p:cNvPr>
            <p:cNvSpPr txBox="1"/>
            <p:nvPr/>
          </p:nvSpPr>
          <p:spPr>
            <a:xfrm>
              <a:off x="1217847" y="1339040"/>
              <a:ext cx="624561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/>
                <a:t>Pilot 2</a:t>
              </a:r>
              <a:endParaRPr lang="he-IL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AB99C09-0C87-47CF-AEA4-15C40302D87A}"/>
              </a:ext>
            </a:extLst>
          </p:cNvPr>
          <p:cNvSpPr txBox="1"/>
          <p:nvPr/>
        </p:nvSpPr>
        <p:spPr>
          <a:xfrm>
            <a:off x="0" y="627582"/>
            <a:ext cx="117192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Suggestions for reducing the volume?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06C2C-0C7F-40ED-A73A-96FAEBFA2143}"/>
              </a:ext>
            </a:extLst>
          </p:cNvPr>
          <p:cNvSpPr/>
          <p:nvPr/>
        </p:nvSpPr>
        <p:spPr>
          <a:xfrm>
            <a:off x="3473885" y="0"/>
            <a:ext cx="52442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volume of “bad” trials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3B5EFB-7E1C-4676-9F3B-D20CA487DA89}"/>
              </a:ext>
            </a:extLst>
          </p:cNvPr>
          <p:cNvGrpSpPr/>
          <p:nvPr/>
        </p:nvGrpSpPr>
        <p:grpSpPr>
          <a:xfrm>
            <a:off x="1975756" y="1357600"/>
            <a:ext cx="8551506" cy="5361995"/>
            <a:chOff x="1973423" y="622044"/>
            <a:chExt cx="8551506" cy="578964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4B16A1-58BD-43A5-8E32-1482B0FDB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4929" y="622044"/>
              <a:ext cx="0" cy="57896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082EA95-FC1A-4536-B3AA-A4927BBE02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3423" y="622044"/>
              <a:ext cx="0" cy="57896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1D3B2C-23A8-474D-948B-07736688C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8927" y="622044"/>
              <a:ext cx="0" cy="57896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A283B17-F473-4AE4-BD97-FB0BCBA0C4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5984" y="622044"/>
              <a:ext cx="0" cy="57896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6E0885-6B3A-4DBE-93A4-4F76B746B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8592" y="622044"/>
              <a:ext cx="0" cy="57896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54055B-C738-4B40-BFB7-AA4058EB7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8038" y="622044"/>
              <a:ext cx="0" cy="57896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6642BE3-BB64-4B21-B424-7364E859C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8210" y="622044"/>
              <a:ext cx="0" cy="57896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93431-BE73-408C-A5E8-13F02BC51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9927" y="622044"/>
              <a:ext cx="0" cy="57896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27DD93-0A1A-4A52-9B38-8D187FE1B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0983" y="622044"/>
              <a:ext cx="0" cy="57896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714CA8E-664B-4D2C-827C-095CA8677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1655" y="622044"/>
              <a:ext cx="0" cy="57896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0680792-B23D-49E2-81EF-FF41F103A243}"/>
              </a:ext>
            </a:extLst>
          </p:cNvPr>
          <p:cNvSpPr/>
          <p:nvPr/>
        </p:nvSpPr>
        <p:spPr>
          <a:xfrm>
            <a:off x="10543591" y="1357600"/>
            <a:ext cx="953267" cy="5304457"/>
          </a:xfrm>
          <a:prstGeom prst="rect">
            <a:avLst/>
          </a:prstGeom>
          <a:solidFill>
            <a:srgbClr val="E6FFE5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69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99C09-0C87-47CF-AEA4-15C40302D87A}"/>
              </a:ext>
            </a:extLst>
          </p:cNvPr>
          <p:cNvSpPr txBox="1"/>
          <p:nvPr/>
        </p:nvSpPr>
        <p:spPr>
          <a:xfrm>
            <a:off x="5443" y="667110"/>
            <a:ext cx="111314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Goal – </a:t>
            </a:r>
            <a:r>
              <a:rPr lang="en-US" dirty="0"/>
              <a:t>Examine if </a:t>
            </a:r>
            <a:r>
              <a:rPr lang="en-US" u="sng" dirty="0"/>
              <a:t>reaching is a better than keyboard </a:t>
            </a:r>
            <a:r>
              <a:rPr lang="en-US" dirty="0"/>
              <a:t>when measuring unconscious effects.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06C2C-0C7F-40ED-A73A-96FAEBFA2143}"/>
              </a:ext>
            </a:extLst>
          </p:cNvPr>
          <p:cNvSpPr/>
          <p:nvPr/>
        </p:nvSpPr>
        <p:spPr>
          <a:xfrm>
            <a:off x="3510429" y="0"/>
            <a:ext cx="51711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Pre-reg Experiment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F9C16E-30EC-4271-A075-C20F6D414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67" y="3198929"/>
            <a:ext cx="2723449" cy="21615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4945445-8563-40D7-80D7-51359186665D}"/>
              </a:ext>
            </a:extLst>
          </p:cNvPr>
          <p:cNvSpPr txBox="1"/>
          <p:nvPr/>
        </p:nvSpPr>
        <p:spPr>
          <a:xfrm>
            <a:off x="838200" y="2271468"/>
            <a:ext cx="105156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500" b="1" u="sng" dirty="0"/>
              <a:t>Design</a:t>
            </a:r>
            <a:r>
              <a:rPr lang="en-US" sz="1500" b="1" dirty="0"/>
              <a:t>                                                                        </a:t>
            </a:r>
            <a:r>
              <a:rPr lang="en-US" sz="1500" b="1" u="sng" dirty="0"/>
              <a:t>Measure</a:t>
            </a:r>
            <a:r>
              <a:rPr lang="en-US" sz="1500" b="1" dirty="0"/>
              <a:t>                                                                                     </a:t>
            </a:r>
            <a:r>
              <a:rPr lang="en-US" sz="1500" b="1" u="sng" dirty="0"/>
              <a:t>Effect Size Comparison</a:t>
            </a:r>
          </a:p>
          <a:p>
            <a:r>
              <a:rPr lang="en-US" sz="1200" dirty="0"/>
              <a:t>					  	                                                             Taken from previous studies and our pilot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11C66C7-A16D-4341-9FE5-23E22B515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29" t="38570" r="74286"/>
          <a:stretch/>
        </p:blipFill>
        <p:spPr>
          <a:xfrm>
            <a:off x="553616" y="3198929"/>
            <a:ext cx="1278294" cy="216150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A1582F1-9ABD-43C0-9D53-20AED17718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18" b="98843" l="3684" r="95174">
                        <a14:foregroundMark x1="43228" y1="72672" x2="46134" y2="84242"/>
                        <a14:foregroundMark x1="46134" y1="84242" x2="52361" y2="76198"/>
                        <a14:foregroundMark x1="52361" y1="76198" x2="56668" y2="88320"/>
                        <a14:foregroundMark x1="56668" y1="88320" x2="61443" y2="81928"/>
                        <a14:foregroundMark x1="61443" y1="81928" x2="67566" y2="85399"/>
                        <a14:foregroundMark x1="67566" y1="85399" x2="73015" y2="79504"/>
                        <a14:foregroundMark x1="73015" y1="79504" x2="81007" y2="82920"/>
                        <a14:foregroundMark x1="81007" y1="82920" x2="85366" y2="77245"/>
                        <a14:foregroundMark x1="85366" y1="77245" x2="77270" y2="86061"/>
                        <a14:foregroundMark x1="77270" y1="86061" x2="73638" y2="94160"/>
                        <a14:foregroundMark x1="73638" y1="94160" x2="68448" y2="88815"/>
                        <a14:foregroundMark x1="68448" y1="88815" x2="60457" y2="86997"/>
                        <a14:foregroundMark x1="60457" y1="86997" x2="52776" y2="90028"/>
                        <a14:foregroundMark x1="52776" y1="90028" x2="50908" y2="96749"/>
                        <a14:foregroundMark x1="50908" y1="96749" x2="58277" y2="95262"/>
                        <a14:foregroundMark x1="58277" y1="95262" x2="58485" y2="94380"/>
                        <a14:foregroundMark x1="49144" y1="99063" x2="53970" y2="98843"/>
                        <a14:foregroundMark x1="45771" y1="86612" x2="45823" y2="77796"/>
                        <a14:foregroundMark x1="45823" y1="77796" x2="55060" y2="72397"/>
                        <a14:foregroundMark x1="55060" y1="72397" x2="80643" y2="73058"/>
                        <a14:foregroundMark x1="80643" y1="73058" x2="83809" y2="84242"/>
                        <a14:foregroundMark x1="83809" y1="84242" x2="83290" y2="86556"/>
                        <a14:foregroundMark x1="37001" y1="6777" x2="75195" y2="6446"/>
                        <a14:foregroundMark x1="75195" y1="6446" x2="82356" y2="7218"/>
                        <a14:foregroundMark x1="82356" y1="7218" x2="90088" y2="14986"/>
                        <a14:foregroundMark x1="90088" y1="14986" x2="91334" y2="18788"/>
                        <a14:foregroundMark x1="41879" y1="3747" x2="75558" y2="3140"/>
                        <a14:foregroundMark x1="75558" y1="3140" x2="86559" y2="3306"/>
                        <a14:foregroundMark x1="86559" y1="3306" x2="94240" y2="10083"/>
                        <a14:foregroundMark x1="94240" y1="10083" x2="95174" y2="14380"/>
                        <a14:foregroundMark x1="30358" y1="12121" x2="43332" y2="4518"/>
                        <a14:foregroundMark x1="43332" y1="4518" x2="77270" y2="4738"/>
                        <a14:foregroundMark x1="68241" y1="95537" x2="66736" y2="94105"/>
                        <a14:foregroundMark x1="4203" y1="48099" x2="4100" y2="52727"/>
                        <a14:foregroundMark x1="4982" y1="46887" x2="3477" y2="54876"/>
                        <a14:foregroundMark x1="3477" y1="54876" x2="3684" y2="46887"/>
                        <a14:foregroundMark x1="3684" y1="46887" x2="4982" y2="47163"/>
                        <a14:foregroundMark x1="7369" y1="48099" x2="6902" y2="52121"/>
                        <a14:foregroundMark x1="49870" y1="87273" x2="55008" y2="87218"/>
                        <a14:foregroundMark x1="70835" y1="91515" x2="77789" y2="89587"/>
                        <a14:foregroundMark x1="77789" y1="89587" x2="78256" y2="88871"/>
                        <a14:foregroundMark x1="76492" y1="94766" x2="70265" y2="95647"/>
                      </a14:backgroundRemoval>
                    </a14:imgEffect>
                  </a14:imgLayer>
                </a14:imgProps>
              </a:ext>
            </a:extLst>
          </a:blip>
          <a:srcRect l="24689"/>
          <a:stretch/>
        </p:blipFill>
        <p:spPr>
          <a:xfrm>
            <a:off x="5172270" y="3204725"/>
            <a:ext cx="1693506" cy="21179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7E5C071-224E-4791-97C2-558F1B5D00DC}"/>
              </a:ext>
            </a:extLst>
          </p:cNvPr>
          <p:cNvSpPr txBox="1"/>
          <p:nvPr/>
        </p:nvSpPr>
        <p:spPr>
          <a:xfrm>
            <a:off x="5491843" y="2665948"/>
            <a:ext cx="10543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Keyboard</a:t>
            </a:r>
          </a:p>
          <a:p>
            <a:pPr algn="ctr"/>
            <a:r>
              <a:rPr lang="en-US" sz="1200" dirty="0"/>
              <a:t>Group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A68D99-1DA5-4519-B0AC-382A6A02874F}"/>
              </a:ext>
            </a:extLst>
          </p:cNvPr>
          <p:cNvSpPr txBox="1"/>
          <p:nvPr/>
        </p:nvSpPr>
        <p:spPr>
          <a:xfrm>
            <a:off x="3215174" y="2665948"/>
            <a:ext cx="10543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Motion</a:t>
            </a:r>
          </a:p>
          <a:p>
            <a:pPr algn="ctr"/>
            <a:r>
              <a:rPr lang="en-US" sz="1200" dirty="0"/>
              <a:t>Group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687F6E-F522-4AE7-ADD8-DEA811F525EC}"/>
              </a:ext>
            </a:extLst>
          </p:cNvPr>
          <p:cNvSpPr txBox="1"/>
          <p:nvPr/>
        </p:nvSpPr>
        <p:spPr>
          <a:xfrm>
            <a:off x="-762001" y="2512031"/>
            <a:ext cx="39095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2 groups:</a:t>
            </a:r>
          </a:p>
          <a:p>
            <a:r>
              <a:rPr lang="en-US" sz="1200" dirty="0"/>
              <a:t>	   1. Responds with a keyboard</a:t>
            </a:r>
          </a:p>
          <a:p>
            <a:r>
              <a:rPr lang="en-US" sz="1200" dirty="0"/>
              <a:t>    	   2. Responds by reaching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B72A06-BFD7-4D30-B9F7-DB3F4E83562A}"/>
              </a:ext>
            </a:extLst>
          </p:cNvPr>
          <p:cNvSpPr txBox="1"/>
          <p:nvPr/>
        </p:nvSpPr>
        <p:spPr>
          <a:xfrm>
            <a:off x="110412" y="6133119"/>
            <a:ext cx="120815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[1] Xiao, K., Yamauchi, T., &amp; Bowman, C. (2015). Assessing Masked Semantic Priming: Cursor Trajectory versus Response Time Measures. In </a:t>
            </a:r>
            <a:r>
              <a:rPr lang="en-US" sz="1000" dirty="0" err="1"/>
              <a:t>CogSci</a:t>
            </a:r>
            <a:r>
              <a:rPr lang="en-US" sz="1000" dirty="0"/>
              <a:t>.</a:t>
            </a:r>
          </a:p>
          <a:p>
            <a:r>
              <a:rPr lang="en-US" sz="1000" dirty="0"/>
              <a:t>[2] Almeida, J., Mahon, B. Z., </a:t>
            </a:r>
            <a:r>
              <a:rPr lang="en-US" sz="1000" dirty="0" err="1"/>
              <a:t>Zapater-Raberov</a:t>
            </a:r>
            <a:r>
              <a:rPr lang="en-US" sz="1000" dirty="0"/>
              <a:t>, V., </a:t>
            </a:r>
            <a:r>
              <a:rPr lang="en-US" sz="1000" dirty="0" err="1"/>
              <a:t>Dziuba</a:t>
            </a:r>
            <a:r>
              <a:rPr lang="en-US" sz="1000" dirty="0"/>
              <a:t>, A., </a:t>
            </a:r>
            <a:r>
              <a:rPr lang="en-US" sz="1000" dirty="0" err="1"/>
              <a:t>Cabaço</a:t>
            </a:r>
            <a:r>
              <a:rPr lang="en-US" sz="1000" dirty="0"/>
              <a:t>, T., Marques, J. F., &amp; </a:t>
            </a:r>
            <a:r>
              <a:rPr lang="en-US" sz="1000" dirty="0" err="1"/>
              <a:t>Caramazza</a:t>
            </a:r>
            <a:r>
              <a:rPr lang="en-US" sz="1000" dirty="0"/>
              <a:t>, A. (2014). Grasping with the eyes: The role of elongation in visual recognition of manipulable objects. Cognitive, Affective, &amp; Behavioral Neuroscience, 14(1), 319-335.</a:t>
            </a:r>
          </a:p>
          <a:p>
            <a:r>
              <a:rPr lang="en-US" sz="1000" dirty="0"/>
              <a:t>[3] </a:t>
            </a:r>
            <a:r>
              <a:rPr lang="en-US" sz="1000" dirty="0" err="1"/>
              <a:t>Finkbeiner</a:t>
            </a:r>
            <a:r>
              <a:rPr lang="en-US" sz="1000" dirty="0"/>
              <a:t>, M., Song, J. H., Nakayama, K., &amp; </a:t>
            </a:r>
            <a:r>
              <a:rPr lang="en-US" sz="1000" dirty="0" err="1"/>
              <a:t>Caramazza</a:t>
            </a:r>
            <a:r>
              <a:rPr lang="en-US" sz="1000" dirty="0"/>
              <a:t>, A. (2008). Engaging the motor system with masked orthographic primes: A kinematic analysis. Visual cognition, 16(1), 11-22.</a:t>
            </a:r>
            <a:endParaRPr lang="he-IL" sz="10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06AE73B-03BB-4352-B940-FA7044DEE181}"/>
              </a:ext>
            </a:extLst>
          </p:cNvPr>
          <p:cNvGrpSpPr/>
          <p:nvPr/>
        </p:nvGrpSpPr>
        <p:grpSpPr>
          <a:xfrm>
            <a:off x="6803777" y="2710757"/>
            <a:ext cx="5403092" cy="3390286"/>
            <a:chOff x="6515306" y="2710757"/>
            <a:chExt cx="5403092" cy="3390286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DB59632-D05F-48CE-9313-64189150F0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6312"/>
            <a:stretch/>
          </p:blipFill>
          <p:spPr>
            <a:xfrm>
              <a:off x="6515306" y="2710757"/>
              <a:ext cx="5333795" cy="3390286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B2EF33-0977-4BB4-BFC9-1EC39D4B3DA9}"/>
                </a:ext>
              </a:extLst>
            </p:cNvPr>
            <p:cNvSpPr txBox="1"/>
            <p:nvPr/>
          </p:nvSpPr>
          <p:spPr>
            <a:xfrm>
              <a:off x="7688021" y="3849517"/>
              <a:ext cx="741960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b="1" dirty="0"/>
                <a:t>Mouse</a:t>
              </a:r>
            </a:p>
            <a:p>
              <a:pPr algn="ctr"/>
              <a:r>
                <a:rPr lang="en-US" sz="1000" b="1" dirty="0"/>
                <a:t>Tracking</a:t>
              </a:r>
            </a:p>
            <a:p>
              <a:pPr algn="ctr"/>
              <a:r>
                <a:rPr lang="en-US" sz="1000" dirty="0"/>
                <a:t>AUC</a:t>
              </a:r>
              <a:endParaRPr lang="he-IL" sz="1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396821-41E5-4324-8CF1-1ECC27D1C7DF}"/>
                </a:ext>
              </a:extLst>
            </p:cNvPr>
            <p:cNvSpPr txBox="1"/>
            <p:nvPr/>
          </p:nvSpPr>
          <p:spPr>
            <a:xfrm>
              <a:off x="10638729" y="3519261"/>
              <a:ext cx="686397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b="1" dirty="0"/>
                <a:t>Motion</a:t>
              </a:r>
            </a:p>
            <a:p>
              <a:pPr algn="ctr"/>
              <a:r>
                <a:rPr lang="en-US" sz="1000" b="1" dirty="0"/>
                <a:t>Tracking</a:t>
              </a:r>
            </a:p>
            <a:p>
              <a:pPr algn="ctr"/>
              <a:r>
                <a:rPr lang="en-US" sz="1000" dirty="0"/>
                <a:t>RA</a:t>
              </a:r>
              <a:endParaRPr lang="he-IL" sz="1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9FF2A2-CDDB-44A6-AA2B-13586342EBFF}"/>
                </a:ext>
              </a:extLst>
            </p:cNvPr>
            <p:cNvSpPr txBox="1"/>
            <p:nvPr/>
          </p:nvSpPr>
          <p:spPr>
            <a:xfrm>
              <a:off x="8289979" y="4782246"/>
              <a:ext cx="70285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b="1" dirty="0"/>
                <a:t>Keyboard</a:t>
              </a:r>
            </a:p>
            <a:p>
              <a:pPr algn="ctr"/>
              <a:r>
                <a:rPr lang="en-US" sz="1000" dirty="0"/>
                <a:t>RT</a:t>
              </a:r>
              <a:endParaRPr lang="he-IL" sz="1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5A0F933-14B0-4CDA-9C5D-FEA05A1F17DD}"/>
                </a:ext>
              </a:extLst>
            </p:cNvPr>
            <p:cNvSpPr txBox="1"/>
            <p:nvPr/>
          </p:nvSpPr>
          <p:spPr>
            <a:xfrm>
              <a:off x="11232001" y="4074554"/>
              <a:ext cx="686397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b="1" dirty="0"/>
                <a:t>Motion</a:t>
              </a:r>
            </a:p>
            <a:p>
              <a:pPr algn="ctr"/>
              <a:r>
                <a:rPr lang="en-US" sz="1000" b="1" dirty="0"/>
                <a:t>Tracking</a:t>
              </a:r>
            </a:p>
            <a:p>
              <a:pPr algn="ctr"/>
              <a:r>
                <a:rPr lang="en-US" sz="1000" dirty="0"/>
                <a:t>RA</a:t>
              </a:r>
              <a:endParaRPr lang="he-IL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137482-2D9F-4D0F-ACA4-2F5AC23B1977}"/>
                </a:ext>
              </a:extLst>
            </p:cNvPr>
            <p:cNvSpPr txBox="1"/>
            <p:nvPr/>
          </p:nvSpPr>
          <p:spPr>
            <a:xfrm>
              <a:off x="9363423" y="2914396"/>
              <a:ext cx="890418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b="1" dirty="0"/>
                <a:t>Motion</a:t>
              </a:r>
            </a:p>
            <a:p>
              <a:pPr algn="ctr"/>
              <a:r>
                <a:rPr lang="en-US" sz="1000" b="1" dirty="0"/>
                <a:t>Tracking</a:t>
              </a:r>
            </a:p>
            <a:p>
              <a:pPr algn="ctr"/>
              <a:r>
                <a:rPr lang="en-US" sz="1000" dirty="0"/>
                <a:t>Max</a:t>
              </a:r>
            </a:p>
            <a:p>
              <a:pPr algn="ctr"/>
              <a:r>
                <a:rPr lang="en-US" sz="1000" dirty="0"/>
                <a:t>Curvature</a:t>
              </a:r>
              <a:endParaRPr lang="he-IL" sz="1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DFE91AA-3FA4-46B6-BFC4-F89F13CF0266}"/>
                </a:ext>
              </a:extLst>
            </p:cNvPr>
            <p:cNvSpPr txBox="1"/>
            <p:nvPr/>
          </p:nvSpPr>
          <p:spPr>
            <a:xfrm>
              <a:off x="9962856" y="3006786"/>
              <a:ext cx="873372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b="1" dirty="0"/>
                <a:t>Stylus</a:t>
              </a:r>
            </a:p>
            <a:p>
              <a:pPr algn="ctr"/>
              <a:r>
                <a:rPr lang="en-US" sz="1000" b="1" dirty="0"/>
                <a:t>Tracking</a:t>
              </a:r>
            </a:p>
            <a:p>
              <a:pPr algn="ctr"/>
              <a:r>
                <a:rPr lang="en-US" sz="1000" dirty="0"/>
                <a:t>Max</a:t>
              </a:r>
            </a:p>
            <a:p>
              <a:pPr algn="ctr"/>
              <a:r>
                <a:rPr lang="en-US" sz="1000" dirty="0"/>
                <a:t>Curvature</a:t>
              </a:r>
              <a:endParaRPr lang="he-IL" sz="10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4F072D7-35BF-4C20-9D09-E700A3E05269}"/>
                </a:ext>
              </a:extLst>
            </p:cNvPr>
            <p:cNvSpPr txBox="1"/>
            <p:nvPr/>
          </p:nvSpPr>
          <p:spPr>
            <a:xfrm>
              <a:off x="8869430" y="4655767"/>
              <a:ext cx="686397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b="1" dirty="0"/>
                <a:t>Mouse</a:t>
              </a:r>
            </a:p>
            <a:p>
              <a:pPr algn="ctr"/>
              <a:r>
                <a:rPr lang="en-US" sz="1000" b="1" dirty="0"/>
                <a:t>Tracking</a:t>
              </a:r>
            </a:p>
            <a:p>
              <a:pPr algn="ctr"/>
              <a:r>
                <a:rPr lang="en-US" sz="1000" dirty="0"/>
                <a:t>AUC</a:t>
              </a:r>
              <a:endParaRPr lang="he-IL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38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99C09-0C87-47CF-AEA4-15C40302D87A}"/>
              </a:ext>
            </a:extLst>
          </p:cNvPr>
          <p:cNvSpPr txBox="1"/>
          <p:nvPr/>
        </p:nvSpPr>
        <p:spPr>
          <a:xfrm>
            <a:off x="587829" y="700770"/>
            <a:ext cx="1113142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Suggestions for reducing the volume?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Onset time &gt; 100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Reaction time &lt; 320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Movement time &lt; 420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06C2C-0C7F-40ED-A73A-96FAEBFA2143}"/>
              </a:ext>
            </a:extLst>
          </p:cNvPr>
          <p:cNvSpPr/>
          <p:nvPr/>
        </p:nvSpPr>
        <p:spPr>
          <a:xfrm>
            <a:off x="3473885" y="0"/>
            <a:ext cx="52442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volume of “bad” trials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803E9-1ED8-49FE-93BD-EE27D09B9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60" t="3842" r="9222" b="5896"/>
          <a:stretch/>
        </p:blipFill>
        <p:spPr>
          <a:xfrm>
            <a:off x="83974" y="3074437"/>
            <a:ext cx="5890623" cy="3718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4ED87-6381-4A72-98B8-52D5661EF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6" t="5306" r="8477" b="5374"/>
          <a:stretch/>
        </p:blipFill>
        <p:spPr>
          <a:xfrm>
            <a:off x="6486856" y="3125756"/>
            <a:ext cx="5639831" cy="37182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B76123-52D4-41FC-8366-BE9DDC1115B5}"/>
              </a:ext>
            </a:extLst>
          </p:cNvPr>
          <p:cNvSpPr txBox="1"/>
          <p:nvPr/>
        </p:nvSpPr>
        <p:spPr>
          <a:xfrm>
            <a:off x="587829" y="2479425"/>
            <a:ext cx="1113142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u="sng" dirty="0"/>
              <a:t>Number of bad trials per subject</a:t>
            </a:r>
          </a:p>
          <a:p>
            <a:r>
              <a:rPr lang="en-US" dirty="0"/>
              <a:t>                                         </a:t>
            </a:r>
            <a:r>
              <a:rPr lang="en-US" u="sng" dirty="0"/>
              <a:t>Pilot 2</a:t>
            </a:r>
            <a:r>
              <a:rPr lang="en-US" dirty="0"/>
              <a:t>                                                                                                            </a:t>
            </a:r>
            <a:r>
              <a:rPr lang="en-US" u="sng" dirty="0"/>
              <a:t>Pilot 3</a:t>
            </a:r>
          </a:p>
        </p:txBody>
      </p:sp>
    </p:spTree>
    <p:extLst>
      <p:ext uri="{BB962C8B-B14F-4D97-AF65-F5344CB8AC3E}">
        <p14:creationId xmlns:p14="http://schemas.microsoft.com/office/powerpoint/2010/main" val="69948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B2876E-9FE1-47E5-854C-EC1D407DB988}"/>
              </a:ext>
            </a:extLst>
          </p:cNvPr>
          <p:cNvSpPr txBox="1"/>
          <p:nvPr/>
        </p:nvSpPr>
        <p:spPr>
          <a:xfrm>
            <a:off x="93307" y="595101"/>
            <a:ext cx="7063736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Changes of mind Could occur at 4 timepoints: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Post hoc -</a:t>
            </a:r>
            <a:r>
              <a:rPr lang="en-US" dirty="0"/>
              <a:t> A short delay after touching the 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On the fly -</a:t>
            </a:r>
            <a:r>
              <a:rPr lang="en-US" dirty="0"/>
              <a:t> Immediately after touching the 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Prior -</a:t>
            </a:r>
            <a:r>
              <a:rPr lang="en-US" dirty="0"/>
              <a:t> Just before touching the 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Early - </a:t>
            </a:r>
            <a:r>
              <a:rPr lang="en-US" dirty="0"/>
              <a:t>Far from the screen.</a:t>
            </a:r>
          </a:p>
          <a:p>
            <a:endParaRPr lang="en-US" dirty="0"/>
          </a:p>
          <a:p>
            <a:r>
              <a:rPr lang="en-US" b="1" u="sng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Caused by the prime?</a:t>
            </a:r>
          </a:p>
          <a:p>
            <a:r>
              <a:rPr lang="en-US" dirty="0"/>
              <a:t>      Usually regarded as: “Slow movement”, “Incorrect answer”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difference between 1-3?</a:t>
            </a:r>
          </a:p>
          <a:p>
            <a:r>
              <a:rPr lang="en-US" dirty="0"/>
              <a:t>     Should they be treated differently?</a:t>
            </a:r>
          </a:p>
          <a:p>
            <a:r>
              <a:rPr lang="en-US" dirty="0"/>
              <a:t>     Is (1) generated by a different motor plan?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Criterion for recognizing COM?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will we benefit from recognizing COMs?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1 and 2 be differentiated with a “hover threshold”</a:t>
            </a:r>
          </a:p>
          <a:p>
            <a:r>
              <a:rPr lang="en-US" dirty="0"/>
              <a:t>      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Schmidt, T. (2002)</a:t>
            </a:r>
            <a:r>
              <a:rPr lang="en-US" dirty="0"/>
              <a:t>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multiple changes of mind in one reach is possible.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03600C-8A7D-4A60-BF01-534A146CBEF5}"/>
              </a:ext>
            </a:extLst>
          </p:cNvPr>
          <p:cNvSpPr/>
          <p:nvPr/>
        </p:nvSpPr>
        <p:spPr>
          <a:xfrm>
            <a:off x="4439471" y="0"/>
            <a:ext cx="33130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Changes of mind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F803A-03E0-4B2D-94CA-9B59A11E63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6" r="68026" b="51020"/>
          <a:stretch/>
        </p:blipFill>
        <p:spPr>
          <a:xfrm>
            <a:off x="7292145" y="816429"/>
            <a:ext cx="2198223" cy="22805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FFA380-6B74-4DD2-8C7E-3D0627E79F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011" t="498" r="3141" b="50522"/>
          <a:stretch/>
        </p:blipFill>
        <p:spPr>
          <a:xfrm>
            <a:off x="9625471" y="849086"/>
            <a:ext cx="2198223" cy="2280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18BCD1-8A35-4E3F-B9B8-E9333C30A8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0" t="50885" r="68152" b="135"/>
          <a:stretch/>
        </p:blipFill>
        <p:spPr>
          <a:xfrm>
            <a:off x="9657350" y="3490079"/>
            <a:ext cx="2198223" cy="22805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7C930D-3630-42CF-8A2B-3026F064AB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008" t="51126" r="3144" b="-106"/>
          <a:stretch/>
        </p:blipFill>
        <p:spPr>
          <a:xfrm>
            <a:off x="7292145" y="3457423"/>
            <a:ext cx="2198223" cy="22805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79FEC7-AD40-4F80-AC4B-8C4B4157EAA3}"/>
              </a:ext>
            </a:extLst>
          </p:cNvPr>
          <p:cNvSpPr txBox="1"/>
          <p:nvPr/>
        </p:nvSpPr>
        <p:spPr>
          <a:xfrm>
            <a:off x="7684000" y="595101"/>
            <a:ext cx="3652693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1)                                         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3)                                         4)</a:t>
            </a:r>
          </a:p>
        </p:txBody>
      </p:sp>
    </p:spTree>
    <p:extLst>
      <p:ext uri="{BB962C8B-B14F-4D97-AF65-F5344CB8AC3E}">
        <p14:creationId xmlns:p14="http://schemas.microsoft.com/office/powerpoint/2010/main" val="251075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B2876E-9FE1-47E5-854C-EC1D407DB988}"/>
              </a:ext>
            </a:extLst>
          </p:cNvPr>
          <p:cNvSpPr txBox="1"/>
          <p:nvPr/>
        </p:nvSpPr>
        <p:spPr>
          <a:xfrm>
            <a:off x="93307" y="706544"/>
            <a:ext cx="7315200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Number of incorrect trials, some of which might qualify as changes of mind.</a:t>
            </a:r>
          </a:p>
          <a:p>
            <a:endParaRPr lang="en-US" dirty="0"/>
          </a:p>
          <a:p>
            <a:r>
              <a:rPr lang="en-US" dirty="0"/>
              <a:t>Percent of “Incorrect” trials out of valid trials:</a:t>
            </a:r>
          </a:p>
          <a:p>
            <a:r>
              <a:rPr lang="en-US" dirty="0"/>
              <a:t>Pilot 1 – 20%</a:t>
            </a:r>
          </a:p>
          <a:p>
            <a:r>
              <a:rPr lang="en-US" dirty="0"/>
              <a:t>Pilot 2 – 26% </a:t>
            </a:r>
          </a:p>
          <a:p>
            <a:r>
              <a:rPr lang="en-US" sz="1200" dirty="0"/>
              <a:t>(An incorrect trial cannot have any other reason for disqualification)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03600C-8A7D-4A60-BF01-534A146CBEF5}"/>
              </a:ext>
            </a:extLst>
          </p:cNvPr>
          <p:cNvSpPr/>
          <p:nvPr/>
        </p:nvSpPr>
        <p:spPr>
          <a:xfrm>
            <a:off x="4439471" y="0"/>
            <a:ext cx="33130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Changes of mind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3CB27-687A-41CB-A571-D1504B05DA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60" t="65154" r="69711" b="5896"/>
          <a:stretch/>
        </p:blipFill>
        <p:spPr>
          <a:xfrm>
            <a:off x="5993237" y="2042841"/>
            <a:ext cx="2364882" cy="1924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8E4D4-FDDA-452C-B2BF-23AC5C40B5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56" t="64745" r="69622" b="5374"/>
          <a:stretch/>
        </p:blipFill>
        <p:spPr>
          <a:xfrm>
            <a:off x="6096000" y="4815120"/>
            <a:ext cx="2262119" cy="20075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DB763D-8048-473E-A195-0C67D1C60EB3}"/>
              </a:ext>
            </a:extLst>
          </p:cNvPr>
          <p:cNvSpPr txBox="1"/>
          <p:nvPr/>
        </p:nvSpPr>
        <p:spPr>
          <a:xfrm>
            <a:off x="8529176" y="5634235"/>
            <a:ext cx="8318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Pilot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13C14C-1303-4416-AAE9-64C3EFCC579E}"/>
              </a:ext>
            </a:extLst>
          </p:cNvPr>
          <p:cNvSpPr txBox="1"/>
          <p:nvPr/>
        </p:nvSpPr>
        <p:spPr>
          <a:xfrm>
            <a:off x="8492368" y="2820544"/>
            <a:ext cx="9054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Pilot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36A976-6D40-4D53-B2C9-79E2360C8013}"/>
              </a:ext>
            </a:extLst>
          </p:cNvPr>
          <p:cNvGrpSpPr/>
          <p:nvPr/>
        </p:nvGrpSpPr>
        <p:grpSpPr>
          <a:xfrm>
            <a:off x="3277639" y="2556103"/>
            <a:ext cx="1753380" cy="3472549"/>
            <a:chOff x="3277639" y="2556103"/>
            <a:chExt cx="1753380" cy="34725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75D92B-6CFB-4DD2-8371-FF644B43774C}"/>
                </a:ext>
              </a:extLst>
            </p:cNvPr>
            <p:cNvGrpSpPr/>
            <p:nvPr/>
          </p:nvGrpSpPr>
          <p:grpSpPr>
            <a:xfrm>
              <a:off x="3277639" y="2556103"/>
              <a:ext cx="1753380" cy="3472549"/>
              <a:chOff x="7641818" y="2577164"/>
              <a:chExt cx="2006035" cy="397293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E27F2E2-2ECE-45B8-B1FA-11680D8EE0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8388" t="50229" r="24104" b="8192"/>
              <a:stretch/>
            </p:blipFill>
            <p:spPr>
              <a:xfrm>
                <a:off x="8588829" y="3682913"/>
                <a:ext cx="1059024" cy="286718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23870C4-1B80-46F0-9513-1B26C0FE60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103" t="34200" r="85389" b="8187"/>
              <a:stretch/>
            </p:blipFill>
            <p:spPr>
              <a:xfrm>
                <a:off x="7641818" y="2577164"/>
                <a:ext cx="1059024" cy="397293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306CB9D-265C-4F9C-AAFB-3E23C029D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3216" t="7500" r="79276" b="80967"/>
              <a:stretch/>
            </p:blipFill>
            <p:spPr>
              <a:xfrm>
                <a:off x="8526225" y="2651246"/>
                <a:ext cx="1059024" cy="795254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B9FFFD-0B06-46FC-8E97-4DA9FB081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5075" y="2615912"/>
              <a:ext cx="826920" cy="574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847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206B7BE-CA38-4893-86FA-D7490E151041}"/>
              </a:ext>
            </a:extLst>
          </p:cNvPr>
          <p:cNvGrpSpPr/>
          <p:nvPr/>
        </p:nvGrpSpPr>
        <p:grpSpPr>
          <a:xfrm>
            <a:off x="372158" y="3214009"/>
            <a:ext cx="3439397" cy="3651690"/>
            <a:chOff x="2289308" y="35068868"/>
            <a:chExt cx="6443081" cy="684077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51C6870-0158-4504-83CD-D725BFAE1E31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77"/>
              <a:ext cx="56076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181FFE7-5732-45CA-B0F9-821F0B3C4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95"/>
              <a:ext cx="0" cy="55656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1C715-BB98-4206-9FA2-50612BAC5F31}"/>
                </a:ext>
              </a:extLst>
            </p:cNvPr>
            <p:cNvSpPr txBox="1"/>
            <p:nvPr/>
          </p:nvSpPr>
          <p:spPr>
            <a:xfrm>
              <a:off x="2289308" y="37625925"/>
              <a:ext cx="681222" cy="114768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Z</a:t>
              </a:r>
              <a:endParaRPr lang="he-IL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02941-D45E-4588-80A3-576059D7C54F}"/>
                </a:ext>
              </a:extLst>
            </p:cNvPr>
            <p:cNvSpPr txBox="1"/>
            <p:nvPr/>
          </p:nvSpPr>
          <p:spPr>
            <a:xfrm>
              <a:off x="5036299" y="40761962"/>
              <a:ext cx="2289279" cy="114768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X</a:t>
              </a:r>
              <a:endParaRPr lang="he-IL" sz="24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7A35ABC-28E3-401A-97E1-41E8EB6F8F9A}"/>
                </a:ext>
              </a:extLst>
            </p:cNvPr>
            <p:cNvSpPr/>
            <p:nvPr/>
          </p:nvSpPr>
          <p:spPr>
            <a:xfrm>
              <a:off x="3460748" y="35068868"/>
              <a:ext cx="5271639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Screen</a:t>
              </a:r>
              <a:endParaRPr lang="he-IL" sz="28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BD6A05-3BC0-4B96-8A90-5CCEEC42B8B1}"/>
              </a:ext>
            </a:extLst>
          </p:cNvPr>
          <p:cNvGrpSpPr/>
          <p:nvPr/>
        </p:nvGrpSpPr>
        <p:grpSpPr>
          <a:xfrm>
            <a:off x="4366563" y="3214009"/>
            <a:ext cx="3439397" cy="3651690"/>
            <a:chOff x="2289308" y="35068868"/>
            <a:chExt cx="6443081" cy="684077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8E0A033-DCD4-471D-878D-AAA56150065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77"/>
              <a:ext cx="56076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41451EC-7F6A-4717-8BC4-E145FCF3C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95"/>
              <a:ext cx="0" cy="55656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9F8774-9AA8-4392-BD5F-31C452F573AD}"/>
                </a:ext>
              </a:extLst>
            </p:cNvPr>
            <p:cNvSpPr txBox="1"/>
            <p:nvPr/>
          </p:nvSpPr>
          <p:spPr>
            <a:xfrm>
              <a:off x="2289308" y="37625925"/>
              <a:ext cx="681222" cy="114768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Z</a:t>
              </a:r>
              <a:endParaRPr lang="he-IL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0E91EE-54CC-419F-9B9E-C0878F0B65F1}"/>
                </a:ext>
              </a:extLst>
            </p:cNvPr>
            <p:cNvSpPr txBox="1"/>
            <p:nvPr/>
          </p:nvSpPr>
          <p:spPr>
            <a:xfrm>
              <a:off x="5036299" y="40761962"/>
              <a:ext cx="2289279" cy="114768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X</a:t>
              </a:r>
              <a:endParaRPr lang="he-IL" sz="24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CB1F6ED-63E8-4C8C-81F0-A829EF4AF36E}"/>
                </a:ext>
              </a:extLst>
            </p:cNvPr>
            <p:cNvSpPr/>
            <p:nvPr/>
          </p:nvSpPr>
          <p:spPr>
            <a:xfrm>
              <a:off x="3460748" y="35068868"/>
              <a:ext cx="5271639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Screen</a:t>
              </a:r>
              <a:endParaRPr lang="he-IL" sz="28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A14A9F-BF1A-4D5A-94AA-66AFED31A6E1}"/>
              </a:ext>
            </a:extLst>
          </p:cNvPr>
          <p:cNvGrpSpPr/>
          <p:nvPr/>
        </p:nvGrpSpPr>
        <p:grpSpPr>
          <a:xfrm>
            <a:off x="8380445" y="3214009"/>
            <a:ext cx="3439397" cy="3651690"/>
            <a:chOff x="2289308" y="35068868"/>
            <a:chExt cx="6443081" cy="684077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CFF4D5-2F7E-4CDD-9C11-DE4764213EBB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77"/>
              <a:ext cx="56076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316E53C-08E9-457D-9259-6EB291D271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95"/>
              <a:ext cx="0" cy="55656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A39C70-96AE-43AC-83E4-DFC029657DBA}"/>
                </a:ext>
              </a:extLst>
            </p:cNvPr>
            <p:cNvSpPr txBox="1"/>
            <p:nvPr/>
          </p:nvSpPr>
          <p:spPr>
            <a:xfrm>
              <a:off x="2289308" y="37625925"/>
              <a:ext cx="681222" cy="114768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Z</a:t>
              </a:r>
              <a:endParaRPr lang="he-IL" sz="2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C31852-2819-4594-A31D-71A5FC0FD5BE}"/>
                </a:ext>
              </a:extLst>
            </p:cNvPr>
            <p:cNvSpPr txBox="1"/>
            <p:nvPr/>
          </p:nvSpPr>
          <p:spPr>
            <a:xfrm>
              <a:off x="5036299" y="40761962"/>
              <a:ext cx="2289279" cy="114768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X</a:t>
              </a:r>
              <a:endParaRPr lang="he-IL" sz="2400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1327777-526D-4DD7-BFA8-5B4F6CFAC6A6}"/>
                </a:ext>
              </a:extLst>
            </p:cNvPr>
            <p:cNvSpPr/>
            <p:nvPr/>
          </p:nvSpPr>
          <p:spPr>
            <a:xfrm>
              <a:off x="3460748" y="35068868"/>
              <a:ext cx="5271639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Screen</a:t>
              </a:r>
              <a:endParaRPr lang="he-IL" sz="28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56EF084-670B-4982-BC84-C5AEC45FCFE3}"/>
              </a:ext>
            </a:extLst>
          </p:cNvPr>
          <p:cNvGrpSpPr/>
          <p:nvPr/>
        </p:nvGrpSpPr>
        <p:grpSpPr>
          <a:xfrm>
            <a:off x="372158" y="41599"/>
            <a:ext cx="3439397" cy="3071933"/>
            <a:chOff x="2289308" y="35068868"/>
            <a:chExt cx="6443081" cy="575471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7C76C53-672E-4BD0-A59C-BA73027C28C2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77"/>
              <a:ext cx="56076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6AA9BBE-8019-41D0-A6D3-6D730D0E8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95"/>
              <a:ext cx="0" cy="55656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224C9DD-A136-41B8-8E1A-7F26F7E5D649}"/>
                </a:ext>
              </a:extLst>
            </p:cNvPr>
            <p:cNvSpPr txBox="1"/>
            <p:nvPr/>
          </p:nvSpPr>
          <p:spPr>
            <a:xfrm>
              <a:off x="2289308" y="37625925"/>
              <a:ext cx="681222" cy="114768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Z</a:t>
              </a:r>
              <a:endParaRPr lang="he-IL" sz="2400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E1D74F2-EDB0-42E2-A2B0-8B849D7C27BA}"/>
                </a:ext>
              </a:extLst>
            </p:cNvPr>
            <p:cNvSpPr/>
            <p:nvPr/>
          </p:nvSpPr>
          <p:spPr>
            <a:xfrm>
              <a:off x="3460748" y="35068868"/>
              <a:ext cx="5271639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Screen</a:t>
              </a:r>
              <a:endParaRPr lang="he-IL" sz="28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2514A9-E844-4C41-B270-CBEC8A364381}"/>
              </a:ext>
            </a:extLst>
          </p:cNvPr>
          <p:cNvGrpSpPr/>
          <p:nvPr/>
        </p:nvGrpSpPr>
        <p:grpSpPr>
          <a:xfrm>
            <a:off x="4366563" y="41599"/>
            <a:ext cx="3439397" cy="3071933"/>
            <a:chOff x="2289308" y="35068868"/>
            <a:chExt cx="6443081" cy="575471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79DB4BE-7B8A-4BD5-90DB-AA3C3F6C30CD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77"/>
              <a:ext cx="56076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CF735F6-5FDD-4D83-B78F-BCA6CB746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95"/>
              <a:ext cx="0" cy="55656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C42DD7-021C-4C99-B026-C6435CBBEDDC}"/>
                </a:ext>
              </a:extLst>
            </p:cNvPr>
            <p:cNvSpPr txBox="1"/>
            <p:nvPr/>
          </p:nvSpPr>
          <p:spPr>
            <a:xfrm>
              <a:off x="2289308" y="37625925"/>
              <a:ext cx="681222" cy="114768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Z</a:t>
              </a:r>
              <a:endParaRPr lang="he-IL" sz="2400" dirty="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14036425-0863-4CD8-90E3-F417DE2F841A}"/>
                </a:ext>
              </a:extLst>
            </p:cNvPr>
            <p:cNvSpPr/>
            <p:nvPr/>
          </p:nvSpPr>
          <p:spPr>
            <a:xfrm>
              <a:off x="3460748" y="35068868"/>
              <a:ext cx="5271639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Screen</a:t>
              </a:r>
              <a:endParaRPr lang="he-IL" sz="28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A2765FC-EC9B-48F8-B6C5-3F810E90874A}"/>
              </a:ext>
            </a:extLst>
          </p:cNvPr>
          <p:cNvGrpSpPr/>
          <p:nvPr/>
        </p:nvGrpSpPr>
        <p:grpSpPr>
          <a:xfrm>
            <a:off x="8380445" y="41599"/>
            <a:ext cx="3439397" cy="3071933"/>
            <a:chOff x="2289308" y="35068868"/>
            <a:chExt cx="6443081" cy="575471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0BED41B-CD2E-425E-BCDD-461B191058D9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77"/>
              <a:ext cx="56076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E8254BB-BE4A-4108-B7BE-84EE82AF5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95"/>
              <a:ext cx="0" cy="55656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44E9998-F94D-401F-B576-1C5E1B283D91}"/>
                </a:ext>
              </a:extLst>
            </p:cNvPr>
            <p:cNvSpPr txBox="1"/>
            <p:nvPr/>
          </p:nvSpPr>
          <p:spPr>
            <a:xfrm>
              <a:off x="2289308" y="37625925"/>
              <a:ext cx="681222" cy="114768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Z</a:t>
              </a:r>
              <a:endParaRPr lang="he-IL" sz="2400" dirty="0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5792D69-DAE2-4067-B29F-1D32BEB22119}"/>
                </a:ext>
              </a:extLst>
            </p:cNvPr>
            <p:cNvSpPr/>
            <p:nvPr/>
          </p:nvSpPr>
          <p:spPr>
            <a:xfrm>
              <a:off x="3460748" y="35068868"/>
              <a:ext cx="5271639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Screen</a:t>
              </a:r>
              <a:endParaRPr lang="he-IL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371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</TotalTime>
  <Words>786</Words>
  <Application>Microsoft Office PowerPoint</Application>
  <PresentationFormat>Widescreen</PresentationFormat>
  <Paragraphs>144</Paragraphs>
  <Slides>13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157</cp:revision>
  <dcterms:created xsi:type="dcterms:W3CDTF">2021-04-18T07:44:32Z</dcterms:created>
  <dcterms:modified xsi:type="dcterms:W3CDTF">2022-02-13T08:50:24Z</dcterms:modified>
</cp:coreProperties>
</file>