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0" r:id="rId3"/>
    <p:sldId id="261" r:id="rId4"/>
    <p:sldId id="262" r:id="rId5"/>
    <p:sldId id="258" r:id="rId6"/>
    <p:sldId id="263" r:id="rId7"/>
    <p:sldId id="281" r:id="rId8"/>
    <p:sldId id="267" r:id="rId9"/>
    <p:sldId id="268" r:id="rId10"/>
    <p:sldId id="282" r:id="rId11"/>
    <p:sldId id="265" r:id="rId12"/>
    <p:sldId id="283" r:id="rId13"/>
    <p:sldId id="274" r:id="rId14"/>
    <p:sldId id="273" r:id="rId15"/>
    <p:sldId id="284" r:id="rId16"/>
    <p:sldId id="257" r:id="rId17"/>
    <p:sldId id="259" r:id="rId18"/>
    <p:sldId id="264" r:id="rId19"/>
    <p:sldId id="285" r:id="rId20"/>
    <p:sldId id="276" r:id="rId21"/>
    <p:sldId id="278" r:id="rId22"/>
    <p:sldId id="279" r:id="rId23"/>
    <p:sldId id="287" r:id="rId24"/>
    <p:sldId id="286" r:id="rId25"/>
    <p:sldId id="288" r:id="rId26"/>
    <p:sldId id="291" r:id="rId27"/>
    <p:sldId id="289" r:id="rId28"/>
    <p:sldId id="290" r:id="rId29"/>
    <p:sldId id="297" r:id="rId30"/>
    <p:sldId id="293" r:id="rId31"/>
    <p:sldId id="294" r:id="rId32"/>
    <p:sldId id="295" r:id="rId33"/>
    <p:sldId id="298" r:id="rId34"/>
    <p:sldId id="299" r:id="rId35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8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204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42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36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73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29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53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505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14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16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43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451-758E-4F4B-8EC8-A223DDE6F6D8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364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9451-758E-4F4B-8EC8-A223DDE6F6D8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EE3C-C3A3-4964-9190-82190AF582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203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ran the classification many times and realized I don’t get consistent results.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76726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understood the inconsistency stems from the small dataset (the algorithm overfits the training data).</a:t>
            </a:r>
          </a:p>
          <a:p>
            <a:pPr algn="ctr"/>
            <a:r>
              <a:rPr lang="en-US" sz="3200" u="sng" dirty="0"/>
              <a:t>To verify I used constant train dataset, and indeed the results were consistent.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72911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SVM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3200" u="sng" dirty="0"/>
              <a:t>Constant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314443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0.112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0.220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-0.147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314443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0.112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0.220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-0.147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DE475C7-01AC-7707-3753-5D8F1F9F3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880387"/>
            <a:ext cx="6000750" cy="4500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8CA10-4363-9E65-CFDD-81C1268D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66704"/>
            <a:ext cx="6858000" cy="19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3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used regularization which should compensate for coefficients inflation in small datasets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367286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Uniform, lambda = 0.3,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604546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0.004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604546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0.004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755D5D1-6807-9B9B-757F-2421DE6F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0719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Uniform, lambda = 0.3, Lasso</a:t>
            </a:r>
          </a:p>
          <a:p>
            <a:pPr algn="ctr"/>
            <a:r>
              <a:rPr lang="en-US" sz="2400" u="sng" dirty="0"/>
              <a:t>Constant split.</a:t>
            </a:r>
            <a:endParaRPr lang="he-IL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63248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0.013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63248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0.013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1F74978-F27C-3662-7ECF-35BB79C67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4807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0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tried to remove some predictors, but the results were still inconsistent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9373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181397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0.149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181397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0.149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692AA84-DEED-ABE1-2461-26837EBBD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4" t="2785" r="8046" b="5780"/>
          <a:stretch/>
        </p:blipFill>
        <p:spPr>
          <a:xfrm>
            <a:off x="790574" y="638176"/>
            <a:ext cx="5081589" cy="4167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2C8CFB-6166-BAD2-EEC4-CCED15B6D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61442"/>
            <a:ext cx="6858000" cy="20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9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SVM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485796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485796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0836B83-DE9A-E662-C204-64FD3622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93519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2A3BE-DBE7-5A8C-2258-46C4C0D31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35130"/>
            <a:ext cx="6858000" cy="19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4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SVM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040924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040924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00EB21E-8F72-3C21-FB2C-76A46712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757583"/>
            <a:ext cx="6000750" cy="4500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09F64-C404-3BA8-6619-033FFE092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96967"/>
            <a:ext cx="6858000" cy="19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3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ran the analysis many times to see which coefficients are most important.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70356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2F9C2E-99FE-F992-2E1E-14B8805F3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" t="2938" r="8703" b="4148"/>
          <a:stretch/>
        </p:blipFill>
        <p:spPr>
          <a:xfrm>
            <a:off x="429271" y="509419"/>
            <a:ext cx="5766745" cy="4300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CF1237-F61F-70E8-5808-5BEEA051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6" y="8642871"/>
            <a:ext cx="6826294" cy="19894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-0.006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-0.046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0.041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807624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4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-0.006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-0.046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0.041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316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uniform, lasso</a:t>
            </a:r>
            <a:endParaRPr lang="he-IL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A68AE-445C-39F3-1D2E-4A883F52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9963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9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empirical, lasso</a:t>
            </a:r>
            <a:endParaRPr lang="he-IL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18200-1109-1423-47DD-F0248FA6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9963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71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uniform, Ridge</a:t>
            </a:r>
            <a:endParaRPr lang="he-IL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1F28A-847A-E368-6A47-42391610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9963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88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ran the analysis many times to see if d’ is </a:t>
            </a:r>
            <a:r>
              <a:rPr lang="en-US" sz="3200" u="sng" dirty="0" err="1"/>
              <a:t>consistant</a:t>
            </a:r>
            <a:r>
              <a:rPr lang="en-US" sz="3200" u="sng" dirty="0"/>
              <a:t>.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82028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dirty="0"/>
              <a:t>Regularization = Ridge</a:t>
            </a: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rt, mt, mad, tot_dist, auc</a:t>
            </a:r>
          </a:p>
          <a:p>
            <a:pPr algn="ctr"/>
            <a:endParaRPr lang="he-IL" sz="2400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B0D34-8F78-88DA-F014-479FEB74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93136"/>
            <a:ext cx="5334000" cy="400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800A7C-2032-9268-061B-C2C236F6F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60003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82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ran a naïve bayes classifier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648407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46F0E6-C87C-21BC-FE1A-9A33C46AA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99631"/>
            <a:ext cx="5334000" cy="400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572385-CD0E-0D85-593B-5470451CC6A2}"/>
              </a:ext>
            </a:extLst>
          </p:cNvPr>
          <p:cNvSpPr txBox="1"/>
          <p:nvPr/>
        </p:nvSpPr>
        <p:spPr>
          <a:xfrm>
            <a:off x="-158579" y="-75360"/>
            <a:ext cx="701658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Naïve Bayes </a:t>
            </a:r>
            <a:r>
              <a:rPr lang="en-US" sz="3200" u="sng" dirty="0"/>
              <a:t>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rt, mt, mad, tot_dist, auc</a:t>
            </a:r>
          </a:p>
        </p:txBody>
      </p:sp>
    </p:spTree>
    <p:extLst>
      <p:ext uri="{BB962C8B-B14F-4D97-AF65-F5344CB8AC3E}">
        <p14:creationId xmlns:p14="http://schemas.microsoft.com/office/powerpoint/2010/main" val="146397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ran a naïve bayes classifier with cross validation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2072716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B1A31D-235D-8730-5575-910B66A25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84842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8CCD84-B477-407E-6510-F657FE4D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994724"/>
            <a:ext cx="5334000" cy="400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AA5DC-C686-051A-0F76-1292B5701ED9}"/>
              </a:ext>
            </a:extLst>
          </p:cNvPr>
          <p:cNvSpPr txBox="1"/>
          <p:nvPr/>
        </p:nvSpPr>
        <p:spPr>
          <a:xfrm>
            <a:off x="-45075" y="315907"/>
            <a:ext cx="67895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u="sng" dirty="0"/>
              <a:t>Run 1</a:t>
            </a:r>
            <a:endParaRPr lang="he-IL" sz="24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09F1D-6BDD-CC1D-9C1A-9FF0F534B70A}"/>
              </a:ext>
            </a:extLst>
          </p:cNvPr>
          <p:cNvSpPr txBox="1"/>
          <p:nvPr/>
        </p:nvSpPr>
        <p:spPr>
          <a:xfrm>
            <a:off x="-45075" y="5399881"/>
            <a:ext cx="67895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u="sng" dirty="0"/>
              <a:t>Run 2</a:t>
            </a:r>
            <a:endParaRPr lang="he-IL" sz="2400" u="sng" dirty="0"/>
          </a:p>
        </p:txBody>
      </p:sp>
    </p:spTree>
    <p:extLst>
      <p:ext uri="{BB962C8B-B14F-4D97-AF65-F5344CB8AC3E}">
        <p14:creationId xmlns:p14="http://schemas.microsoft.com/office/powerpoint/2010/main" val="961902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used ensemble learning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415235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84094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0.088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84094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0.088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0.031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871D387-4200-F689-F04B-1CF86C2B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34421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AA223-C924-62DC-76E4-C4D2951C2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42871"/>
            <a:ext cx="6858000" cy="19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64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158579" y="-75360"/>
            <a:ext cx="701658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 + </a:t>
            </a:r>
            <a:r>
              <a:rPr lang="en-US" sz="3200" u="sng" dirty="0" err="1">
                <a:solidFill>
                  <a:srgbClr val="FF0000"/>
                </a:solidFill>
              </a:rPr>
              <a:t>XGBoost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rt, mt, mad, tot_dist, auc</a:t>
            </a:r>
          </a:p>
          <a:p>
            <a:pPr algn="ctr"/>
            <a:endParaRPr lang="he-IL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88F0D-9F45-9F74-C5BD-1A9D0196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5396"/>
            <a:ext cx="6858000" cy="4968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BF16B0-7F01-9262-3A8D-C99B65DB4BA3}"/>
              </a:ext>
            </a:extLst>
          </p:cNvPr>
          <p:cNvSpPr txBox="1"/>
          <p:nvPr/>
        </p:nvSpPr>
        <p:spPr>
          <a:xfrm>
            <a:off x="-158579" y="2642082"/>
            <a:ext cx="70165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50 iterations</a:t>
            </a:r>
            <a:endParaRPr lang="he-IL" sz="1400" b="1" dirty="0"/>
          </a:p>
        </p:txBody>
      </p:sp>
    </p:spTree>
    <p:extLst>
      <p:ext uri="{BB962C8B-B14F-4D97-AF65-F5344CB8AC3E}">
        <p14:creationId xmlns:p14="http://schemas.microsoft.com/office/powerpoint/2010/main" val="2773697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used Naïve Bayes, with </a:t>
            </a:r>
            <a:r>
              <a:rPr lang="en-US" sz="3200" u="sng" dirty="0" err="1"/>
              <a:t>traj</a:t>
            </a:r>
            <a:r>
              <a:rPr lang="en-US" sz="3200" u="sng" dirty="0"/>
              <a:t> as pred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684423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92D49-C673-43AF-24D9-FE088F88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99381"/>
            <a:ext cx="53340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BD00D-88DF-3C6D-2867-98F1C34075D3}"/>
              </a:ext>
            </a:extLst>
          </p:cNvPr>
          <p:cNvSpPr txBox="1"/>
          <p:nvPr/>
        </p:nvSpPr>
        <p:spPr>
          <a:xfrm>
            <a:off x="-158579" y="-75360"/>
            <a:ext cx="701658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Naïve Bayes </a:t>
            </a:r>
            <a:r>
              <a:rPr lang="en-US" sz="3200" u="sng" dirty="0"/>
              <a:t>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30 traj samples</a:t>
            </a:r>
          </a:p>
          <a:p>
            <a:pPr algn="ctr"/>
            <a:endParaRPr lang="he-IL" sz="2400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C76940-E5CB-A226-1BA5-E167ABAA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874622"/>
            <a:ext cx="5334000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8B937-BA87-15AF-FD1C-E5131B29AB34}"/>
              </a:ext>
            </a:extLst>
          </p:cNvPr>
          <p:cNvSpPr txBox="1"/>
          <p:nvPr/>
        </p:nvSpPr>
        <p:spPr>
          <a:xfrm>
            <a:off x="-158579" y="5589039"/>
            <a:ext cx="701658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 </a:t>
            </a:r>
            <a:r>
              <a:rPr lang="en-US" sz="3200" u="sng" dirty="0"/>
              <a:t>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nl-NL" sz="2400" dirty="0">
                <a:latin typeface="Menlo"/>
              </a:rPr>
              <a:t>Ridge, lambda = 0.7</a:t>
            </a:r>
            <a:endParaRPr lang="nl-NL" sz="2400" i="0" dirty="0">
              <a:effectLst/>
              <a:latin typeface="Menlo"/>
            </a:endParaRP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30 traj samples</a:t>
            </a:r>
          </a:p>
        </p:txBody>
      </p:sp>
    </p:spTree>
    <p:extLst>
      <p:ext uri="{BB962C8B-B14F-4D97-AF65-F5344CB8AC3E}">
        <p14:creationId xmlns:p14="http://schemas.microsoft.com/office/powerpoint/2010/main" val="9642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45075" y="-75360"/>
            <a:ext cx="6789572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slides,</a:t>
            </a:r>
          </a:p>
          <a:p>
            <a:pPr algn="ctr"/>
            <a:r>
              <a:rPr lang="en-US" sz="3200" u="sng" dirty="0"/>
              <a:t>I used Naïve Bayes, and I normalized the variables (features) within each subject before decoding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275223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BBD00D-88DF-3C6D-2867-98F1C34075D3}"/>
              </a:ext>
            </a:extLst>
          </p:cNvPr>
          <p:cNvSpPr txBox="1"/>
          <p:nvPr/>
        </p:nvSpPr>
        <p:spPr>
          <a:xfrm>
            <a:off x="-157767" y="-75360"/>
            <a:ext cx="717594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Naïve Bayes </a:t>
            </a:r>
            <a:r>
              <a:rPr lang="en-US" sz="3200" u="sng" dirty="0"/>
              <a:t>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rt, react, mt, mad, tot_dist, auc</a:t>
            </a:r>
          </a:p>
          <a:p>
            <a:pPr algn="ctr"/>
            <a:endParaRPr lang="he-IL" sz="24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8B937-BA87-15AF-FD1C-E5131B29AB34}"/>
              </a:ext>
            </a:extLst>
          </p:cNvPr>
          <p:cNvSpPr txBox="1"/>
          <p:nvPr/>
        </p:nvSpPr>
        <p:spPr>
          <a:xfrm>
            <a:off x="-157767" y="5309815"/>
            <a:ext cx="717353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Naïve Bayes </a:t>
            </a:r>
            <a:r>
              <a:rPr lang="en-US" sz="3200" u="sng" dirty="0"/>
              <a:t>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dirty="0"/>
              <a:t>Predictors: </a:t>
            </a:r>
            <a:r>
              <a:rPr lang="nl-NL" sz="2400" i="0" dirty="0">
                <a:effectLst/>
                <a:latin typeface="Menlo"/>
              </a:rPr>
              <a:t>30 traj samples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2673D-404D-BE75-D324-64059685F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1" t="3617" r="64846" b="50000"/>
          <a:stretch/>
        </p:blipFill>
        <p:spPr>
          <a:xfrm>
            <a:off x="954688" y="829471"/>
            <a:ext cx="4790045" cy="4373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A737E4-77B1-9D2B-AEEE-A4F25C9BA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4" t="4732" r="63662" b="50000"/>
          <a:stretch/>
        </p:blipFill>
        <p:spPr>
          <a:xfrm>
            <a:off x="954688" y="6454995"/>
            <a:ext cx="5190942" cy="43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9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6334513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0.008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6334513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0.008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23160A-9F97-E4DD-9E85-438633415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61105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35CE5-B4E1-531A-7FB5-00ECD3F05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11437"/>
            <a:ext cx="6858000" cy="198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2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SVM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225274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0.122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225274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0.122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0.068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54EAC99-A9DA-C2B1-6374-72F6EAB0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37406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D6751-8D5B-BACD-BE0A-C2A85EC5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03051"/>
            <a:ext cx="6858000" cy="19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2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SVM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  <a:endParaRPr lang="he-IL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47832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0.124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478320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0.124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0.029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0.010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-0.023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EF89FE1-FD8F-56A1-4E8A-4A722D4E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61105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B188F8-1A42-75C3-ED15-EA9169E12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35468"/>
            <a:ext cx="6858000" cy="19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/>
              <a:t>In the next slides:</a:t>
            </a:r>
          </a:p>
          <a:p>
            <a:pPr algn="ctr"/>
            <a:r>
              <a:rPr lang="en-US" sz="3200" u="sng" dirty="0"/>
              <a:t>I tried changing the prior parameter, to see its effect.</a:t>
            </a:r>
          </a:p>
          <a:p>
            <a:pPr algn="ctr"/>
            <a:r>
              <a:rPr lang="en-US" sz="3200" u="sng" dirty="0"/>
              <a:t>It doesn’t seem to make much of a difference.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95852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</a:t>
            </a:r>
            <a:endParaRPr lang="he-IL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794541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0.087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794541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0.087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0.059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0.13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0.018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9D09948-BE04-59C1-4540-D3883A1CB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56053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371CF-97F5-9F17-4EBE-CD94D132C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25624"/>
            <a:ext cx="6858000" cy="20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4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15AC07-D4F6-68CC-65EC-11E0CFCBD19A}"/>
              </a:ext>
            </a:extLst>
          </p:cNvPr>
          <p:cNvSpPr txBox="1"/>
          <p:nvPr/>
        </p:nvSpPr>
        <p:spPr>
          <a:xfrm>
            <a:off x="-388437" y="-75360"/>
            <a:ext cx="747629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Logistic</a:t>
            </a:r>
            <a:r>
              <a:rPr lang="en-US" sz="3200" u="sng" dirty="0"/>
              <a:t> Classifier with </a:t>
            </a:r>
            <a:r>
              <a:rPr lang="en-US" sz="3200" u="sng" dirty="0" err="1"/>
              <a:t>train+test</a:t>
            </a:r>
            <a:r>
              <a:rPr lang="en-US" sz="3200" u="sng" dirty="0"/>
              <a:t> split</a:t>
            </a:r>
          </a:p>
          <a:p>
            <a:pPr algn="ctr"/>
            <a:r>
              <a:rPr lang="en-US" sz="2400" u="sng" dirty="0"/>
              <a:t>Prior = Uniform</a:t>
            </a:r>
            <a:endParaRPr lang="he-IL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874218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Average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0.108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-0.087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-0.096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-0.121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0623083-23EC-42DF-C725-EB94A0A38C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874218"/>
                  </p:ext>
                </p:extLst>
              </p:nvPr>
            </p:nvGraphicFramePr>
            <p:xfrm>
              <a:off x="1716662" y="5013296"/>
              <a:ext cx="3089402" cy="3251200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246695">
                      <a:extLst>
                        <a:ext uri="{9D8B030D-6E8A-4147-A177-3AD203B41FA5}">
                          <a16:colId xmlns:a16="http://schemas.microsoft.com/office/drawing/2014/main" val="2139088175"/>
                        </a:ext>
                      </a:extLst>
                    </a:gridCol>
                    <a:gridCol w="1842707">
                      <a:extLst>
                        <a:ext uri="{9D8B030D-6E8A-4147-A177-3AD203B41FA5}">
                          <a16:colId xmlns:a16="http://schemas.microsoft.com/office/drawing/2014/main" val="1161615201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62560" marR="162560" marT="81280" marB="81280">
                        <a:blipFill>
                          <a:blip r:embed="rId2"/>
                          <a:stretch>
                            <a:fillRect l="-488" t="-1493" r="-148780" b="-7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1" dirty="0"/>
                            <a:t>Reach Predictors</a:t>
                          </a:r>
                          <a:endParaRPr lang="he-IL" sz="1600" b="1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256046079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0.108</a:t>
                          </a:r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450440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0.015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Reaction time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3230572296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0.097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MT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93475364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-0.087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MAD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286297356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-0.096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COM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67064304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0.252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Traveled distance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46285346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-0.121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b="0" dirty="0"/>
                            <a:t>AUC</a:t>
                          </a:r>
                          <a:endParaRPr lang="he-IL" sz="1600" b="0" dirty="0"/>
                        </a:p>
                      </a:txBody>
                      <a:tcPr marL="162560" marR="162560" marT="81280" marB="81280"/>
                    </a:tc>
                    <a:extLst>
                      <a:ext uri="{0D108BD9-81ED-4DB2-BD59-A6C34878D82A}">
                        <a16:rowId xmlns:a16="http://schemas.microsoft.com/office/drawing/2014/main" val="10920789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3D69AF-D0B8-065C-A02B-10BDA3A13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38669"/>
            <a:ext cx="6858000" cy="1990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F7C7F-FBCC-2332-E95E-AE2889832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01279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2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10013</TotalTime>
  <Words>794</Words>
  <Application>Microsoft Office PowerPoint</Application>
  <PresentationFormat>Custom</PresentationFormat>
  <Paragraphs>278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43</cp:revision>
  <dcterms:created xsi:type="dcterms:W3CDTF">2022-10-20T09:05:35Z</dcterms:created>
  <dcterms:modified xsi:type="dcterms:W3CDTF">2022-11-24T10:07:23Z</dcterms:modified>
</cp:coreProperties>
</file>