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61" r:id="rId2"/>
    <p:sldId id="362" r:id="rId3"/>
    <p:sldId id="366" r:id="rId4"/>
    <p:sldId id="367" r:id="rId5"/>
    <p:sldId id="369" r:id="rId6"/>
    <p:sldId id="365" r:id="rId7"/>
    <p:sldId id="363" r:id="rId8"/>
    <p:sldId id="370" r:id="rId9"/>
    <p:sldId id="368" r:id="rId10"/>
    <p:sldId id="364" r:id="rId1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  <a:srgbClr val="1228F6"/>
    <a:srgbClr val="12D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55" autoAdjust="0"/>
  </p:normalViewPr>
  <p:slideViewPr>
    <p:cSldViewPr snapToGrid="0">
      <p:cViewPr varScale="1">
        <p:scale>
          <a:sx n="117" d="100"/>
          <a:sy n="117" d="100"/>
        </p:scale>
        <p:origin x="10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6CD4C4B-4567-4365-B417-A7CD1376AE8F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897C3D66-E075-4C9A-AC09-E658E1975F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449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Caused by the prime?</a:t>
            </a:r>
          </a:p>
          <a:p>
            <a:r>
              <a:rPr lang="en-US" dirty="0"/>
              <a:t>If so, we are loosing the effect of the prime, since we discard these trails due to slow movement or incorrect answer.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C3D66-E075-4C9A-AC09-E658E1975F73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6235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C3D66-E075-4C9A-AC09-E658E1975F73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35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3F94-4012-45E3-8EC0-6974EB635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A56F1-8864-4E86-8ECF-36C9198F2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D30A-5A18-4825-BB4F-F2F2DCE9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A2336-D485-4243-BC9B-72F9D8E6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6D1B5-B371-46B1-B965-8B5B5B7A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600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109D-C414-4330-858B-5256A4E4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1B22A-3CDC-4743-B429-C59A98A4F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3F0B4-0291-4BB8-B981-C10189F6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2E71B-C167-43F7-8C0D-9D9B2F19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B11F-670B-436D-A57D-6A064C10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804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B348D-1B0E-45C6-8644-A30F972C6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38CA5-10F6-47F5-ACF5-1CEFB83E1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6BD92-BD07-4978-8FFE-12CA18B0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FFD7-28A1-42B8-884A-AE8B754C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E7443-4A47-4A7F-B810-C7214E8A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783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595E-5691-4257-989A-226E0527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5E5F-B2A3-4953-B2A9-12DEC6CD6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D6141-F186-47F4-95E7-020CF031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DE7B3-DD84-491D-8BFD-935166DC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BB9C4-A7AD-4C3D-96FA-6C3D731B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048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2F12-5DB0-48EB-85DC-1A75B7B6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8821C-7663-430A-B482-D96CB24AB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D5489-9CE1-4023-A652-66133DFA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BF60-1B7E-43F0-8AF0-4C05846C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BB2B5-5982-448B-9DAC-E1039ED6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36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C3E4-BF97-4DBA-9E41-5B75C800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16D9-E4B2-4C8A-9D1C-B1850631A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BC4E6-7644-40E5-ACAF-15AE3C135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3718B-A5AE-4E16-BE9F-75055307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B8964-3A0E-4998-9186-DA7CE1DF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B1CDF-3DE9-4D07-992D-E724815D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853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C153-8EE9-4784-995A-2DE2C7F7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EECF6-2EFE-4BBB-A7AD-C981B3B2D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52F38-D59E-4316-8677-6638032BF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D19A0-AC92-4884-A8F9-B2ABB28B7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51049-28A6-45F9-A816-42CB5C2E7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74FB0-6C55-4B31-A1ED-3A0034D9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686F6-D993-47DC-8919-404413F4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D7C97-24DF-477F-9011-80A533F4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105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7C3B-C630-4F38-99E5-82742A9E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8B02D-E67B-4353-B515-7C5F31F7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57D32-2263-485E-920E-1E8C129C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F390B-ABFB-415C-AFA6-08DF54E1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946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D37F3-E945-4BA0-B0E2-F09C6ED8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DF4A5-CF61-4CBF-99BD-5BC54F08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D41A-07D9-4CE5-B241-CB0F8B2B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856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6641-4CA1-4229-B428-DD6EE33F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EDC48-4B25-4CEF-A0B7-8AFDD87E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8F1EE-B027-4765-BDC9-E8B521B23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889CF-B527-4E8A-B2B3-EEB7955F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AD565-C2B1-4D07-9E41-F1FD4C830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E88BA-28DB-454F-88BE-80F82469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334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5099-E400-42F6-AAE0-1C9C7CC2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D5170-0EEE-471D-B5F3-9E77C8FC1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44B84-F6C0-46CC-972F-9B91226A6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809C5-CD1E-48AE-83F2-EE32EBF0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361F5-24AB-4361-AE3D-0F8162EB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D3A1F-AC82-432E-A5C1-CF86FEA0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06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761BA-F818-4156-8FC5-58AA9FCF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5BA82-FD16-47A0-8FF3-20BC57337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212F1-BB5B-4FBE-A185-545A4D2DE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5A8-47E9-4702-8EAF-66BD1C6F973E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1FA4-8AD9-4EFE-99ED-FF05D301A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719B-239A-4B97-99AA-FA26B0F7A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93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i.org/10.1111%2F1467-9280.0042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1%2F1467-9280.004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4C6781-F1A0-4337-B5C7-DD8F7B4E5A4B}"/>
              </a:ext>
            </a:extLst>
          </p:cNvPr>
          <p:cNvSpPr/>
          <p:nvPr/>
        </p:nvSpPr>
        <p:spPr>
          <a:xfrm>
            <a:off x="3682975" y="2891359"/>
            <a:ext cx="482606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 design</a:t>
            </a:r>
          </a:p>
        </p:txBody>
      </p:sp>
    </p:spTree>
    <p:extLst>
      <p:ext uri="{BB962C8B-B14F-4D97-AF65-F5344CB8AC3E}">
        <p14:creationId xmlns:p14="http://schemas.microsoft.com/office/powerpoint/2010/main" val="260250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94628CB-AD49-42EB-B7E6-E45CFE1A441E}"/>
              </a:ext>
            </a:extLst>
          </p:cNvPr>
          <p:cNvSpPr txBox="1"/>
          <p:nvPr/>
        </p:nvSpPr>
        <p:spPr>
          <a:xfrm>
            <a:off x="270056" y="14207"/>
            <a:ext cx="11650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/>
              </a:rPr>
              <a:t>Schmidt, T. (2002)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Exp 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1A029-AC16-4B10-81C8-5B96A723B8CD}"/>
              </a:ext>
            </a:extLst>
          </p:cNvPr>
          <p:cNvGrpSpPr/>
          <p:nvPr/>
        </p:nvGrpSpPr>
        <p:grpSpPr>
          <a:xfrm>
            <a:off x="7023036" y="522896"/>
            <a:ext cx="4932074" cy="2906104"/>
            <a:chOff x="2801757" y="2004099"/>
            <a:chExt cx="7829920" cy="46135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F6C685-DB97-49BB-9E2E-856C04C27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1757" y="2004099"/>
              <a:ext cx="7829920" cy="4613589"/>
            </a:xfrm>
            <a:prstGeom prst="rect">
              <a:avLst/>
            </a:prstGeom>
          </p:spPr>
        </p:pic>
        <p:sp>
          <p:nvSpPr>
            <p:cNvPr id="8" name="Circle: Hollow 7">
              <a:extLst>
                <a:ext uri="{FF2B5EF4-FFF2-40B4-BE49-F238E27FC236}">
                  <a16:creationId xmlns:a16="http://schemas.microsoft.com/office/drawing/2014/main" id="{2F4B6F21-E20C-4268-8832-2E00CAD380CB}"/>
                </a:ext>
              </a:extLst>
            </p:cNvPr>
            <p:cNvSpPr/>
            <p:nvPr/>
          </p:nvSpPr>
          <p:spPr>
            <a:xfrm>
              <a:off x="8670219" y="2278894"/>
              <a:ext cx="241629" cy="232154"/>
            </a:xfrm>
            <a:prstGeom prst="donut">
              <a:avLst/>
            </a:prstGeom>
            <a:solidFill>
              <a:srgbClr val="FF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9" name="Circle: Hollow 8">
              <a:extLst>
                <a:ext uri="{FF2B5EF4-FFF2-40B4-BE49-F238E27FC236}">
                  <a16:creationId xmlns:a16="http://schemas.microsoft.com/office/drawing/2014/main" id="{811E9DAC-4462-4F85-91EF-E7DDB8E61BDE}"/>
                </a:ext>
              </a:extLst>
            </p:cNvPr>
            <p:cNvSpPr/>
            <p:nvPr/>
          </p:nvSpPr>
          <p:spPr>
            <a:xfrm>
              <a:off x="7950069" y="2984830"/>
              <a:ext cx="241629" cy="232154"/>
            </a:xfrm>
            <a:prstGeom prst="donu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994469D7-5067-4F34-A3BE-B847F289826A}"/>
                </a:ext>
              </a:extLst>
            </p:cNvPr>
            <p:cNvSpPr/>
            <p:nvPr/>
          </p:nvSpPr>
          <p:spPr>
            <a:xfrm>
              <a:off x="7942962" y="4699396"/>
              <a:ext cx="241629" cy="232154"/>
            </a:xfrm>
            <a:prstGeom prst="donu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11" name="Circle: Hollow 10">
              <a:extLst>
                <a:ext uri="{FF2B5EF4-FFF2-40B4-BE49-F238E27FC236}">
                  <a16:creationId xmlns:a16="http://schemas.microsoft.com/office/drawing/2014/main" id="{9FF536E9-CB79-4DD4-A59C-53930D22DA50}"/>
                </a:ext>
              </a:extLst>
            </p:cNvPr>
            <p:cNvSpPr/>
            <p:nvPr/>
          </p:nvSpPr>
          <p:spPr>
            <a:xfrm>
              <a:off x="8674956" y="3988722"/>
              <a:ext cx="241629" cy="232154"/>
            </a:xfrm>
            <a:prstGeom prst="donut">
              <a:avLst/>
            </a:prstGeom>
            <a:solidFill>
              <a:srgbClr val="FF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0B018EE-F028-4415-A11C-4EDE6F0784F2}"/>
                </a:ext>
              </a:extLst>
            </p:cNvPr>
            <p:cNvSpPr/>
            <p:nvPr/>
          </p:nvSpPr>
          <p:spPr>
            <a:xfrm>
              <a:off x="5519565" y="2345223"/>
              <a:ext cx="108970" cy="108970"/>
            </a:xfrm>
            <a:prstGeom prst="ellipse">
              <a:avLst/>
            </a:prstGeom>
            <a:solidFill>
              <a:srgbClr val="FF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B3BF886-289C-4621-80FB-351DC5CB632A}"/>
                </a:ext>
              </a:extLst>
            </p:cNvPr>
            <p:cNvSpPr/>
            <p:nvPr/>
          </p:nvSpPr>
          <p:spPr>
            <a:xfrm>
              <a:off x="4799416" y="3051160"/>
              <a:ext cx="108970" cy="10897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628507-53BD-4155-8797-012D65DDCA6D}"/>
                </a:ext>
              </a:extLst>
            </p:cNvPr>
            <p:cNvSpPr/>
            <p:nvPr/>
          </p:nvSpPr>
          <p:spPr>
            <a:xfrm>
              <a:off x="4799416" y="4756250"/>
              <a:ext cx="108970" cy="108970"/>
            </a:xfrm>
            <a:prstGeom prst="ellipse">
              <a:avLst/>
            </a:prstGeom>
            <a:solidFill>
              <a:srgbClr val="FF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CDBE77E-EBF9-4F4D-999B-EC42BA323103}"/>
                </a:ext>
              </a:extLst>
            </p:cNvPr>
            <p:cNvSpPr/>
            <p:nvPr/>
          </p:nvSpPr>
          <p:spPr>
            <a:xfrm>
              <a:off x="5519565" y="4045576"/>
              <a:ext cx="108970" cy="10897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B522CC4-F523-4926-AB13-D213017C0E8C}"/>
              </a:ext>
            </a:extLst>
          </p:cNvPr>
          <p:cNvSpPr txBox="1"/>
          <p:nvPr/>
        </p:nvSpPr>
        <p:spPr>
          <a:xfrm>
            <a:off x="270056" y="254553"/>
            <a:ext cx="524624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Tasks: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Mask ID – point to the red/green mask.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Response priming.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Color ID – point to the mask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preceded by a red/green prime.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Prime awareness.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“Hover threshold” = 334ms</a:t>
            </a:r>
            <a:endParaRPr lang="he-IL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F65A450-0803-4212-877D-9FC7FE067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900" y="4077110"/>
            <a:ext cx="3419691" cy="248722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58C3CF0-DFD3-4390-A744-068151BBB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56" y="3381558"/>
            <a:ext cx="4898910" cy="338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1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99C09-0C87-47CF-AEA4-15C40302D87A}"/>
              </a:ext>
            </a:extLst>
          </p:cNvPr>
          <p:cNvSpPr txBox="1"/>
          <p:nvPr/>
        </p:nvSpPr>
        <p:spPr>
          <a:xfrm>
            <a:off x="587829" y="646331"/>
            <a:ext cx="1113142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Onset time &gt; 100 </a:t>
            </a:r>
            <a:r>
              <a:rPr lang="en-US" dirty="0" err="1"/>
              <a:t>ms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Reaction time &lt; 320 </a:t>
            </a:r>
            <a:r>
              <a:rPr lang="en-US" dirty="0" err="1"/>
              <a:t>ms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Movement time &lt; 420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06C2C-0C7F-40ED-A73A-96FAEBFA2143}"/>
              </a:ext>
            </a:extLst>
          </p:cNvPr>
          <p:cNvSpPr/>
          <p:nvPr/>
        </p:nvSpPr>
        <p:spPr>
          <a:xfrm>
            <a:off x="4265762" y="0"/>
            <a:ext cx="36604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 design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50EFDAF-687A-42D2-A561-AD5E5EB1F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4153"/>
            <a:ext cx="12192000" cy="351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8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99C09-0C87-47CF-AEA4-15C40302D87A}"/>
              </a:ext>
            </a:extLst>
          </p:cNvPr>
          <p:cNvSpPr txBox="1"/>
          <p:nvPr/>
        </p:nvSpPr>
        <p:spPr>
          <a:xfrm>
            <a:off x="587829" y="646331"/>
            <a:ext cx="1113142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Onset time &gt; 100 </a:t>
            </a:r>
            <a:r>
              <a:rPr lang="en-US" dirty="0" err="1"/>
              <a:t>ms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Reaction time &lt; 320 </a:t>
            </a:r>
            <a:r>
              <a:rPr lang="en-US" dirty="0" err="1"/>
              <a:t>ms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Movement time &lt; 420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06C2C-0C7F-40ED-A73A-96FAEBFA2143}"/>
              </a:ext>
            </a:extLst>
          </p:cNvPr>
          <p:cNvSpPr/>
          <p:nvPr/>
        </p:nvSpPr>
        <p:spPr>
          <a:xfrm>
            <a:off x="3473885" y="0"/>
            <a:ext cx="52442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volume of “bad” trials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803E9-1ED8-49FE-93BD-EE27D09B9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60" t="3842" r="9222" b="5896"/>
          <a:stretch/>
        </p:blipFill>
        <p:spPr>
          <a:xfrm>
            <a:off x="83974" y="3074437"/>
            <a:ext cx="5890623" cy="37182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4ED87-6381-4A72-98B8-52D5661EF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6" t="5306" r="8477" b="5374"/>
          <a:stretch/>
        </p:blipFill>
        <p:spPr>
          <a:xfrm>
            <a:off x="6486856" y="3125756"/>
            <a:ext cx="5639831" cy="37182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B76123-52D4-41FC-8366-BE9DDC1115B5}"/>
              </a:ext>
            </a:extLst>
          </p:cNvPr>
          <p:cNvSpPr txBox="1"/>
          <p:nvPr/>
        </p:nvSpPr>
        <p:spPr>
          <a:xfrm>
            <a:off x="587829" y="2302515"/>
            <a:ext cx="1113142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u="sng" dirty="0"/>
              <a:t>Number of bad trials per subject</a:t>
            </a:r>
          </a:p>
          <a:p>
            <a:r>
              <a:rPr lang="en-US" dirty="0"/>
              <a:t>                                         </a:t>
            </a:r>
            <a:r>
              <a:rPr lang="en-US" u="sng" dirty="0"/>
              <a:t>Pilot 2</a:t>
            </a:r>
            <a:r>
              <a:rPr lang="en-US" dirty="0"/>
              <a:t>                                                                                                            </a:t>
            </a:r>
            <a:r>
              <a:rPr lang="en-US" u="sng" dirty="0"/>
              <a:t>Pilot 3</a:t>
            </a:r>
          </a:p>
        </p:txBody>
      </p:sp>
    </p:spTree>
    <p:extLst>
      <p:ext uri="{BB962C8B-B14F-4D97-AF65-F5344CB8AC3E}">
        <p14:creationId xmlns:p14="http://schemas.microsoft.com/office/powerpoint/2010/main" val="224892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F985472-F411-4804-904F-7E0BB4E99E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16" t="4541" r="9121" b="8192"/>
          <a:stretch/>
        </p:blipFill>
        <p:spPr>
          <a:xfrm>
            <a:off x="200606" y="532307"/>
            <a:ext cx="11560629" cy="6017787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A199391-76E8-4218-844D-4CB072488663}"/>
              </a:ext>
            </a:extLst>
          </p:cNvPr>
          <p:cNvGrpSpPr/>
          <p:nvPr/>
        </p:nvGrpSpPr>
        <p:grpSpPr>
          <a:xfrm>
            <a:off x="1973423" y="1049694"/>
            <a:ext cx="8551506" cy="5361995"/>
            <a:chOff x="1973423" y="622044"/>
            <a:chExt cx="8551506" cy="578964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0D9AFC0-8EAF-4932-8015-D5D6E5BB48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4929" y="622044"/>
              <a:ext cx="0" cy="57896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CD2622-6015-4F9D-B7E1-D383745D06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3423" y="622044"/>
              <a:ext cx="0" cy="57896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DA5133-7858-422C-B172-C2C39F986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8927" y="622044"/>
              <a:ext cx="0" cy="57896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97923A8-64E9-454D-B7BD-7A4F8BFC1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5984" y="622044"/>
              <a:ext cx="0" cy="57896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4559CA-110B-4FED-BB4B-BCD6D02E7A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8592" y="622044"/>
              <a:ext cx="0" cy="57896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46D5C1A-F5FE-445B-9BA4-B02A9DA4B1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8038" y="622044"/>
              <a:ext cx="0" cy="57896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E384BF-208B-4835-B7CA-EC34246E9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8210" y="622044"/>
              <a:ext cx="0" cy="57896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0A1E13C-FF7C-4453-81F9-19310165DB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9927" y="622044"/>
              <a:ext cx="0" cy="57896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619B67-2EC7-425F-A339-79772E07A8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0983" y="622044"/>
              <a:ext cx="0" cy="57896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F11591-AF28-40E6-8D73-9EF7ECB5F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1655" y="622044"/>
              <a:ext cx="0" cy="57896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285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99C09-0C87-47CF-AEA4-15C40302D87A}"/>
              </a:ext>
            </a:extLst>
          </p:cNvPr>
          <p:cNvSpPr txBox="1"/>
          <p:nvPr/>
        </p:nvSpPr>
        <p:spPr>
          <a:xfrm>
            <a:off x="587829" y="368559"/>
            <a:ext cx="111314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Normalization of Z means that the plots do not represent the actual trajectory.</a:t>
            </a:r>
          </a:p>
        </p:txBody>
      </p:sp>
    </p:spTree>
    <p:extLst>
      <p:ext uri="{BB962C8B-B14F-4D97-AF65-F5344CB8AC3E}">
        <p14:creationId xmlns:p14="http://schemas.microsoft.com/office/powerpoint/2010/main" val="152385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99C09-0C87-47CF-AEA4-15C40302D87A}"/>
              </a:ext>
            </a:extLst>
          </p:cNvPr>
          <p:cNvSpPr txBox="1"/>
          <p:nvPr/>
        </p:nvSpPr>
        <p:spPr>
          <a:xfrm>
            <a:off x="587829" y="368559"/>
            <a:ext cx="11131420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Changes of mind.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many COM trials do we have?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Look at your </a:t>
            </a:r>
            <a:r>
              <a:rPr lang="en-US" dirty="0" err="1"/>
              <a:t>trajs</a:t>
            </a:r>
            <a:r>
              <a:rPr lang="en-US" dirty="0"/>
              <a:t> and see what kind of criterion can apply.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Couldn’t find anything concise. They COM can happen on either half of the space (left / right) and can be early or late. You can have more than a single change of mind.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One prominent feature is the “point of maximum” (where the derivative is 0). This is how I recognize them when I look at </a:t>
            </a:r>
            <a:r>
              <a:rPr lang="en-US"/>
              <a:t>the trials.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8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B2876E-9FE1-47E5-854C-EC1D407DB988}"/>
              </a:ext>
            </a:extLst>
          </p:cNvPr>
          <p:cNvSpPr txBox="1"/>
          <p:nvPr/>
        </p:nvSpPr>
        <p:spPr>
          <a:xfrm>
            <a:off x="93307" y="595101"/>
            <a:ext cx="7063736" cy="48013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Changes of mind Could occur at 4 timepoints: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Post hoc -</a:t>
            </a:r>
            <a:r>
              <a:rPr lang="en-US" dirty="0"/>
              <a:t> A short delay after touching the screen.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On the fly -</a:t>
            </a:r>
            <a:r>
              <a:rPr lang="en-US" dirty="0"/>
              <a:t> Immediately after touching the screen.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Prior -</a:t>
            </a:r>
            <a:r>
              <a:rPr lang="en-US" dirty="0"/>
              <a:t> Just before touching the screen.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Early - </a:t>
            </a:r>
            <a:r>
              <a:rPr lang="en-US" dirty="0"/>
              <a:t>Far from the screen.</a:t>
            </a:r>
          </a:p>
          <a:p>
            <a:endParaRPr lang="en-US" dirty="0"/>
          </a:p>
          <a:p>
            <a:r>
              <a:rPr lang="en-US" b="1" u="sng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Caused by the prime?</a:t>
            </a:r>
          </a:p>
          <a:p>
            <a:r>
              <a:rPr lang="en-US" dirty="0"/>
              <a:t>      Usually regarded as: “Slow movement”, “Incorrect answer”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difference between these 1-3?</a:t>
            </a:r>
          </a:p>
          <a:p>
            <a:r>
              <a:rPr lang="en-US" dirty="0"/>
              <a:t>     Should they be treated differently?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(1) generated by a different motor plan?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1 and 2 be differentiated with a “hover threshold”</a:t>
            </a:r>
          </a:p>
          <a:p>
            <a:r>
              <a:rPr lang="en-US" dirty="0"/>
              <a:t>      (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Schmidt, T. (2002)</a:t>
            </a:r>
            <a:r>
              <a:rPr lang="en-US" dirty="0"/>
              <a:t>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Possible to have multiple changes of mind in one reach.</a:t>
            </a:r>
          </a:p>
          <a:p>
            <a:r>
              <a:rPr lang="en-US" dirty="0"/>
              <a:t>     Use number of COM as a measure?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03600C-8A7D-4A60-BF01-534A146CBEF5}"/>
              </a:ext>
            </a:extLst>
          </p:cNvPr>
          <p:cNvSpPr/>
          <p:nvPr/>
        </p:nvSpPr>
        <p:spPr>
          <a:xfrm>
            <a:off x="4439471" y="0"/>
            <a:ext cx="33130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Changes of mind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6F803A-03E0-4B2D-94CA-9B59A11E63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6" r="68026" b="51020"/>
          <a:stretch/>
        </p:blipFill>
        <p:spPr>
          <a:xfrm>
            <a:off x="7292145" y="816429"/>
            <a:ext cx="2198223" cy="22805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FFA380-6B74-4DD2-8C7E-3D0627E79F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011" t="498" r="3141" b="50522"/>
          <a:stretch/>
        </p:blipFill>
        <p:spPr>
          <a:xfrm>
            <a:off x="9625471" y="849086"/>
            <a:ext cx="2198223" cy="22805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18BCD1-8A35-4E3F-B9B8-E9333C30A8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0" t="50885" r="68152" b="135"/>
          <a:stretch/>
        </p:blipFill>
        <p:spPr>
          <a:xfrm>
            <a:off x="9657350" y="3490079"/>
            <a:ext cx="2198223" cy="22805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7C930D-3630-42CF-8A2B-3026F064AB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008" t="51126" r="3144" b="-106"/>
          <a:stretch/>
        </p:blipFill>
        <p:spPr>
          <a:xfrm>
            <a:off x="7292145" y="3457423"/>
            <a:ext cx="2198223" cy="22805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79FEC7-AD40-4F80-AC4B-8C4B4157EAA3}"/>
              </a:ext>
            </a:extLst>
          </p:cNvPr>
          <p:cNvSpPr txBox="1"/>
          <p:nvPr/>
        </p:nvSpPr>
        <p:spPr>
          <a:xfrm>
            <a:off x="7684000" y="595101"/>
            <a:ext cx="3652693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1)                                         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3)                                         4)</a:t>
            </a:r>
          </a:p>
        </p:txBody>
      </p:sp>
    </p:spTree>
    <p:extLst>
      <p:ext uri="{BB962C8B-B14F-4D97-AF65-F5344CB8AC3E}">
        <p14:creationId xmlns:p14="http://schemas.microsoft.com/office/powerpoint/2010/main" val="251075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99C09-0C87-47CF-AEA4-15C40302D87A}"/>
              </a:ext>
            </a:extLst>
          </p:cNvPr>
          <p:cNvSpPr txBox="1"/>
          <p:nvPr/>
        </p:nvSpPr>
        <p:spPr>
          <a:xfrm>
            <a:off x="195946" y="989045"/>
            <a:ext cx="111314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Some changes of mind are discarded due to “slow movement”.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674E17-C03A-416D-A886-122CB6524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353"/>
          <a:stretch/>
        </p:blipFill>
        <p:spPr>
          <a:xfrm>
            <a:off x="-53672" y="4054151"/>
            <a:ext cx="2964823" cy="2803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623C72-7AB4-4C4E-A79A-0455BE3E2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048" y="4054150"/>
            <a:ext cx="3094434" cy="2803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7CD2BE-526E-4070-A4D7-244985486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210" y="4026666"/>
            <a:ext cx="3153076" cy="2831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160539-9655-4EA7-9044-9559C1ED088F}"/>
              </a:ext>
            </a:extLst>
          </p:cNvPr>
          <p:cNvSpPr/>
          <p:nvPr/>
        </p:nvSpPr>
        <p:spPr>
          <a:xfrm>
            <a:off x="4439471" y="0"/>
            <a:ext cx="33130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Changes of mind</a:t>
            </a:r>
          </a:p>
        </p:txBody>
      </p:sp>
    </p:spTree>
    <p:extLst>
      <p:ext uri="{BB962C8B-B14F-4D97-AF65-F5344CB8AC3E}">
        <p14:creationId xmlns:p14="http://schemas.microsoft.com/office/powerpoint/2010/main" val="423088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B2876E-9FE1-47E5-854C-EC1D407DB988}"/>
              </a:ext>
            </a:extLst>
          </p:cNvPr>
          <p:cNvSpPr txBox="1"/>
          <p:nvPr/>
        </p:nvSpPr>
        <p:spPr>
          <a:xfrm>
            <a:off x="93307" y="706544"/>
            <a:ext cx="7315200" cy="22159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Number of incorrect trials, some of which might qualify as changes of mind.</a:t>
            </a:r>
          </a:p>
          <a:p>
            <a:endParaRPr lang="en-US" dirty="0"/>
          </a:p>
          <a:p>
            <a:r>
              <a:rPr lang="en-US" dirty="0"/>
              <a:t>Percent of “Incorrect” trials out of valid trials:</a:t>
            </a:r>
          </a:p>
          <a:p>
            <a:r>
              <a:rPr lang="en-US" dirty="0"/>
              <a:t>Pilot 3 – 26% </a:t>
            </a:r>
          </a:p>
          <a:p>
            <a:r>
              <a:rPr lang="en-US" dirty="0"/>
              <a:t>Pilot 2 – 20%</a:t>
            </a:r>
          </a:p>
          <a:p>
            <a:r>
              <a:rPr lang="en-US" sz="1200" dirty="0"/>
              <a:t>(An incorrect trial cannot have any other reason for disqualification)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03600C-8A7D-4A60-BF01-534A146CBEF5}"/>
              </a:ext>
            </a:extLst>
          </p:cNvPr>
          <p:cNvSpPr/>
          <p:nvPr/>
        </p:nvSpPr>
        <p:spPr>
          <a:xfrm>
            <a:off x="4439471" y="0"/>
            <a:ext cx="33130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Changes of mind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3CB27-687A-41CB-A571-D1504B05DA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60" t="65154" r="69711" b="5896"/>
          <a:stretch/>
        </p:blipFill>
        <p:spPr>
          <a:xfrm>
            <a:off x="5993237" y="2042841"/>
            <a:ext cx="2364882" cy="1924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58E4D4-FDDA-452C-B2BF-23AC5C40B5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56" t="64745" r="69622" b="5374"/>
          <a:stretch/>
        </p:blipFill>
        <p:spPr>
          <a:xfrm>
            <a:off x="6096000" y="4815120"/>
            <a:ext cx="2262119" cy="200756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A75D92B-6CFB-4DD2-8371-FF644B43774C}"/>
              </a:ext>
            </a:extLst>
          </p:cNvPr>
          <p:cNvGrpSpPr/>
          <p:nvPr/>
        </p:nvGrpSpPr>
        <p:grpSpPr>
          <a:xfrm>
            <a:off x="3277639" y="2556103"/>
            <a:ext cx="1753380" cy="3472549"/>
            <a:chOff x="7641818" y="2577164"/>
            <a:chExt cx="2006035" cy="397293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E27F2E2-2ECE-45B8-B1FA-11680D8EE0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8388" t="50229" r="24104" b="8192"/>
            <a:stretch/>
          </p:blipFill>
          <p:spPr>
            <a:xfrm>
              <a:off x="8588829" y="3682913"/>
              <a:ext cx="1059024" cy="286718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23870C4-1B80-46F0-9513-1B26C0FE60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03" t="34200" r="85389" b="8187"/>
            <a:stretch/>
          </p:blipFill>
          <p:spPr>
            <a:xfrm>
              <a:off x="7641818" y="2577164"/>
              <a:ext cx="1059024" cy="397293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306CB9D-265C-4F9C-AAFB-3E23C029D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216" t="7500" r="79276" b="80967"/>
            <a:stretch/>
          </p:blipFill>
          <p:spPr>
            <a:xfrm>
              <a:off x="8526225" y="2651246"/>
              <a:ext cx="1059024" cy="79525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7DB763D-8048-473E-A195-0C67D1C60EB3}"/>
              </a:ext>
            </a:extLst>
          </p:cNvPr>
          <p:cNvSpPr txBox="1"/>
          <p:nvPr/>
        </p:nvSpPr>
        <p:spPr>
          <a:xfrm>
            <a:off x="8529176" y="5634235"/>
            <a:ext cx="8318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Pilot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13C14C-1303-4416-AAE9-64C3EFCC579E}"/>
              </a:ext>
            </a:extLst>
          </p:cNvPr>
          <p:cNvSpPr txBox="1"/>
          <p:nvPr/>
        </p:nvSpPr>
        <p:spPr>
          <a:xfrm>
            <a:off x="8492368" y="2820544"/>
            <a:ext cx="9054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Pilot 2</a:t>
            </a:r>
          </a:p>
        </p:txBody>
      </p:sp>
    </p:spTree>
    <p:extLst>
      <p:ext uri="{BB962C8B-B14F-4D97-AF65-F5344CB8AC3E}">
        <p14:creationId xmlns:p14="http://schemas.microsoft.com/office/powerpoint/2010/main" val="172847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456</Words>
  <Application>Microsoft Office PowerPoint</Application>
  <PresentationFormat>Widescreen</PresentationFormat>
  <Paragraphs>70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114</cp:revision>
  <dcterms:created xsi:type="dcterms:W3CDTF">2021-04-18T07:44:32Z</dcterms:created>
  <dcterms:modified xsi:type="dcterms:W3CDTF">2022-01-30T12:03:21Z</dcterms:modified>
</cp:coreProperties>
</file>