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" r:id="rId2"/>
    <p:sldId id="257" r:id="rId3"/>
    <p:sldId id="290" r:id="rId4"/>
    <p:sldId id="321" r:id="rId5"/>
    <p:sldId id="322" r:id="rId6"/>
    <p:sldId id="318" r:id="rId7"/>
    <p:sldId id="301" r:id="rId8"/>
    <p:sldId id="305" r:id="rId9"/>
    <p:sldId id="319" r:id="rId10"/>
    <p:sldId id="320" r:id="rId11"/>
    <p:sldId id="302" r:id="rId12"/>
    <p:sldId id="303" r:id="rId13"/>
    <p:sldId id="304" r:id="rId14"/>
    <p:sldId id="308" r:id="rId15"/>
    <p:sldId id="298" r:id="rId16"/>
    <p:sldId id="307" r:id="rId17"/>
    <p:sldId id="323" r:id="rId18"/>
    <p:sldId id="324" r:id="rId19"/>
    <p:sldId id="325" r:id="rId20"/>
    <p:sldId id="309" r:id="rId21"/>
    <p:sldId id="306" r:id="rId22"/>
    <p:sldId id="299" r:id="rId23"/>
    <p:sldId id="316" r:id="rId24"/>
    <p:sldId id="312" r:id="rId25"/>
    <p:sldId id="315" r:id="rId26"/>
    <p:sldId id="313" r:id="rId27"/>
    <p:sldId id="314" r:id="rId28"/>
    <p:sldId id="317" r:id="rId29"/>
    <p:sldId id="310" r:id="rId30"/>
    <p:sldId id="31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7E7E"/>
    <a:srgbClr val="595959"/>
    <a:srgbClr val="709CC0"/>
    <a:srgbClr val="2E75B6"/>
    <a:srgbClr val="ED7D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1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10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5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2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7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1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21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03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72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3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93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41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9E2B6-E0C8-4E2F-B37B-1FC830B33272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04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816" y="2656114"/>
            <a:ext cx="10808368" cy="1545772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he-IL" sz="4000" dirty="0"/>
              <a:t>כבר מתחילים</a:t>
            </a:r>
          </a:p>
          <a:p>
            <a:pPr marL="0" indent="0" algn="ctr" rtl="1">
              <a:buNone/>
            </a:pPr>
            <a:r>
              <a:rPr lang="he-IL" sz="4000" dirty="0"/>
              <a:t>הניסוי נטען, זה ייקח בערך 20 שניות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599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0" y="223312"/>
            <a:ext cx="12192000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האם המילה ייצגה דבר טבעי או </a:t>
            </a:r>
            <a:r>
              <a:rPr lang="he-IL" sz="3200" b="1" u="sng" dirty="0">
                <a:solidFill>
                  <a:srgbClr val="595959"/>
                </a:solidFill>
              </a:rPr>
              <a:t>מלאכותי</a:t>
            </a:r>
            <a:r>
              <a:rPr lang="he-IL" sz="3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/>
        </p:nvGraphicFramePr>
        <p:xfrm>
          <a:off x="1557867" y="2174876"/>
          <a:ext cx="9076266" cy="10668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816974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טבעי</a:t>
                      </a:r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מלאכותי</a:t>
                      </a:r>
                    </a:p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3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00860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/>
        </p:nvGraphicFramePr>
        <p:xfrm>
          <a:off x="1557867" y="2674306"/>
          <a:ext cx="9076266" cy="1676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9C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he-IL" sz="7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9C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7200" b="1" dirty="0">
                          <a:solidFill>
                            <a:srgbClr val="709CC0"/>
                          </a:solidFill>
                        </a:rPr>
                        <a:t>o</a:t>
                      </a:r>
                      <a:endParaRPr lang="he-IL" sz="7200" b="1" dirty="0">
                        <a:solidFill>
                          <a:srgbClr val="709CC0"/>
                        </a:solidFill>
                      </a:endParaRP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1A80B8-1841-40D1-9CE0-CC09FA970B6F}"/>
              </a:ext>
            </a:extLst>
          </p:cNvPr>
          <p:cNvSpPr txBox="1">
            <a:spLocks/>
          </p:cNvSpPr>
          <p:nvPr/>
        </p:nvSpPr>
        <p:spPr>
          <a:xfrm>
            <a:off x="691816" y="3166487"/>
            <a:ext cx="10808368" cy="1063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+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84998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כעת נחל בניסוי עצמו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לחצו "רווח" לתחילת הניסוי.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3692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0" y="223312"/>
            <a:ext cx="12192000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האם המילה ייצגה דבר טבעי או מלאכותי?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265509"/>
              </p:ext>
            </p:extLst>
          </p:nvPr>
        </p:nvGraphicFramePr>
        <p:xfrm>
          <a:off x="1557867" y="2174876"/>
          <a:ext cx="9076266" cy="10668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816974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מלאכותי</a:t>
                      </a: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טבעי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0086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79841"/>
              </p:ext>
            </p:extLst>
          </p:nvPr>
        </p:nvGraphicFramePr>
        <p:xfrm>
          <a:off x="1557867" y="2674306"/>
          <a:ext cx="9076266" cy="1676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9C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he-IL" sz="7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9C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7200" b="1" dirty="0">
                          <a:solidFill>
                            <a:srgbClr val="709CC0"/>
                          </a:solidFill>
                        </a:rPr>
                        <a:t>o</a:t>
                      </a:r>
                      <a:endParaRPr lang="he-IL" sz="7200" b="1" dirty="0">
                        <a:solidFill>
                          <a:srgbClr val="709CC0"/>
                        </a:solidFill>
                      </a:endParaRP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703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0" y="223312"/>
            <a:ext cx="12192000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האם המילה ייצגה דבר טבעי או </a:t>
            </a:r>
            <a:r>
              <a:rPr lang="he-IL" sz="3200" b="1" u="sng" dirty="0">
                <a:solidFill>
                  <a:srgbClr val="595959"/>
                </a:solidFill>
              </a:rPr>
              <a:t>מלאכותי</a:t>
            </a:r>
            <a:r>
              <a:rPr lang="he-IL" sz="3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546724"/>
              </p:ext>
            </p:extLst>
          </p:nvPr>
        </p:nvGraphicFramePr>
        <p:xfrm>
          <a:off x="1557867" y="2174876"/>
          <a:ext cx="9076266" cy="10668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816974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טבעי</a:t>
                      </a:r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מלאכותי</a:t>
                      </a:r>
                    </a:p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3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00860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20707"/>
              </p:ext>
            </p:extLst>
          </p:nvPr>
        </p:nvGraphicFramePr>
        <p:xfrm>
          <a:off x="1557867" y="2674306"/>
          <a:ext cx="9076266" cy="1676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9C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he-IL" sz="7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9C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7200" b="1" dirty="0">
                          <a:solidFill>
                            <a:srgbClr val="709CC0"/>
                          </a:solidFill>
                        </a:rPr>
                        <a:t>o</a:t>
                      </a:r>
                      <a:endParaRPr lang="he-IL" sz="7200" b="1" dirty="0">
                        <a:solidFill>
                          <a:srgbClr val="709CC0"/>
                        </a:solidFill>
                      </a:endParaRP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0808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2331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rgbClr val="595959"/>
                </a:solidFill>
              </a:rPr>
              <a:t>איזו מבין המילים הבאות הינה המילה הממוסכת?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810895"/>
              </p:ext>
            </p:extLst>
          </p:nvPr>
        </p:nvGraphicFramePr>
        <p:xfrm>
          <a:off x="1557867" y="2674306"/>
          <a:ext cx="9076266" cy="1676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9C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he-IL" sz="7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9C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7200" b="1" dirty="0">
                          <a:solidFill>
                            <a:srgbClr val="709CC0"/>
                          </a:solidFill>
                        </a:rPr>
                        <a:t>o</a:t>
                      </a:r>
                      <a:endParaRPr lang="he-IL" sz="7200" b="1" dirty="0">
                        <a:solidFill>
                          <a:srgbClr val="709CC0"/>
                        </a:solidFill>
                      </a:endParaRP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9583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768F41E-FF16-4CA0-9061-785C57DCD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632771"/>
              </p:ext>
            </p:extLst>
          </p:nvPr>
        </p:nvGraphicFramePr>
        <p:xfrm>
          <a:off x="0" y="2333897"/>
          <a:ext cx="12192000" cy="2656113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68851384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20197840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866538"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rgbClr val="595959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rgbClr val="595959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rgbClr val="595959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rgbClr val="595959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008607"/>
                  </a:ext>
                </a:extLst>
              </a:tr>
              <a:tr h="1789575">
                <a:tc>
                  <a:txBody>
                    <a:bodyPr/>
                    <a:lstStyle/>
                    <a:p>
                      <a:pPr marL="0" indent="0" algn="ctr" rtl="1">
                        <a:buFont typeface="Arial" panose="020B0604020202020204" pitchFamily="34" charset="0"/>
                        <a:buNone/>
                      </a:pPr>
                      <a:r>
                        <a:rPr lang="he-IL" sz="2400" dirty="0">
                          <a:solidFill>
                            <a:srgbClr val="595959"/>
                          </a:solidFill>
                        </a:rPr>
                        <a:t>ראיתי את הגירוי בבירור</a:t>
                      </a:r>
                    </a:p>
                    <a:p>
                      <a:pPr algn="ctr" rtl="1"/>
                      <a:endParaRPr lang="he-IL" sz="2400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1">
                        <a:buFont typeface="Arial" panose="020B0604020202020204" pitchFamily="34" charset="0"/>
                        <a:buNone/>
                      </a:pPr>
                      <a:r>
                        <a:rPr lang="he-IL" sz="2400" dirty="0">
                          <a:solidFill>
                            <a:srgbClr val="595959"/>
                          </a:solidFill>
                        </a:rPr>
                        <a:t>ראיתי חלק מהגירוי בבירור</a:t>
                      </a:r>
                    </a:p>
                    <a:p>
                      <a:pPr algn="ctr" rtl="1"/>
                      <a:endParaRPr lang="he-IL" sz="2400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1">
                        <a:buFont typeface="Arial" panose="020B0604020202020204" pitchFamily="34" charset="0"/>
                        <a:buNone/>
                      </a:pPr>
                      <a:r>
                        <a:rPr lang="he-IL" sz="2400" dirty="0">
                          <a:solidFill>
                            <a:srgbClr val="595959"/>
                          </a:solidFill>
                        </a:rPr>
                        <a:t>ראיתי משהו במעורפל אבל לא זיהיתי מה</a:t>
                      </a:r>
                    </a:p>
                    <a:p>
                      <a:pPr algn="ctr" rtl="1"/>
                      <a:endParaRPr lang="he-IL" sz="2400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>
                          <a:solidFill>
                            <a:srgbClr val="595959"/>
                          </a:solidFill>
                        </a:rPr>
                        <a:t>לא ראיתי כלל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479924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0" y="513347"/>
            <a:ext cx="12192000" cy="546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rgbClr val="595959"/>
                </a:solidFill>
              </a:rPr>
              <a:t>עד כמה ראיתם את הגירוי הממוסך?</a:t>
            </a:r>
          </a:p>
        </p:txBody>
      </p:sp>
    </p:spTree>
    <p:extLst>
      <p:ext uri="{BB962C8B-B14F-4D97-AF65-F5344CB8AC3E}">
        <p14:creationId xmlns:p14="http://schemas.microsoft.com/office/powerpoint/2010/main" val="3592159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534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dirty="0"/>
              <a:t>זזת מאוחר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72772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534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dirty="0"/>
              <a:t>זזת מוקדם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59541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534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dirty="0"/>
              <a:t>זזת לאט</a:t>
            </a:r>
          </a:p>
        </p:txBody>
      </p:sp>
    </p:spTree>
    <p:extLst>
      <p:ext uri="{BB962C8B-B14F-4D97-AF65-F5344CB8AC3E}">
        <p14:creationId xmlns:p14="http://schemas.microsoft.com/office/powerpoint/2010/main" val="1942749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534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dirty="0"/>
              <a:t>תשובה שגויה</a:t>
            </a:r>
          </a:p>
        </p:txBody>
      </p:sp>
    </p:spTree>
    <p:extLst>
      <p:ext uri="{BB962C8B-B14F-4D97-AF65-F5344CB8AC3E}">
        <p14:creationId xmlns:p14="http://schemas.microsoft.com/office/powerpoint/2010/main" val="2200760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3347"/>
            <a:ext cx="10808368" cy="5663616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endParaRPr lang="he-IL" sz="4000" dirty="0"/>
          </a:p>
          <a:p>
            <a:pPr marL="0" indent="0" algn="ctr" rtl="1">
              <a:buNone/>
            </a:pPr>
            <a:endParaRPr lang="he-IL" sz="4000" dirty="0"/>
          </a:p>
          <a:p>
            <a:pPr marL="0" indent="0" algn="ctr" rtl="1">
              <a:buNone/>
            </a:pPr>
            <a:r>
              <a:rPr lang="he-IL" sz="4000" dirty="0"/>
              <a:t>שלום וברוכים הבאים לניסוי!</a:t>
            </a:r>
          </a:p>
          <a:p>
            <a:pPr marL="0" indent="0" algn="ctr" rtl="1">
              <a:buNone/>
            </a:pPr>
            <a:r>
              <a:rPr lang="he-IL" sz="2000" dirty="0"/>
              <a:t>(להמשך לחצו "רווח")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5873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534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dirty="0"/>
              <a:t>החזירו את האצבע לנקודת ההתחלה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5155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סיימתם בלוק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כשאתם מוכנים לחצו "רווח" על מנת להמשיך לבלוק הבא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3838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567213"/>
            <a:ext cx="10808368" cy="172357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תם ונשלם הניסוי,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תודה על השתתפותך!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2100" dirty="0"/>
              <a:t>(קרא לנסיין)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008702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567213"/>
            <a:ext cx="10808368" cy="172357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הנתונים נשמרים,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אנא המתן והמנע מללחוץ על מקשים כלשהם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217358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2331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rgbClr val="595959"/>
                </a:solidFill>
              </a:rPr>
              <a:t>הנח את האצבע בנקודת ההתחלה ואז לחץ רווח פעם אחת</a:t>
            </a:r>
          </a:p>
        </p:txBody>
      </p:sp>
    </p:spTree>
    <p:extLst>
      <p:ext uri="{BB962C8B-B14F-4D97-AF65-F5344CB8AC3E}">
        <p14:creationId xmlns:p14="http://schemas.microsoft.com/office/powerpoint/2010/main" val="15816160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2331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rgbClr val="595959"/>
                </a:solidFill>
              </a:rPr>
              <a:t>גע בנקודה הכחולה ואז לחץ רווח פעם אחת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556340"/>
              </p:ext>
            </p:extLst>
          </p:nvPr>
        </p:nvGraphicFramePr>
        <p:xfrm>
          <a:off x="1557867" y="1379108"/>
          <a:ext cx="9076266" cy="1283817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076266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algn="ctr" rtl="1"/>
                      <a:r>
                        <a:rPr lang="en-US" sz="7200" b="1" dirty="0">
                          <a:solidFill>
                            <a:srgbClr val="709CC0"/>
                          </a:solidFill>
                        </a:rPr>
                        <a:t>o</a:t>
                      </a:r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6736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2331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rgbClr val="595959"/>
                </a:solidFill>
              </a:rPr>
              <a:t>גע בנקודה הכחולה ואז לחץ רווח פעם אחת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494093"/>
              </p:ext>
            </p:extLst>
          </p:nvPr>
        </p:nvGraphicFramePr>
        <p:xfrm>
          <a:off x="1557867" y="2674306"/>
          <a:ext cx="9076266" cy="1676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e-IL" sz="7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9C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7200" b="1" dirty="0">
                          <a:solidFill>
                            <a:srgbClr val="709CC0"/>
                          </a:solidFill>
                        </a:rPr>
                        <a:t>o</a:t>
                      </a:r>
                      <a:endParaRPr lang="he-IL" sz="7200" b="1" dirty="0">
                        <a:solidFill>
                          <a:srgbClr val="709CC0"/>
                        </a:solidFill>
                      </a:endParaRP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20677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2331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rgbClr val="595959"/>
                </a:solidFill>
              </a:rPr>
              <a:t>גע בנקודה הכחולה ואז לחץ רווח פעם אחת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406200"/>
              </p:ext>
            </p:extLst>
          </p:nvPr>
        </p:nvGraphicFramePr>
        <p:xfrm>
          <a:off x="1557867" y="2674306"/>
          <a:ext cx="9076266" cy="1676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9C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he-IL" sz="7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9C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074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22469" y="71027"/>
            <a:ext cx="10808368" cy="240957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Put Marker on starting point and press ‘s’.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Put marker on blue circle A and press ‘a’, then on B and press ‘b’.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Marker on table exactly below A, and press ‘t’.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Adjust screen so that: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/>
              <a:t>Angle between AB and AS is 90⁰ (S = start point).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/>
              <a:t>Distance from starting point to screen </a:t>
            </a:r>
            <a:r>
              <a:rPr lang="en-US" sz="2000" b="1"/>
              <a:t>is 35 </a:t>
            </a:r>
            <a:r>
              <a:rPr lang="en-US" sz="2000" b="1" dirty="0"/>
              <a:t>cm.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/>
              <a:t>Height of A is 25 cm.</a:t>
            </a:r>
          </a:p>
          <a:p>
            <a:pPr marL="0" indent="0">
              <a:buNone/>
            </a:pPr>
            <a:r>
              <a:rPr lang="en-US" sz="2400" b="1" dirty="0"/>
              <a:t>Repeat until all conditions are met, then press space.</a:t>
            </a:r>
            <a:endParaRPr lang="he-IL" sz="2400" b="1" dirty="0"/>
          </a:p>
          <a:p>
            <a:endParaRPr lang="en-US" sz="24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75920"/>
              </p:ext>
            </p:extLst>
          </p:nvPr>
        </p:nvGraphicFramePr>
        <p:xfrm>
          <a:off x="5081155" y="2674306"/>
          <a:ext cx="7110844" cy="1676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542156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3568688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9C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he-IL" sz="7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9C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B9448A-B7F5-4830-913D-C9F6A3538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647039"/>
              </p:ext>
            </p:extLst>
          </p:nvPr>
        </p:nvGraphicFramePr>
        <p:xfrm>
          <a:off x="4450773" y="2674306"/>
          <a:ext cx="3290454" cy="1283817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290454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algn="ctr" rtl="1"/>
                      <a:r>
                        <a:rPr lang="en-US" sz="7200" b="1" dirty="0">
                          <a:solidFill>
                            <a:srgbClr val="709CC0"/>
                          </a:solidFill>
                        </a:rPr>
                        <a:t>o</a:t>
                      </a:r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0C09A9D-193B-41BE-8D5D-486A55741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427330"/>
              </p:ext>
            </p:extLst>
          </p:nvPr>
        </p:nvGraphicFramePr>
        <p:xfrm>
          <a:off x="4450773" y="2286904"/>
          <a:ext cx="3290454" cy="1283817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290454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algn="ctr" rtl="1"/>
                      <a:r>
                        <a:rPr lang="en-US" sz="44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he-IL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F377A96-D01A-4E09-B218-3353096379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783385"/>
              </p:ext>
            </p:extLst>
          </p:nvPr>
        </p:nvGraphicFramePr>
        <p:xfrm>
          <a:off x="8750878" y="2286904"/>
          <a:ext cx="3290454" cy="1283817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290454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algn="ctr" rtl="1"/>
                      <a:r>
                        <a:rPr lang="en-US" sz="44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he-IL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52712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803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304800" y="572614"/>
            <a:ext cx="11629636" cy="5663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בשלב האימון הראשון כל חזרה תורכב מכמה שלבים: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תחילה יוצג צלב </a:t>
            </a:r>
            <a:r>
              <a:rPr lang="he-IL" sz="3200" dirty="0" err="1"/>
              <a:t>פיקצסיה</a:t>
            </a:r>
            <a:r>
              <a:rPr lang="he-IL" sz="3200" dirty="0"/>
              <a:t> (+), השתדלו להתמקד במיקום זה לאורך הניסוי.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אחריו יוצגו לכם גירויים ויזואליים ובסופם מילה.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לאחר מכן תתבקשו לקבוע </a:t>
            </a:r>
            <a:r>
              <a:rPr lang="he-IL" sz="3200" b="1" dirty="0"/>
              <a:t>מהר ככל האפשר</a:t>
            </a:r>
            <a:r>
              <a:rPr lang="he-IL" sz="3200" dirty="0"/>
              <a:t> האם המילה שהוצגה ייצגה דבר טבעי (למשל: שמש, עלה) או מלאכותי (למשל: לפטופ, תיק).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2000" dirty="0"/>
              <a:t>(להמשך לחצו "רווח")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763912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826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כעת נתרגל תגובה בזמן המתאים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לחצו "רווח" לתחילת האימון.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51357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304800" y="572614"/>
            <a:ext cx="11629636" cy="566361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החל מעכשיו כל חזרה בניסוי תורכב מכמה שלבים: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תחילה יוצג צלב </a:t>
            </a:r>
            <a:r>
              <a:rPr lang="he-IL" sz="3200" dirty="0" err="1"/>
              <a:t>פיקצסיה</a:t>
            </a:r>
            <a:r>
              <a:rPr lang="he-IL" sz="3200" dirty="0"/>
              <a:t> (+), השתדלו להתמקד במיקום זה לאורך הניסוי.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אחריו יוצגו לכם רצף הגירויים </a:t>
            </a:r>
            <a:r>
              <a:rPr lang="he-IL" sz="3200" dirty="0" err="1"/>
              <a:t>הויזואליים</a:t>
            </a:r>
            <a:r>
              <a:rPr lang="he-IL" sz="3200" dirty="0"/>
              <a:t> אך הפעם מילה נוספת תהיה ממוסכת ביניהם.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לבסוף תוצג מילה שניה כמו בחלק הקודם של הניסוי.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בדומה לחלק הראשון תתבקשו לקבוע </a:t>
            </a:r>
            <a:r>
              <a:rPr lang="he-IL" sz="3200" b="1" dirty="0"/>
              <a:t>מהר ככל האפשר</a:t>
            </a:r>
            <a:r>
              <a:rPr lang="he-IL" sz="3200" dirty="0"/>
              <a:t> האם המילה שהוצגה </a:t>
            </a:r>
            <a:r>
              <a:rPr lang="he-IL" sz="3200" b="1" u="sng" dirty="0"/>
              <a:t>שניה</a:t>
            </a:r>
            <a:r>
              <a:rPr lang="he-IL" sz="3200" dirty="0"/>
              <a:t> ייצגה דבר טבעי (למשל: שמש, עלה) או מלאכותי (למשל: לפטופ, תיק).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אחר כך תנסו לזהות את המילה הממוסכת (זאת שהוצגה </a:t>
            </a:r>
            <a:r>
              <a:rPr lang="he-IL" sz="3200" b="1" u="sng" dirty="0"/>
              <a:t>ראשונה</a:t>
            </a:r>
            <a:r>
              <a:rPr lang="he-IL" sz="3200" dirty="0"/>
              <a:t>), מבין 2 מילים שיוצגו יחדיו.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לבסוף תצטרכו לדרג עד כמה ראיתם את המילה הממוסכת מ1 עד 4:</a:t>
            </a:r>
          </a:p>
          <a:p>
            <a:pPr marL="514350" indent="-514350" algn="r" rtl="1">
              <a:buFont typeface="Arial" panose="020B0604020202020204" pitchFamily="34" charset="0"/>
              <a:buAutoNum type="arabicPeriod"/>
            </a:pPr>
            <a:r>
              <a:rPr lang="he-IL" sz="3200" dirty="0"/>
              <a:t>לא ראיתי כלל</a:t>
            </a:r>
          </a:p>
          <a:p>
            <a:pPr marL="514350" indent="-514350" algn="r" rtl="1">
              <a:buFont typeface="Arial" panose="020B0604020202020204" pitchFamily="34" charset="0"/>
              <a:buAutoNum type="arabicPeriod"/>
            </a:pPr>
            <a:r>
              <a:rPr lang="he-IL" sz="3200" dirty="0"/>
              <a:t>ראיתי משהו במעורפל אבל לא זיהיתי מה</a:t>
            </a:r>
          </a:p>
          <a:p>
            <a:pPr marL="514350" indent="-514350" algn="r" rtl="1">
              <a:buFont typeface="Arial" panose="020B0604020202020204" pitchFamily="34" charset="0"/>
              <a:buAutoNum type="arabicPeriod"/>
            </a:pPr>
            <a:r>
              <a:rPr lang="he-IL" sz="3200" dirty="0"/>
              <a:t>ראיתי חלק מהגירוי בבירור</a:t>
            </a:r>
          </a:p>
          <a:p>
            <a:pPr marL="514350" indent="-514350" algn="r" rtl="1">
              <a:buFont typeface="Arial" panose="020B0604020202020204" pitchFamily="34" charset="0"/>
              <a:buAutoNum type="arabicPeriod"/>
            </a:pPr>
            <a:r>
              <a:rPr lang="he-IL" sz="3200" dirty="0"/>
              <a:t>ראיתי את הגירוי בבירור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2000" dirty="0"/>
              <a:t>(להמשך לחצו "רווח")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32926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567213"/>
            <a:ext cx="10808368" cy="172357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כעת נראה דוגמה לחזרה אחת של הניסוי.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לחץ רווח להתחלת הדוגמה.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872699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נבצע כעת אימון קצר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לחצו "רווח" לתחילת האימון.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9611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3166487"/>
            <a:ext cx="10808368" cy="1063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+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84343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0" y="223312"/>
            <a:ext cx="12192000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האם המילה ייצגה דבר טבעי או מלאכותי?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/>
        </p:nvGraphicFramePr>
        <p:xfrm>
          <a:off x="1557867" y="2174876"/>
          <a:ext cx="9076266" cy="10668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816974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מלאכותי</a:t>
                      </a: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טבעי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0086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/>
        </p:nvGraphicFramePr>
        <p:xfrm>
          <a:off x="1557867" y="2674306"/>
          <a:ext cx="9076266" cy="1676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9C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he-IL" sz="7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9C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7200" b="1" dirty="0">
                          <a:solidFill>
                            <a:srgbClr val="709CC0"/>
                          </a:solidFill>
                        </a:rPr>
                        <a:t>o</a:t>
                      </a:r>
                      <a:endParaRPr lang="he-IL" sz="7200" b="1" dirty="0">
                        <a:solidFill>
                          <a:srgbClr val="709CC0"/>
                        </a:solidFill>
                      </a:endParaRP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640A27-01A1-4CBA-BA12-916E63F5099E}"/>
              </a:ext>
            </a:extLst>
          </p:cNvPr>
          <p:cNvSpPr txBox="1">
            <a:spLocks/>
          </p:cNvSpPr>
          <p:nvPr/>
        </p:nvSpPr>
        <p:spPr>
          <a:xfrm>
            <a:off x="691816" y="3166487"/>
            <a:ext cx="10808368" cy="1063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+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35359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530</Words>
  <Application>Microsoft Office PowerPoint</Application>
  <PresentationFormat>Widescreen</PresentationFormat>
  <Paragraphs>97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Chen Heller</cp:lastModifiedBy>
  <cp:revision>94</cp:revision>
  <dcterms:created xsi:type="dcterms:W3CDTF">2020-02-24T12:59:58Z</dcterms:created>
  <dcterms:modified xsi:type="dcterms:W3CDTF">2021-08-22T13:09:58Z</dcterms:modified>
</cp:coreProperties>
</file>