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8BD0-E84A-A13A-69A4-ED501C9AD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70FC1-6CC9-F94A-C94D-B60FEF41B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05FE-C436-510B-A5AE-50C10CB8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A344-6321-5EF9-62F3-7F6A7D01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B423-25DE-9C79-1A65-5EB5EAFD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9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FE55-D55C-DA23-F213-72939117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2B43F-851D-DBC9-5E03-8BDDBCAB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71FC-7DD3-5C9D-FEFD-C0926747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3C9-C3F5-FEC3-0594-A484BA67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CC36-22C0-29F1-B087-FA8CBC58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9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539C-0DC4-3183-8F57-3D02C1B49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51CB6-3E06-D8FA-358F-82AEE770C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302B-57DD-9D93-3192-4211F947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7D08-9F2C-9EAD-2DC8-609A72F0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0823-C6CB-ECA4-3AB4-798C28A2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0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53AA-F1C9-65E2-F568-24459AFE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80CB-1B53-4349-264B-A2B6E926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572C-1952-C01D-3E7E-6C935D06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E91-A5E1-DD46-CB44-42F0CD54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FE00-1551-5E99-3849-49903AEE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77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0EEC-3E1B-34B1-E6A8-762A97FB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33F1D-2AF5-9333-0218-F210FE67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7A75-932F-3DCD-6FE2-631B13CC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8F11-2D51-ECB2-32AB-E652D235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708D-0AFE-0EE6-3ECC-70B083BC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6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F3BF-D24B-A1B0-C4DC-FDEFD877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ED36-1A8A-3498-DA1F-7F834266F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BDB20-4B23-B1B4-7A63-39204695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5BD93-53F0-AD70-8107-2294EFE7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BBE3-6806-B01D-32B4-70AE6B55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882C9-A20E-0C9B-651A-7DBE94D1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7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ED54-9DAE-F34E-7458-5D702065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C1CF-D8DA-E692-F4D9-0DFA4D6B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31A6-B97C-BF06-D75B-158B23161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76B18-4D3B-F40B-6E7D-3ECD05EE3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D2758-029B-2B8E-31D5-E5124DE42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0BD80-6D34-960A-8C94-4C7AFB8F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16B68-F0E4-07D4-7778-559E6487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24D79-9A2F-5BBC-F4DE-28A8EAA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48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BE77-26BB-3C2F-4268-5A567DF4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E7E6E-9A14-FF93-8D87-69222129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EE5BC-E21B-F0F5-3CA3-E73E1AAA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D8775-9A68-582F-23EF-5D6907BE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26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55347-57B3-CD72-5C7C-72D138A3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D5728-549E-8460-5B8F-2809186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FBD00-AE17-231E-8CA0-85A79A9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77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DCE9-BD87-5C47-0EEA-9366441D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115F-5854-AA1E-7D0F-AE644938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F0BEF-9B61-C3C9-3EC6-48E36B1E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EAB3-660A-5678-70B5-572C184A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42C1-7845-E8A5-B6DE-6B08B32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895AA-1F7F-44B2-C315-6E50B1D6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31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30F2-EFB4-A4CF-EC4B-70C8AE10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5B277-34E8-08D7-9E5F-5FB6982FE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667B3-FEE8-544B-D6BE-DC74C294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FA6A-3FB5-8659-1C16-344A8BA9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5D5F1-60F1-DA03-B6F5-2C7FE350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899DC-76B3-17AE-1C07-A98C5AF9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46815-D501-ECAD-99D9-D4EF474A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844A-5A66-CCF4-5068-110282BE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AE06-FE8E-661B-F3AE-CE65FEB0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DF19-4AFE-47AB-B88B-15F60EC6070A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75CE-B992-1395-4166-2CA93FFC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EC1A-DF8E-4574-9942-AE5DFF27D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621C-67E0-4AF1-8742-9B8106B061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30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F12052-9E64-5363-F4D0-6422F4DFF8BD}"/>
              </a:ext>
            </a:extLst>
          </p:cNvPr>
          <p:cNvCxnSpPr>
            <a:cxnSpLocks/>
          </p:cNvCxnSpPr>
          <p:nvPr/>
        </p:nvCxnSpPr>
        <p:spPr>
          <a:xfrm>
            <a:off x="-200025" y="2265027"/>
            <a:ext cx="117383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43D8B7-D469-97D1-E67A-28AF0182B3E9}"/>
              </a:ext>
            </a:extLst>
          </p:cNvPr>
          <p:cNvSpPr txBox="1"/>
          <p:nvPr/>
        </p:nvSpPr>
        <p:spPr>
          <a:xfrm>
            <a:off x="8726822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445</a:t>
            </a:r>
            <a:endParaRPr lang="he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C24E3-60BD-9AE3-6DF8-3B1A90FD00ED}"/>
              </a:ext>
            </a:extLst>
          </p:cNvPr>
          <p:cNvSpPr txBox="1"/>
          <p:nvPr/>
        </p:nvSpPr>
        <p:spPr>
          <a:xfrm>
            <a:off x="9280495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484</a:t>
            </a:r>
            <a:endParaRPr lang="he-IL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A9F4F-1F22-EB3B-3F5B-6E3CBFEF6B29}"/>
              </a:ext>
            </a:extLst>
          </p:cNvPr>
          <p:cNvSpPr txBox="1"/>
          <p:nvPr/>
        </p:nvSpPr>
        <p:spPr>
          <a:xfrm>
            <a:off x="1361287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0</a:t>
            </a:r>
            <a:endParaRPr lang="he-I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6A1A9-B25F-734D-7234-176801D2D045}"/>
              </a:ext>
            </a:extLst>
          </p:cNvPr>
          <p:cNvSpPr txBox="1"/>
          <p:nvPr/>
        </p:nvSpPr>
        <p:spPr>
          <a:xfrm>
            <a:off x="3004331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27934-9FC1-715F-1015-E837A3024E5D}"/>
              </a:ext>
            </a:extLst>
          </p:cNvPr>
          <p:cNvSpPr txBox="1"/>
          <p:nvPr/>
        </p:nvSpPr>
        <p:spPr>
          <a:xfrm>
            <a:off x="4647375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7ABB5-405A-B294-C949-12BE7042F856}"/>
              </a:ext>
            </a:extLst>
          </p:cNvPr>
          <p:cNvSpPr txBox="1"/>
          <p:nvPr/>
        </p:nvSpPr>
        <p:spPr>
          <a:xfrm>
            <a:off x="6290419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C801F-AE92-614C-6F85-A497E734A357}"/>
              </a:ext>
            </a:extLst>
          </p:cNvPr>
          <p:cNvSpPr txBox="1"/>
          <p:nvPr/>
        </p:nvSpPr>
        <p:spPr>
          <a:xfrm>
            <a:off x="7933463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38A4-8743-73A2-5CAB-687F6E7B4D94}"/>
              </a:ext>
            </a:extLst>
          </p:cNvPr>
          <p:cNvSpPr txBox="1"/>
          <p:nvPr/>
        </p:nvSpPr>
        <p:spPr>
          <a:xfrm>
            <a:off x="9576507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F7E2D-8BEA-1E16-1832-F0EE6D45B1CA}"/>
              </a:ext>
            </a:extLst>
          </p:cNvPr>
          <p:cNvSpPr txBox="1"/>
          <p:nvPr/>
        </p:nvSpPr>
        <p:spPr>
          <a:xfrm>
            <a:off x="11219551" y="2249288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600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C94E2-D14C-B219-8F31-B1EBB388240D}"/>
              </a:ext>
            </a:extLst>
          </p:cNvPr>
          <p:cNvSpPr txBox="1"/>
          <p:nvPr/>
        </p:nvSpPr>
        <p:spPr>
          <a:xfrm>
            <a:off x="12862594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E7EC3-2C9F-61DE-3704-D4F54D723142}"/>
              </a:ext>
            </a:extLst>
          </p:cNvPr>
          <p:cNvSpPr txBox="1"/>
          <p:nvPr/>
        </p:nvSpPr>
        <p:spPr>
          <a:xfrm>
            <a:off x="8736938" y="2709650"/>
            <a:ext cx="108711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Heading angle</a:t>
            </a:r>
            <a:endParaRPr lang="he-IL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FFE773-7349-CDC2-4DCC-779FDBCDCB9B}"/>
              </a:ext>
            </a:extLst>
          </p:cNvPr>
          <p:cNvSpPr txBox="1"/>
          <p:nvPr/>
        </p:nvSpPr>
        <p:spPr>
          <a:xfrm>
            <a:off x="6751217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325</a:t>
            </a:r>
            <a:endParaRPr lang="he-IL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DF6E5-C870-4B6E-1D24-208B838036E4}"/>
              </a:ext>
            </a:extLst>
          </p:cNvPr>
          <p:cNvSpPr txBox="1"/>
          <p:nvPr/>
        </p:nvSpPr>
        <p:spPr>
          <a:xfrm>
            <a:off x="10515076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562</a:t>
            </a:r>
            <a:endParaRPr lang="he-IL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5FF105-5E40-18B4-B310-00E661946E42}"/>
              </a:ext>
            </a:extLst>
          </p:cNvPr>
          <p:cNvSpPr txBox="1"/>
          <p:nvPr/>
        </p:nvSpPr>
        <p:spPr>
          <a:xfrm>
            <a:off x="8862644" y="3001688"/>
            <a:ext cx="15515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Deviation from center</a:t>
            </a:r>
            <a:endParaRPr lang="he-IL" sz="1200" dirty="0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B11B2DC-2181-9610-6D7A-65908BE0F63F}"/>
              </a:ext>
            </a:extLst>
          </p:cNvPr>
          <p:cNvSpPr/>
          <p:nvPr/>
        </p:nvSpPr>
        <p:spPr>
          <a:xfrm rot="16200000">
            <a:off x="9979831" y="81345"/>
            <a:ext cx="1359310" cy="5558307"/>
          </a:xfrm>
          <a:prstGeom prst="leftBracket">
            <a:avLst>
              <a:gd name="adj" fmla="val 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8D1AC52B-A72E-34BB-06C1-4F7AA94EB82D}"/>
              </a:ext>
            </a:extLst>
          </p:cNvPr>
          <p:cNvSpPr/>
          <p:nvPr/>
        </p:nvSpPr>
        <p:spPr>
          <a:xfrm rot="16200000">
            <a:off x="10237654" y="625875"/>
            <a:ext cx="1646017" cy="4755954"/>
          </a:xfrm>
          <a:prstGeom prst="leftBracket">
            <a:avLst>
              <a:gd name="adj" fmla="val 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1CDD0D-405F-4CDB-D4AE-62FAD27FF433}"/>
              </a:ext>
            </a:extLst>
          </p:cNvPr>
          <p:cNvSpPr txBox="1"/>
          <p:nvPr/>
        </p:nvSpPr>
        <p:spPr>
          <a:xfrm>
            <a:off x="9638426" y="3852487"/>
            <a:ext cx="2685675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Finkbeiner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2011 </a:t>
            </a:r>
            <a:r>
              <a:rPr lang="en-US" sz="1050" dirty="0">
                <a:latin typeface="Calibri" panose="020F0502020204030204" pitchFamily="34" charset="0"/>
                <a:cs typeface="David" panose="020E0502060401010101" pitchFamily="34" charset="-79"/>
              </a:rPr>
              <a:t>Congruency Novel prime</a:t>
            </a:r>
            <a:endParaRPr lang="he-I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65DB7-6B68-7701-4DC5-B0D50E8D611E}"/>
              </a:ext>
            </a:extLst>
          </p:cNvPr>
          <p:cNvSpPr txBox="1"/>
          <p:nvPr/>
        </p:nvSpPr>
        <p:spPr>
          <a:xfrm>
            <a:off x="9638426" y="3572944"/>
            <a:ext cx="2685675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Finkbeiner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2011 </a:t>
            </a:r>
            <a:r>
              <a:rPr lang="en-US" sz="1050" dirty="0">
                <a:latin typeface="Calibri" panose="020F0502020204030204" pitchFamily="34" charset="0"/>
                <a:cs typeface="David" panose="020E0502060401010101" pitchFamily="34" charset="-79"/>
              </a:rPr>
              <a:t>Congruency repeated prime</a:t>
            </a:r>
            <a:endParaRPr lang="he-I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E3426-3877-654D-13A5-98E9B9D0B521}"/>
              </a:ext>
            </a:extLst>
          </p:cNvPr>
          <p:cNvSpPr txBox="1"/>
          <p:nvPr/>
        </p:nvSpPr>
        <p:spPr>
          <a:xfrm>
            <a:off x="7524501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375</a:t>
            </a:r>
            <a:endParaRPr lang="he-IL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4F6927-4974-9959-D99D-FF468DE695CC}"/>
              </a:ext>
            </a:extLst>
          </p:cNvPr>
          <p:cNvSpPr txBox="1"/>
          <p:nvPr/>
        </p:nvSpPr>
        <p:spPr>
          <a:xfrm>
            <a:off x="8355313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420</a:t>
            </a:r>
            <a:endParaRPr lang="he-IL" sz="11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29FE-12AB-764C-63C8-91DBA5AE92CA}"/>
              </a:ext>
            </a:extLst>
          </p:cNvPr>
          <p:cNvCxnSpPr>
            <a:cxnSpLocks/>
          </p:cNvCxnSpPr>
          <p:nvPr/>
        </p:nvCxnSpPr>
        <p:spPr>
          <a:xfrm>
            <a:off x="4168804" y="2249289"/>
            <a:ext cx="0" cy="21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8AB261-F330-0FDF-346E-B23C7D801DD9}"/>
              </a:ext>
            </a:extLst>
          </p:cNvPr>
          <p:cNvCxnSpPr>
            <a:cxnSpLocks/>
          </p:cNvCxnSpPr>
          <p:nvPr/>
        </p:nvCxnSpPr>
        <p:spPr>
          <a:xfrm>
            <a:off x="5815922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EB8391-D28C-FED3-609C-CBCCF6CA617C}"/>
              </a:ext>
            </a:extLst>
          </p:cNvPr>
          <p:cNvCxnSpPr>
            <a:cxnSpLocks/>
          </p:cNvCxnSpPr>
          <p:nvPr/>
        </p:nvCxnSpPr>
        <p:spPr>
          <a:xfrm>
            <a:off x="7463040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BF90E-EF34-3407-9387-83CA80EB0F4B}"/>
              </a:ext>
            </a:extLst>
          </p:cNvPr>
          <p:cNvCxnSpPr>
            <a:cxnSpLocks/>
          </p:cNvCxnSpPr>
          <p:nvPr/>
        </p:nvCxnSpPr>
        <p:spPr>
          <a:xfrm>
            <a:off x="9110158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40AF87-9FBA-8608-AE52-19F20FD432EB}"/>
              </a:ext>
            </a:extLst>
          </p:cNvPr>
          <p:cNvCxnSpPr>
            <a:cxnSpLocks/>
          </p:cNvCxnSpPr>
          <p:nvPr/>
        </p:nvCxnSpPr>
        <p:spPr>
          <a:xfrm>
            <a:off x="10757276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B81053-543C-8D8E-C3C9-CF6C194EFE60}"/>
              </a:ext>
            </a:extLst>
          </p:cNvPr>
          <p:cNvCxnSpPr>
            <a:cxnSpLocks/>
          </p:cNvCxnSpPr>
          <p:nvPr/>
        </p:nvCxnSpPr>
        <p:spPr>
          <a:xfrm>
            <a:off x="12404395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6F6E2CF8-76C7-D6CB-FA53-0B0C38359581}"/>
              </a:ext>
            </a:extLst>
          </p:cNvPr>
          <p:cNvSpPr/>
          <p:nvPr/>
        </p:nvSpPr>
        <p:spPr>
          <a:xfrm rot="16200000">
            <a:off x="9001370" y="2177214"/>
            <a:ext cx="570746" cy="578003"/>
          </a:xfrm>
          <a:prstGeom prst="leftBracket">
            <a:avLst>
              <a:gd name="adj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E0890AF8-B5A4-F347-C723-7AE3175E60FC}"/>
              </a:ext>
            </a:extLst>
          </p:cNvPr>
          <p:cNvSpPr/>
          <p:nvPr/>
        </p:nvSpPr>
        <p:spPr>
          <a:xfrm rot="16200000">
            <a:off x="8537037" y="715077"/>
            <a:ext cx="840087" cy="3761943"/>
          </a:xfrm>
          <a:prstGeom prst="leftBracket">
            <a:avLst>
              <a:gd name="adj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FDC4D3E2-B205-E9E7-3DF9-D3CB9D4467B4}"/>
              </a:ext>
            </a:extLst>
          </p:cNvPr>
          <p:cNvSpPr/>
          <p:nvPr/>
        </p:nvSpPr>
        <p:spPr>
          <a:xfrm rot="16200000">
            <a:off x="5457732" y="961754"/>
            <a:ext cx="2700223" cy="4822271"/>
          </a:xfrm>
          <a:prstGeom prst="leftBracket">
            <a:avLst>
              <a:gd name="adj" fmla="val 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323226-7231-CC2A-2DC4-B8E03081572C}"/>
              </a:ext>
            </a:extLst>
          </p:cNvPr>
          <p:cNvSpPr txBox="1"/>
          <p:nvPr/>
        </p:nvSpPr>
        <p:spPr>
          <a:xfrm>
            <a:off x="4834434" y="4723002"/>
            <a:ext cx="3947116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Scherbaum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(2018) Congruency effect of side of target on angle – static start</a:t>
            </a:r>
            <a:endParaRPr lang="he-IL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E9D298-AD8B-DA6D-98CC-1362F66D906C}"/>
              </a:ext>
            </a:extLst>
          </p:cNvPr>
          <p:cNvSpPr txBox="1"/>
          <p:nvPr/>
        </p:nvSpPr>
        <p:spPr>
          <a:xfrm>
            <a:off x="4077926" y="1761170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166</a:t>
            </a:r>
            <a:endParaRPr lang="he-IL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F8FC28-A36B-60C6-58A6-73F43DC54B78}"/>
              </a:ext>
            </a:extLst>
          </p:cNvPr>
          <p:cNvSpPr txBox="1"/>
          <p:nvPr/>
        </p:nvSpPr>
        <p:spPr>
          <a:xfrm>
            <a:off x="8900197" y="1761170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455</a:t>
            </a:r>
            <a:endParaRPr lang="he-IL" sz="1100" dirty="0"/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F687EA9F-1159-A7BF-9B88-53E127C55858}"/>
              </a:ext>
            </a:extLst>
          </p:cNvPr>
          <p:cNvSpPr/>
          <p:nvPr/>
        </p:nvSpPr>
        <p:spPr>
          <a:xfrm rot="16200000">
            <a:off x="5547190" y="1019421"/>
            <a:ext cx="2289935" cy="4089563"/>
          </a:xfrm>
          <a:prstGeom prst="leftBracket">
            <a:avLst>
              <a:gd name="adj" fmla="val 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A09108-1ADA-F6E4-AE85-4F2271A5B25B}"/>
              </a:ext>
            </a:extLst>
          </p:cNvPr>
          <p:cNvSpPr txBox="1"/>
          <p:nvPr/>
        </p:nvSpPr>
        <p:spPr>
          <a:xfrm>
            <a:off x="4789821" y="4239248"/>
            <a:ext cx="3947117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Scherbaum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(2018) Congruency effect of side of target on angle – dynamic start</a:t>
            </a:r>
            <a:endParaRPr lang="he-IL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5A38AE-5D8F-ED8C-C78F-657A6050534E}"/>
              </a:ext>
            </a:extLst>
          </p:cNvPr>
          <p:cNvSpPr txBox="1"/>
          <p:nvPr/>
        </p:nvSpPr>
        <p:spPr>
          <a:xfrm>
            <a:off x="4338728" y="1657625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186</a:t>
            </a:r>
            <a:endParaRPr lang="he-IL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96337F-2808-66BB-5D3B-39ADBA4B0550}"/>
              </a:ext>
            </a:extLst>
          </p:cNvPr>
          <p:cNvSpPr txBox="1"/>
          <p:nvPr/>
        </p:nvSpPr>
        <p:spPr>
          <a:xfrm>
            <a:off x="8431810" y="1735458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429</a:t>
            </a:r>
            <a:endParaRPr lang="he-IL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397226-00FE-7249-95FA-D4D303C7ADB3}"/>
              </a:ext>
            </a:extLst>
          </p:cNvPr>
          <p:cNvSpPr txBox="1"/>
          <p:nvPr/>
        </p:nvSpPr>
        <p:spPr>
          <a:xfrm>
            <a:off x="1361286" y="1761170"/>
            <a:ext cx="63756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/>
              <a:t>Target onset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5DD3EA-53CB-4652-47F5-C1A421DEFBA7}"/>
              </a:ext>
            </a:extLst>
          </p:cNvPr>
          <p:cNvSpPr/>
          <p:nvPr/>
        </p:nvSpPr>
        <p:spPr>
          <a:xfrm>
            <a:off x="542925" y="2332751"/>
            <a:ext cx="15055670" cy="3137605"/>
          </a:xfrm>
          <a:custGeom>
            <a:avLst/>
            <a:gdLst>
              <a:gd name="connsiteX0" fmla="*/ 0 w 15055670"/>
              <a:gd name="connsiteY0" fmla="*/ 0 h 3137605"/>
              <a:gd name="connsiteX1" fmla="*/ 1504950 w 15055670"/>
              <a:gd name="connsiteY1" fmla="*/ 657225 h 3137605"/>
              <a:gd name="connsiteX2" fmla="*/ 2657475 w 15055670"/>
              <a:gd name="connsiteY2" fmla="*/ 1152525 h 3137605"/>
              <a:gd name="connsiteX3" fmla="*/ 3333750 w 15055670"/>
              <a:gd name="connsiteY3" fmla="*/ 2286000 h 3137605"/>
              <a:gd name="connsiteX4" fmla="*/ 3771900 w 15055670"/>
              <a:gd name="connsiteY4" fmla="*/ 2971800 h 3137605"/>
              <a:gd name="connsiteX5" fmla="*/ 4981575 w 15055670"/>
              <a:gd name="connsiteY5" fmla="*/ 3133725 h 3137605"/>
              <a:gd name="connsiteX6" fmla="*/ 6429375 w 15055670"/>
              <a:gd name="connsiteY6" fmla="*/ 3067050 h 3137605"/>
              <a:gd name="connsiteX7" fmla="*/ 7877175 w 15055670"/>
              <a:gd name="connsiteY7" fmla="*/ 2847975 h 3137605"/>
              <a:gd name="connsiteX8" fmla="*/ 10829925 w 15055670"/>
              <a:gd name="connsiteY8" fmla="*/ 2343150 h 3137605"/>
              <a:gd name="connsiteX9" fmla="*/ 14458950 w 15055670"/>
              <a:gd name="connsiteY9" fmla="*/ 1143000 h 3137605"/>
              <a:gd name="connsiteX10" fmla="*/ 15011400 w 15055670"/>
              <a:gd name="connsiteY10" fmla="*/ 942975 h 313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55670" h="3137605">
                <a:moveTo>
                  <a:pt x="0" y="0"/>
                </a:moveTo>
                <a:lnTo>
                  <a:pt x="1504950" y="657225"/>
                </a:lnTo>
                <a:cubicBezTo>
                  <a:pt x="1947862" y="849312"/>
                  <a:pt x="2352675" y="881062"/>
                  <a:pt x="2657475" y="1152525"/>
                </a:cubicBezTo>
                <a:cubicBezTo>
                  <a:pt x="2962275" y="1423988"/>
                  <a:pt x="3148013" y="1982788"/>
                  <a:pt x="3333750" y="2286000"/>
                </a:cubicBezTo>
                <a:cubicBezTo>
                  <a:pt x="3519487" y="2589212"/>
                  <a:pt x="3497263" y="2830513"/>
                  <a:pt x="3771900" y="2971800"/>
                </a:cubicBezTo>
                <a:cubicBezTo>
                  <a:pt x="4046538" y="3113088"/>
                  <a:pt x="4538663" y="3117850"/>
                  <a:pt x="4981575" y="3133725"/>
                </a:cubicBezTo>
                <a:cubicBezTo>
                  <a:pt x="5424487" y="3149600"/>
                  <a:pt x="5946775" y="3114675"/>
                  <a:pt x="6429375" y="3067050"/>
                </a:cubicBezTo>
                <a:cubicBezTo>
                  <a:pt x="6911975" y="3019425"/>
                  <a:pt x="7877175" y="2847975"/>
                  <a:pt x="7877175" y="2847975"/>
                </a:cubicBezTo>
                <a:cubicBezTo>
                  <a:pt x="8610600" y="2727325"/>
                  <a:pt x="9732963" y="2627312"/>
                  <a:pt x="10829925" y="2343150"/>
                </a:cubicBezTo>
                <a:cubicBezTo>
                  <a:pt x="11926887" y="2058988"/>
                  <a:pt x="13762037" y="1376363"/>
                  <a:pt x="14458950" y="1143000"/>
                </a:cubicBezTo>
                <a:cubicBezTo>
                  <a:pt x="15155863" y="909637"/>
                  <a:pt x="15083631" y="926306"/>
                  <a:pt x="15011400" y="942975"/>
                </a:cubicBezTo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7270E1-84E2-6D33-5A3C-BEB06B681FC9}"/>
              </a:ext>
            </a:extLst>
          </p:cNvPr>
          <p:cNvSpPr txBox="1"/>
          <p:nvPr/>
        </p:nvSpPr>
        <p:spPr>
          <a:xfrm>
            <a:off x="4153945" y="5467741"/>
            <a:ext cx="3947116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Xiao (2017) Prime’s effect according to SOA</a:t>
            </a:r>
            <a:endParaRPr lang="he-IL" sz="8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4FA4B9-3BD9-8539-C174-4A581B957F2B}"/>
              </a:ext>
            </a:extLst>
          </p:cNvPr>
          <p:cNvCxnSpPr>
            <a:cxnSpLocks/>
          </p:cNvCxnSpPr>
          <p:nvPr/>
        </p:nvCxnSpPr>
        <p:spPr>
          <a:xfrm>
            <a:off x="5073679" y="2093577"/>
            <a:ext cx="0" cy="3992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DE1FD7-A125-A367-D4CD-2EF1B35CF393}"/>
              </a:ext>
            </a:extLst>
          </p:cNvPr>
          <p:cNvSpPr txBox="1"/>
          <p:nvPr/>
        </p:nvSpPr>
        <p:spPr>
          <a:xfrm>
            <a:off x="4768216" y="1857573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206</a:t>
            </a:r>
            <a:endParaRPr lang="he-IL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B5AFD2-6849-1DCB-96DF-735383145524}"/>
              </a:ext>
            </a:extLst>
          </p:cNvPr>
          <p:cNvSpPr txBox="1"/>
          <p:nvPr/>
        </p:nvSpPr>
        <p:spPr>
          <a:xfrm>
            <a:off x="3246011" y="6024124"/>
            <a:ext cx="3681972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Moher and Song (2019) </a:t>
            </a:r>
          </a:p>
          <a:p>
            <a:pPr algn="ctr"/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Movement redirection, after conscious target displacement</a:t>
            </a:r>
            <a:endParaRPr lang="he-IL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DF08D2-7BD4-0A8C-0400-8A01BA721AB6}"/>
              </a:ext>
            </a:extLst>
          </p:cNvPr>
          <p:cNvSpPr txBox="1"/>
          <p:nvPr/>
        </p:nvSpPr>
        <p:spPr>
          <a:xfrm>
            <a:off x="-277491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-100</a:t>
            </a:r>
            <a:endParaRPr lang="he-IL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97A60B-CAC5-3201-5B34-E745818790FD}"/>
              </a:ext>
            </a:extLst>
          </p:cNvPr>
          <p:cNvSpPr txBox="1"/>
          <p:nvPr/>
        </p:nvSpPr>
        <p:spPr>
          <a:xfrm>
            <a:off x="369786" y="1495815"/>
            <a:ext cx="63756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/>
              <a:t>Prime onset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D9B5945-10F5-7FD3-0F59-382F95BAC0BE}"/>
              </a:ext>
            </a:extLst>
          </p:cNvPr>
          <p:cNvCxnSpPr>
            <a:cxnSpLocks/>
          </p:cNvCxnSpPr>
          <p:nvPr/>
        </p:nvCxnSpPr>
        <p:spPr>
          <a:xfrm>
            <a:off x="1680067" y="2119183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1C2564-8B02-0BD7-9109-DB943D207B2E}"/>
              </a:ext>
            </a:extLst>
          </p:cNvPr>
          <p:cNvCxnSpPr>
            <a:cxnSpLocks/>
          </p:cNvCxnSpPr>
          <p:nvPr/>
        </p:nvCxnSpPr>
        <p:spPr>
          <a:xfrm>
            <a:off x="680977" y="205907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F3BD41C-1473-F101-B675-9F5CF35EFC6F}"/>
              </a:ext>
            </a:extLst>
          </p:cNvPr>
          <p:cNvSpPr txBox="1"/>
          <p:nvPr/>
        </p:nvSpPr>
        <p:spPr>
          <a:xfrm>
            <a:off x="360258" y="1846371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-60</a:t>
            </a:r>
            <a:endParaRPr lang="he-IL" sz="11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27E2D4-3E96-4CE8-19E9-7BAA1E795CF7}"/>
              </a:ext>
            </a:extLst>
          </p:cNvPr>
          <p:cNvCxnSpPr>
            <a:cxnSpLocks/>
          </p:cNvCxnSpPr>
          <p:nvPr/>
        </p:nvCxnSpPr>
        <p:spPr>
          <a:xfrm>
            <a:off x="2492404" y="2249289"/>
            <a:ext cx="0" cy="21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5870A2D-8EE6-B979-FF36-2D0ABA8883C0}"/>
              </a:ext>
            </a:extLst>
          </p:cNvPr>
          <p:cNvCxnSpPr>
            <a:cxnSpLocks/>
          </p:cNvCxnSpPr>
          <p:nvPr/>
        </p:nvCxnSpPr>
        <p:spPr>
          <a:xfrm>
            <a:off x="825529" y="2249289"/>
            <a:ext cx="0" cy="21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3431794-6F7D-6A20-2E87-F243CE1C6288}"/>
              </a:ext>
            </a:extLst>
          </p:cNvPr>
          <p:cNvSpPr txBox="1"/>
          <p:nvPr/>
        </p:nvSpPr>
        <p:spPr>
          <a:xfrm>
            <a:off x="4003668" y="885963"/>
            <a:ext cx="9726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/>
              <a:t>Reaction time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E4E5124-1A53-75C2-7DF7-5BEDBEC78722}"/>
              </a:ext>
            </a:extLst>
          </p:cNvPr>
          <p:cNvCxnSpPr>
            <a:cxnSpLocks/>
          </p:cNvCxnSpPr>
          <p:nvPr/>
        </p:nvCxnSpPr>
        <p:spPr>
          <a:xfrm>
            <a:off x="4489979" y="1495815"/>
            <a:ext cx="0" cy="753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FF7A30B-15A0-2A22-5359-CEFFC16E6B9D}"/>
              </a:ext>
            </a:extLst>
          </p:cNvPr>
          <p:cNvSpPr txBox="1"/>
          <p:nvPr/>
        </p:nvSpPr>
        <p:spPr>
          <a:xfrm>
            <a:off x="4150944" y="1228725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173</a:t>
            </a:r>
            <a:endParaRPr lang="he-IL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AE403-26F1-B018-0991-4AADCC600E74}"/>
              </a:ext>
            </a:extLst>
          </p:cNvPr>
          <p:cNvSpPr txBox="1"/>
          <p:nvPr/>
        </p:nvSpPr>
        <p:spPr>
          <a:xfrm>
            <a:off x="874974" y="159386"/>
            <a:ext cx="106633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Before changing min num trials to 50 and thus excluding sub 91.</a:t>
            </a:r>
          </a:p>
        </p:txBody>
      </p:sp>
    </p:spTree>
    <p:extLst>
      <p:ext uri="{BB962C8B-B14F-4D97-AF65-F5344CB8AC3E}">
        <p14:creationId xmlns:p14="http://schemas.microsoft.com/office/powerpoint/2010/main" val="164713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F12052-9E64-5363-F4D0-6422F4DFF8BD}"/>
              </a:ext>
            </a:extLst>
          </p:cNvPr>
          <p:cNvCxnSpPr>
            <a:cxnSpLocks/>
          </p:cNvCxnSpPr>
          <p:nvPr/>
        </p:nvCxnSpPr>
        <p:spPr>
          <a:xfrm>
            <a:off x="-200025" y="2265027"/>
            <a:ext cx="117383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BA9F4F-1F22-EB3B-3F5B-6E3CBFEF6B29}"/>
              </a:ext>
            </a:extLst>
          </p:cNvPr>
          <p:cNvSpPr txBox="1"/>
          <p:nvPr/>
        </p:nvSpPr>
        <p:spPr>
          <a:xfrm>
            <a:off x="1361287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0</a:t>
            </a:r>
            <a:endParaRPr lang="he-I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6A1A9-B25F-734D-7234-176801D2D045}"/>
              </a:ext>
            </a:extLst>
          </p:cNvPr>
          <p:cNvSpPr txBox="1"/>
          <p:nvPr/>
        </p:nvSpPr>
        <p:spPr>
          <a:xfrm>
            <a:off x="3004331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100</a:t>
            </a:r>
            <a:endParaRPr lang="he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27934-9FC1-715F-1015-E837A3024E5D}"/>
              </a:ext>
            </a:extLst>
          </p:cNvPr>
          <p:cNvSpPr txBox="1"/>
          <p:nvPr/>
        </p:nvSpPr>
        <p:spPr>
          <a:xfrm>
            <a:off x="4647375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200</a:t>
            </a:r>
            <a:endParaRPr lang="he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7ABB5-405A-B294-C949-12BE7042F856}"/>
              </a:ext>
            </a:extLst>
          </p:cNvPr>
          <p:cNvSpPr txBox="1"/>
          <p:nvPr/>
        </p:nvSpPr>
        <p:spPr>
          <a:xfrm>
            <a:off x="6290419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300</a:t>
            </a:r>
            <a:endParaRPr lang="he-I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C801F-AE92-614C-6F85-A497E734A357}"/>
              </a:ext>
            </a:extLst>
          </p:cNvPr>
          <p:cNvSpPr txBox="1"/>
          <p:nvPr/>
        </p:nvSpPr>
        <p:spPr>
          <a:xfrm>
            <a:off x="7933463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400</a:t>
            </a:r>
            <a:endParaRPr lang="he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38A4-8743-73A2-5CAB-687F6E7B4D94}"/>
              </a:ext>
            </a:extLst>
          </p:cNvPr>
          <p:cNvSpPr txBox="1"/>
          <p:nvPr/>
        </p:nvSpPr>
        <p:spPr>
          <a:xfrm>
            <a:off x="9576507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500</a:t>
            </a:r>
            <a:endParaRPr lang="he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F7E2D-8BEA-1E16-1832-F0EE6D45B1CA}"/>
              </a:ext>
            </a:extLst>
          </p:cNvPr>
          <p:cNvSpPr txBox="1"/>
          <p:nvPr/>
        </p:nvSpPr>
        <p:spPr>
          <a:xfrm>
            <a:off x="11219551" y="2249288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600</a:t>
            </a:r>
            <a:endParaRPr lang="he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C94E2-D14C-B219-8F31-B1EBB388240D}"/>
              </a:ext>
            </a:extLst>
          </p:cNvPr>
          <p:cNvSpPr txBox="1"/>
          <p:nvPr/>
        </p:nvSpPr>
        <p:spPr>
          <a:xfrm>
            <a:off x="12862594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700</a:t>
            </a:r>
            <a:endParaRPr lang="he-IL" sz="1400" dirty="0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B11B2DC-2181-9610-6D7A-65908BE0F63F}"/>
              </a:ext>
            </a:extLst>
          </p:cNvPr>
          <p:cNvSpPr/>
          <p:nvPr/>
        </p:nvSpPr>
        <p:spPr>
          <a:xfrm rot="16200000">
            <a:off x="9979831" y="81345"/>
            <a:ext cx="1359310" cy="5558307"/>
          </a:xfrm>
          <a:prstGeom prst="leftBracket">
            <a:avLst>
              <a:gd name="adj" fmla="val 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8D1AC52B-A72E-34BB-06C1-4F7AA94EB82D}"/>
              </a:ext>
            </a:extLst>
          </p:cNvPr>
          <p:cNvSpPr/>
          <p:nvPr/>
        </p:nvSpPr>
        <p:spPr>
          <a:xfrm rot="16200000">
            <a:off x="10237654" y="625875"/>
            <a:ext cx="1646017" cy="4755954"/>
          </a:xfrm>
          <a:prstGeom prst="leftBracket">
            <a:avLst>
              <a:gd name="adj" fmla="val 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1CDD0D-405F-4CDB-D4AE-62FAD27FF433}"/>
              </a:ext>
            </a:extLst>
          </p:cNvPr>
          <p:cNvSpPr txBox="1"/>
          <p:nvPr/>
        </p:nvSpPr>
        <p:spPr>
          <a:xfrm>
            <a:off x="9638426" y="3852487"/>
            <a:ext cx="2685675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Finkbeiner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2011 </a:t>
            </a:r>
            <a:r>
              <a:rPr lang="en-US" sz="1050" dirty="0">
                <a:latin typeface="Calibri" panose="020F0502020204030204" pitchFamily="34" charset="0"/>
                <a:cs typeface="David" panose="020E0502060401010101" pitchFamily="34" charset="-79"/>
              </a:rPr>
              <a:t>Congruency Novel prime</a:t>
            </a:r>
            <a:endParaRPr lang="he-I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65DB7-6B68-7701-4DC5-B0D50E8D611E}"/>
              </a:ext>
            </a:extLst>
          </p:cNvPr>
          <p:cNvSpPr txBox="1"/>
          <p:nvPr/>
        </p:nvSpPr>
        <p:spPr>
          <a:xfrm>
            <a:off x="9638426" y="3572944"/>
            <a:ext cx="2685675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Finkbeiner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2011 </a:t>
            </a:r>
            <a:r>
              <a:rPr lang="en-US" sz="1050" dirty="0">
                <a:latin typeface="Calibri" panose="020F0502020204030204" pitchFamily="34" charset="0"/>
                <a:cs typeface="David" panose="020E0502060401010101" pitchFamily="34" charset="-79"/>
              </a:rPr>
              <a:t>Congruency repeated prime</a:t>
            </a:r>
            <a:endParaRPr lang="he-I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E3426-3877-654D-13A5-98E9B9D0B521}"/>
              </a:ext>
            </a:extLst>
          </p:cNvPr>
          <p:cNvSpPr txBox="1"/>
          <p:nvPr/>
        </p:nvSpPr>
        <p:spPr>
          <a:xfrm>
            <a:off x="7524501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375</a:t>
            </a:r>
            <a:endParaRPr lang="he-IL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4F6927-4974-9959-D99D-FF468DE695CC}"/>
              </a:ext>
            </a:extLst>
          </p:cNvPr>
          <p:cNvSpPr txBox="1"/>
          <p:nvPr/>
        </p:nvSpPr>
        <p:spPr>
          <a:xfrm>
            <a:off x="8355313" y="1919236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420</a:t>
            </a:r>
            <a:endParaRPr lang="he-IL" sz="11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29FE-12AB-764C-63C8-91DBA5AE92CA}"/>
              </a:ext>
            </a:extLst>
          </p:cNvPr>
          <p:cNvCxnSpPr>
            <a:cxnSpLocks/>
          </p:cNvCxnSpPr>
          <p:nvPr/>
        </p:nvCxnSpPr>
        <p:spPr>
          <a:xfrm>
            <a:off x="4168804" y="2249289"/>
            <a:ext cx="0" cy="21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8AB261-F330-0FDF-346E-B23C7D801DD9}"/>
              </a:ext>
            </a:extLst>
          </p:cNvPr>
          <p:cNvCxnSpPr>
            <a:cxnSpLocks/>
          </p:cNvCxnSpPr>
          <p:nvPr/>
        </p:nvCxnSpPr>
        <p:spPr>
          <a:xfrm>
            <a:off x="5815922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EB8391-D28C-FED3-609C-CBCCF6CA617C}"/>
              </a:ext>
            </a:extLst>
          </p:cNvPr>
          <p:cNvCxnSpPr>
            <a:cxnSpLocks/>
          </p:cNvCxnSpPr>
          <p:nvPr/>
        </p:nvCxnSpPr>
        <p:spPr>
          <a:xfrm>
            <a:off x="7463040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BF90E-EF34-3407-9387-83CA80EB0F4B}"/>
              </a:ext>
            </a:extLst>
          </p:cNvPr>
          <p:cNvCxnSpPr>
            <a:cxnSpLocks/>
          </p:cNvCxnSpPr>
          <p:nvPr/>
        </p:nvCxnSpPr>
        <p:spPr>
          <a:xfrm>
            <a:off x="9110158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40AF87-9FBA-8608-AE52-19F20FD432EB}"/>
              </a:ext>
            </a:extLst>
          </p:cNvPr>
          <p:cNvCxnSpPr>
            <a:cxnSpLocks/>
          </p:cNvCxnSpPr>
          <p:nvPr/>
        </p:nvCxnSpPr>
        <p:spPr>
          <a:xfrm>
            <a:off x="10757276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B81053-543C-8D8E-C3C9-CF6C194EFE60}"/>
              </a:ext>
            </a:extLst>
          </p:cNvPr>
          <p:cNvCxnSpPr>
            <a:cxnSpLocks/>
          </p:cNvCxnSpPr>
          <p:nvPr/>
        </p:nvCxnSpPr>
        <p:spPr>
          <a:xfrm>
            <a:off x="12404395" y="224928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FDC4D3E2-B205-E9E7-3DF9-D3CB9D4467B4}"/>
              </a:ext>
            </a:extLst>
          </p:cNvPr>
          <p:cNvSpPr/>
          <p:nvPr/>
        </p:nvSpPr>
        <p:spPr>
          <a:xfrm rot="16200000">
            <a:off x="5457732" y="961754"/>
            <a:ext cx="2700223" cy="4822271"/>
          </a:xfrm>
          <a:prstGeom prst="leftBracket">
            <a:avLst>
              <a:gd name="adj" fmla="val 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323226-7231-CC2A-2DC4-B8E03081572C}"/>
              </a:ext>
            </a:extLst>
          </p:cNvPr>
          <p:cNvSpPr txBox="1"/>
          <p:nvPr/>
        </p:nvSpPr>
        <p:spPr>
          <a:xfrm>
            <a:off x="4997693" y="4723002"/>
            <a:ext cx="3947116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Scherbaum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(2018) Congruency effect of side of target on angle – static start</a:t>
            </a:r>
            <a:endParaRPr lang="he-IL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E9D298-AD8B-DA6D-98CC-1362F66D906C}"/>
              </a:ext>
            </a:extLst>
          </p:cNvPr>
          <p:cNvSpPr txBox="1"/>
          <p:nvPr/>
        </p:nvSpPr>
        <p:spPr>
          <a:xfrm>
            <a:off x="4077926" y="1761170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166</a:t>
            </a:r>
            <a:endParaRPr lang="he-IL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F8FC28-A36B-60C6-58A6-73F43DC54B78}"/>
              </a:ext>
            </a:extLst>
          </p:cNvPr>
          <p:cNvSpPr txBox="1"/>
          <p:nvPr/>
        </p:nvSpPr>
        <p:spPr>
          <a:xfrm>
            <a:off x="8900197" y="1761170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455</a:t>
            </a:r>
            <a:endParaRPr lang="he-IL" sz="1100" dirty="0"/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F687EA9F-1159-A7BF-9B88-53E127C55858}"/>
              </a:ext>
            </a:extLst>
          </p:cNvPr>
          <p:cNvSpPr/>
          <p:nvPr/>
        </p:nvSpPr>
        <p:spPr>
          <a:xfrm rot="16200000">
            <a:off x="5547190" y="1019421"/>
            <a:ext cx="2289935" cy="4089563"/>
          </a:xfrm>
          <a:prstGeom prst="leftBracket">
            <a:avLst>
              <a:gd name="adj" fmla="val 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A09108-1ADA-F6E4-AE85-4F2271A5B25B}"/>
              </a:ext>
            </a:extLst>
          </p:cNvPr>
          <p:cNvSpPr txBox="1"/>
          <p:nvPr/>
        </p:nvSpPr>
        <p:spPr>
          <a:xfrm>
            <a:off x="4953080" y="4239248"/>
            <a:ext cx="3947117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 err="1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Scherbaum</a:t>
            </a:r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 (2018) Congruency effect of side of target on angle – dynamic start</a:t>
            </a:r>
            <a:endParaRPr lang="he-IL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5A38AE-5D8F-ED8C-C78F-657A6050534E}"/>
              </a:ext>
            </a:extLst>
          </p:cNvPr>
          <p:cNvSpPr txBox="1"/>
          <p:nvPr/>
        </p:nvSpPr>
        <p:spPr>
          <a:xfrm>
            <a:off x="4338728" y="1657625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186</a:t>
            </a:r>
            <a:endParaRPr lang="he-IL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96337F-2808-66BB-5D3B-39ADBA4B0550}"/>
              </a:ext>
            </a:extLst>
          </p:cNvPr>
          <p:cNvSpPr txBox="1"/>
          <p:nvPr/>
        </p:nvSpPr>
        <p:spPr>
          <a:xfrm>
            <a:off x="8431810" y="1735458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429</a:t>
            </a:r>
            <a:endParaRPr lang="he-IL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397226-00FE-7249-95FA-D4D303C7ADB3}"/>
              </a:ext>
            </a:extLst>
          </p:cNvPr>
          <p:cNvSpPr txBox="1"/>
          <p:nvPr/>
        </p:nvSpPr>
        <p:spPr>
          <a:xfrm>
            <a:off x="1361286" y="1761170"/>
            <a:ext cx="63756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/>
              <a:t>Target onset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5DD3EA-53CB-4652-47F5-C1A421DEFBA7}"/>
              </a:ext>
            </a:extLst>
          </p:cNvPr>
          <p:cNvSpPr/>
          <p:nvPr/>
        </p:nvSpPr>
        <p:spPr>
          <a:xfrm>
            <a:off x="542925" y="2332751"/>
            <a:ext cx="15055670" cy="3137605"/>
          </a:xfrm>
          <a:custGeom>
            <a:avLst/>
            <a:gdLst>
              <a:gd name="connsiteX0" fmla="*/ 0 w 15055670"/>
              <a:gd name="connsiteY0" fmla="*/ 0 h 3137605"/>
              <a:gd name="connsiteX1" fmla="*/ 1504950 w 15055670"/>
              <a:gd name="connsiteY1" fmla="*/ 657225 h 3137605"/>
              <a:gd name="connsiteX2" fmla="*/ 2657475 w 15055670"/>
              <a:gd name="connsiteY2" fmla="*/ 1152525 h 3137605"/>
              <a:gd name="connsiteX3" fmla="*/ 3333750 w 15055670"/>
              <a:gd name="connsiteY3" fmla="*/ 2286000 h 3137605"/>
              <a:gd name="connsiteX4" fmla="*/ 3771900 w 15055670"/>
              <a:gd name="connsiteY4" fmla="*/ 2971800 h 3137605"/>
              <a:gd name="connsiteX5" fmla="*/ 4981575 w 15055670"/>
              <a:gd name="connsiteY5" fmla="*/ 3133725 h 3137605"/>
              <a:gd name="connsiteX6" fmla="*/ 6429375 w 15055670"/>
              <a:gd name="connsiteY6" fmla="*/ 3067050 h 3137605"/>
              <a:gd name="connsiteX7" fmla="*/ 7877175 w 15055670"/>
              <a:gd name="connsiteY7" fmla="*/ 2847975 h 3137605"/>
              <a:gd name="connsiteX8" fmla="*/ 10829925 w 15055670"/>
              <a:gd name="connsiteY8" fmla="*/ 2343150 h 3137605"/>
              <a:gd name="connsiteX9" fmla="*/ 14458950 w 15055670"/>
              <a:gd name="connsiteY9" fmla="*/ 1143000 h 3137605"/>
              <a:gd name="connsiteX10" fmla="*/ 15011400 w 15055670"/>
              <a:gd name="connsiteY10" fmla="*/ 942975 h 313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55670" h="3137605">
                <a:moveTo>
                  <a:pt x="0" y="0"/>
                </a:moveTo>
                <a:lnTo>
                  <a:pt x="1504950" y="657225"/>
                </a:lnTo>
                <a:cubicBezTo>
                  <a:pt x="1947862" y="849312"/>
                  <a:pt x="2352675" y="881062"/>
                  <a:pt x="2657475" y="1152525"/>
                </a:cubicBezTo>
                <a:cubicBezTo>
                  <a:pt x="2962275" y="1423988"/>
                  <a:pt x="3148013" y="1982788"/>
                  <a:pt x="3333750" y="2286000"/>
                </a:cubicBezTo>
                <a:cubicBezTo>
                  <a:pt x="3519487" y="2589212"/>
                  <a:pt x="3497263" y="2830513"/>
                  <a:pt x="3771900" y="2971800"/>
                </a:cubicBezTo>
                <a:cubicBezTo>
                  <a:pt x="4046538" y="3113088"/>
                  <a:pt x="4538663" y="3117850"/>
                  <a:pt x="4981575" y="3133725"/>
                </a:cubicBezTo>
                <a:cubicBezTo>
                  <a:pt x="5424487" y="3149600"/>
                  <a:pt x="5946775" y="3114675"/>
                  <a:pt x="6429375" y="3067050"/>
                </a:cubicBezTo>
                <a:cubicBezTo>
                  <a:pt x="6911975" y="3019425"/>
                  <a:pt x="7877175" y="2847975"/>
                  <a:pt x="7877175" y="2847975"/>
                </a:cubicBezTo>
                <a:cubicBezTo>
                  <a:pt x="8610600" y="2727325"/>
                  <a:pt x="9732963" y="2627312"/>
                  <a:pt x="10829925" y="2343150"/>
                </a:cubicBezTo>
                <a:cubicBezTo>
                  <a:pt x="11926887" y="2058988"/>
                  <a:pt x="13762037" y="1376363"/>
                  <a:pt x="14458950" y="1143000"/>
                </a:cubicBezTo>
                <a:cubicBezTo>
                  <a:pt x="15155863" y="909637"/>
                  <a:pt x="15083631" y="926306"/>
                  <a:pt x="15011400" y="942975"/>
                </a:cubicBezTo>
              </a:path>
            </a:pathLst>
          </a:cu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7270E1-84E2-6D33-5A3C-BEB06B681FC9}"/>
              </a:ext>
            </a:extLst>
          </p:cNvPr>
          <p:cNvSpPr txBox="1"/>
          <p:nvPr/>
        </p:nvSpPr>
        <p:spPr>
          <a:xfrm>
            <a:off x="4693192" y="5453491"/>
            <a:ext cx="3947116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Xiao (2017) Prime’s effect according to SOA</a:t>
            </a:r>
            <a:endParaRPr lang="he-IL" sz="8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14FA4B9-3BD9-8539-C174-4A581B957F2B}"/>
              </a:ext>
            </a:extLst>
          </p:cNvPr>
          <p:cNvCxnSpPr>
            <a:cxnSpLocks/>
          </p:cNvCxnSpPr>
          <p:nvPr/>
        </p:nvCxnSpPr>
        <p:spPr>
          <a:xfrm>
            <a:off x="5073679" y="2093577"/>
            <a:ext cx="0" cy="3992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DE1FD7-A125-A367-D4CD-2EF1B35CF393}"/>
              </a:ext>
            </a:extLst>
          </p:cNvPr>
          <p:cNvSpPr txBox="1"/>
          <p:nvPr/>
        </p:nvSpPr>
        <p:spPr>
          <a:xfrm>
            <a:off x="4768216" y="1857573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206</a:t>
            </a:r>
            <a:endParaRPr lang="he-IL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B5AFD2-6849-1DCB-96DF-735383145524}"/>
              </a:ext>
            </a:extLst>
          </p:cNvPr>
          <p:cNvSpPr txBox="1"/>
          <p:nvPr/>
        </p:nvSpPr>
        <p:spPr>
          <a:xfrm>
            <a:off x="3246011" y="6024124"/>
            <a:ext cx="3681972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Moher and Song (2019) </a:t>
            </a:r>
          </a:p>
          <a:p>
            <a:pPr algn="ctr"/>
            <a:r>
              <a:rPr lang="en-US" sz="1050" dirty="0">
                <a:effectLst/>
                <a:latin typeface="Calibri" panose="020F0502020204030204" pitchFamily="34" charset="0"/>
                <a:ea typeface="David" panose="020E0502060401010101" pitchFamily="34" charset="-79"/>
                <a:cs typeface="David" panose="020E0502060401010101" pitchFamily="34" charset="-79"/>
              </a:rPr>
              <a:t>Movement redirection, after conscious target displacement</a:t>
            </a:r>
            <a:endParaRPr lang="he-IL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DF08D2-7BD4-0A8C-0400-8A01BA721AB6}"/>
              </a:ext>
            </a:extLst>
          </p:cNvPr>
          <p:cNvSpPr txBox="1"/>
          <p:nvPr/>
        </p:nvSpPr>
        <p:spPr>
          <a:xfrm>
            <a:off x="-277491" y="2249289"/>
            <a:ext cx="6375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-100</a:t>
            </a:r>
            <a:endParaRPr lang="he-IL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97A60B-CAC5-3201-5B34-E745818790FD}"/>
              </a:ext>
            </a:extLst>
          </p:cNvPr>
          <p:cNvSpPr txBox="1"/>
          <p:nvPr/>
        </p:nvSpPr>
        <p:spPr>
          <a:xfrm>
            <a:off x="369786" y="1495815"/>
            <a:ext cx="63756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/>
              <a:t>Prime onset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D9B5945-10F5-7FD3-0F59-382F95BAC0BE}"/>
              </a:ext>
            </a:extLst>
          </p:cNvPr>
          <p:cNvCxnSpPr>
            <a:cxnSpLocks/>
          </p:cNvCxnSpPr>
          <p:nvPr/>
        </p:nvCxnSpPr>
        <p:spPr>
          <a:xfrm>
            <a:off x="1680067" y="2119183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1C2564-8B02-0BD7-9109-DB943D207B2E}"/>
              </a:ext>
            </a:extLst>
          </p:cNvPr>
          <p:cNvCxnSpPr>
            <a:cxnSpLocks/>
          </p:cNvCxnSpPr>
          <p:nvPr/>
        </p:nvCxnSpPr>
        <p:spPr>
          <a:xfrm>
            <a:off x="680977" y="2059079"/>
            <a:ext cx="0" cy="23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F3BD41C-1473-F101-B675-9F5CF35EFC6F}"/>
              </a:ext>
            </a:extLst>
          </p:cNvPr>
          <p:cNvSpPr txBox="1"/>
          <p:nvPr/>
        </p:nvSpPr>
        <p:spPr>
          <a:xfrm>
            <a:off x="360258" y="1846371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-60</a:t>
            </a:r>
            <a:endParaRPr lang="he-IL" sz="11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27E2D4-3E96-4CE8-19E9-7BAA1E795CF7}"/>
              </a:ext>
            </a:extLst>
          </p:cNvPr>
          <p:cNvCxnSpPr>
            <a:cxnSpLocks/>
          </p:cNvCxnSpPr>
          <p:nvPr/>
        </p:nvCxnSpPr>
        <p:spPr>
          <a:xfrm>
            <a:off x="2492404" y="2249289"/>
            <a:ext cx="0" cy="21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5870A2D-8EE6-B979-FF36-2D0ABA8883C0}"/>
              </a:ext>
            </a:extLst>
          </p:cNvPr>
          <p:cNvCxnSpPr>
            <a:cxnSpLocks/>
          </p:cNvCxnSpPr>
          <p:nvPr/>
        </p:nvCxnSpPr>
        <p:spPr>
          <a:xfrm>
            <a:off x="825529" y="2249289"/>
            <a:ext cx="0" cy="216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3431794-6F7D-6A20-2E87-F243CE1C6288}"/>
              </a:ext>
            </a:extLst>
          </p:cNvPr>
          <p:cNvSpPr txBox="1"/>
          <p:nvPr/>
        </p:nvSpPr>
        <p:spPr>
          <a:xfrm>
            <a:off x="4003668" y="885963"/>
            <a:ext cx="9726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b="1" dirty="0"/>
              <a:t>Reaction time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E4E5124-1A53-75C2-7DF7-5BEDBEC78722}"/>
              </a:ext>
            </a:extLst>
          </p:cNvPr>
          <p:cNvCxnSpPr>
            <a:cxnSpLocks/>
          </p:cNvCxnSpPr>
          <p:nvPr/>
        </p:nvCxnSpPr>
        <p:spPr>
          <a:xfrm>
            <a:off x="4489979" y="1495815"/>
            <a:ext cx="0" cy="753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FF7A30B-15A0-2A22-5359-CEFFC16E6B9D}"/>
              </a:ext>
            </a:extLst>
          </p:cNvPr>
          <p:cNvSpPr txBox="1"/>
          <p:nvPr/>
        </p:nvSpPr>
        <p:spPr>
          <a:xfrm>
            <a:off x="4150944" y="1228725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173</a:t>
            </a:r>
            <a:endParaRPr lang="he-IL" sz="1100" dirty="0"/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1B24FB52-0835-CF92-D01C-A973C05BFF06}"/>
              </a:ext>
            </a:extLst>
          </p:cNvPr>
          <p:cNvSpPr/>
          <p:nvPr/>
        </p:nvSpPr>
        <p:spPr>
          <a:xfrm rot="16200000">
            <a:off x="5746732" y="682482"/>
            <a:ext cx="848011" cy="3860653"/>
          </a:xfrm>
          <a:prstGeom prst="leftBracket">
            <a:avLst>
              <a:gd name="adj" fmla="val 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0B88C-A979-44AD-7BAA-2C1D91BD787A}"/>
              </a:ext>
            </a:extLst>
          </p:cNvPr>
          <p:cNvSpPr txBox="1"/>
          <p:nvPr/>
        </p:nvSpPr>
        <p:spPr>
          <a:xfrm>
            <a:off x="3911640" y="1974825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155</a:t>
            </a:r>
            <a:endParaRPr lang="he-IL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BEF3B-E85B-401F-4869-BFB23328AE43}"/>
              </a:ext>
            </a:extLst>
          </p:cNvPr>
          <p:cNvSpPr txBox="1"/>
          <p:nvPr/>
        </p:nvSpPr>
        <p:spPr>
          <a:xfrm>
            <a:off x="7758295" y="1914082"/>
            <a:ext cx="63756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/>
              <a:t>398</a:t>
            </a:r>
            <a:endParaRPr lang="he-IL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42651-F39B-E87B-C13F-A6A985E2D0DF}"/>
              </a:ext>
            </a:extLst>
          </p:cNvPr>
          <p:cNvSpPr txBox="1"/>
          <p:nvPr/>
        </p:nvSpPr>
        <p:spPr>
          <a:xfrm>
            <a:off x="5409573" y="3024807"/>
            <a:ext cx="155156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Deviation from center</a:t>
            </a:r>
            <a:endParaRPr lang="he-IL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AE403-26F1-B018-0991-4AADCC600E74}"/>
              </a:ext>
            </a:extLst>
          </p:cNvPr>
          <p:cNvSpPr txBox="1"/>
          <p:nvPr/>
        </p:nvSpPr>
        <p:spPr>
          <a:xfrm>
            <a:off x="874974" y="159386"/>
            <a:ext cx="106633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After changing min num trials to 50</a:t>
            </a:r>
          </a:p>
        </p:txBody>
      </p:sp>
    </p:spTree>
    <p:extLst>
      <p:ext uri="{BB962C8B-B14F-4D97-AF65-F5344CB8AC3E}">
        <p14:creationId xmlns:p14="http://schemas.microsoft.com/office/powerpoint/2010/main" val="119569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210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6</cp:revision>
  <dcterms:created xsi:type="dcterms:W3CDTF">2022-08-22T08:52:52Z</dcterms:created>
  <dcterms:modified xsi:type="dcterms:W3CDTF">2022-08-29T21:00:07Z</dcterms:modified>
</cp:coreProperties>
</file>