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200638" cy="2412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97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A11"/>
    <a:srgbClr val="BF9001"/>
    <a:srgbClr val="CEA963"/>
    <a:srgbClr val="01FFFF"/>
    <a:srgbClr val="00EBE6"/>
    <a:srgbClr val="61FF69"/>
    <a:srgbClr val="13D8ED"/>
    <a:srgbClr val="4472C4"/>
    <a:srgbClr val="D2DDF1"/>
    <a:srgbClr val="69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0" autoAdjust="0"/>
  </p:normalViewPr>
  <p:slideViewPr>
    <p:cSldViewPr snapToGrid="0">
      <p:cViewPr varScale="1">
        <p:scale>
          <a:sx n="37" d="100"/>
          <a:sy n="37" d="100"/>
        </p:scale>
        <p:origin x="473" y="51"/>
      </p:cViewPr>
      <p:guideLst>
        <p:guide orient="horz" pos="7597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5FEF8FE-B4D0-41A0-8075-47B2AB0524F5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1143000"/>
            <a:ext cx="5524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4D71DAE-1098-44F9-B8CB-1090EDB03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70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1DAE-1098-44F9-B8CB-1090EDB036C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19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947496"/>
            <a:ext cx="32400479" cy="8397499"/>
          </a:xfrm>
        </p:spPr>
        <p:txBody>
          <a:bodyPr anchor="b"/>
          <a:lstStyle>
            <a:lvl1pPr algn="ctr">
              <a:defRPr sz="21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2668834"/>
            <a:ext cx="32400479" cy="5823530"/>
          </a:xfrm>
        </p:spPr>
        <p:txBody>
          <a:bodyPr/>
          <a:lstStyle>
            <a:lvl1pPr marL="0" indent="0" algn="ctr">
              <a:buNone/>
              <a:defRPr sz="8441"/>
            </a:lvl1pPr>
            <a:lvl2pPr marL="1608018" indent="0" algn="ctr">
              <a:buNone/>
              <a:defRPr sz="7034"/>
            </a:lvl2pPr>
            <a:lvl3pPr marL="3216036" indent="0" algn="ctr">
              <a:buNone/>
              <a:defRPr sz="6331"/>
            </a:lvl3pPr>
            <a:lvl4pPr marL="4824054" indent="0" algn="ctr">
              <a:buNone/>
              <a:defRPr sz="5627"/>
            </a:lvl4pPr>
            <a:lvl5pPr marL="6432072" indent="0" algn="ctr">
              <a:buNone/>
              <a:defRPr sz="5627"/>
            </a:lvl5pPr>
            <a:lvl6pPr marL="8040091" indent="0" algn="ctr">
              <a:buNone/>
              <a:defRPr sz="5627"/>
            </a:lvl6pPr>
            <a:lvl7pPr marL="9648109" indent="0" algn="ctr">
              <a:buNone/>
              <a:defRPr sz="5627"/>
            </a:lvl7pPr>
            <a:lvl8pPr marL="11256127" indent="0" algn="ctr">
              <a:buNone/>
              <a:defRPr sz="5627"/>
            </a:lvl8pPr>
            <a:lvl9pPr marL="12864145" indent="0" algn="ctr">
              <a:buNone/>
              <a:defRPr sz="56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52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9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284192"/>
            <a:ext cx="9315138" cy="2044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284192"/>
            <a:ext cx="27405405" cy="2044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08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4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013372"/>
            <a:ext cx="37260550" cy="10033446"/>
          </a:xfrm>
        </p:spPr>
        <p:txBody>
          <a:bodyPr anchor="b"/>
          <a:lstStyle>
            <a:lvl1pPr>
              <a:defRPr sz="21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6141738"/>
            <a:ext cx="37260550" cy="5276352"/>
          </a:xfrm>
        </p:spPr>
        <p:txBody>
          <a:bodyPr/>
          <a:lstStyle>
            <a:lvl1pPr marL="0" indent="0">
              <a:buNone/>
              <a:defRPr sz="8441">
                <a:solidFill>
                  <a:schemeClr val="tx1">
                    <a:tint val="75000"/>
                  </a:schemeClr>
                </a:solidFill>
              </a:defRPr>
            </a:lvl1pPr>
            <a:lvl2pPr marL="1608018" indent="0">
              <a:buNone/>
              <a:defRPr sz="7034">
                <a:solidFill>
                  <a:schemeClr val="tx1">
                    <a:tint val="75000"/>
                  </a:schemeClr>
                </a:solidFill>
              </a:defRPr>
            </a:lvl2pPr>
            <a:lvl3pPr marL="3216036" indent="0">
              <a:buNone/>
              <a:defRPr sz="6331">
                <a:solidFill>
                  <a:schemeClr val="tx1">
                    <a:tint val="75000"/>
                  </a:schemeClr>
                </a:solidFill>
              </a:defRPr>
            </a:lvl3pPr>
            <a:lvl4pPr marL="4824054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4pPr>
            <a:lvl5pPr marL="6432072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5pPr>
            <a:lvl6pPr marL="8040091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6pPr>
            <a:lvl7pPr marL="9648109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7pPr>
            <a:lvl8pPr marL="11256127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8pPr>
            <a:lvl9pPr marL="12864145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0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6420960"/>
            <a:ext cx="18360271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6420960"/>
            <a:ext cx="18360271" cy="15304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5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284194"/>
            <a:ext cx="37260550" cy="4662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912868"/>
            <a:ext cx="18275893" cy="2897805"/>
          </a:xfrm>
        </p:spPr>
        <p:txBody>
          <a:bodyPr anchor="b"/>
          <a:lstStyle>
            <a:lvl1pPr marL="0" indent="0">
              <a:buNone/>
              <a:defRPr sz="8441" b="1"/>
            </a:lvl1pPr>
            <a:lvl2pPr marL="1608018" indent="0">
              <a:buNone/>
              <a:defRPr sz="7034" b="1"/>
            </a:lvl2pPr>
            <a:lvl3pPr marL="3216036" indent="0">
              <a:buNone/>
              <a:defRPr sz="6331" b="1"/>
            </a:lvl3pPr>
            <a:lvl4pPr marL="4824054" indent="0">
              <a:buNone/>
              <a:defRPr sz="5627" b="1"/>
            </a:lvl4pPr>
            <a:lvl5pPr marL="6432072" indent="0">
              <a:buNone/>
              <a:defRPr sz="5627" b="1"/>
            </a:lvl5pPr>
            <a:lvl6pPr marL="8040091" indent="0">
              <a:buNone/>
              <a:defRPr sz="5627" b="1"/>
            </a:lvl6pPr>
            <a:lvl7pPr marL="9648109" indent="0">
              <a:buNone/>
              <a:defRPr sz="5627" b="1"/>
            </a:lvl7pPr>
            <a:lvl8pPr marL="11256127" indent="0">
              <a:buNone/>
              <a:defRPr sz="5627" b="1"/>
            </a:lvl8pPr>
            <a:lvl9pPr marL="12864145" indent="0">
              <a:buNone/>
              <a:defRPr sz="5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8810673"/>
            <a:ext cx="18275893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912868"/>
            <a:ext cx="18365898" cy="2897805"/>
          </a:xfrm>
        </p:spPr>
        <p:txBody>
          <a:bodyPr anchor="b"/>
          <a:lstStyle>
            <a:lvl1pPr marL="0" indent="0">
              <a:buNone/>
              <a:defRPr sz="8441" b="1"/>
            </a:lvl1pPr>
            <a:lvl2pPr marL="1608018" indent="0">
              <a:buNone/>
              <a:defRPr sz="7034" b="1"/>
            </a:lvl2pPr>
            <a:lvl3pPr marL="3216036" indent="0">
              <a:buNone/>
              <a:defRPr sz="6331" b="1"/>
            </a:lvl3pPr>
            <a:lvl4pPr marL="4824054" indent="0">
              <a:buNone/>
              <a:defRPr sz="5627" b="1"/>
            </a:lvl4pPr>
            <a:lvl5pPr marL="6432072" indent="0">
              <a:buNone/>
              <a:defRPr sz="5627" b="1"/>
            </a:lvl5pPr>
            <a:lvl6pPr marL="8040091" indent="0">
              <a:buNone/>
              <a:defRPr sz="5627" b="1"/>
            </a:lvl6pPr>
            <a:lvl7pPr marL="9648109" indent="0">
              <a:buNone/>
              <a:defRPr sz="5627" b="1"/>
            </a:lvl7pPr>
            <a:lvl8pPr marL="11256127" indent="0">
              <a:buNone/>
              <a:defRPr sz="5627" b="1"/>
            </a:lvl8pPr>
            <a:lvl9pPr marL="12864145" indent="0">
              <a:buNone/>
              <a:defRPr sz="5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8810673"/>
            <a:ext cx="18365898" cy="12959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4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5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608032"/>
            <a:ext cx="13933329" cy="5628111"/>
          </a:xfrm>
        </p:spPr>
        <p:txBody>
          <a:bodyPr anchor="b"/>
          <a:lstStyle>
            <a:lvl1pPr>
              <a:defRPr sz="112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472903"/>
            <a:ext cx="21870323" cy="17141171"/>
          </a:xfrm>
        </p:spPr>
        <p:txBody>
          <a:bodyPr/>
          <a:lstStyle>
            <a:lvl1pPr>
              <a:defRPr sz="11255"/>
            </a:lvl1pPr>
            <a:lvl2pPr>
              <a:defRPr sz="9848"/>
            </a:lvl2pPr>
            <a:lvl3pPr>
              <a:defRPr sz="8441"/>
            </a:lvl3pPr>
            <a:lvl4pPr>
              <a:defRPr sz="7034"/>
            </a:lvl4pPr>
            <a:lvl5pPr>
              <a:defRPr sz="7034"/>
            </a:lvl5pPr>
            <a:lvl6pPr>
              <a:defRPr sz="7034"/>
            </a:lvl6pPr>
            <a:lvl7pPr>
              <a:defRPr sz="7034"/>
            </a:lvl7pPr>
            <a:lvl8pPr>
              <a:defRPr sz="7034"/>
            </a:lvl8pPr>
            <a:lvl9pPr>
              <a:defRPr sz="70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7236143"/>
            <a:ext cx="13933329" cy="13405849"/>
          </a:xfrm>
        </p:spPr>
        <p:txBody>
          <a:bodyPr/>
          <a:lstStyle>
            <a:lvl1pPr marL="0" indent="0">
              <a:buNone/>
              <a:defRPr sz="5627"/>
            </a:lvl1pPr>
            <a:lvl2pPr marL="1608018" indent="0">
              <a:buNone/>
              <a:defRPr sz="4924"/>
            </a:lvl2pPr>
            <a:lvl3pPr marL="3216036" indent="0">
              <a:buNone/>
              <a:defRPr sz="4221"/>
            </a:lvl3pPr>
            <a:lvl4pPr marL="4824054" indent="0">
              <a:buNone/>
              <a:defRPr sz="3517"/>
            </a:lvl4pPr>
            <a:lvl5pPr marL="6432072" indent="0">
              <a:buNone/>
              <a:defRPr sz="3517"/>
            </a:lvl5pPr>
            <a:lvl6pPr marL="8040091" indent="0">
              <a:buNone/>
              <a:defRPr sz="3517"/>
            </a:lvl6pPr>
            <a:lvl7pPr marL="9648109" indent="0">
              <a:buNone/>
              <a:defRPr sz="3517"/>
            </a:lvl7pPr>
            <a:lvl8pPr marL="11256127" indent="0">
              <a:buNone/>
              <a:defRPr sz="3517"/>
            </a:lvl8pPr>
            <a:lvl9pPr marL="12864145" indent="0">
              <a:buNone/>
              <a:defRPr sz="35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608032"/>
            <a:ext cx="13933329" cy="5628111"/>
          </a:xfrm>
        </p:spPr>
        <p:txBody>
          <a:bodyPr anchor="b"/>
          <a:lstStyle>
            <a:lvl1pPr>
              <a:defRPr sz="112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472903"/>
            <a:ext cx="21870323" cy="17141171"/>
          </a:xfrm>
        </p:spPr>
        <p:txBody>
          <a:bodyPr anchor="t"/>
          <a:lstStyle>
            <a:lvl1pPr marL="0" indent="0">
              <a:buNone/>
              <a:defRPr sz="11255"/>
            </a:lvl1pPr>
            <a:lvl2pPr marL="1608018" indent="0">
              <a:buNone/>
              <a:defRPr sz="9848"/>
            </a:lvl2pPr>
            <a:lvl3pPr marL="3216036" indent="0">
              <a:buNone/>
              <a:defRPr sz="8441"/>
            </a:lvl3pPr>
            <a:lvl4pPr marL="4824054" indent="0">
              <a:buNone/>
              <a:defRPr sz="7034"/>
            </a:lvl4pPr>
            <a:lvl5pPr marL="6432072" indent="0">
              <a:buNone/>
              <a:defRPr sz="7034"/>
            </a:lvl5pPr>
            <a:lvl6pPr marL="8040091" indent="0">
              <a:buNone/>
              <a:defRPr sz="7034"/>
            </a:lvl6pPr>
            <a:lvl7pPr marL="9648109" indent="0">
              <a:buNone/>
              <a:defRPr sz="7034"/>
            </a:lvl7pPr>
            <a:lvl8pPr marL="11256127" indent="0">
              <a:buNone/>
              <a:defRPr sz="7034"/>
            </a:lvl8pPr>
            <a:lvl9pPr marL="12864145" indent="0">
              <a:buNone/>
              <a:defRPr sz="70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7236143"/>
            <a:ext cx="13933329" cy="13405849"/>
          </a:xfrm>
        </p:spPr>
        <p:txBody>
          <a:bodyPr/>
          <a:lstStyle>
            <a:lvl1pPr marL="0" indent="0">
              <a:buNone/>
              <a:defRPr sz="5627"/>
            </a:lvl1pPr>
            <a:lvl2pPr marL="1608018" indent="0">
              <a:buNone/>
              <a:defRPr sz="4924"/>
            </a:lvl2pPr>
            <a:lvl3pPr marL="3216036" indent="0">
              <a:buNone/>
              <a:defRPr sz="4221"/>
            </a:lvl3pPr>
            <a:lvl4pPr marL="4824054" indent="0">
              <a:buNone/>
              <a:defRPr sz="3517"/>
            </a:lvl4pPr>
            <a:lvl5pPr marL="6432072" indent="0">
              <a:buNone/>
              <a:defRPr sz="3517"/>
            </a:lvl5pPr>
            <a:lvl6pPr marL="8040091" indent="0">
              <a:buNone/>
              <a:defRPr sz="3517"/>
            </a:lvl6pPr>
            <a:lvl7pPr marL="9648109" indent="0">
              <a:buNone/>
              <a:defRPr sz="3517"/>
            </a:lvl7pPr>
            <a:lvl8pPr marL="11256127" indent="0">
              <a:buNone/>
              <a:defRPr sz="3517"/>
            </a:lvl8pPr>
            <a:lvl9pPr marL="12864145" indent="0">
              <a:buNone/>
              <a:defRPr sz="35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3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284194"/>
            <a:ext cx="37260550" cy="466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6420960"/>
            <a:ext cx="37260550" cy="1530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2356109"/>
            <a:ext cx="97201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1A6A-E6C3-4B6A-AA87-546DBDBCC0B2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2356109"/>
            <a:ext cx="14580215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2356109"/>
            <a:ext cx="972014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4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16036" rtl="1" eaLnBrk="1" latinLnBrk="0" hangingPunct="1">
        <a:lnSpc>
          <a:spcPct val="90000"/>
        </a:lnSpc>
        <a:spcBef>
          <a:spcPct val="0"/>
        </a:spcBef>
        <a:buNone/>
        <a:defRPr sz="15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009" indent="-804009" algn="r" defTabSz="3216036" rtl="1" eaLnBrk="1" latinLnBrk="0" hangingPunct="1">
        <a:lnSpc>
          <a:spcPct val="90000"/>
        </a:lnSpc>
        <a:spcBef>
          <a:spcPts val="3517"/>
        </a:spcBef>
        <a:buFont typeface="Arial" panose="020B0604020202020204" pitchFamily="34" charset="0"/>
        <a:buChar char="•"/>
        <a:defRPr sz="9848" kern="1200">
          <a:solidFill>
            <a:schemeClr val="tx1"/>
          </a:solidFill>
          <a:latin typeface="+mn-lt"/>
          <a:ea typeface="+mn-ea"/>
          <a:cs typeface="+mn-cs"/>
        </a:defRPr>
      </a:lvl1pPr>
      <a:lvl2pPr marL="2412027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8441" kern="1200">
          <a:solidFill>
            <a:schemeClr val="tx1"/>
          </a:solidFill>
          <a:latin typeface="+mn-lt"/>
          <a:ea typeface="+mn-ea"/>
          <a:cs typeface="+mn-cs"/>
        </a:defRPr>
      </a:lvl2pPr>
      <a:lvl3pPr marL="4020045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7034" kern="1200">
          <a:solidFill>
            <a:schemeClr val="tx1"/>
          </a:solidFill>
          <a:latin typeface="+mn-lt"/>
          <a:ea typeface="+mn-ea"/>
          <a:cs typeface="+mn-cs"/>
        </a:defRPr>
      </a:lvl3pPr>
      <a:lvl4pPr marL="5628063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4pPr>
      <a:lvl5pPr marL="7236082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5pPr>
      <a:lvl6pPr marL="8844100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6pPr>
      <a:lvl7pPr marL="10452118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7pPr>
      <a:lvl8pPr marL="12060136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8pPr>
      <a:lvl9pPr marL="13668154" indent="-804009" algn="r" defTabSz="3216036" rtl="1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1pPr>
      <a:lvl2pPr marL="1608018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2pPr>
      <a:lvl3pPr marL="3216036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3pPr>
      <a:lvl4pPr marL="4824054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4pPr>
      <a:lvl5pPr marL="6432072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5pPr>
      <a:lvl6pPr marL="8040091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6pPr>
      <a:lvl7pPr marL="9648109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7pPr>
      <a:lvl8pPr marL="11256127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8pPr>
      <a:lvl9pPr marL="12864145" algn="r" defTabSz="3216036" rtl="1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bg1"/>
            </a:gs>
            <a:gs pos="100000">
              <a:srgbClr val="C7D5EE"/>
            </a:gs>
            <a:gs pos="60000">
              <a:schemeClr val="accent1">
                <a:lumMod val="60000"/>
                <a:lumOff val="40000"/>
                <a:alpha val="7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0C378EC-091E-49F7-8277-65DB3D440110}"/>
              </a:ext>
            </a:extLst>
          </p:cNvPr>
          <p:cNvSpPr/>
          <p:nvPr/>
        </p:nvSpPr>
        <p:spPr>
          <a:xfrm>
            <a:off x="709392" y="11346045"/>
            <a:ext cx="10513874" cy="11347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he-IL" sz="1599" dirty="0">
              <a:latin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5A9631-9B70-4688-9B89-A4D76600B2E4}"/>
              </a:ext>
            </a:extLst>
          </p:cNvPr>
          <p:cNvSpPr/>
          <p:nvPr/>
        </p:nvSpPr>
        <p:spPr>
          <a:xfrm>
            <a:off x="714396" y="13458500"/>
            <a:ext cx="41717417" cy="95570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he-IL" sz="1599" dirty="0">
              <a:latin typeface="Arial" panose="020B0604020202020204" pitchFamily="34" charset="0"/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22038B5E-BD97-4DED-AC99-9D8365C8A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" t="6936" r="53118" b="52701"/>
          <a:stretch/>
        </p:blipFill>
        <p:spPr>
          <a:xfrm>
            <a:off x="11720540" y="15518721"/>
            <a:ext cx="7108254" cy="6451425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308102C-CBE8-4880-9F41-0322DDA0F4F6}"/>
              </a:ext>
            </a:extLst>
          </p:cNvPr>
          <p:cNvGrpSpPr/>
          <p:nvPr/>
        </p:nvGrpSpPr>
        <p:grpSpPr>
          <a:xfrm>
            <a:off x="537273" y="10177890"/>
            <a:ext cx="2937371" cy="2937371"/>
            <a:chOff x="12094310" y="2641273"/>
            <a:chExt cx="2937371" cy="2937371"/>
          </a:xfrm>
        </p:grpSpPr>
        <p:pic>
          <p:nvPicPr>
            <p:cNvPr id="96" name="Graphic 95" descr="Right pointing backhand index with solid fill">
              <a:extLst>
                <a:ext uri="{FF2B5EF4-FFF2-40B4-BE49-F238E27FC236}">
                  <a16:creationId xmlns:a16="http://schemas.microsoft.com/office/drawing/2014/main" id="{288AA6B7-3433-421D-BB41-F731E2FD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F153F-BF6D-4077-87B7-5D393D5F695F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41BE41-AD9C-4229-97EC-461B7F81BA81}"/>
              </a:ext>
            </a:extLst>
          </p:cNvPr>
          <p:cNvSpPr/>
          <p:nvPr/>
        </p:nvSpPr>
        <p:spPr>
          <a:xfrm>
            <a:off x="749754" y="13161921"/>
            <a:ext cx="10435317" cy="93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4" descr="Tel Aviv University - Wikipedia">
            <a:extLst>
              <a:ext uri="{FF2B5EF4-FFF2-40B4-BE49-F238E27FC236}">
                <a16:creationId xmlns:a16="http://schemas.microsoft.com/office/drawing/2014/main" id="{824382C6-B707-467D-9591-A052C31A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6" y="722965"/>
            <a:ext cx="3370064" cy="14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07B7D-671B-460A-A85E-258BBF0D9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9749" y="226710"/>
            <a:ext cx="3914155" cy="1994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EEC26D-A997-4C63-8031-DCC00C59C58B}"/>
              </a:ext>
            </a:extLst>
          </p:cNvPr>
          <p:cNvSpPr/>
          <p:nvPr/>
        </p:nvSpPr>
        <p:spPr>
          <a:xfrm>
            <a:off x="0" y="307935"/>
            <a:ext cx="431935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Show some sensitivity! Using motion tracking to improve unconscious measures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C5582-8381-4CC4-A4DD-AE75F94FFB9B}"/>
              </a:ext>
            </a:extLst>
          </p:cNvPr>
          <p:cNvSpPr txBox="1"/>
          <p:nvPr/>
        </p:nvSpPr>
        <p:spPr>
          <a:xfrm>
            <a:off x="2222743" y="1636125"/>
            <a:ext cx="3875515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err="1"/>
              <a:t>Khen</a:t>
            </a:r>
            <a:r>
              <a:rPr lang="en-US" sz="4000" dirty="0"/>
              <a:t> Heller</a:t>
            </a:r>
            <a:r>
              <a:rPr lang="en-US" sz="4000" baseline="30000" dirty="0"/>
              <a:t>1</a:t>
            </a:r>
            <a:r>
              <a:rPr lang="en-US" sz="4000" dirty="0"/>
              <a:t>, Craig S. Chapman</a:t>
            </a:r>
            <a:r>
              <a:rPr lang="en-US" sz="4000" baseline="30000" dirty="0"/>
              <a:t>3,4, </a:t>
            </a:r>
            <a:r>
              <a:rPr lang="en-US" sz="4000" dirty="0"/>
              <a:t>and </a:t>
            </a:r>
            <a:r>
              <a:rPr lang="en-US" sz="4000" dirty="0" err="1"/>
              <a:t>Liad</a:t>
            </a:r>
            <a:r>
              <a:rPr lang="en-US" sz="4000" dirty="0"/>
              <a:t> Mudrik</a:t>
            </a:r>
            <a:r>
              <a:rPr lang="en-US" sz="4000" baseline="30000" dirty="0"/>
              <a:t>1,2</a:t>
            </a:r>
            <a:r>
              <a:rPr lang="en-US" sz="4000" dirty="0"/>
              <a:t> </a:t>
            </a:r>
            <a:endParaRPr lang="en-US" sz="4000" baseline="30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2CCEC-1AE3-4841-B651-F2559F8F8860}"/>
              </a:ext>
            </a:extLst>
          </p:cNvPr>
          <p:cNvSpPr/>
          <p:nvPr/>
        </p:nvSpPr>
        <p:spPr>
          <a:xfrm>
            <a:off x="574486" y="3612132"/>
            <a:ext cx="10648779" cy="7027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569913" indent="-396875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dk1"/>
              </a:solidFill>
            </a:endParaRPr>
          </a:p>
          <a:p>
            <a:pPr marL="569913" indent="-39687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Unconscious effect are hard to detect.</a:t>
            </a:r>
          </a:p>
          <a:p>
            <a:pPr marL="569913" indent="-39687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Motion tracking allows a continuous and richer measure.</a:t>
            </a:r>
          </a:p>
          <a:p>
            <a:pPr marL="569913" indent="-39687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Motion tracking was used to unravel unconscious priming effects </a:t>
            </a:r>
            <a:r>
              <a:rPr lang="en-US" sz="2800" dirty="0">
                <a:solidFill>
                  <a:schemeClr val="dk1"/>
                </a:solidFill>
              </a:rPr>
              <a:t>[1-5].</a:t>
            </a:r>
          </a:p>
          <a:p>
            <a:pPr marL="569913" indent="-39687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Only one study compared motion tracking with keyboard response </a:t>
            </a:r>
            <a:r>
              <a:rPr lang="en-US" sz="2800" dirty="0">
                <a:solidFill>
                  <a:schemeClr val="dk1"/>
                </a:solidFill>
              </a:rPr>
              <a:t>[6]</a:t>
            </a:r>
            <a:r>
              <a:rPr lang="en-US" sz="3600" dirty="0">
                <a:solidFill>
                  <a:schemeClr val="dk1"/>
                </a:solidFill>
              </a:rPr>
              <a:t>.</a:t>
            </a:r>
          </a:p>
          <a:p>
            <a:pPr marL="569913" indent="-396875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Further support is necessary to verify the superiority of motion tracking as a measure of unconscious 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62E11-31E7-4F3D-A9BB-A3AB29F50DF1}"/>
              </a:ext>
            </a:extLst>
          </p:cNvPr>
          <p:cNvSpPr/>
          <p:nvPr/>
        </p:nvSpPr>
        <p:spPr>
          <a:xfrm>
            <a:off x="3885596" y="310867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D8220-3A50-4F74-AE94-75D5775AD84B}"/>
              </a:ext>
            </a:extLst>
          </p:cNvPr>
          <p:cNvSpPr/>
          <p:nvPr/>
        </p:nvSpPr>
        <p:spPr>
          <a:xfrm>
            <a:off x="574487" y="3213194"/>
            <a:ext cx="762419" cy="923330"/>
          </a:xfrm>
          <a:prstGeom prst="rect">
            <a:avLst/>
          </a:prstGeom>
          <a:noFill/>
          <a:effectLst>
            <a:glow rad="622300">
              <a:schemeClr val="accent1">
                <a:satMod val="175000"/>
                <a:alpha val="36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3335BB-7137-499F-91F0-F3B25E8BA6DE}"/>
              </a:ext>
            </a:extLst>
          </p:cNvPr>
          <p:cNvGrpSpPr/>
          <p:nvPr/>
        </p:nvGrpSpPr>
        <p:grpSpPr>
          <a:xfrm>
            <a:off x="394214" y="2438484"/>
            <a:ext cx="2937371" cy="2937371"/>
            <a:chOff x="12094310" y="2641273"/>
            <a:chExt cx="2937371" cy="2937371"/>
          </a:xfrm>
        </p:grpSpPr>
        <p:pic>
          <p:nvPicPr>
            <p:cNvPr id="12" name="Graphic 11" descr="Right pointing backhand index with solid fill">
              <a:extLst>
                <a:ext uri="{FF2B5EF4-FFF2-40B4-BE49-F238E27FC236}">
                  <a16:creationId xmlns:a16="http://schemas.microsoft.com/office/drawing/2014/main" id="{71760811-C45F-4BE5-B6D3-00AD16C5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37F46C-9F19-494D-9C3B-42F47F380DD9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283BCE-BC34-4B4D-A1BC-91F212852B95}"/>
              </a:ext>
            </a:extLst>
          </p:cNvPr>
          <p:cNvSpPr/>
          <p:nvPr/>
        </p:nvSpPr>
        <p:spPr>
          <a:xfrm>
            <a:off x="11790070" y="3610319"/>
            <a:ext cx="30668958" cy="92833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930E37-BFF8-47C0-BFEA-B59F2C7B4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25860" y="5650746"/>
            <a:ext cx="10186526" cy="64950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65B6703-C1FD-4F92-96A2-C60529B7ACCA}"/>
              </a:ext>
            </a:extLst>
          </p:cNvPr>
          <p:cNvGrpSpPr/>
          <p:nvPr/>
        </p:nvGrpSpPr>
        <p:grpSpPr>
          <a:xfrm>
            <a:off x="30020927" y="6276429"/>
            <a:ext cx="6634622" cy="5243710"/>
            <a:chOff x="15604701" y="18075440"/>
            <a:chExt cx="7466330" cy="5901055"/>
          </a:xfrm>
        </p:grpSpPr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23AD5292-1CF5-4FBB-85C3-63D9FBBD8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B75A9-F7C9-4A2D-931E-53F28F81F72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BBDABD-92AB-4D80-81C4-2AD4956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D874DB-363B-4971-A714-ED06BB991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BCD722-16F8-4C67-A91F-796A63A46D1D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5F49FC-25F8-4C5B-904E-0BD1B182811E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5C49AF-5264-4BAA-933A-F166BBA4EE9F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6B68A3-2780-4DE5-924E-862F780117DF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9C9289B-C6B1-44AC-A64F-432332991A1D}"/>
              </a:ext>
            </a:extLst>
          </p:cNvPr>
          <p:cNvSpPr/>
          <p:nvPr/>
        </p:nvSpPr>
        <p:spPr>
          <a:xfrm>
            <a:off x="14960137" y="3042019"/>
            <a:ext cx="2713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65A40-15CE-4C76-8BC8-9677514F06EF}"/>
              </a:ext>
            </a:extLst>
          </p:cNvPr>
          <p:cNvGrpSpPr/>
          <p:nvPr/>
        </p:nvGrpSpPr>
        <p:grpSpPr>
          <a:xfrm>
            <a:off x="11607663" y="2402589"/>
            <a:ext cx="2937371" cy="2937371"/>
            <a:chOff x="12094310" y="2641273"/>
            <a:chExt cx="2937371" cy="2937371"/>
          </a:xfrm>
        </p:grpSpPr>
        <p:pic>
          <p:nvPicPr>
            <p:cNvPr id="35" name="Graphic 34" descr="Right pointing backhand index with solid fill">
              <a:extLst>
                <a:ext uri="{FF2B5EF4-FFF2-40B4-BE49-F238E27FC236}">
                  <a16:creationId xmlns:a16="http://schemas.microsoft.com/office/drawing/2014/main" id="{9F337EB1-CE4B-40D1-9AA0-2EE30021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622C56E-6E37-474C-9F93-69C27306B429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174F8C-A833-4150-AC4F-6FAA420BE38D}"/>
              </a:ext>
            </a:extLst>
          </p:cNvPr>
          <p:cNvGrpSpPr/>
          <p:nvPr/>
        </p:nvGrpSpPr>
        <p:grpSpPr>
          <a:xfrm>
            <a:off x="36348274" y="6276429"/>
            <a:ext cx="5188855" cy="5243711"/>
            <a:chOff x="2423968" y="35068848"/>
            <a:chExt cx="6308420" cy="637511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24999F-7BF4-4661-9E47-54B863661426}"/>
                </a:ext>
              </a:extLst>
            </p:cNvPr>
            <p:cNvSpPr/>
            <p:nvPr/>
          </p:nvSpPr>
          <p:spPr>
            <a:xfrm>
              <a:off x="4865827" y="35992604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037F4F-A356-43ED-AE38-797EDB026E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49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EE44B54-5C16-449E-B948-3E5C61CF6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71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E2AFF8-51C4-4673-B8EE-6D04E4433721}"/>
                </a:ext>
              </a:extLst>
            </p:cNvPr>
            <p:cNvSpPr txBox="1"/>
            <p:nvPr/>
          </p:nvSpPr>
          <p:spPr>
            <a:xfrm>
              <a:off x="2423968" y="37410633"/>
              <a:ext cx="681222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Z</a:t>
              </a:r>
              <a:endParaRPr lang="he-IL" sz="3999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29CDA2-E1C3-4004-8E63-8F6A0E28D4C3}"/>
                </a:ext>
              </a:extLst>
            </p:cNvPr>
            <p:cNvSpPr txBox="1"/>
            <p:nvPr/>
          </p:nvSpPr>
          <p:spPr>
            <a:xfrm>
              <a:off x="5857933" y="40736203"/>
              <a:ext cx="2289279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X</a:t>
              </a:r>
              <a:endParaRPr lang="he-IL" sz="3999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9544F2-A2BE-421F-AA64-8D0EDEA92E04}"/>
                </a:ext>
              </a:extLst>
            </p:cNvPr>
            <p:cNvSpPr/>
            <p:nvPr/>
          </p:nvSpPr>
          <p:spPr>
            <a:xfrm>
              <a:off x="4781038" y="35992604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69411B3-DCFC-4EAD-A9FE-B29A14D4C21E}"/>
                </a:ext>
              </a:extLst>
            </p:cNvPr>
            <p:cNvSpPr/>
            <p:nvPr/>
          </p:nvSpPr>
          <p:spPr>
            <a:xfrm>
              <a:off x="6180041" y="36024399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606C031-843A-47B2-8EAA-07F4C3FE0C5A}"/>
                </a:ext>
              </a:extLst>
            </p:cNvPr>
            <p:cNvSpPr/>
            <p:nvPr/>
          </p:nvSpPr>
          <p:spPr>
            <a:xfrm>
              <a:off x="3460747" y="35068848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856263-F6D3-4DD5-BDEC-BD62CA5BA5DF}"/>
                </a:ext>
              </a:extLst>
            </p:cNvPr>
            <p:cNvSpPr txBox="1"/>
            <p:nvPr/>
          </p:nvSpPr>
          <p:spPr>
            <a:xfrm>
              <a:off x="4383886" y="36154226"/>
              <a:ext cx="357229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800" b="1" dirty="0"/>
                <a:t>RA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AF5654C-23DE-441B-BEA4-A2556675261F}"/>
              </a:ext>
            </a:extLst>
          </p:cNvPr>
          <p:cNvSpPr txBox="1"/>
          <p:nvPr/>
        </p:nvSpPr>
        <p:spPr>
          <a:xfrm>
            <a:off x="11855446" y="4084297"/>
            <a:ext cx="30988683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t"/>
            <a:r>
              <a:rPr lang="en-US" sz="3600" b="1" dirty="0"/>
              <a:t>                                      </a:t>
            </a:r>
            <a:r>
              <a:rPr lang="en-US" sz="3600" b="1" u="sng" dirty="0"/>
              <a:t>Design</a:t>
            </a:r>
            <a:r>
              <a:rPr lang="en-US" sz="3600" b="1" dirty="0"/>
              <a:t>                                                                 </a:t>
            </a:r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Task</a:t>
            </a: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                                </a:t>
            </a:r>
            <a:r>
              <a:rPr lang="en-US" sz="3600" b="1" u="sng" dirty="0"/>
              <a:t>Measure</a:t>
            </a:r>
          </a:p>
          <a:p>
            <a:pPr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                Classify target as natural / artificial [7]                                                           </a:t>
            </a:r>
            <a:r>
              <a:rPr lang="en-US" sz="3600" b="1" dirty="0"/>
              <a:t>RA:</a:t>
            </a:r>
            <a:r>
              <a:rPr lang="en-US" sz="3600" dirty="0"/>
              <a:t> reach area between</a:t>
            </a:r>
          </a:p>
          <a:p>
            <a:pPr fontAlgn="t"/>
            <a:r>
              <a:rPr lang="en-US" sz="3600" dirty="0"/>
              <a:t>                                                                                                                                                                                                        average paths to the </a:t>
            </a:r>
            <a:r>
              <a:rPr lang="en-US" sz="3600" dirty="0">
                <a:solidFill>
                  <a:srgbClr val="BF9001"/>
                </a:solidFill>
              </a:rPr>
              <a:t>left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C65A11"/>
                </a:solidFill>
              </a:rPr>
              <a:t>right</a:t>
            </a:r>
            <a:r>
              <a:rPr lang="en-US" sz="3600" dirty="0"/>
              <a:t> targets</a:t>
            </a:r>
          </a:p>
          <a:p>
            <a:pPr fontAlgn="t"/>
            <a:endParaRPr lang="he-IL" sz="3600" dirty="0">
              <a:latin typeface="Arial" panose="020B0604020202020204" pitchFamily="34" charset="0"/>
            </a:endParaRPr>
          </a:p>
          <a:p>
            <a:endParaRPr lang="en-US" sz="3600" b="1" u="sn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D224C8-9D5D-4CA3-B394-48EF7578CC9E}"/>
              </a:ext>
            </a:extLst>
          </p:cNvPr>
          <p:cNvSpPr txBox="1"/>
          <p:nvPr/>
        </p:nvSpPr>
        <p:spPr>
          <a:xfrm>
            <a:off x="709392" y="23015520"/>
            <a:ext cx="41641766" cy="1016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sz="1401" dirty="0"/>
              <a:t>[1] </a:t>
            </a:r>
            <a:r>
              <a:rPr lang="en-US" sz="1401" dirty="0" err="1"/>
              <a:t>Finkbeiner</a:t>
            </a:r>
            <a:r>
              <a:rPr lang="en-US" sz="1401" dirty="0"/>
              <a:t>, M., &amp; Friedman, J. (2011). The Flexibility of </a:t>
            </a:r>
            <a:r>
              <a:rPr lang="en-US" sz="1401" dirty="0" err="1"/>
              <a:t>Nonconsciously</a:t>
            </a:r>
            <a:r>
              <a:rPr lang="en-US" sz="1401" dirty="0"/>
              <a:t> Deployed Cognitive Processes: Evidence from Masked Congruence Priming. </a:t>
            </a:r>
            <a:r>
              <a:rPr lang="en-US" sz="1401" i="1" dirty="0" err="1"/>
              <a:t>PLoS</a:t>
            </a:r>
            <a:r>
              <a:rPr lang="en-US" sz="1401" i="1" dirty="0"/>
              <a:t> ONE</a:t>
            </a:r>
            <a:r>
              <a:rPr lang="en-US" sz="1401" dirty="0"/>
              <a:t>, </a:t>
            </a:r>
            <a:r>
              <a:rPr lang="en-US" sz="1401" i="1" dirty="0"/>
              <a:t>6</a:t>
            </a:r>
            <a:r>
              <a:rPr lang="en-US" sz="1401" dirty="0"/>
              <a:t>(2), e17095;  [2]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Friedman, J., &amp; </a:t>
            </a:r>
            <a:r>
              <a:rPr lang="en-US" sz="1401" dirty="0" err="1"/>
              <a:t>Finkbeiner</a:t>
            </a:r>
            <a:r>
              <a:rPr lang="en-US" sz="1401" dirty="0"/>
              <a:t>, M. (2010). Temporal dynamics of masked congruence priming: Evidence from reaching trajectories. </a:t>
            </a:r>
            <a:r>
              <a:rPr lang="en-US" sz="1401" i="1" dirty="0"/>
              <a:t>Proceedings of the 9th Conference of the Australasian Society for Cognitive Science</a:t>
            </a:r>
            <a:r>
              <a:rPr lang="en-US" sz="1401" dirty="0"/>
              <a:t>, 98–105;  [3]</a:t>
            </a:r>
            <a:r>
              <a:rPr lang="en-US" sz="1401" b="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Finkbeiner</a:t>
            </a:r>
            <a:r>
              <a:rPr lang="en-US" sz="1401" dirty="0"/>
              <a:t>, M., Song, J.-H., Nakayama, K., &amp; </a:t>
            </a:r>
            <a:r>
              <a:rPr lang="en-US" sz="1401" dirty="0" err="1"/>
              <a:t>Caramazza</a:t>
            </a:r>
            <a:r>
              <a:rPr lang="en-US" sz="1401" dirty="0"/>
              <a:t>, A. (2008). Engaging the motor system with masked orthographic primes: A kinematic analysis. </a:t>
            </a:r>
            <a:r>
              <a:rPr lang="en-US" sz="1401" i="1" dirty="0"/>
              <a:t>Visual Cognition</a:t>
            </a:r>
            <a:r>
              <a:rPr lang="en-US" sz="1401" dirty="0"/>
              <a:t>, </a:t>
            </a:r>
            <a:r>
              <a:rPr lang="en-US" sz="1401" i="1" dirty="0"/>
              <a:t>16</a:t>
            </a:r>
            <a:r>
              <a:rPr lang="en-US" sz="1401" dirty="0"/>
              <a:t>(1), 11–22;  [4]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Cressman</a:t>
            </a:r>
            <a:r>
              <a:rPr lang="en-US" sz="1401" dirty="0"/>
              <a:t>, E. K., Franks, I. M., Enns, J. T., &amp; Chua, R. (2007). On-line control of pointing is modiﬁed by unseen visual shapes. </a:t>
            </a:r>
            <a:r>
              <a:rPr lang="en-US" sz="1401" i="1" dirty="0"/>
              <a:t>Consciousness and Cognition</a:t>
            </a:r>
            <a:r>
              <a:rPr lang="en-US" sz="1401" dirty="0"/>
              <a:t>, 11;  [5]</a:t>
            </a:r>
            <a:r>
              <a:rPr lang="en-US" sz="1401" dirty="0">
                <a:solidFill>
                  <a:prstClr val="black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Almeida, J., Mahon, B. Z., </a:t>
            </a:r>
            <a:r>
              <a:rPr lang="en-US" sz="1401" dirty="0" err="1"/>
              <a:t>Zapater-Raberov</a:t>
            </a:r>
            <a:r>
              <a:rPr lang="en-US" sz="1401" dirty="0"/>
              <a:t>, V., </a:t>
            </a:r>
            <a:r>
              <a:rPr lang="en-US" sz="1401" dirty="0" err="1"/>
              <a:t>Dziuba</a:t>
            </a:r>
            <a:r>
              <a:rPr lang="en-US" sz="1401" dirty="0"/>
              <a:t>, A., </a:t>
            </a:r>
            <a:r>
              <a:rPr lang="en-US" sz="1401" dirty="0" err="1"/>
              <a:t>Cabaço</a:t>
            </a:r>
            <a:r>
              <a:rPr lang="en-US" sz="1401" dirty="0"/>
              <a:t>, T., Marques, J. F., &amp; </a:t>
            </a:r>
            <a:r>
              <a:rPr lang="en-US" sz="1401" dirty="0" err="1"/>
              <a:t>Caramazza</a:t>
            </a:r>
            <a:r>
              <a:rPr lang="en-US" sz="1401" dirty="0"/>
              <a:t>, A. (2014). Grasping with the eyes: The role of elongation in visual recognition of manipulable objects. </a:t>
            </a:r>
            <a:r>
              <a:rPr lang="en-US" sz="1401" i="1" dirty="0"/>
              <a:t>Cognitive, Affective, &amp; Behavioral Neuroscience</a:t>
            </a:r>
            <a:r>
              <a:rPr lang="en-US" sz="1401" dirty="0"/>
              <a:t>, </a:t>
            </a:r>
            <a:r>
              <a:rPr lang="en-US" sz="1401" i="1" dirty="0"/>
              <a:t>14</a:t>
            </a:r>
            <a:r>
              <a:rPr lang="en-US" sz="1401" dirty="0"/>
              <a:t>(1), 319–335;  [6] Xiao, K., Yamauchi, T., &amp; Bowman, C. (n.d.). </a:t>
            </a:r>
            <a:r>
              <a:rPr lang="en-US" sz="1401" i="1" dirty="0"/>
              <a:t>Assessing Masked Semantic Priming: Cursor Trajectory versus Response Time Measures</a:t>
            </a:r>
            <a:r>
              <a:rPr lang="en-US" sz="1401" dirty="0"/>
              <a:t>. 7;  [7] </a:t>
            </a:r>
            <a:r>
              <a:rPr lang="en-US" sz="1401" dirty="0" err="1"/>
              <a:t>Dehaene</a:t>
            </a:r>
            <a:r>
              <a:rPr lang="en-US" sz="1401" dirty="0"/>
              <a:t>, S., </a:t>
            </a:r>
            <a:r>
              <a:rPr lang="en-US" sz="1401" dirty="0" err="1"/>
              <a:t>Naccache</a:t>
            </a:r>
            <a:r>
              <a:rPr lang="en-US" sz="1401" dirty="0"/>
              <a:t>, L., Cohen, L., </a:t>
            </a:r>
            <a:r>
              <a:rPr lang="en-US" sz="1401" dirty="0" err="1"/>
              <a:t>Bihan</a:t>
            </a:r>
            <a:r>
              <a:rPr lang="en-US" sz="1401" dirty="0"/>
              <a:t>, D. L., </a:t>
            </a:r>
            <a:r>
              <a:rPr lang="en-US" sz="1401" dirty="0" err="1"/>
              <a:t>Mangin</a:t>
            </a:r>
            <a:r>
              <a:rPr lang="en-US" sz="1401" dirty="0"/>
              <a:t>, J.-F., </a:t>
            </a:r>
            <a:r>
              <a:rPr lang="en-US" sz="1401" dirty="0" err="1"/>
              <a:t>Poline</a:t>
            </a:r>
            <a:r>
              <a:rPr lang="en-US" sz="1401" dirty="0"/>
              <a:t>, J.-B., &amp; Rivière, D. (2001). Cerebral mechanisms of word masking and unconscious repetition priming. </a:t>
            </a:r>
            <a:r>
              <a:rPr lang="en-US" sz="1401" i="1" dirty="0"/>
              <a:t>Nature Neuroscience</a:t>
            </a:r>
            <a:r>
              <a:rPr lang="en-US" sz="1401" dirty="0"/>
              <a:t>, </a:t>
            </a:r>
            <a:r>
              <a:rPr lang="en-US" sz="1401" i="1" dirty="0"/>
              <a:t>4</a:t>
            </a:r>
            <a:r>
              <a:rPr lang="en-US" sz="1401" dirty="0"/>
              <a:t>(7), 752–758.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63DEAB-408A-4F11-9042-D9AE6CD4E9B9}"/>
              </a:ext>
            </a:extLst>
          </p:cNvPr>
          <p:cNvSpPr txBox="1"/>
          <p:nvPr/>
        </p:nvSpPr>
        <p:spPr>
          <a:xfrm>
            <a:off x="768824" y="22248062"/>
            <a:ext cx="41582333" cy="584904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98000">
                <a:schemeClr val="bg2">
                  <a:lumMod val="75000"/>
                  <a:alpha val="2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3201" dirty="0"/>
              <a:t>AUC – area under the curve, area between optimal and actual paths to the target.  RA – Reach area, area between average trajectories to the left and to the right targets.  Shaded areas represent CI.  Error bars represent SE</a:t>
            </a:r>
            <a:r>
              <a:rPr lang="en-US" sz="3201"/>
              <a:t>.  * </a:t>
            </a:r>
            <a:r>
              <a:rPr lang="en-US" sz="3201" dirty="0"/>
              <a:t>= p&lt;0.05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C2ACE-EC3C-480D-AFFB-AA7E2F91D55D}"/>
              </a:ext>
            </a:extLst>
          </p:cNvPr>
          <p:cNvSpPr txBox="1"/>
          <p:nvPr/>
        </p:nvSpPr>
        <p:spPr>
          <a:xfrm>
            <a:off x="11624287" y="13551949"/>
            <a:ext cx="316482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                                                        </a:t>
            </a:r>
            <a:r>
              <a:rPr lang="en-US" sz="3600" b="1" u="sng" dirty="0"/>
              <a:t>Average Trajectory</a:t>
            </a:r>
            <a:r>
              <a:rPr lang="en-US" sz="3600" b="1" dirty="0"/>
              <a:t>  	                                                                                                                    	 </a:t>
            </a:r>
            <a:r>
              <a:rPr lang="en-US" sz="3600" b="1" u="sng" dirty="0"/>
              <a:t>Reach Area</a:t>
            </a:r>
          </a:p>
          <a:p>
            <a:pPr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                                                                                                 Motion tracking yields a significant effect for unconscious priming.</a:t>
            </a:r>
            <a:endParaRPr lang="he-IL" sz="3600" dirty="0">
              <a:latin typeface="Arial" panose="020B0604020202020204" pitchFamily="34" charset="0"/>
            </a:endParaRPr>
          </a:p>
          <a:p>
            <a:endParaRPr lang="en-US" sz="3600" b="1" u="sng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628854E-C307-41B3-B6C9-F307C8E2955D}"/>
              </a:ext>
            </a:extLst>
          </p:cNvPr>
          <p:cNvSpPr/>
          <p:nvPr/>
        </p:nvSpPr>
        <p:spPr>
          <a:xfrm>
            <a:off x="4015445" y="10890669"/>
            <a:ext cx="2190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F85B83D-8380-49CD-A922-B16F8574CC0F}"/>
              </a:ext>
            </a:extLst>
          </p:cNvPr>
          <p:cNvGrpSpPr/>
          <p:nvPr/>
        </p:nvGrpSpPr>
        <p:grpSpPr>
          <a:xfrm>
            <a:off x="11502883" y="5242259"/>
            <a:ext cx="8034118" cy="7312050"/>
            <a:chOff x="11502883" y="5470418"/>
            <a:chExt cx="8034118" cy="73120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20357F-C894-4063-AAB5-8ED6D166CA28}"/>
                </a:ext>
              </a:extLst>
            </p:cNvPr>
            <p:cNvSpPr/>
            <p:nvPr/>
          </p:nvSpPr>
          <p:spPr>
            <a:xfrm>
              <a:off x="16627937" y="5551934"/>
              <a:ext cx="2909064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blocks, 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10F0637-3A1A-4725-A2E0-AD7CF7FED9E9}"/>
                </a:ext>
              </a:extLst>
            </p:cNvPr>
            <p:cNvSpPr/>
            <p:nvPr/>
          </p:nvSpPr>
          <p:spPr>
            <a:xfrm>
              <a:off x="16627936" y="7668601"/>
              <a:ext cx="2909065" cy="51138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w/o prime</a:t>
              </a:r>
            </a:p>
            <a:p>
              <a:pPr algn="ctr"/>
              <a:endParaRPr lang="en-US" sz="1401" dirty="0"/>
            </a:p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with prime</a:t>
              </a:r>
            </a:p>
            <a:p>
              <a:pPr algn="ctr"/>
              <a:endParaRPr lang="en-US" sz="2400" dirty="0"/>
            </a:p>
            <a:p>
              <a:pPr algn="ctr"/>
              <a:endParaRPr lang="en-US" sz="5400" dirty="0"/>
            </a:p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blocks, 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C8BC8CA-3FC6-410D-B426-D481BFA2C601}"/>
                </a:ext>
              </a:extLst>
            </p:cNvPr>
            <p:cNvCxnSpPr>
              <a:cxnSpLocks/>
            </p:cNvCxnSpPr>
            <p:nvPr/>
          </p:nvCxnSpPr>
          <p:spPr>
            <a:xfrm>
              <a:off x="16621565" y="8676139"/>
              <a:ext cx="29154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BD9FC9-D39D-4A82-B7A9-B77B50C9727B}"/>
                </a:ext>
              </a:extLst>
            </p:cNvPr>
            <p:cNvSpPr txBox="1"/>
            <p:nvPr/>
          </p:nvSpPr>
          <p:spPr>
            <a:xfrm>
              <a:off x="11502883" y="5791108"/>
              <a:ext cx="2774642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t"/>
              <a:r>
                <a:rPr lang="en-US" sz="36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Pilot 2</a:t>
              </a:r>
            </a:p>
            <a:p>
              <a:pPr algn="ctr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N = 11</a:t>
              </a:r>
            </a:p>
            <a:p>
              <a:pPr algn="ctr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Practice day</a:t>
              </a:r>
            </a:p>
            <a:p>
              <a:pPr algn="ctr" fontAlgn="t"/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Trials = 240</a:t>
              </a:r>
              <a:endParaRPr lang="he-IL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ctr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Test day</a:t>
              </a:r>
            </a:p>
            <a:p>
              <a:pPr algn="ctr" fontAlgn="t"/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Trials = 560</a:t>
              </a:r>
              <a:endParaRPr lang="he-IL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8" name="Left Brace 107">
              <a:extLst>
                <a:ext uri="{FF2B5EF4-FFF2-40B4-BE49-F238E27FC236}">
                  <a16:creationId xmlns:a16="http://schemas.microsoft.com/office/drawing/2014/main" id="{669D3F4E-D8A8-42AD-84EF-D6F687B5B10D}"/>
                </a:ext>
              </a:extLst>
            </p:cNvPr>
            <p:cNvSpPr/>
            <p:nvPr/>
          </p:nvSpPr>
          <p:spPr>
            <a:xfrm>
              <a:off x="16031611" y="7668601"/>
              <a:ext cx="462073" cy="5047143"/>
            </a:xfrm>
            <a:prstGeom prst="leftBrace">
              <a:avLst>
                <a:gd name="adj1" fmla="val 50457"/>
                <a:gd name="adj2" fmla="val 32961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EFF218-9CCD-486E-BE58-EC1A7E5B5BA4}"/>
                </a:ext>
              </a:extLst>
            </p:cNvPr>
            <p:cNvSpPr txBox="1"/>
            <p:nvPr/>
          </p:nvSpPr>
          <p:spPr>
            <a:xfrm>
              <a:off x="13893267" y="8989591"/>
              <a:ext cx="2522326" cy="23698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 fontAlgn="t"/>
              <a:r>
                <a:rPr lang="en-US" sz="36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Pilot 1</a:t>
              </a:r>
            </a:p>
            <a:p>
              <a:pPr algn="ctr" rtl="1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N = 10</a:t>
              </a:r>
            </a:p>
            <a:p>
              <a:pPr algn="ctr" rtl="1" fontAlgn="t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Test day</a:t>
              </a:r>
              <a:endParaRPr lang="he-IL" sz="2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rtl="1" fontAlgn="t"/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Trials = 560</a:t>
              </a:r>
              <a:endParaRPr lang="he-IL" sz="2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rtl="1" fontAlgn="t"/>
              <a:endParaRPr lang="he-IL" sz="2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799EF0AF-86FB-4795-8851-6A0002A071C6}"/>
                </a:ext>
              </a:extLst>
            </p:cNvPr>
            <p:cNvSpPr/>
            <p:nvPr/>
          </p:nvSpPr>
          <p:spPr>
            <a:xfrm>
              <a:off x="13743474" y="5470418"/>
              <a:ext cx="493294" cy="7256939"/>
            </a:xfrm>
            <a:prstGeom prst="leftBrace">
              <a:avLst>
                <a:gd name="adj1" fmla="val 50457"/>
                <a:gd name="adj2" fmla="val 9648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F0CEB71-3B5A-479E-85EC-73F9E3046BB3}"/>
              </a:ext>
            </a:extLst>
          </p:cNvPr>
          <p:cNvGrpSpPr/>
          <p:nvPr/>
        </p:nvGrpSpPr>
        <p:grpSpPr>
          <a:xfrm>
            <a:off x="30644163" y="17388234"/>
            <a:ext cx="2042008" cy="1016053"/>
            <a:chOff x="11173228" y="35613984"/>
            <a:chExt cx="1961344" cy="106021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398440D-055A-4E83-8490-4EAD9E7E9A59}"/>
                </a:ext>
              </a:extLst>
            </p:cNvPr>
            <p:cNvSpPr txBox="1"/>
            <p:nvPr/>
          </p:nvSpPr>
          <p:spPr>
            <a:xfrm>
              <a:off x="11908971" y="35613984"/>
              <a:ext cx="470211" cy="802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5E5707B-0ED8-4275-9A3F-FBE021BE3A0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5663E-B5E2-4C7D-AC76-B9E9A68F3600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B89CC24A-7ED4-4CFC-A6A0-8F7F4DB18E85}"/>
              </a:ext>
            </a:extLst>
          </p:cNvPr>
          <p:cNvSpPr/>
          <p:nvPr/>
        </p:nvSpPr>
        <p:spPr>
          <a:xfrm rot="5400000">
            <a:off x="38844816" y="14945633"/>
            <a:ext cx="285161" cy="2020627"/>
          </a:xfrm>
          <a:prstGeom prst="leftBracke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A63E67A5-F055-4473-B7D7-F12375AEBB8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612" t="6861" r="53203" b="52894"/>
          <a:stretch/>
        </p:blipFill>
        <p:spPr>
          <a:xfrm>
            <a:off x="18842083" y="15508765"/>
            <a:ext cx="7108254" cy="645142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F39AD8FC-43D2-4509-83F0-ACD6A145A17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378" t="54636" r="53376" b="7864"/>
          <a:stretch/>
        </p:blipFill>
        <p:spPr>
          <a:xfrm>
            <a:off x="35075679" y="15578260"/>
            <a:ext cx="6937828" cy="6011507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367E7DE-47F5-4FEC-91EC-E8DAFAA5C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6" t="54525" r="53205" b="7825"/>
          <a:stretch/>
        </p:blipFill>
        <p:spPr>
          <a:xfrm>
            <a:off x="27665530" y="15575171"/>
            <a:ext cx="6992741" cy="6017684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25B44C3-7EC5-4CFF-A214-F9107F6CEC02}"/>
              </a:ext>
            </a:extLst>
          </p:cNvPr>
          <p:cNvGrpSpPr/>
          <p:nvPr/>
        </p:nvGrpSpPr>
        <p:grpSpPr>
          <a:xfrm>
            <a:off x="37944661" y="15370118"/>
            <a:ext cx="2020627" cy="791584"/>
            <a:chOff x="37944661" y="15370118"/>
            <a:chExt cx="2020627" cy="79158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EC13402-06EF-47F2-BB45-A6B28BF063CC}"/>
                </a:ext>
              </a:extLst>
            </p:cNvPr>
            <p:cNvSpPr txBox="1"/>
            <p:nvPr/>
          </p:nvSpPr>
          <p:spPr>
            <a:xfrm>
              <a:off x="38710200" y="15370118"/>
              <a:ext cx="489549" cy="7694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48AD24B4-67BA-416E-843D-A2D0E9667E73}"/>
                </a:ext>
              </a:extLst>
            </p:cNvPr>
            <p:cNvSpPr/>
            <p:nvPr/>
          </p:nvSpPr>
          <p:spPr>
            <a:xfrm rot="5400000">
              <a:off x="38812394" y="15008808"/>
              <a:ext cx="285161" cy="2020627"/>
            </a:xfrm>
            <a:prstGeom prst="leftBracke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0A2FA1F-690F-4488-81EA-75D706A84BB1}"/>
              </a:ext>
            </a:extLst>
          </p:cNvPr>
          <p:cNvGrpSpPr/>
          <p:nvPr/>
        </p:nvGrpSpPr>
        <p:grpSpPr>
          <a:xfrm>
            <a:off x="30529850" y="17811957"/>
            <a:ext cx="2020627" cy="791584"/>
            <a:chOff x="37944661" y="15370118"/>
            <a:chExt cx="2020627" cy="791584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209E10E-0EA9-4587-AC30-712A278602D7}"/>
                </a:ext>
              </a:extLst>
            </p:cNvPr>
            <p:cNvSpPr txBox="1"/>
            <p:nvPr/>
          </p:nvSpPr>
          <p:spPr>
            <a:xfrm>
              <a:off x="38710200" y="15370118"/>
              <a:ext cx="489549" cy="769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168" name="Left Bracket 167">
              <a:extLst>
                <a:ext uri="{FF2B5EF4-FFF2-40B4-BE49-F238E27FC236}">
                  <a16:creationId xmlns:a16="http://schemas.microsoft.com/office/drawing/2014/main" id="{0187A054-74D0-4148-B727-6AA9AFEE7D06}"/>
                </a:ext>
              </a:extLst>
            </p:cNvPr>
            <p:cNvSpPr/>
            <p:nvPr/>
          </p:nvSpPr>
          <p:spPr>
            <a:xfrm rot="5400000">
              <a:off x="38812394" y="15008808"/>
              <a:ext cx="285161" cy="2020627"/>
            </a:xfrm>
            <a:prstGeom prst="leftBracke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BCB704-9B6F-4442-B03F-8A41DF45C797}"/>
              </a:ext>
            </a:extLst>
          </p:cNvPr>
          <p:cNvGrpSpPr/>
          <p:nvPr/>
        </p:nvGrpSpPr>
        <p:grpSpPr>
          <a:xfrm>
            <a:off x="645933" y="14573594"/>
            <a:ext cx="9968558" cy="7750532"/>
            <a:chOff x="102194" y="14318807"/>
            <a:chExt cx="10441603" cy="7848112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61FB7B5-7072-4668-9003-1DD721E48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7622"/>
            <a:stretch/>
          </p:blipFill>
          <p:spPr>
            <a:xfrm>
              <a:off x="102194" y="14318807"/>
              <a:ext cx="10441603" cy="7848112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A49F0E-1F94-4AC7-8417-1FDA2B515CB1}"/>
                </a:ext>
              </a:extLst>
            </p:cNvPr>
            <p:cNvSpPr txBox="1"/>
            <p:nvPr/>
          </p:nvSpPr>
          <p:spPr>
            <a:xfrm>
              <a:off x="2857925" y="16191686"/>
              <a:ext cx="2183767" cy="12926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600" b="1" dirty="0"/>
                <a:t>Mouse</a:t>
              </a:r>
            </a:p>
            <a:p>
              <a:pPr algn="ctr"/>
              <a:r>
                <a:rPr lang="en-US" sz="2600" b="1" dirty="0"/>
                <a:t>Tracking</a:t>
              </a:r>
            </a:p>
            <a:p>
              <a:pPr algn="ctr"/>
              <a:r>
                <a:rPr lang="en-US" sz="2600" dirty="0"/>
                <a:t>AUC</a:t>
              </a:r>
              <a:endParaRPr lang="he-IL" sz="26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73A170-08E8-4E3B-B923-47681F3B3BD2}"/>
                </a:ext>
              </a:extLst>
            </p:cNvPr>
            <p:cNvSpPr txBox="1"/>
            <p:nvPr/>
          </p:nvSpPr>
          <p:spPr>
            <a:xfrm>
              <a:off x="6475366" y="15152146"/>
              <a:ext cx="2183767" cy="12926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600" b="1" dirty="0"/>
                <a:t>Motion</a:t>
              </a:r>
            </a:p>
            <a:p>
              <a:pPr algn="ctr"/>
              <a:r>
                <a:rPr lang="en-US" sz="2600" b="1" dirty="0"/>
                <a:t>Tracking</a:t>
              </a:r>
            </a:p>
            <a:p>
              <a:pPr algn="ctr"/>
              <a:r>
                <a:rPr lang="en-US" sz="2600" dirty="0"/>
                <a:t>RA</a:t>
              </a:r>
              <a:endParaRPr lang="he-IL" sz="2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7FA454-8339-40F9-9932-11877189E191}"/>
                </a:ext>
              </a:extLst>
            </p:cNvPr>
            <p:cNvSpPr txBox="1"/>
            <p:nvPr/>
          </p:nvSpPr>
          <p:spPr>
            <a:xfrm>
              <a:off x="8273992" y="16884988"/>
              <a:ext cx="2183767" cy="129266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600" b="1" dirty="0"/>
                <a:t>Motion</a:t>
              </a:r>
            </a:p>
            <a:p>
              <a:pPr algn="ctr"/>
              <a:r>
                <a:rPr lang="en-US" sz="2600" b="1" dirty="0"/>
                <a:t>Tracking</a:t>
              </a:r>
            </a:p>
            <a:p>
              <a:pPr algn="ctr"/>
              <a:r>
                <a:rPr lang="en-US" sz="2600" dirty="0"/>
                <a:t>RA</a:t>
              </a:r>
              <a:endParaRPr lang="he-IL" sz="2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B689A3E-00DB-42FA-ACD3-E5AAAE8C2779}"/>
                </a:ext>
              </a:extLst>
            </p:cNvPr>
            <p:cNvSpPr txBox="1"/>
            <p:nvPr/>
          </p:nvSpPr>
          <p:spPr>
            <a:xfrm>
              <a:off x="4952440" y="19136825"/>
              <a:ext cx="1620983" cy="892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600" b="1" dirty="0"/>
                <a:t>Keyboard</a:t>
              </a:r>
            </a:p>
            <a:p>
              <a:pPr algn="ctr"/>
              <a:r>
                <a:rPr lang="en-US" sz="2600" dirty="0"/>
                <a:t>RT</a:t>
              </a:r>
              <a:endParaRPr lang="he-IL" sz="26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A097001-1420-DD4A-A0D0-E3340F9470DE}"/>
              </a:ext>
            </a:extLst>
          </p:cNvPr>
          <p:cNvSpPr txBox="1"/>
          <p:nvPr/>
        </p:nvSpPr>
        <p:spPr>
          <a:xfrm>
            <a:off x="3283925" y="2380885"/>
            <a:ext cx="3703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baseline="30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Sagol</a:t>
            </a:r>
            <a:r>
              <a:rPr lang="en-US" sz="2400" dirty="0"/>
              <a:t> School of Neuroscience, Tel Aviv University; </a:t>
            </a:r>
            <a:r>
              <a:rPr lang="en-US" sz="2400" b="1" baseline="30000" dirty="0"/>
              <a:t>2</a:t>
            </a:r>
            <a:r>
              <a:rPr lang="en-US" sz="2400" dirty="0"/>
              <a:t> School of Psychological Sciences, Tel Aviv University; </a:t>
            </a:r>
            <a:r>
              <a:rPr lang="en-US" sz="2400" baseline="30000" dirty="0"/>
              <a:t>3</a:t>
            </a:r>
            <a:r>
              <a:rPr lang="en-US" sz="2400" dirty="0"/>
              <a:t> Faculty of Kinesiology, Sport, and Recreation, University of Alberta, Edmonton, AB, Canada; </a:t>
            </a:r>
            <a:r>
              <a:rPr lang="en-US" sz="2400" b="1" baseline="30000" dirty="0"/>
              <a:t>4</a:t>
            </a:r>
            <a:r>
              <a:rPr lang="en-US" sz="2400" dirty="0"/>
              <a:t> Neuroscience and Mental Health Institute University of Alberta Edmonton, Alberta, Canada</a:t>
            </a:r>
            <a:endParaRPr lang="he-IL" sz="24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EC3759-2FF6-204A-9159-BB45FFEFF84A}"/>
              </a:ext>
            </a:extLst>
          </p:cNvPr>
          <p:cNvCxnSpPr>
            <a:cxnSpLocks/>
          </p:cNvCxnSpPr>
          <p:nvPr/>
        </p:nvCxnSpPr>
        <p:spPr>
          <a:xfrm>
            <a:off x="16626480" y="9662264"/>
            <a:ext cx="2915436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DF07C9C-55E4-0740-8E52-8E96FDEEF288}"/>
              </a:ext>
            </a:extLst>
          </p:cNvPr>
          <p:cNvSpPr txBox="1"/>
          <p:nvPr/>
        </p:nvSpPr>
        <p:spPr>
          <a:xfrm>
            <a:off x="880079" y="14806422"/>
            <a:ext cx="41440480" cy="707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999" dirty="0"/>
              <a:t>            	                                                                                                          Pilot 1                                                    Pilot 2                                                               Pilot 1                                                      Pilot 2</a:t>
            </a:r>
            <a:endParaRPr lang="he-IL" sz="3999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E97C5E-29D1-46F3-BF1A-B0570F599D83}"/>
              </a:ext>
            </a:extLst>
          </p:cNvPr>
          <p:cNvSpPr txBox="1"/>
          <p:nvPr/>
        </p:nvSpPr>
        <p:spPr>
          <a:xfrm>
            <a:off x="871690" y="12440612"/>
            <a:ext cx="1011860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u="sng" dirty="0"/>
              <a:t>Effect Size Comparison</a:t>
            </a:r>
          </a:p>
          <a:p>
            <a:pPr algn="ctr"/>
            <a:endParaRPr lang="en-US" sz="3600" b="1" u="sng" dirty="0"/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Effect comparable to previous papers</a:t>
            </a: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Larger than keyboard RT effect.</a:t>
            </a:r>
          </a:p>
        </p:txBody>
      </p:sp>
    </p:spTree>
    <p:extLst>
      <p:ext uri="{BB962C8B-B14F-4D97-AF65-F5344CB8AC3E}">
        <p14:creationId xmlns:p14="http://schemas.microsoft.com/office/powerpoint/2010/main" val="13651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</TotalTime>
  <Words>671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91</cp:revision>
  <dcterms:created xsi:type="dcterms:W3CDTF">2022-01-23T08:07:39Z</dcterms:created>
  <dcterms:modified xsi:type="dcterms:W3CDTF">2022-01-30T09:40:29Z</dcterms:modified>
</cp:coreProperties>
</file>