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  <p:sldId id="257" r:id="rId6"/>
    <p:sldId id="258" r:id="rId7"/>
  </p:sldIdLst>
  <p:sldSz cx="2412047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7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A963"/>
    <a:srgbClr val="01FFFF"/>
    <a:srgbClr val="00EBE6"/>
    <a:srgbClr val="61FF69"/>
    <a:srgbClr val="13D8ED"/>
    <a:srgbClr val="4472C4"/>
    <a:srgbClr val="D2DDF1"/>
    <a:srgbClr val="6969FF"/>
    <a:srgbClr val="0000FF"/>
    <a:srgbClr val="5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 snapToGrid="0">
      <p:cViewPr varScale="1">
        <p:scale>
          <a:sx n="20" d="100"/>
          <a:sy n="20" d="100"/>
        </p:scale>
        <p:origin x="4005" y="933"/>
      </p:cViewPr>
      <p:guideLst>
        <p:guide orient="horz" pos="13607"/>
        <p:guide pos="75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036" y="7070108"/>
            <a:ext cx="20502404" cy="15040223"/>
          </a:xfrm>
        </p:spPr>
        <p:txBody>
          <a:bodyPr anchor="b"/>
          <a:lstStyle>
            <a:lvl1pPr algn="ctr">
              <a:defRPr sz="15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22690339"/>
            <a:ext cx="18090356" cy="10430152"/>
          </a:xfrm>
        </p:spPr>
        <p:txBody>
          <a:bodyPr/>
          <a:lstStyle>
            <a:lvl1pPr marL="0" indent="0" algn="ctr">
              <a:buNone/>
              <a:defRPr sz="6331"/>
            </a:lvl1pPr>
            <a:lvl2pPr marL="1205900" indent="0" algn="ctr">
              <a:buNone/>
              <a:defRPr sz="5276"/>
            </a:lvl2pPr>
            <a:lvl3pPr marL="2411800" indent="0" algn="ctr">
              <a:buNone/>
              <a:defRPr sz="4748"/>
            </a:lvl3pPr>
            <a:lvl4pPr marL="3617700" indent="0" algn="ctr">
              <a:buNone/>
              <a:defRPr sz="4220"/>
            </a:lvl4pPr>
            <a:lvl5pPr marL="4823600" indent="0" algn="ctr">
              <a:buNone/>
              <a:defRPr sz="4220"/>
            </a:lvl5pPr>
            <a:lvl6pPr marL="6029500" indent="0" algn="ctr">
              <a:buNone/>
              <a:defRPr sz="4220"/>
            </a:lvl6pPr>
            <a:lvl7pPr marL="7235400" indent="0" algn="ctr">
              <a:buNone/>
              <a:defRPr sz="4220"/>
            </a:lvl7pPr>
            <a:lvl8pPr marL="8441300" indent="0" algn="ctr">
              <a:buNone/>
              <a:defRPr sz="4220"/>
            </a:lvl8pPr>
            <a:lvl9pPr marL="9647200" indent="0" algn="ctr">
              <a:buNone/>
              <a:defRPr sz="42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07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2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7" y="2300034"/>
            <a:ext cx="5200977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4" y="2300034"/>
            <a:ext cx="15301426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605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8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1" y="10770171"/>
            <a:ext cx="20803910" cy="17970263"/>
          </a:xfrm>
        </p:spPr>
        <p:txBody>
          <a:bodyPr anchor="b"/>
          <a:lstStyle>
            <a:lvl1pPr>
              <a:defRPr sz="158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1" y="28910440"/>
            <a:ext cx="20803910" cy="9450136"/>
          </a:xfrm>
        </p:spPr>
        <p:txBody>
          <a:bodyPr/>
          <a:lstStyle>
            <a:lvl1pPr marL="0" indent="0">
              <a:buNone/>
              <a:defRPr sz="6331">
                <a:solidFill>
                  <a:schemeClr val="tx1"/>
                </a:solidFill>
              </a:defRPr>
            </a:lvl1pPr>
            <a:lvl2pPr marL="1205900" indent="0">
              <a:buNone/>
              <a:defRPr sz="5276">
                <a:solidFill>
                  <a:schemeClr val="tx1">
                    <a:tint val="75000"/>
                  </a:schemeClr>
                </a:solidFill>
              </a:defRPr>
            </a:lvl2pPr>
            <a:lvl3pPr marL="241180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3pPr>
            <a:lvl4pPr marL="3617700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4pPr>
            <a:lvl5pPr marL="4823600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5pPr>
            <a:lvl6pPr marL="6029500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6pPr>
            <a:lvl7pPr marL="7235400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7pPr>
            <a:lvl8pPr marL="8441300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8pPr>
            <a:lvl9pPr marL="9647200" indent="0">
              <a:buNone/>
              <a:defRPr sz="42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11500170"/>
            <a:ext cx="10251202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11500170"/>
            <a:ext cx="10251202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28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2300044"/>
            <a:ext cx="20803910" cy="83501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7" y="10590162"/>
            <a:ext cx="10204090" cy="5190073"/>
          </a:xfrm>
        </p:spPr>
        <p:txBody>
          <a:bodyPr anchor="b"/>
          <a:lstStyle>
            <a:lvl1pPr marL="0" indent="0">
              <a:buNone/>
              <a:defRPr sz="6331" b="1"/>
            </a:lvl1pPr>
            <a:lvl2pPr marL="1205900" indent="0">
              <a:buNone/>
              <a:defRPr sz="5276" b="1"/>
            </a:lvl2pPr>
            <a:lvl3pPr marL="2411800" indent="0">
              <a:buNone/>
              <a:defRPr sz="4748" b="1"/>
            </a:lvl3pPr>
            <a:lvl4pPr marL="3617700" indent="0">
              <a:buNone/>
              <a:defRPr sz="4220" b="1"/>
            </a:lvl4pPr>
            <a:lvl5pPr marL="4823600" indent="0">
              <a:buNone/>
              <a:defRPr sz="4220" b="1"/>
            </a:lvl5pPr>
            <a:lvl6pPr marL="6029500" indent="0">
              <a:buNone/>
              <a:defRPr sz="4220" b="1"/>
            </a:lvl6pPr>
            <a:lvl7pPr marL="7235400" indent="0">
              <a:buNone/>
              <a:defRPr sz="4220" b="1"/>
            </a:lvl7pPr>
            <a:lvl8pPr marL="8441300" indent="0">
              <a:buNone/>
              <a:defRPr sz="4220" b="1"/>
            </a:lvl8pPr>
            <a:lvl9pPr marL="9647200" indent="0">
              <a:buNone/>
              <a:defRPr sz="42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7" y="15780232"/>
            <a:ext cx="10204090" cy="23210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2" y="10590162"/>
            <a:ext cx="10254344" cy="5190073"/>
          </a:xfrm>
        </p:spPr>
        <p:txBody>
          <a:bodyPr anchor="b"/>
          <a:lstStyle>
            <a:lvl1pPr marL="0" indent="0">
              <a:buNone/>
              <a:defRPr sz="6331" b="1"/>
            </a:lvl1pPr>
            <a:lvl2pPr marL="1205900" indent="0">
              <a:buNone/>
              <a:defRPr sz="5276" b="1"/>
            </a:lvl2pPr>
            <a:lvl3pPr marL="2411800" indent="0">
              <a:buNone/>
              <a:defRPr sz="4748" b="1"/>
            </a:lvl3pPr>
            <a:lvl4pPr marL="3617700" indent="0">
              <a:buNone/>
              <a:defRPr sz="4220" b="1"/>
            </a:lvl4pPr>
            <a:lvl5pPr marL="4823600" indent="0">
              <a:buNone/>
              <a:defRPr sz="4220" b="1"/>
            </a:lvl5pPr>
            <a:lvl6pPr marL="6029500" indent="0">
              <a:buNone/>
              <a:defRPr sz="4220" b="1"/>
            </a:lvl6pPr>
            <a:lvl7pPr marL="7235400" indent="0">
              <a:buNone/>
              <a:defRPr sz="4220" b="1"/>
            </a:lvl7pPr>
            <a:lvl8pPr marL="8441300" indent="0">
              <a:buNone/>
              <a:defRPr sz="4220" b="1"/>
            </a:lvl8pPr>
            <a:lvl9pPr marL="9647200" indent="0">
              <a:buNone/>
              <a:defRPr sz="42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2" y="15780232"/>
            <a:ext cx="10254344" cy="23210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694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2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69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2880044"/>
            <a:ext cx="7779481" cy="10080149"/>
          </a:xfrm>
        </p:spPr>
        <p:txBody>
          <a:bodyPr anchor="b"/>
          <a:lstStyle>
            <a:lvl1pPr>
              <a:defRPr sz="84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6220104"/>
            <a:ext cx="12210990" cy="30700454"/>
          </a:xfrm>
        </p:spPr>
        <p:txBody>
          <a:bodyPr/>
          <a:lstStyle>
            <a:lvl1pPr>
              <a:defRPr sz="8441"/>
            </a:lvl1pPr>
            <a:lvl2pPr>
              <a:defRPr sz="7386"/>
            </a:lvl2pPr>
            <a:lvl3pPr>
              <a:defRPr sz="6331"/>
            </a:lvl3pPr>
            <a:lvl4pPr>
              <a:defRPr sz="5276"/>
            </a:lvl4pPr>
            <a:lvl5pPr>
              <a:defRPr sz="5276"/>
            </a:lvl5pPr>
            <a:lvl6pPr>
              <a:defRPr sz="5276"/>
            </a:lvl6pPr>
            <a:lvl7pPr>
              <a:defRPr sz="5276"/>
            </a:lvl7pPr>
            <a:lvl8pPr>
              <a:defRPr sz="5276"/>
            </a:lvl8pPr>
            <a:lvl9pPr>
              <a:defRPr sz="5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4" y="12960191"/>
            <a:ext cx="7779481" cy="24010358"/>
          </a:xfrm>
        </p:spPr>
        <p:txBody>
          <a:bodyPr/>
          <a:lstStyle>
            <a:lvl1pPr marL="0" indent="0">
              <a:buNone/>
              <a:defRPr sz="4220"/>
            </a:lvl1pPr>
            <a:lvl2pPr marL="1205900" indent="0">
              <a:buNone/>
              <a:defRPr sz="3693"/>
            </a:lvl2pPr>
            <a:lvl3pPr marL="2411800" indent="0">
              <a:buNone/>
              <a:defRPr sz="3165"/>
            </a:lvl3pPr>
            <a:lvl4pPr marL="3617700" indent="0">
              <a:buNone/>
              <a:defRPr sz="2638"/>
            </a:lvl4pPr>
            <a:lvl5pPr marL="4823600" indent="0">
              <a:buNone/>
              <a:defRPr sz="2638"/>
            </a:lvl5pPr>
            <a:lvl6pPr marL="6029500" indent="0">
              <a:buNone/>
              <a:defRPr sz="2638"/>
            </a:lvl6pPr>
            <a:lvl7pPr marL="7235400" indent="0">
              <a:buNone/>
              <a:defRPr sz="2638"/>
            </a:lvl7pPr>
            <a:lvl8pPr marL="8441300" indent="0">
              <a:buNone/>
              <a:defRPr sz="2638"/>
            </a:lvl8pPr>
            <a:lvl9pPr marL="9647200" indent="0">
              <a:buNone/>
              <a:defRPr sz="2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48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2880044"/>
            <a:ext cx="7779481" cy="10080149"/>
          </a:xfrm>
        </p:spPr>
        <p:txBody>
          <a:bodyPr anchor="b"/>
          <a:lstStyle>
            <a:lvl1pPr>
              <a:defRPr sz="84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6220104"/>
            <a:ext cx="12210990" cy="30700454"/>
          </a:xfrm>
        </p:spPr>
        <p:txBody>
          <a:bodyPr anchor="t"/>
          <a:lstStyle>
            <a:lvl1pPr marL="0" indent="0">
              <a:buNone/>
              <a:defRPr sz="8441"/>
            </a:lvl1pPr>
            <a:lvl2pPr marL="1205900" indent="0">
              <a:buNone/>
              <a:defRPr sz="7386"/>
            </a:lvl2pPr>
            <a:lvl3pPr marL="2411800" indent="0">
              <a:buNone/>
              <a:defRPr sz="6331"/>
            </a:lvl3pPr>
            <a:lvl4pPr marL="3617700" indent="0">
              <a:buNone/>
              <a:defRPr sz="5276"/>
            </a:lvl4pPr>
            <a:lvl5pPr marL="4823600" indent="0">
              <a:buNone/>
              <a:defRPr sz="5276"/>
            </a:lvl5pPr>
            <a:lvl6pPr marL="6029500" indent="0">
              <a:buNone/>
              <a:defRPr sz="5276"/>
            </a:lvl6pPr>
            <a:lvl7pPr marL="7235400" indent="0">
              <a:buNone/>
              <a:defRPr sz="5276"/>
            </a:lvl7pPr>
            <a:lvl8pPr marL="8441300" indent="0">
              <a:buNone/>
              <a:defRPr sz="5276"/>
            </a:lvl8pPr>
            <a:lvl9pPr marL="9647200" indent="0">
              <a:buNone/>
              <a:defRPr sz="5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4" y="12960191"/>
            <a:ext cx="7779481" cy="24010358"/>
          </a:xfrm>
        </p:spPr>
        <p:txBody>
          <a:bodyPr/>
          <a:lstStyle>
            <a:lvl1pPr marL="0" indent="0">
              <a:buNone/>
              <a:defRPr sz="4220"/>
            </a:lvl1pPr>
            <a:lvl2pPr marL="1205900" indent="0">
              <a:buNone/>
              <a:defRPr sz="3693"/>
            </a:lvl2pPr>
            <a:lvl3pPr marL="2411800" indent="0">
              <a:buNone/>
              <a:defRPr sz="3165"/>
            </a:lvl3pPr>
            <a:lvl4pPr marL="3617700" indent="0">
              <a:buNone/>
              <a:defRPr sz="2638"/>
            </a:lvl4pPr>
            <a:lvl5pPr marL="4823600" indent="0">
              <a:buNone/>
              <a:defRPr sz="2638"/>
            </a:lvl5pPr>
            <a:lvl6pPr marL="6029500" indent="0">
              <a:buNone/>
              <a:defRPr sz="2638"/>
            </a:lvl6pPr>
            <a:lvl7pPr marL="7235400" indent="0">
              <a:buNone/>
              <a:defRPr sz="2638"/>
            </a:lvl7pPr>
            <a:lvl8pPr marL="8441300" indent="0">
              <a:buNone/>
              <a:defRPr sz="2638"/>
            </a:lvl8pPr>
            <a:lvl9pPr marL="9647200" indent="0">
              <a:buNone/>
              <a:defRPr sz="2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37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C7D5EE"/>
            </a:gs>
            <a:gs pos="5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2300044"/>
            <a:ext cx="20803910" cy="835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11500170"/>
            <a:ext cx="20803910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40040600"/>
            <a:ext cx="542710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1A6A-E6C3-4B6A-AA87-546DBDBCC0B2}" type="datetimeFigureOut">
              <a:rPr lang="he-IL" smtClean="0"/>
              <a:t>כ"ה/שבט/תשפ"ב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40040600"/>
            <a:ext cx="81406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6" y="40040600"/>
            <a:ext cx="542710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9E02-4A7E-4B04-B6BE-9A1BF9F818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4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11800" rtl="1" eaLnBrk="1" latinLnBrk="0" hangingPunct="1">
        <a:lnSpc>
          <a:spcPct val="90000"/>
        </a:lnSpc>
        <a:spcBef>
          <a:spcPct val="0"/>
        </a:spcBef>
        <a:buNone/>
        <a:defRPr sz="1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2949" indent="-602949" algn="r" defTabSz="2411800" rtl="1" eaLnBrk="1" latinLnBrk="0" hangingPunct="1">
        <a:lnSpc>
          <a:spcPct val="90000"/>
        </a:lnSpc>
        <a:spcBef>
          <a:spcPts val="2638"/>
        </a:spcBef>
        <a:buFont typeface="Arial" panose="020B0604020202020204" pitchFamily="34" charset="0"/>
        <a:buChar char="•"/>
        <a:defRPr sz="7386" kern="1200">
          <a:solidFill>
            <a:schemeClr val="tx1"/>
          </a:solidFill>
          <a:latin typeface="+mn-lt"/>
          <a:ea typeface="+mn-ea"/>
          <a:cs typeface="+mn-cs"/>
        </a:defRPr>
      </a:lvl1pPr>
      <a:lvl2pPr marL="1808849" indent="-602949" algn="r" defTabSz="2411800" rtl="1" eaLnBrk="1" latinLnBrk="0" hangingPunct="1">
        <a:lnSpc>
          <a:spcPct val="90000"/>
        </a:lnSpc>
        <a:spcBef>
          <a:spcPts val="1318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2pPr>
      <a:lvl3pPr marL="3014749" indent="-602949" algn="r" defTabSz="2411800" rtl="1" eaLnBrk="1" latinLnBrk="0" hangingPunct="1">
        <a:lnSpc>
          <a:spcPct val="90000"/>
        </a:lnSpc>
        <a:spcBef>
          <a:spcPts val="1318"/>
        </a:spcBef>
        <a:buFont typeface="Arial" panose="020B0604020202020204" pitchFamily="34" charset="0"/>
        <a:buChar char="•"/>
        <a:defRPr sz="5276" kern="1200">
          <a:solidFill>
            <a:schemeClr val="tx1"/>
          </a:solidFill>
          <a:latin typeface="+mn-lt"/>
          <a:ea typeface="+mn-ea"/>
          <a:cs typeface="+mn-cs"/>
        </a:defRPr>
      </a:lvl3pPr>
      <a:lvl4pPr marL="4220651" indent="-602949" algn="r" defTabSz="2411800" rtl="1" eaLnBrk="1" latinLnBrk="0" hangingPunct="1">
        <a:lnSpc>
          <a:spcPct val="90000"/>
        </a:lnSpc>
        <a:spcBef>
          <a:spcPts val="1318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4pPr>
      <a:lvl5pPr marL="5426551" indent="-602949" algn="r" defTabSz="2411800" rtl="1" eaLnBrk="1" latinLnBrk="0" hangingPunct="1">
        <a:lnSpc>
          <a:spcPct val="90000"/>
        </a:lnSpc>
        <a:spcBef>
          <a:spcPts val="1318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5pPr>
      <a:lvl6pPr marL="6632451" indent="-602949" algn="r" defTabSz="2411800" rtl="1" eaLnBrk="1" latinLnBrk="0" hangingPunct="1">
        <a:lnSpc>
          <a:spcPct val="90000"/>
        </a:lnSpc>
        <a:spcBef>
          <a:spcPts val="1318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6pPr>
      <a:lvl7pPr marL="7838351" indent="-602949" algn="r" defTabSz="2411800" rtl="1" eaLnBrk="1" latinLnBrk="0" hangingPunct="1">
        <a:lnSpc>
          <a:spcPct val="90000"/>
        </a:lnSpc>
        <a:spcBef>
          <a:spcPts val="1318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7pPr>
      <a:lvl8pPr marL="9044249" indent="-602949" algn="r" defTabSz="2411800" rtl="1" eaLnBrk="1" latinLnBrk="0" hangingPunct="1">
        <a:lnSpc>
          <a:spcPct val="90000"/>
        </a:lnSpc>
        <a:spcBef>
          <a:spcPts val="1318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8pPr>
      <a:lvl9pPr marL="10250149" indent="-602949" algn="r" defTabSz="2411800" rtl="1" eaLnBrk="1" latinLnBrk="0" hangingPunct="1">
        <a:lnSpc>
          <a:spcPct val="90000"/>
        </a:lnSpc>
        <a:spcBef>
          <a:spcPts val="1318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411800" rtl="1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1pPr>
      <a:lvl2pPr marL="1205900" algn="r" defTabSz="2411800" rtl="1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411800" algn="r" defTabSz="2411800" rtl="1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3pPr>
      <a:lvl4pPr marL="3617700" algn="r" defTabSz="2411800" rtl="1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4pPr>
      <a:lvl5pPr marL="4823600" algn="r" defTabSz="2411800" rtl="1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5pPr>
      <a:lvl6pPr marL="6029500" algn="r" defTabSz="2411800" rtl="1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6pPr>
      <a:lvl7pPr marL="7235400" algn="r" defTabSz="2411800" rtl="1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7pPr>
      <a:lvl8pPr marL="8441300" algn="r" defTabSz="2411800" rtl="1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8pPr>
      <a:lvl9pPr marL="9647200" algn="r" defTabSz="2411800" rtl="1" eaLnBrk="1" latinLnBrk="0" hangingPunct="1">
        <a:defRPr sz="4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emf"/><Relationship Id="rId4" Type="http://schemas.microsoft.com/office/2007/relationships/hdphoto" Target="../media/hdphoto1.wdp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emf"/><Relationship Id="rId4" Type="http://schemas.microsoft.com/office/2007/relationships/hdphoto" Target="../media/hdphoto1.wdp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589D6DF-9611-446B-B138-FFC0B3DDFECA}"/>
              </a:ext>
            </a:extLst>
          </p:cNvPr>
          <p:cNvSpPr/>
          <p:nvPr/>
        </p:nvSpPr>
        <p:spPr>
          <a:xfrm>
            <a:off x="12370374" y="3746765"/>
            <a:ext cx="11642386" cy="37295155"/>
          </a:xfrm>
          <a:prstGeom prst="roundRect">
            <a:avLst>
              <a:gd name="adj" fmla="val 6814"/>
            </a:avLst>
          </a:prstGeom>
          <a:solidFill>
            <a:schemeClr val="bg1"/>
          </a:solidFill>
          <a:ln w="7620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Motion tracking yields a significant effect for unconscious priming.</a:t>
            </a:r>
            <a:endParaRPr lang="he-IL" sz="1599" dirty="0">
              <a:latin typeface="Arial" panose="020B0604020202020204" pitchFamily="34" charset="0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Unconscious effect is comparable to previous papers and larger than keyboard RT effect.</a:t>
            </a:r>
          </a:p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[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lakens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XXX]</a:t>
            </a:r>
            <a:endParaRPr lang="he-IL" sz="1599" dirty="0">
              <a:latin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18392DE-9215-41FB-AF86-7F87959E4F33}"/>
              </a:ext>
            </a:extLst>
          </p:cNvPr>
          <p:cNvSpPr/>
          <p:nvPr/>
        </p:nvSpPr>
        <p:spPr>
          <a:xfrm>
            <a:off x="255834" y="10402038"/>
            <a:ext cx="11642386" cy="30839380"/>
          </a:xfrm>
          <a:prstGeom prst="roundRect">
            <a:avLst>
              <a:gd name="adj" fmla="val 5671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r>
              <a:rPr 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Design:</a:t>
            </a: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r>
              <a:rPr 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Task:</a:t>
            </a:r>
            <a:endParaRPr lang="he-IL" sz="3600" dirty="0">
              <a:latin typeface="Arial" panose="020B0604020202020204" pitchFamily="34" charset="0"/>
            </a:endParaRPr>
          </a:p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Classify target as natural / artificial [7]</a:t>
            </a:r>
            <a:endParaRPr lang="he-IL" sz="3600" dirty="0">
              <a:latin typeface="Arial" panose="020B0604020202020204" pitchFamily="34" charset="0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r>
              <a:rPr 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Setup</a:t>
            </a:r>
            <a:endParaRPr lang="he-IL" sz="3600" dirty="0">
              <a:latin typeface="Arial" panose="020B0604020202020204" pitchFamily="34" charset="0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r>
              <a:rPr 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Measure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8C5B3A7-F3EB-455E-BD75-FB87377C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64" y="20646782"/>
            <a:ext cx="10186526" cy="64950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08AA15-D535-48A4-9094-5C5493429D49}"/>
              </a:ext>
            </a:extLst>
          </p:cNvPr>
          <p:cNvGrpSpPr/>
          <p:nvPr/>
        </p:nvGrpSpPr>
        <p:grpSpPr>
          <a:xfrm>
            <a:off x="6670882" y="12046430"/>
            <a:ext cx="4483871" cy="7230534"/>
            <a:chOff x="744645" y="17044547"/>
            <a:chExt cx="4483871" cy="72305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28D006-F22B-4135-81DD-608A6111D0A8}"/>
                </a:ext>
              </a:extLst>
            </p:cNvPr>
            <p:cNvSpPr/>
            <p:nvPr/>
          </p:nvSpPr>
          <p:spPr>
            <a:xfrm>
              <a:off x="2319452" y="17044547"/>
              <a:ext cx="2909064" cy="1947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blocks, w/o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11ADD6-0EB7-4C11-BA91-D50193BCE8E9}"/>
                </a:ext>
              </a:extLst>
            </p:cNvPr>
            <p:cNvSpPr/>
            <p:nvPr/>
          </p:nvSpPr>
          <p:spPr>
            <a:xfrm>
              <a:off x="2319451" y="19161214"/>
              <a:ext cx="2909065" cy="51138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w/o prime</a:t>
              </a:r>
            </a:p>
            <a:p>
              <a:pPr algn="ctr"/>
              <a:endParaRPr lang="en-US" sz="1401" dirty="0"/>
            </a:p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with prime</a:t>
              </a:r>
            </a:p>
            <a:p>
              <a:pPr algn="ctr"/>
              <a:endParaRPr lang="en-US" sz="2400" dirty="0"/>
            </a:p>
            <a:p>
              <a:pPr algn="ctr"/>
              <a:endParaRPr lang="en-US" sz="5400" dirty="0"/>
            </a:p>
            <a:p>
              <a:pPr algn="ctr"/>
              <a:r>
                <a:rPr lang="en-US" sz="3201" b="1" dirty="0"/>
                <a:t>Test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 blocks, with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B6ECC8-233D-4776-ADB4-40597FE3E13D}"/>
                </a:ext>
              </a:extLst>
            </p:cNvPr>
            <p:cNvSpPr txBox="1"/>
            <p:nvPr/>
          </p:nvSpPr>
          <p:spPr>
            <a:xfrm>
              <a:off x="744645" y="17736175"/>
              <a:ext cx="1413933" cy="9538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799" b="1" dirty="0"/>
                <a:t>Practice</a:t>
              </a:r>
              <a:br>
                <a:rPr lang="en-US" sz="2799" b="1" dirty="0"/>
              </a:br>
              <a:r>
                <a:rPr lang="en-US" sz="2799" b="1" dirty="0"/>
                <a:t>Day</a:t>
              </a:r>
              <a:endParaRPr lang="he-IL" sz="2799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397033-1F54-4603-B68B-7CDFA6EE683F}"/>
                </a:ext>
              </a:extLst>
            </p:cNvPr>
            <p:cNvSpPr txBox="1"/>
            <p:nvPr/>
          </p:nvSpPr>
          <p:spPr>
            <a:xfrm>
              <a:off x="744645" y="20940811"/>
              <a:ext cx="1413933" cy="9538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799" b="1" dirty="0"/>
                <a:t>Test</a:t>
              </a:r>
              <a:br>
                <a:rPr lang="en-US" sz="2799" b="1" dirty="0"/>
              </a:br>
              <a:r>
                <a:rPr lang="en-US" sz="2799" b="1" dirty="0"/>
                <a:t>Day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2FE252-6B4A-48B9-A5C4-F6C73DB1AD0B}"/>
                </a:ext>
              </a:extLst>
            </p:cNvPr>
            <p:cNvCxnSpPr>
              <a:cxnSpLocks/>
            </p:cNvCxnSpPr>
            <p:nvPr/>
          </p:nvCxnSpPr>
          <p:spPr>
            <a:xfrm>
              <a:off x="2313080" y="20168752"/>
              <a:ext cx="291543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BD7BBA-D00B-45E9-BD94-535649B8DEC6}"/>
                </a:ext>
              </a:extLst>
            </p:cNvPr>
            <p:cNvCxnSpPr>
              <a:cxnSpLocks/>
            </p:cNvCxnSpPr>
            <p:nvPr/>
          </p:nvCxnSpPr>
          <p:spPr>
            <a:xfrm>
              <a:off x="2313080" y="21343124"/>
              <a:ext cx="291543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528520-7ED4-4E12-956E-88ADD37AB58F}"/>
              </a:ext>
            </a:extLst>
          </p:cNvPr>
          <p:cNvSpPr txBox="1"/>
          <p:nvPr/>
        </p:nvSpPr>
        <p:spPr>
          <a:xfrm>
            <a:off x="1821432" y="34408011"/>
            <a:ext cx="8440875" cy="5849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1" dirty="0"/>
              <a:t>Average paths to the </a:t>
            </a:r>
            <a:r>
              <a:rPr lang="en-US" sz="3201" dirty="0">
                <a:solidFill>
                  <a:srgbClr val="FFC000"/>
                </a:solidFill>
              </a:rPr>
              <a:t>left</a:t>
            </a:r>
            <a:r>
              <a:rPr lang="en-US" sz="3201" dirty="0"/>
              <a:t> and </a:t>
            </a:r>
            <a:r>
              <a:rPr lang="en-US" sz="3201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sz="3201" dirty="0"/>
              <a:t> targets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04A558F-5E7F-43BF-B78C-F73D937FCF60}"/>
              </a:ext>
            </a:extLst>
          </p:cNvPr>
          <p:cNvGrpSpPr/>
          <p:nvPr/>
        </p:nvGrpSpPr>
        <p:grpSpPr>
          <a:xfrm>
            <a:off x="5815340" y="28419768"/>
            <a:ext cx="6308421" cy="6590684"/>
            <a:chOff x="2423968" y="35068848"/>
            <a:chExt cx="6308420" cy="659068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5BC72C-A19C-4D57-A196-481118E73E5E}"/>
                </a:ext>
              </a:extLst>
            </p:cNvPr>
            <p:cNvSpPr/>
            <p:nvPr/>
          </p:nvSpPr>
          <p:spPr>
            <a:xfrm>
              <a:off x="4865827" y="35992604"/>
              <a:ext cx="2840399" cy="4414279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CEA963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141925-F4C5-42E1-9FEF-D50C9F6294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49"/>
              <a:ext cx="56076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692880-0B3C-4D40-AD95-449D2FEF4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71"/>
              <a:ext cx="0" cy="55656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405900-25AF-40C4-B222-FC482446D854}"/>
                </a:ext>
              </a:extLst>
            </p:cNvPr>
            <p:cNvSpPr txBox="1"/>
            <p:nvPr/>
          </p:nvSpPr>
          <p:spPr>
            <a:xfrm>
              <a:off x="2423968" y="37410633"/>
              <a:ext cx="681222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5400" dirty="0"/>
                <a:t>Z</a:t>
              </a:r>
              <a:endParaRPr lang="he-IL" sz="5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26B245-75B7-4D91-B86C-604B8235DD6E}"/>
                </a:ext>
              </a:extLst>
            </p:cNvPr>
            <p:cNvSpPr txBox="1"/>
            <p:nvPr/>
          </p:nvSpPr>
          <p:spPr>
            <a:xfrm>
              <a:off x="5857933" y="40736201"/>
              <a:ext cx="2289279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5400" dirty="0"/>
                <a:t>X</a:t>
              </a:r>
              <a:endParaRPr lang="he-IL" sz="54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F40122-BB51-4010-9055-806941E3FFD6}"/>
                </a:ext>
              </a:extLst>
            </p:cNvPr>
            <p:cNvSpPr/>
            <p:nvPr/>
          </p:nvSpPr>
          <p:spPr>
            <a:xfrm>
              <a:off x="4781038" y="35992604"/>
              <a:ext cx="1399003" cy="4769330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2C4750-02B5-44BD-9135-C892035B21A3}"/>
                </a:ext>
              </a:extLst>
            </p:cNvPr>
            <p:cNvSpPr/>
            <p:nvPr/>
          </p:nvSpPr>
          <p:spPr>
            <a:xfrm>
              <a:off x="6180041" y="36024399"/>
              <a:ext cx="1557981" cy="4716336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842E46-4C3C-47DC-A8D6-27C0F696BC69}"/>
                </a:ext>
              </a:extLst>
            </p:cNvPr>
            <p:cNvSpPr/>
            <p:nvPr/>
          </p:nvSpPr>
          <p:spPr>
            <a:xfrm>
              <a:off x="3460747" y="35068848"/>
              <a:ext cx="5271638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5400" dirty="0"/>
                <a:t>Screen</a:t>
              </a:r>
              <a:endParaRPr lang="he-IL" sz="5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6D1CC43-1CC6-40D1-BE39-44076E8DD321}"/>
                </a:ext>
              </a:extLst>
            </p:cNvPr>
            <p:cNvSpPr txBox="1"/>
            <p:nvPr/>
          </p:nvSpPr>
          <p:spPr>
            <a:xfrm>
              <a:off x="4421600" y="35969925"/>
              <a:ext cx="357229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/>
                <a:t>Reach Area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30CC4F-BD81-4868-8CF9-0ABF2A9C15DD}"/>
              </a:ext>
            </a:extLst>
          </p:cNvPr>
          <p:cNvSpPr txBox="1"/>
          <p:nvPr/>
        </p:nvSpPr>
        <p:spPr>
          <a:xfrm>
            <a:off x="43862242" y="15124743"/>
            <a:ext cx="4637737" cy="58490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1" b="1" dirty="0"/>
              <a:t>Reach Area</a:t>
            </a:r>
            <a:endParaRPr lang="he-IL" sz="3201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C639FE-5426-4042-BC06-F9EBB03D7626}"/>
              </a:ext>
            </a:extLst>
          </p:cNvPr>
          <p:cNvSpPr txBox="1"/>
          <p:nvPr/>
        </p:nvSpPr>
        <p:spPr>
          <a:xfrm>
            <a:off x="38542598" y="16896800"/>
            <a:ext cx="4637737" cy="58490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1" b="1" dirty="0"/>
              <a:t>Average Trajectory</a:t>
            </a:r>
            <a:endParaRPr lang="he-IL" sz="3201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F435E3-966A-402A-85B2-1F91C71000FD}"/>
              </a:ext>
            </a:extLst>
          </p:cNvPr>
          <p:cNvSpPr txBox="1"/>
          <p:nvPr/>
        </p:nvSpPr>
        <p:spPr>
          <a:xfrm>
            <a:off x="14995911" y="5756512"/>
            <a:ext cx="6391312" cy="70775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999" b="1" u="sng" dirty="0"/>
              <a:t>Pilot 1</a:t>
            </a:r>
            <a:endParaRPr lang="he-IL" sz="3999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FC04-691A-4B8F-A7B8-E16EA8EA9ED4}"/>
              </a:ext>
            </a:extLst>
          </p:cNvPr>
          <p:cNvSpPr txBox="1"/>
          <p:nvPr/>
        </p:nvSpPr>
        <p:spPr>
          <a:xfrm>
            <a:off x="192047" y="41446939"/>
            <a:ext cx="21956485" cy="18474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99" dirty="0"/>
              <a:t>References:</a:t>
            </a:r>
          </a:p>
          <a:p>
            <a:r>
              <a:rPr lang="en-US" sz="1401" dirty="0"/>
              <a:t>[1] </a:t>
            </a:r>
            <a:r>
              <a:rPr lang="en-US" sz="1401" dirty="0" err="1"/>
              <a:t>Finkbeiner</a:t>
            </a:r>
            <a:r>
              <a:rPr lang="en-US" sz="1401" dirty="0"/>
              <a:t>, M., &amp; Friedman, J. (2011). The Flexibility of </a:t>
            </a:r>
            <a:r>
              <a:rPr lang="en-US" sz="1401" dirty="0" err="1"/>
              <a:t>Nonconsciously</a:t>
            </a:r>
            <a:r>
              <a:rPr lang="en-US" sz="1401" dirty="0"/>
              <a:t> Deployed Cognitive Processes: Evidence from Masked Congruence Priming. </a:t>
            </a:r>
            <a:r>
              <a:rPr lang="en-US" sz="1401" i="1" dirty="0" err="1"/>
              <a:t>PLoS</a:t>
            </a:r>
            <a:r>
              <a:rPr lang="en-US" sz="1401" i="1" dirty="0"/>
              <a:t> ONE</a:t>
            </a:r>
            <a:r>
              <a:rPr lang="en-US" sz="1401" dirty="0"/>
              <a:t>, </a:t>
            </a:r>
            <a:r>
              <a:rPr lang="en-US" sz="1401" i="1" dirty="0"/>
              <a:t>6</a:t>
            </a:r>
            <a:r>
              <a:rPr lang="en-US" sz="1401" dirty="0"/>
              <a:t>(2), e17095.</a:t>
            </a:r>
            <a:endParaRPr lang="en-US" sz="1401" dirty="0"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1401" dirty="0"/>
              <a:t>[2]</a:t>
            </a:r>
            <a:r>
              <a:rPr lang="en-US" sz="140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/>
              <a:t>Friedman, J., &amp; </a:t>
            </a:r>
            <a:r>
              <a:rPr lang="en-US" sz="1401" dirty="0" err="1"/>
              <a:t>Finkbeiner</a:t>
            </a:r>
            <a:r>
              <a:rPr lang="en-US" sz="1401" dirty="0"/>
              <a:t>, M. (2010). Temporal dynamics of masked congruence priming: Evidence from reaching trajectories. </a:t>
            </a:r>
            <a:r>
              <a:rPr lang="en-US" sz="1401" i="1" dirty="0"/>
              <a:t>Proceedings of the 9th Conference of the Australasian Society for Cognitive Science</a:t>
            </a:r>
            <a:r>
              <a:rPr lang="en-US" sz="1401" dirty="0"/>
              <a:t>, 98–105.</a:t>
            </a:r>
          </a:p>
          <a:p>
            <a:r>
              <a:rPr lang="en-US" sz="1401" dirty="0"/>
              <a:t>[3]</a:t>
            </a:r>
            <a:r>
              <a:rPr lang="en-US" sz="1401" b="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 err="1"/>
              <a:t>Finkbeiner</a:t>
            </a:r>
            <a:r>
              <a:rPr lang="en-US" sz="1401" dirty="0"/>
              <a:t>, M., Song, J.-H., Nakayama, K., &amp; </a:t>
            </a:r>
            <a:r>
              <a:rPr lang="en-US" sz="1401" dirty="0" err="1"/>
              <a:t>Caramazza</a:t>
            </a:r>
            <a:r>
              <a:rPr lang="en-US" sz="1401" dirty="0"/>
              <a:t>, A. (2008). Engaging the motor system with masked orthographic primes: A kinematic analysis. </a:t>
            </a:r>
            <a:r>
              <a:rPr lang="en-US" sz="1401" i="1" dirty="0"/>
              <a:t>Visual Cognition</a:t>
            </a:r>
            <a:r>
              <a:rPr lang="en-US" sz="1401" dirty="0"/>
              <a:t>, </a:t>
            </a:r>
            <a:r>
              <a:rPr lang="en-US" sz="1401" i="1" dirty="0"/>
              <a:t>16</a:t>
            </a:r>
            <a:r>
              <a:rPr lang="en-US" sz="1401" dirty="0"/>
              <a:t>(1), 11–22.</a:t>
            </a:r>
          </a:p>
          <a:p>
            <a:r>
              <a:rPr lang="en-US" sz="1401" dirty="0"/>
              <a:t>[4]</a:t>
            </a:r>
            <a:r>
              <a:rPr lang="en-US" sz="140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 err="1"/>
              <a:t>Cressman</a:t>
            </a:r>
            <a:r>
              <a:rPr lang="en-US" sz="1401" dirty="0"/>
              <a:t>, E. K., Franks, I. M., Enns, J. T., &amp; Chua, R. (2007). On-line control of pointing is modiﬁed by unseen visual shapes. </a:t>
            </a:r>
            <a:r>
              <a:rPr lang="en-US" sz="1401" i="1" dirty="0"/>
              <a:t>Consciousness and Cognition</a:t>
            </a:r>
            <a:r>
              <a:rPr lang="en-US" sz="1401" dirty="0"/>
              <a:t>, 11.</a:t>
            </a:r>
          </a:p>
          <a:p>
            <a:pPr>
              <a:defRPr/>
            </a:pPr>
            <a:r>
              <a:rPr lang="en-US" sz="1401" dirty="0"/>
              <a:t>[5]</a:t>
            </a:r>
            <a:r>
              <a:rPr lang="en-US" sz="1401" dirty="0">
                <a:solidFill>
                  <a:prstClr val="black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/>
              <a:t>Almeida, J., Mahon, B. Z., </a:t>
            </a:r>
            <a:r>
              <a:rPr lang="en-US" sz="1401" dirty="0" err="1"/>
              <a:t>Zapater-Raberov</a:t>
            </a:r>
            <a:r>
              <a:rPr lang="en-US" sz="1401" dirty="0"/>
              <a:t>, V., </a:t>
            </a:r>
            <a:r>
              <a:rPr lang="en-US" sz="1401" dirty="0" err="1"/>
              <a:t>Dziuba</a:t>
            </a:r>
            <a:r>
              <a:rPr lang="en-US" sz="1401" dirty="0"/>
              <a:t>, A., </a:t>
            </a:r>
            <a:r>
              <a:rPr lang="en-US" sz="1401" dirty="0" err="1"/>
              <a:t>Cabaço</a:t>
            </a:r>
            <a:r>
              <a:rPr lang="en-US" sz="1401" dirty="0"/>
              <a:t>, T., Marques, J. F., &amp; </a:t>
            </a:r>
            <a:r>
              <a:rPr lang="en-US" sz="1401" dirty="0" err="1"/>
              <a:t>Caramazza</a:t>
            </a:r>
            <a:r>
              <a:rPr lang="en-US" sz="1401" dirty="0"/>
              <a:t>, A. (2014). Grasping with the eyes: The role of elongation in visual recognition of manipulable objects. </a:t>
            </a:r>
            <a:r>
              <a:rPr lang="en-US" sz="1401" i="1" dirty="0"/>
              <a:t>Cognitive, Affective, &amp; Behavioral Neuroscience</a:t>
            </a:r>
            <a:r>
              <a:rPr lang="en-US" sz="1401" dirty="0"/>
              <a:t>, </a:t>
            </a:r>
            <a:r>
              <a:rPr lang="en-US" sz="1401" i="1" dirty="0"/>
              <a:t>14</a:t>
            </a:r>
            <a:r>
              <a:rPr lang="en-US" sz="1401" dirty="0"/>
              <a:t>(1), 319–335.</a:t>
            </a:r>
            <a:endParaRPr lang="en-US" sz="1401" dirty="0">
              <a:solidFill>
                <a:prstClr val="black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1401" dirty="0"/>
              <a:t>[6] Xiao, K., Yamauchi, T., &amp; Bowman, C. (n.d.). </a:t>
            </a:r>
            <a:r>
              <a:rPr lang="en-US" sz="1401" i="1" dirty="0"/>
              <a:t>Assessing Masked Semantic Priming: Cursor Trajectory versus Response Time Measures</a:t>
            </a:r>
            <a:r>
              <a:rPr lang="en-US" sz="1401" dirty="0"/>
              <a:t>. 7.</a:t>
            </a:r>
          </a:p>
          <a:p>
            <a:r>
              <a:rPr lang="en-US" sz="1401" dirty="0"/>
              <a:t>[7] </a:t>
            </a:r>
            <a:r>
              <a:rPr lang="en-US" sz="1401" dirty="0" err="1"/>
              <a:t>Dehaene</a:t>
            </a:r>
            <a:r>
              <a:rPr lang="en-US" sz="1401" dirty="0"/>
              <a:t>, S., </a:t>
            </a:r>
            <a:r>
              <a:rPr lang="en-US" sz="1401" dirty="0" err="1"/>
              <a:t>Naccache</a:t>
            </a:r>
            <a:r>
              <a:rPr lang="en-US" sz="1401" dirty="0"/>
              <a:t>, L., Cohen, L., </a:t>
            </a:r>
            <a:r>
              <a:rPr lang="en-US" sz="1401" dirty="0" err="1"/>
              <a:t>Bihan</a:t>
            </a:r>
            <a:r>
              <a:rPr lang="en-US" sz="1401" dirty="0"/>
              <a:t>, D. L., </a:t>
            </a:r>
            <a:r>
              <a:rPr lang="en-US" sz="1401" dirty="0" err="1"/>
              <a:t>Mangin</a:t>
            </a:r>
            <a:r>
              <a:rPr lang="en-US" sz="1401" dirty="0"/>
              <a:t>, J.-F., </a:t>
            </a:r>
            <a:r>
              <a:rPr lang="en-US" sz="1401" dirty="0" err="1"/>
              <a:t>Poline</a:t>
            </a:r>
            <a:r>
              <a:rPr lang="en-US" sz="1401" dirty="0"/>
              <a:t>, J.-B., &amp; Rivière, D. (2001). Cerebral mechanisms of word masking and unconscious repetition priming. </a:t>
            </a:r>
            <a:r>
              <a:rPr lang="en-US" sz="1401" i="1" dirty="0"/>
              <a:t>Nature Neuroscience</a:t>
            </a:r>
            <a:r>
              <a:rPr lang="en-US" sz="1401" dirty="0"/>
              <a:t>, </a:t>
            </a:r>
            <a:r>
              <a:rPr lang="en-US" sz="1401" i="1" dirty="0"/>
              <a:t>4</a:t>
            </a:r>
            <a:r>
              <a:rPr lang="en-US" sz="1401" dirty="0"/>
              <a:t>(7), 752–758.</a:t>
            </a:r>
          </a:p>
        </p:txBody>
      </p:sp>
      <p:sp>
        <p:nvSpPr>
          <p:cNvPr id="5" name="Arrow: Quad 4">
            <a:extLst>
              <a:ext uri="{FF2B5EF4-FFF2-40B4-BE49-F238E27FC236}">
                <a16:creationId xmlns:a16="http://schemas.microsoft.com/office/drawing/2014/main" id="{A780A40F-64EB-47AB-87D3-7EE4415A111F}"/>
              </a:ext>
            </a:extLst>
          </p:cNvPr>
          <p:cNvSpPr/>
          <p:nvPr/>
        </p:nvSpPr>
        <p:spPr>
          <a:xfrm>
            <a:off x="7977018" y="48855975"/>
            <a:ext cx="6786109" cy="676101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0E0A45-040E-4E46-8D1D-4CD494DBC979}"/>
              </a:ext>
            </a:extLst>
          </p:cNvPr>
          <p:cNvSpPr txBox="1"/>
          <p:nvPr/>
        </p:nvSpPr>
        <p:spPr>
          <a:xfrm>
            <a:off x="12852216" y="38479412"/>
            <a:ext cx="10988151" cy="255518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3201" dirty="0"/>
              <a:t>(A,C) Shaded area represents CI. (B,D) Black lines are SE. (E) AUC – area under the curve, area between the optimal path to the target and the actual path. RA – Reach area, area between average trajectories to the left and to the right targets.</a:t>
            </a:r>
            <a:endParaRPr lang="he-IL" sz="3201" dirty="0"/>
          </a:p>
          <a:p>
            <a:r>
              <a:rPr lang="en-US" sz="3201" dirty="0"/>
              <a:t>* = p&lt;0.05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5EE760-BA73-43DB-B675-CC885D0391DC}"/>
              </a:ext>
            </a:extLst>
          </p:cNvPr>
          <p:cNvGrpSpPr/>
          <p:nvPr/>
        </p:nvGrpSpPr>
        <p:grpSpPr>
          <a:xfrm>
            <a:off x="44862244" y="12462275"/>
            <a:ext cx="1961344" cy="769441"/>
            <a:chOff x="11173228" y="35613974"/>
            <a:chExt cx="1961344" cy="108895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2AD673-6651-46F3-9FCB-847F0E6FC19A}"/>
                </a:ext>
              </a:extLst>
            </p:cNvPr>
            <p:cNvSpPr txBox="1"/>
            <p:nvPr/>
          </p:nvSpPr>
          <p:spPr>
            <a:xfrm>
              <a:off x="11908971" y="35613974"/>
              <a:ext cx="470211" cy="10889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b="1" dirty="0"/>
                <a:t>*</a:t>
              </a:r>
              <a:endParaRPr lang="he-IL" sz="440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BDD554-2E41-4E5D-A558-3826E590DE90}"/>
                </a:ext>
              </a:extLst>
            </p:cNvPr>
            <p:cNvSpPr/>
            <p:nvPr/>
          </p:nvSpPr>
          <p:spPr>
            <a:xfrm>
              <a:off x="11201400" y="36173229"/>
              <a:ext cx="1905000" cy="4372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6F1B1C-C1FC-4542-9567-8A2FB831D62A}"/>
                </a:ext>
              </a:extLst>
            </p:cNvPr>
            <p:cNvSpPr/>
            <p:nvPr/>
          </p:nvSpPr>
          <p:spPr>
            <a:xfrm>
              <a:off x="11173228" y="36594517"/>
              <a:ext cx="1961344" cy="7968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C99EDD-E045-4428-95A6-65E45DAE950F}"/>
              </a:ext>
            </a:extLst>
          </p:cNvPr>
          <p:cNvGrpSpPr/>
          <p:nvPr/>
        </p:nvGrpSpPr>
        <p:grpSpPr>
          <a:xfrm>
            <a:off x="290701" y="28957422"/>
            <a:ext cx="6490363" cy="5129695"/>
            <a:chOff x="15604701" y="18075440"/>
            <a:chExt cx="7466330" cy="5901055"/>
          </a:xfrm>
        </p:grpSpPr>
        <p:pic>
          <p:nvPicPr>
            <p:cNvPr id="58" name="Picture 57" descr="Diagram&#10;&#10;Description automatically generated">
              <a:extLst>
                <a:ext uri="{FF2B5EF4-FFF2-40B4-BE49-F238E27FC236}">
                  <a16:creationId xmlns:a16="http://schemas.microsoft.com/office/drawing/2014/main" id="{5DC63121-4FA2-4B44-BC2A-DDBE06F37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DF9154A-6EE5-4D68-9A3E-0950EDFF9432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B92F1D8-008A-4C56-A1CD-B870ECE07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36A0EB-E72C-4036-997D-EC2FF2412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5B987B-6C1D-4C9B-9BEF-6859CC2A52FE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B412B4-11E1-41BF-9052-6869CF8B1E21}"/>
                </a:ext>
              </a:extLst>
            </p:cNvPr>
            <p:cNvSpPr txBox="1"/>
            <p:nvPr/>
          </p:nvSpPr>
          <p:spPr>
            <a:xfrm>
              <a:off x="21383566" y="22277189"/>
              <a:ext cx="398628" cy="6017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B4AF9E-B978-4EC4-9480-5627A2C2A920}"/>
                </a:ext>
              </a:extLst>
            </p:cNvPr>
            <p:cNvSpPr txBox="1"/>
            <p:nvPr/>
          </p:nvSpPr>
          <p:spPr>
            <a:xfrm>
              <a:off x="17654124" y="20764357"/>
              <a:ext cx="398628" cy="6017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C2D39E-9A74-4165-9B52-C8A0FF308977}"/>
                </a:ext>
              </a:extLst>
            </p:cNvPr>
            <p:cNvSpPr txBox="1"/>
            <p:nvPr/>
          </p:nvSpPr>
          <p:spPr>
            <a:xfrm>
              <a:off x="16736587" y="20764357"/>
              <a:ext cx="398628" cy="6017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DF16B8C-1BF1-41FE-A771-12A144F9CA40}"/>
              </a:ext>
            </a:extLst>
          </p:cNvPr>
          <p:cNvSpPr txBox="1"/>
          <p:nvPr/>
        </p:nvSpPr>
        <p:spPr>
          <a:xfrm>
            <a:off x="16144438" y="22216301"/>
            <a:ext cx="6391312" cy="70775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999" b="1" u="sng" dirty="0"/>
              <a:t>Pilot 2</a:t>
            </a:r>
            <a:endParaRPr lang="he-IL" sz="3999" b="1" u="sng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5FDE7B-EC45-4256-BED4-7527D433DBDD}"/>
              </a:ext>
            </a:extLst>
          </p:cNvPr>
          <p:cNvSpPr txBox="1"/>
          <p:nvPr/>
        </p:nvSpPr>
        <p:spPr>
          <a:xfrm>
            <a:off x="37401700" y="8627352"/>
            <a:ext cx="640904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/>
              <a:t>Practice – reduce late responses incidence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33D380-F965-4599-8FE6-DF990E18DFAD}"/>
              </a:ext>
            </a:extLst>
          </p:cNvPr>
          <p:cNvSpPr txBox="1"/>
          <p:nvPr/>
        </p:nvSpPr>
        <p:spPr>
          <a:xfrm>
            <a:off x="801704" y="11997162"/>
            <a:ext cx="4752308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 fontAlgn="t"/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Pilot Study 1</a:t>
            </a:r>
            <a:endParaRPr lang="he-IL" sz="3600" dirty="0">
              <a:latin typeface="Arial" panose="020B0604020202020204" pitchFamily="34" charset="0"/>
            </a:endParaRPr>
          </a:p>
          <a:p>
            <a:pPr algn="ctr" rtl="1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N = 10</a:t>
            </a:r>
            <a:endParaRPr lang="he-IL" sz="3600" dirty="0">
              <a:latin typeface="Arial" panose="020B0604020202020204" pitchFamily="34" charset="0"/>
            </a:endParaRPr>
          </a:p>
          <a:p>
            <a:pPr algn="ctr" rtl="1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Test day</a:t>
            </a:r>
            <a:endParaRPr lang="he-IL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rtl="1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Trials = 240</a:t>
            </a:r>
          </a:p>
          <a:p>
            <a:pPr algn="ctr" rtl="1" fontAlgn="t"/>
            <a:endParaRPr lang="he-IL" sz="3600" dirty="0">
              <a:latin typeface="Arial" panose="020B0604020202020204" pitchFamily="34" charset="0"/>
            </a:endParaRPr>
          </a:p>
          <a:p>
            <a:pPr algn="ctr" rtl="1" fontAlgn="t"/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Pilot Study 2</a:t>
            </a:r>
            <a:endParaRPr lang="he-IL" sz="3600" dirty="0">
              <a:latin typeface="Arial" panose="020B0604020202020204" pitchFamily="34" charset="0"/>
            </a:endParaRPr>
          </a:p>
          <a:p>
            <a:pPr algn="ctr" rtl="1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N = 11</a:t>
            </a:r>
            <a:endParaRPr lang="he-IL" sz="3600" dirty="0">
              <a:latin typeface="Arial" panose="020B0604020202020204" pitchFamily="34" charset="0"/>
            </a:endParaRPr>
          </a:p>
          <a:p>
            <a:pPr algn="ctr" rtl="1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day + Test day</a:t>
            </a:r>
            <a:endParaRPr lang="he-IL" sz="3600" dirty="0">
              <a:latin typeface="Arial" panose="020B0604020202020204" pitchFamily="34" charset="0"/>
            </a:endParaRP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Trials = 560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65B2E4E-611A-4F5C-A116-8A6A54F47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8447" y="29040673"/>
            <a:ext cx="10988151" cy="9293290"/>
          </a:xfrm>
          <a:prstGeom prst="rect">
            <a:avLst/>
          </a:prstGeom>
        </p:spPr>
      </p:pic>
      <p:pic>
        <p:nvPicPr>
          <p:cNvPr id="1028" name="Picture 4" descr="Tel Aviv University - Wikipedia">
            <a:extLst>
              <a:ext uri="{FF2B5EF4-FFF2-40B4-BE49-F238E27FC236}">
                <a16:creationId xmlns:a16="http://schemas.microsoft.com/office/drawing/2014/main" id="{3AD77D69-C9D9-4F05-8B9F-F1CBF4C5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" y="965300"/>
            <a:ext cx="2169442" cy="92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3A2CBAA-6F7D-48AC-94F6-C1EBC15DE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7223" y="737099"/>
            <a:ext cx="2709132" cy="138058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97C1150-007E-4AC6-87DA-E26991FD8D5C}"/>
              </a:ext>
            </a:extLst>
          </p:cNvPr>
          <p:cNvSpPr/>
          <p:nvPr/>
        </p:nvSpPr>
        <p:spPr>
          <a:xfrm>
            <a:off x="-1" y="120499"/>
            <a:ext cx="241204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Show some sensitivity!</a:t>
            </a:r>
          </a:p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Using motion tracking to improve unconscious measures</a:t>
            </a:r>
          </a:p>
        </p:txBody>
      </p:sp>
      <p:sp>
        <p:nvSpPr>
          <p:cNvPr id="93" name="Arrow: Quad 92">
            <a:extLst>
              <a:ext uri="{FF2B5EF4-FFF2-40B4-BE49-F238E27FC236}">
                <a16:creationId xmlns:a16="http://schemas.microsoft.com/office/drawing/2014/main" id="{494DCB11-0F7D-4C75-A321-FCCD0AA51CAD}"/>
              </a:ext>
            </a:extLst>
          </p:cNvPr>
          <p:cNvSpPr/>
          <p:nvPr/>
        </p:nvSpPr>
        <p:spPr>
          <a:xfrm>
            <a:off x="8518010" y="-12827697"/>
            <a:ext cx="6786109" cy="676101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7EDA13F-C3CD-4A39-B7B6-DC5653DE31AE}"/>
              </a:ext>
            </a:extLst>
          </p:cNvPr>
          <p:cNvSpPr/>
          <p:nvPr/>
        </p:nvSpPr>
        <p:spPr>
          <a:xfrm>
            <a:off x="220676" y="3749092"/>
            <a:ext cx="11642386" cy="6077304"/>
          </a:xfrm>
          <a:prstGeom prst="roundRect">
            <a:avLst>
              <a:gd name="adj" fmla="val 12837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Unconscious effect are hard to detect.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Motion tracking is continuous and richer than keyboard response.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This measure was used to unravel unconscious priming effects [1, 2, 3, 4, 5].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To date, only one study directly compared motion tracking with keyboard response [6].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Further support is necessary to verify the superiority of motion tracking as a measure of unconscious processing.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619FB8-A05F-4925-AA5D-8116DFB10555}"/>
              </a:ext>
            </a:extLst>
          </p:cNvPr>
          <p:cNvSpPr/>
          <p:nvPr/>
        </p:nvSpPr>
        <p:spPr>
          <a:xfrm>
            <a:off x="3855953" y="3184670"/>
            <a:ext cx="3687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0FC65E-A000-49AD-BF0F-F8453B593251}"/>
              </a:ext>
            </a:extLst>
          </p:cNvPr>
          <p:cNvSpPr/>
          <p:nvPr/>
        </p:nvSpPr>
        <p:spPr>
          <a:xfrm>
            <a:off x="511596" y="3350154"/>
            <a:ext cx="762419" cy="923330"/>
          </a:xfrm>
          <a:prstGeom prst="rect">
            <a:avLst/>
          </a:prstGeom>
          <a:noFill/>
          <a:effectLst>
            <a:glow rad="622300">
              <a:schemeClr val="accent1">
                <a:satMod val="175000"/>
                <a:alpha val="36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24DD997-962F-4A3C-9855-42570540BDF5}"/>
              </a:ext>
            </a:extLst>
          </p:cNvPr>
          <p:cNvSpPr/>
          <p:nvPr/>
        </p:nvSpPr>
        <p:spPr>
          <a:xfrm>
            <a:off x="17096236" y="3296063"/>
            <a:ext cx="2190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AA06C7D-6040-4486-82B0-ABB76E4A9A6B}"/>
              </a:ext>
            </a:extLst>
          </p:cNvPr>
          <p:cNvSpPr/>
          <p:nvPr/>
        </p:nvSpPr>
        <p:spPr>
          <a:xfrm>
            <a:off x="4584073" y="9887776"/>
            <a:ext cx="2713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2F0D6996-E475-4FC6-98BF-2D901997D5B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67" t="5649" r="53087" b="52344"/>
          <a:stretch/>
        </p:blipFill>
        <p:spPr>
          <a:xfrm>
            <a:off x="14595891" y="6386318"/>
            <a:ext cx="7500798" cy="7030991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6B8F5C0-3093-4FE7-BD47-95E2381A9D18}"/>
              </a:ext>
            </a:extLst>
          </p:cNvPr>
          <p:cNvGrpSpPr/>
          <p:nvPr/>
        </p:nvGrpSpPr>
        <p:grpSpPr>
          <a:xfrm>
            <a:off x="12194061" y="2573587"/>
            <a:ext cx="2937371" cy="2937371"/>
            <a:chOff x="12094310" y="2641273"/>
            <a:chExt cx="2937371" cy="2937371"/>
          </a:xfrm>
        </p:grpSpPr>
        <p:pic>
          <p:nvPicPr>
            <p:cNvPr id="107" name="Graphic 106" descr="Right pointing backhand index with solid fill">
              <a:extLst>
                <a:ext uri="{FF2B5EF4-FFF2-40B4-BE49-F238E27FC236}">
                  <a16:creationId xmlns:a16="http://schemas.microsoft.com/office/drawing/2014/main" id="{0BAB58C5-DBDC-4714-A7CE-5EC01719D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A3C9618-F8E8-4EF3-B958-6F0BB98C9FA0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12472BE-C5DA-43AD-8E88-297FD983132D}"/>
              </a:ext>
            </a:extLst>
          </p:cNvPr>
          <p:cNvSpPr txBox="1"/>
          <p:nvPr/>
        </p:nvSpPr>
        <p:spPr>
          <a:xfrm>
            <a:off x="15862179" y="30850922"/>
            <a:ext cx="1620982" cy="7081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1" b="1" dirty="0"/>
              <a:t>Keyboard</a:t>
            </a:r>
          </a:p>
          <a:p>
            <a:pPr algn="ctr"/>
            <a:r>
              <a:rPr lang="en-US" sz="2001" dirty="0"/>
              <a:t>RT</a:t>
            </a:r>
            <a:endParaRPr lang="he-IL" sz="200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FAB2E7-44D7-4725-B241-A468D842B43C}"/>
              </a:ext>
            </a:extLst>
          </p:cNvPr>
          <p:cNvSpPr txBox="1"/>
          <p:nvPr/>
        </p:nvSpPr>
        <p:spPr>
          <a:xfrm>
            <a:off x="17103130" y="33625665"/>
            <a:ext cx="2183767" cy="10160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1" b="1" dirty="0"/>
              <a:t>Mouse</a:t>
            </a:r>
          </a:p>
          <a:p>
            <a:pPr algn="ctr"/>
            <a:r>
              <a:rPr lang="en-US" sz="2001" b="1" dirty="0"/>
              <a:t>Tracking</a:t>
            </a:r>
          </a:p>
          <a:p>
            <a:pPr algn="ctr"/>
            <a:r>
              <a:rPr lang="en-US" sz="2001" dirty="0"/>
              <a:t>AUC</a:t>
            </a:r>
            <a:endParaRPr lang="he-IL" sz="200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649D1D-9844-4094-B2A0-2B463D830393}"/>
              </a:ext>
            </a:extLst>
          </p:cNvPr>
          <p:cNvSpPr txBox="1"/>
          <p:nvPr/>
        </p:nvSpPr>
        <p:spPr>
          <a:xfrm>
            <a:off x="18547308" y="29910006"/>
            <a:ext cx="2183767" cy="10160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1" b="1" dirty="0"/>
              <a:t>Motion</a:t>
            </a:r>
          </a:p>
          <a:p>
            <a:pPr algn="ctr"/>
            <a:r>
              <a:rPr lang="en-US" sz="2001" b="1" dirty="0"/>
              <a:t>Tracking</a:t>
            </a:r>
          </a:p>
          <a:p>
            <a:pPr algn="ctr"/>
            <a:r>
              <a:rPr lang="en-US" sz="2001" dirty="0"/>
              <a:t>RA</a:t>
            </a:r>
            <a:endParaRPr lang="he-IL" sz="200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C6CAE06-9237-4950-A291-65240FCE7780}"/>
              </a:ext>
            </a:extLst>
          </p:cNvPr>
          <p:cNvSpPr txBox="1"/>
          <p:nvPr/>
        </p:nvSpPr>
        <p:spPr>
          <a:xfrm>
            <a:off x="20043599" y="31553828"/>
            <a:ext cx="2183767" cy="10160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1" b="1" dirty="0"/>
              <a:t>Motion</a:t>
            </a:r>
          </a:p>
          <a:p>
            <a:pPr algn="ctr"/>
            <a:r>
              <a:rPr lang="en-US" sz="2001" b="1" dirty="0"/>
              <a:t>Tracking</a:t>
            </a:r>
          </a:p>
          <a:p>
            <a:pPr algn="ctr"/>
            <a:r>
              <a:rPr lang="en-US" sz="2001" dirty="0"/>
              <a:t>RA</a:t>
            </a:r>
            <a:endParaRPr lang="he-IL" sz="2001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E4CA635-CBF0-41D5-867D-82C7870333FB}"/>
              </a:ext>
            </a:extLst>
          </p:cNvPr>
          <p:cNvGrpSpPr/>
          <p:nvPr/>
        </p:nvGrpSpPr>
        <p:grpSpPr>
          <a:xfrm>
            <a:off x="39303" y="2575444"/>
            <a:ext cx="2937371" cy="2937371"/>
            <a:chOff x="12094310" y="2641273"/>
            <a:chExt cx="2937371" cy="2937371"/>
          </a:xfrm>
        </p:grpSpPr>
        <p:pic>
          <p:nvPicPr>
            <p:cNvPr id="130" name="Graphic 129" descr="Right pointing backhand index with solid fill">
              <a:extLst>
                <a:ext uri="{FF2B5EF4-FFF2-40B4-BE49-F238E27FC236}">
                  <a16:creationId xmlns:a16="http://schemas.microsoft.com/office/drawing/2014/main" id="{8C70B617-3DB7-4E83-B22F-79E1FD64B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BD10ED3-2616-4EB4-B36A-35532EB6D6B3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A32C6F3-B883-4C96-8CE2-2F8478F8071C}"/>
              </a:ext>
            </a:extLst>
          </p:cNvPr>
          <p:cNvGrpSpPr/>
          <p:nvPr/>
        </p:nvGrpSpPr>
        <p:grpSpPr>
          <a:xfrm>
            <a:off x="64172" y="9200809"/>
            <a:ext cx="2937371" cy="2937371"/>
            <a:chOff x="12094310" y="2641273"/>
            <a:chExt cx="2937371" cy="2937371"/>
          </a:xfrm>
        </p:grpSpPr>
        <p:pic>
          <p:nvPicPr>
            <p:cNvPr id="133" name="Graphic 132" descr="Right pointing backhand index with solid fill">
              <a:extLst>
                <a:ext uri="{FF2B5EF4-FFF2-40B4-BE49-F238E27FC236}">
                  <a16:creationId xmlns:a16="http://schemas.microsoft.com/office/drawing/2014/main" id="{BDFCAFFD-993B-4544-8F11-F85CFE17D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D6F434D-BEF0-491E-A32E-BC6C6FDD0ADD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FDE08114-2A0E-4609-A6D8-2C0C6F64CC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67" t="5649" r="53087" b="52344"/>
          <a:stretch/>
        </p:blipFill>
        <p:spPr>
          <a:xfrm>
            <a:off x="14567719" y="13163504"/>
            <a:ext cx="7500798" cy="703098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064B98B7-BE05-49B1-ABBB-0B0571595E16}"/>
              </a:ext>
            </a:extLst>
          </p:cNvPr>
          <p:cNvSpPr txBox="1"/>
          <p:nvPr/>
        </p:nvSpPr>
        <p:spPr>
          <a:xfrm>
            <a:off x="-1" y="1906955"/>
            <a:ext cx="24120476" cy="11389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1" dirty="0" err="1"/>
              <a:t>Khen</a:t>
            </a:r>
            <a:r>
              <a:rPr lang="en-US" sz="3201" dirty="0"/>
              <a:t> Heller</a:t>
            </a:r>
            <a:r>
              <a:rPr lang="en-US" sz="3201" baseline="30000" dirty="0"/>
              <a:t>1</a:t>
            </a:r>
            <a:r>
              <a:rPr lang="en-US" sz="3201" dirty="0"/>
              <a:t>, </a:t>
            </a:r>
            <a:r>
              <a:rPr lang="en-US" sz="3201" dirty="0" err="1"/>
              <a:t>Liad</a:t>
            </a:r>
            <a:r>
              <a:rPr lang="en-US" sz="3201" dirty="0"/>
              <a:t> Mudrik</a:t>
            </a:r>
            <a:r>
              <a:rPr lang="en-US" sz="3201" baseline="30000" dirty="0"/>
              <a:t>1,2</a:t>
            </a:r>
            <a:r>
              <a:rPr lang="en-US" sz="3201" dirty="0"/>
              <a:t> and Craig S. Chapman</a:t>
            </a:r>
            <a:r>
              <a:rPr lang="en-US" sz="3201" baseline="30000" dirty="0"/>
              <a:t>3,4</a:t>
            </a:r>
          </a:p>
          <a:p>
            <a:pPr algn="ctr"/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dirty="0" err="1"/>
              <a:t>Sagol</a:t>
            </a:r>
            <a:r>
              <a:rPr lang="en-US" dirty="0"/>
              <a:t> School of Neuroscience, Tel Aviv University; </a:t>
            </a:r>
            <a:r>
              <a:rPr lang="en-US" b="1" dirty="0"/>
              <a:t>2</a:t>
            </a:r>
            <a:r>
              <a:rPr lang="en-US" dirty="0"/>
              <a:t> School of Psychological Sciences, Tel Aviv University; </a:t>
            </a:r>
            <a:r>
              <a:rPr lang="en-US" b="1" dirty="0"/>
              <a:t>3</a:t>
            </a:r>
            <a:r>
              <a:rPr lang="en-US" dirty="0"/>
              <a:t> Faculty of Kinesiology, Sport, and Recreation, University of Alberta, Edmonton, AB, Canada; </a:t>
            </a:r>
            <a:r>
              <a:rPr lang="en-US" b="1" dirty="0"/>
              <a:t>4</a:t>
            </a:r>
            <a:r>
              <a:rPr lang="en-US" dirty="0"/>
              <a:t> Neuroscience and Mental Health Institute University of Alberta Edmonton, Alberta, Canada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468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0515E50-1B62-4A95-8223-AA8856D9C0BF}"/>
              </a:ext>
            </a:extLst>
          </p:cNvPr>
          <p:cNvSpPr/>
          <p:nvPr/>
        </p:nvSpPr>
        <p:spPr>
          <a:xfrm>
            <a:off x="246888" y="34637266"/>
            <a:ext cx="12169878" cy="8168564"/>
          </a:xfrm>
          <a:prstGeom prst="roundRect">
            <a:avLst>
              <a:gd name="adj" fmla="val 6814"/>
            </a:avLst>
          </a:prstGeom>
          <a:solidFill>
            <a:schemeClr val="bg1"/>
          </a:solidFill>
          <a:ln w="7620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endParaRPr lang="he-IL" sz="1599" dirty="0">
              <a:latin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0581176-EF6B-494B-8139-5BFBEB3DE727}"/>
              </a:ext>
            </a:extLst>
          </p:cNvPr>
          <p:cNvSpPr/>
          <p:nvPr/>
        </p:nvSpPr>
        <p:spPr>
          <a:xfrm>
            <a:off x="289424" y="10101549"/>
            <a:ext cx="23769726" cy="8569944"/>
          </a:xfrm>
          <a:prstGeom prst="roundRect">
            <a:avLst>
              <a:gd name="adj" fmla="val 5671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589D6DF-9611-446B-B138-FFC0B3DDFECA}"/>
              </a:ext>
            </a:extLst>
          </p:cNvPr>
          <p:cNvSpPr/>
          <p:nvPr/>
        </p:nvSpPr>
        <p:spPr>
          <a:xfrm>
            <a:off x="192045" y="19738245"/>
            <a:ext cx="23867105" cy="18053187"/>
          </a:xfrm>
          <a:prstGeom prst="roundRect">
            <a:avLst>
              <a:gd name="adj" fmla="val 6814"/>
            </a:avLst>
          </a:prstGeom>
          <a:solidFill>
            <a:schemeClr val="bg1"/>
          </a:solidFill>
          <a:ln w="7620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Motion tracking yields a significant effect for unconscious priming.</a:t>
            </a:r>
            <a:endParaRPr lang="he-IL" sz="1599" dirty="0">
              <a:latin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18392DE-9215-41FB-AF86-7F87959E4F33}"/>
              </a:ext>
            </a:extLst>
          </p:cNvPr>
          <p:cNvSpPr/>
          <p:nvPr/>
        </p:nvSpPr>
        <p:spPr>
          <a:xfrm>
            <a:off x="13543000" y="3776673"/>
            <a:ext cx="10516150" cy="14894821"/>
          </a:xfrm>
          <a:prstGeom prst="roundRect">
            <a:avLst>
              <a:gd name="adj" fmla="val 5671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endParaRPr lang="en-US" sz="1401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r>
              <a:rPr 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Design:</a:t>
            </a: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8C5B3A7-F3EB-455E-BD75-FB87377C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668" y="11854028"/>
            <a:ext cx="10186526" cy="64950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08AA15-D535-48A4-9094-5C5493429D49}"/>
              </a:ext>
            </a:extLst>
          </p:cNvPr>
          <p:cNvGrpSpPr/>
          <p:nvPr/>
        </p:nvGrpSpPr>
        <p:grpSpPr>
          <a:xfrm>
            <a:off x="-13726371" y="7637955"/>
            <a:ext cx="4483871" cy="7230533"/>
            <a:chOff x="744645" y="17044547"/>
            <a:chExt cx="4483871" cy="72305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28D006-F22B-4135-81DD-608A6111D0A8}"/>
                </a:ext>
              </a:extLst>
            </p:cNvPr>
            <p:cNvSpPr/>
            <p:nvPr/>
          </p:nvSpPr>
          <p:spPr>
            <a:xfrm>
              <a:off x="2319452" y="17044547"/>
              <a:ext cx="2909064" cy="1947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blocks, w/o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11ADD6-0EB7-4C11-BA91-D50193BCE8E9}"/>
                </a:ext>
              </a:extLst>
            </p:cNvPr>
            <p:cNvSpPr/>
            <p:nvPr/>
          </p:nvSpPr>
          <p:spPr>
            <a:xfrm>
              <a:off x="2319451" y="19161214"/>
              <a:ext cx="2909065" cy="51138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w/o prime</a:t>
              </a:r>
            </a:p>
            <a:p>
              <a:pPr algn="ctr"/>
              <a:endParaRPr lang="en-US" sz="1401" dirty="0"/>
            </a:p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with prime</a:t>
              </a:r>
            </a:p>
            <a:p>
              <a:pPr algn="ctr"/>
              <a:endParaRPr lang="en-US" sz="2400" dirty="0"/>
            </a:p>
            <a:p>
              <a:pPr algn="ctr"/>
              <a:endParaRPr lang="en-US" sz="5400" dirty="0"/>
            </a:p>
            <a:p>
              <a:pPr algn="ctr"/>
              <a:r>
                <a:rPr lang="en-US" sz="3201" b="1" dirty="0"/>
                <a:t>Test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 blocks, with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B6ECC8-233D-4776-ADB4-40597FE3E13D}"/>
                </a:ext>
              </a:extLst>
            </p:cNvPr>
            <p:cNvSpPr txBox="1"/>
            <p:nvPr/>
          </p:nvSpPr>
          <p:spPr>
            <a:xfrm>
              <a:off x="744645" y="17736175"/>
              <a:ext cx="1413933" cy="9538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799" b="1" dirty="0"/>
                <a:t>Practice</a:t>
              </a:r>
              <a:br>
                <a:rPr lang="en-US" sz="2799" b="1" dirty="0"/>
              </a:br>
              <a:r>
                <a:rPr lang="en-US" sz="2799" b="1" dirty="0"/>
                <a:t>Day</a:t>
              </a:r>
              <a:endParaRPr lang="he-IL" sz="2799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397033-1F54-4603-B68B-7CDFA6EE683F}"/>
                </a:ext>
              </a:extLst>
            </p:cNvPr>
            <p:cNvSpPr txBox="1"/>
            <p:nvPr/>
          </p:nvSpPr>
          <p:spPr>
            <a:xfrm>
              <a:off x="744645" y="20940811"/>
              <a:ext cx="1413933" cy="9538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799" b="1" dirty="0"/>
                <a:t>Test</a:t>
              </a:r>
              <a:br>
                <a:rPr lang="en-US" sz="2799" b="1" dirty="0"/>
              </a:br>
              <a:r>
                <a:rPr lang="en-US" sz="2799" b="1" dirty="0"/>
                <a:t>Day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2FE252-6B4A-48B9-A5C4-F6C73DB1AD0B}"/>
                </a:ext>
              </a:extLst>
            </p:cNvPr>
            <p:cNvCxnSpPr>
              <a:cxnSpLocks/>
            </p:cNvCxnSpPr>
            <p:nvPr/>
          </p:nvCxnSpPr>
          <p:spPr>
            <a:xfrm>
              <a:off x="2313080" y="20168752"/>
              <a:ext cx="291543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BD7BBA-D00B-45E9-BD94-535649B8DEC6}"/>
                </a:ext>
              </a:extLst>
            </p:cNvPr>
            <p:cNvCxnSpPr>
              <a:cxnSpLocks/>
            </p:cNvCxnSpPr>
            <p:nvPr/>
          </p:nvCxnSpPr>
          <p:spPr>
            <a:xfrm>
              <a:off x="2313080" y="21343124"/>
              <a:ext cx="291543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4F435E3-966A-402A-85B2-1F91C71000FD}"/>
              </a:ext>
            </a:extLst>
          </p:cNvPr>
          <p:cNvSpPr txBox="1"/>
          <p:nvPr/>
        </p:nvSpPr>
        <p:spPr>
          <a:xfrm>
            <a:off x="1802093" y="21005939"/>
            <a:ext cx="6391312" cy="70775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999" b="1" u="sng" dirty="0"/>
              <a:t>Pilot 1</a:t>
            </a:r>
            <a:endParaRPr lang="he-IL" sz="3999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FC04-691A-4B8F-A7B8-E16EA8EA9ED4}"/>
              </a:ext>
            </a:extLst>
          </p:cNvPr>
          <p:cNvSpPr txBox="1"/>
          <p:nvPr/>
        </p:nvSpPr>
        <p:spPr>
          <a:xfrm>
            <a:off x="12789351" y="38051266"/>
            <a:ext cx="11269802" cy="31408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99" dirty="0"/>
              <a:t>References:</a:t>
            </a:r>
          </a:p>
          <a:p>
            <a:r>
              <a:rPr lang="en-US" sz="1401" dirty="0"/>
              <a:t>[1] </a:t>
            </a:r>
            <a:r>
              <a:rPr lang="en-US" sz="1401" dirty="0" err="1"/>
              <a:t>Finkbeiner</a:t>
            </a:r>
            <a:r>
              <a:rPr lang="en-US" sz="1401" dirty="0"/>
              <a:t>, M., &amp; Friedman, J. (2011). The Flexibility of </a:t>
            </a:r>
            <a:r>
              <a:rPr lang="en-US" sz="1401" dirty="0" err="1"/>
              <a:t>Nonconsciously</a:t>
            </a:r>
            <a:r>
              <a:rPr lang="en-US" sz="1401" dirty="0"/>
              <a:t> Deployed Cognitive Processes: Evidence from Masked Congruence Priming. </a:t>
            </a:r>
            <a:r>
              <a:rPr lang="en-US" sz="1401" i="1" dirty="0" err="1"/>
              <a:t>PLoS</a:t>
            </a:r>
            <a:r>
              <a:rPr lang="en-US" sz="1401" i="1" dirty="0"/>
              <a:t> ONE</a:t>
            </a:r>
            <a:r>
              <a:rPr lang="en-US" sz="1401" dirty="0"/>
              <a:t>, </a:t>
            </a:r>
            <a:r>
              <a:rPr lang="en-US" sz="1401" i="1" dirty="0"/>
              <a:t>6</a:t>
            </a:r>
            <a:r>
              <a:rPr lang="en-US" sz="1401" dirty="0"/>
              <a:t>(2), e17095.</a:t>
            </a:r>
            <a:endParaRPr lang="en-US" sz="1401" dirty="0"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1401" dirty="0"/>
              <a:t>[2]</a:t>
            </a:r>
            <a:r>
              <a:rPr lang="en-US" sz="140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/>
              <a:t>Friedman, J., &amp; </a:t>
            </a:r>
            <a:r>
              <a:rPr lang="en-US" sz="1401" dirty="0" err="1"/>
              <a:t>Finkbeiner</a:t>
            </a:r>
            <a:r>
              <a:rPr lang="en-US" sz="1401" dirty="0"/>
              <a:t>, M. (2010). Temporal dynamics of masked congruence priming: Evidence from reaching trajectories. </a:t>
            </a:r>
            <a:r>
              <a:rPr lang="en-US" sz="1401" i="1" dirty="0"/>
              <a:t>Proceedings of the 9th Conference of the Australasian Society for Cognitive Science</a:t>
            </a:r>
            <a:r>
              <a:rPr lang="en-US" sz="1401" dirty="0"/>
              <a:t>, 98–105.</a:t>
            </a:r>
          </a:p>
          <a:p>
            <a:r>
              <a:rPr lang="en-US" sz="1401" dirty="0"/>
              <a:t>[3]</a:t>
            </a:r>
            <a:r>
              <a:rPr lang="en-US" sz="1401" b="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 err="1"/>
              <a:t>Finkbeiner</a:t>
            </a:r>
            <a:r>
              <a:rPr lang="en-US" sz="1401" dirty="0"/>
              <a:t>, M., Song, J.-H., Nakayama, K., &amp; </a:t>
            </a:r>
            <a:r>
              <a:rPr lang="en-US" sz="1401" dirty="0" err="1"/>
              <a:t>Caramazza</a:t>
            </a:r>
            <a:r>
              <a:rPr lang="en-US" sz="1401" dirty="0"/>
              <a:t>, A. (2008). Engaging the motor system with masked orthographic primes: A kinematic analysis. </a:t>
            </a:r>
            <a:r>
              <a:rPr lang="en-US" sz="1401" i="1" dirty="0"/>
              <a:t>Visual Cognition</a:t>
            </a:r>
            <a:r>
              <a:rPr lang="en-US" sz="1401" dirty="0"/>
              <a:t>, </a:t>
            </a:r>
            <a:r>
              <a:rPr lang="en-US" sz="1401" i="1" dirty="0"/>
              <a:t>16</a:t>
            </a:r>
            <a:r>
              <a:rPr lang="en-US" sz="1401" dirty="0"/>
              <a:t>(1), 11–22.</a:t>
            </a:r>
          </a:p>
          <a:p>
            <a:r>
              <a:rPr lang="en-US" sz="1401" dirty="0"/>
              <a:t>[4]</a:t>
            </a:r>
            <a:r>
              <a:rPr lang="en-US" sz="140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 err="1"/>
              <a:t>Cressman</a:t>
            </a:r>
            <a:r>
              <a:rPr lang="en-US" sz="1401" dirty="0"/>
              <a:t>, E. K., Franks, I. M., Enns, J. T., &amp; Chua, R. (2007). On-line control of pointing is modiﬁed by unseen visual shapes. </a:t>
            </a:r>
            <a:r>
              <a:rPr lang="en-US" sz="1401" i="1" dirty="0"/>
              <a:t>Consciousness and Cognition</a:t>
            </a:r>
            <a:r>
              <a:rPr lang="en-US" sz="1401" dirty="0"/>
              <a:t>, 11.</a:t>
            </a:r>
          </a:p>
          <a:p>
            <a:pPr>
              <a:defRPr/>
            </a:pPr>
            <a:r>
              <a:rPr lang="en-US" sz="1401" dirty="0"/>
              <a:t>[5]</a:t>
            </a:r>
            <a:r>
              <a:rPr lang="en-US" sz="1401" dirty="0">
                <a:solidFill>
                  <a:prstClr val="black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/>
              <a:t>Almeida, J., Mahon, B. Z., </a:t>
            </a:r>
            <a:r>
              <a:rPr lang="en-US" sz="1401" dirty="0" err="1"/>
              <a:t>Zapater-Raberov</a:t>
            </a:r>
            <a:r>
              <a:rPr lang="en-US" sz="1401" dirty="0"/>
              <a:t>, V., </a:t>
            </a:r>
            <a:r>
              <a:rPr lang="en-US" sz="1401" dirty="0" err="1"/>
              <a:t>Dziuba</a:t>
            </a:r>
            <a:r>
              <a:rPr lang="en-US" sz="1401" dirty="0"/>
              <a:t>, A., </a:t>
            </a:r>
            <a:r>
              <a:rPr lang="en-US" sz="1401" dirty="0" err="1"/>
              <a:t>Cabaço</a:t>
            </a:r>
            <a:r>
              <a:rPr lang="en-US" sz="1401" dirty="0"/>
              <a:t>, T., Marques, J. F., &amp; </a:t>
            </a:r>
            <a:r>
              <a:rPr lang="en-US" sz="1401" dirty="0" err="1"/>
              <a:t>Caramazza</a:t>
            </a:r>
            <a:r>
              <a:rPr lang="en-US" sz="1401" dirty="0"/>
              <a:t>, A. (2014). Grasping with the eyes: The role of elongation in visual recognition of manipulable objects. </a:t>
            </a:r>
            <a:r>
              <a:rPr lang="en-US" sz="1401" i="1" dirty="0"/>
              <a:t>Cognitive, Affective, &amp; Behavioral Neuroscience</a:t>
            </a:r>
            <a:r>
              <a:rPr lang="en-US" sz="1401" dirty="0"/>
              <a:t>, </a:t>
            </a:r>
            <a:r>
              <a:rPr lang="en-US" sz="1401" i="1" dirty="0"/>
              <a:t>14</a:t>
            </a:r>
            <a:r>
              <a:rPr lang="en-US" sz="1401" dirty="0"/>
              <a:t>(1), 319–335.</a:t>
            </a:r>
            <a:endParaRPr lang="en-US" sz="1401" dirty="0">
              <a:solidFill>
                <a:prstClr val="black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1401" dirty="0"/>
              <a:t>[6] Xiao, K., Yamauchi, T., &amp; Bowman, C. (n.d.). </a:t>
            </a:r>
            <a:r>
              <a:rPr lang="en-US" sz="1401" i="1" dirty="0"/>
              <a:t>Assessing Masked Semantic Priming: Cursor Trajectory versus Response Time Measures</a:t>
            </a:r>
            <a:r>
              <a:rPr lang="en-US" sz="1401" dirty="0"/>
              <a:t>. 7.</a:t>
            </a:r>
          </a:p>
          <a:p>
            <a:r>
              <a:rPr lang="en-US" sz="1401" dirty="0"/>
              <a:t>[7] </a:t>
            </a:r>
            <a:r>
              <a:rPr lang="en-US" sz="1401" dirty="0" err="1"/>
              <a:t>Dehaene</a:t>
            </a:r>
            <a:r>
              <a:rPr lang="en-US" sz="1401" dirty="0"/>
              <a:t>, S., </a:t>
            </a:r>
            <a:r>
              <a:rPr lang="en-US" sz="1401" dirty="0" err="1"/>
              <a:t>Naccache</a:t>
            </a:r>
            <a:r>
              <a:rPr lang="en-US" sz="1401" dirty="0"/>
              <a:t>, L., Cohen, L., </a:t>
            </a:r>
            <a:r>
              <a:rPr lang="en-US" sz="1401" dirty="0" err="1"/>
              <a:t>Bihan</a:t>
            </a:r>
            <a:r>
              <a:rPr lang="en-US" sz="1401" dirty="0"/>
              <a:t>, D. L., </a:t>
            </a:r>
            <a:r>
              <a:rPr lang="en-US" sz="1401" dirty="0" err="1"/>
              <a:t>Mangin</a:t>
            </a:r>
            <a:r>
              <a:rPr lang="en-US" sz="1401" dirty="0"/>
              <a:t>, J.-F., </a:t>
            </a:r>
            <a:r>
              <a:rPr lang="en-US" sz="1401" dirty="0" err="1"/>
              <a:t>Poline</a:t>
            </a:r>
            <a:r>
              <a:rPr lang="en-US" sz="1401" dirty="0"/>
              <a:t>, J.-B., &amp; Rivière, D. (2001). Cerebral mechanisms of word masking and unconscious repetition priming. </a:t>
            </a:r>
            <a:r>
              <a:rPr lang="en-US" sz="1401" i="1" dirty="0"/>
              <a:t>Nature Neuroscience</a:t>
            </a:r>
            <a:r>
              <a:rPr lang="en-US" sz="1401" dirty="0"/>
              <a:t>, </a:t>
            </a:r>
            <a:r>
              <a:rPr lang="en-US" sz="1401" i="1" dirty="0"/>
              <a:t>4</a:t>
            </a:r>
            <a:r>
              <a:rPr lang="en-US" sz="1401" dirty="0"/>
              <a:t>(7), 752–758.</a:t>
            </a:r>
          </a:p>
        </p:txBody>
      </p:sp>
      <p:sp>
        <p:nvSpPr>
          <p:cNvPr id="5" name="Arrow: Quad 4">
            <a:extLst>
              <a:ext uri="{FF2B5EF4-FFF2-40B4-BE49-F238E27FC236}">
                <a16:creationId xmlns:a16="http://schemas.microsoft.com/office/drawing/2014/main" id="{A780A40F-64EB-47AB-87D3-7EE4415A111F}"/>
              </a:ext>
            </a:extLst>
          </p:cNvPr>
          <p:cNvSpPr/>
          <p:nvPr/>
        </p:nvSpPr>
        <p:spPr>
          <a:xfrm>
            <a:off x="7977018" y="48855975"/>
            <a:ext cx="6786109" cy="676101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0E0A45-040E-4E46-8D1D-4CD494DBC979}"/>
              </a:ext>
            </a:extLst>
          </p:cNvPr>
          <p:cNvSpPr txBox="1"/>
          <p:nvPr/>
        </p:nvSpPr>
        <p:spPr>
          <a:xfrm>
            <a:off x="1036822" y="36466813"/>
            <a:ext cx="10604593" cy="255518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3201" dirty="0"/>
              <a:t>(A,C) Shaded area represents CI. (B,D) Black lines are SE. (E) AUC – area under the curve, area between the optimal path to the target and the actual path. RA – Reach area, area between average trajectories to the left and to the right targets.</a:t>
            </a:r>
            <a:endParaRPr lang="he-IL" sz="3201" dirty="0"/>
          </a:p>
          <a:p>
            <a:r>
              <a:rPr lang="en-US" sz="3201" dirty="0"/>
              <a:t>* = p&lt;0.05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C99EDD-E045-4428-95A6-65E45DAE950F}"/>
              </a:ext>
            </a:extLst>
          </p:cNvPr>
          <p:cNvGrpSpPr/>
          <p:nvPr/>
        </p:nvGrpSpPr>
        <p:grpSpPr>
          <a:xfrm>
            <a:off x="365519" y="12347960"/>
            <a:ext cx="7356229" cy="5814036"/>
            <a:chOff x="15604701" y="18075440"/>
            <a:chExt cx="7466330" cy="5901055"/>
          </a:xfrm>
        </p:grpSpPr>
        <p:pic>
          <p:nvPicPr>
            <p:cNvPr id="58" name="Picture 57" descr="Diagram&#10;&#10;Description automatically generated">
              <a:extLst>
                <a:ext uri="{FF2B5EF4-FFF2-40B4-BE49-F238E27FC236}">
                  <a16:creationId xmlns:a16="http://schemas.microsoft.com/office/drawing/2014/main" id="{5DC63121-4FA2-4B44-BC2A-DDBE06F37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DF9154A-6EE5-4D68-9A3E-0950EDFF9432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B92F1D8-008A-4C56-A1CD-B870ECE07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36A0EB-E72C-4036-997D-EC2FF2412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5B987B-6C1D-4C9B-9BEF-6859CC2A52FE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B412B4-11E1-41BF-9052-6869CF8B1E21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B4AF9E-B978-4EC4-9480-5627A2C2A920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C2D39E-9A74-4165-9B52-C8A0FF308977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DF16B8C-1BF1-41FE-A771-12A144F9CA40}"/>
              </a:ext>
            </a:extLst>
          </p:cNvPr>
          <p:cNvSpPr txBox="1"/>
          <p:nvPr/>
        </p:nvSpPr>
        <p:spPr>
          <a:xfrm>
            <a:off x="15906992" y="20955694"/>
            <a:ext cx="8367002" cy="3784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999" b="1" u="sng" dirty="0"/>
              <a:t>Effect Size Comparison</a:t>
            </a:r>
          </a:p>
          <a:p>
            <a:pPr algn="ctr" fontAlgn="t"/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Unconscious effect</a:t>
            </a:r>
          </a:p>
          <a:p>
            <a:pPr algn="ctr" fontAlgn="t"/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is </a:t>
            </a:r>
            <a:r>
              <a:rPr lang="en-US" sz="3999" dirty="0" err="1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comparableto</a:t>
            </a:r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previous papers</a:t>
            </a:r>
          </a:p>
          <a:p>
            <a:pPr algn="ctr" fontAlgn="t"/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and larger than keyboard RT effect.</a:t>
            </a:r>
          </a:p>
          <a:p>
            <a:pPr algn="ctr" fontAlgn="t"/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[</a:t>
            </a:r>
            <a:r>
              <a:rPr lang="en-US" sz="3999" dirty="0" err="1">
                <a:solidFill>
                  <a:srgbClr val="000000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lakens</a:t>
            </a:r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XXX]</a:t>
            </a:r>
            <a:endParaRPr lang="he-IL" dirty="0">
              <a:latin typeface="Arial" panose="020B0604020202020204" pitchFamily="34" charset="0"/>
            </a:endParaRPr>
          </a:p>
          <a:p>
            <a:pPr algn="ctr"/>
            <a:endParaRPr lang="he-IL" sz="3999" b="1" u="sng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5FDE7B-EC45-4256-BED4-7527D433DBDD}"/>
              </a:ext>
            </a:extLst>
          </p:cNvPr>
          <p:cNvSpPr txBox="1"/>
          <p:nvPr/>
        </p:nvSpPr>
        <p:spPr>
          <a:xfrm>
            <a:off x="37401700" y="8627352"/>
            <a:ext cx="640904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/>
              <a:t>Practice – reduce late responses incidence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33D380-F965-4599-8FE6-DF990E18DFAD}"/>
              </a:ext>
            </a:extLst>
          </p:cNvPr>
          <p:cNvSpPr txBox="1"/>
          <p:nvPr/>
        </p:nvSpPr>
        <p:spPr>
          <a:xfrm>
            <a:off x="15242102" y="4874512"/>
            <a:ext cx="70461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 fontAlgn="t"/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Pilot 2, 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N = 11, Trials = 560</a:t>
            </a:r>
            <a:endParaRPr lang="he-IL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rtl="1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day + Test day</a:t>
            </a:r>
          </a:p>
        </p:txBody>
      </p:sp>
      <p:pic>
        <p:nvPicPr>
          <p:cNvPr id="1028" name="Picture 4" descr="Tel Aviv University - Wikipedia">
            <a:extLst>
              <a:ext uri="{FF2B5EF4-FFF2-40B4-BE49-F238E27FC236}">
                <a16:creationId xmlns:a16="http://schemas.microsoft.com/office/drawing/2014/main" id="{3AD77D69-C9D9-4F05-8B9F-F1CBF4C5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" y="965300"/>
            <a:ext cx="2169442" cy="92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3A2CBAA-6F7D-48AC-94F6-C1EBC15DE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7223" y="737099"/>
            <a:ext cx="2709132" cy="138058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97C1150-007E-4AC6-87DA-E26991FD8D5C}"/>
              </a:ext>
            </a:extLst>
          </p:cNvPr>
          <p:cNvSpPr/>
          <p:nvPr/>
        </p:nvSpPr>
        <p:spPr>
          <a:xfrm>
            <a:off x="-1" y="120499"/>
            <a:ext cx="241204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Show some sensitivity!</a:t>
            </a:r>
          </a:p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Using motion tracking to improve unconscious measures</a:t>
            </a:r>
          </a:p>
        </p:txBody>
      </p:sp>
      <p:sp>
        <p:nvSpPr>
          <p:cNvPr id="93" name="Arrow: Quad 92">
            <a:extLst>
              <a:ext uri="{FF2B5EF4-FFF2-40B4-BE49-F238E27FC236}">
                <a16:creationId xmlns:a16="http://schemas.microsoft.com/office/drawing/2014/main" id="{494DCB11-0F7D-4C75-A321-FCCD0AA51CAD}"/>
              </a:ext>
            </a:extLst>
          </p:cNvPr>
          <p:cNvSpPr/>
          <p:nvPr/>
        </p:nvSpPr>
        <p:spPr>
          <a:xfrm>
            <a:off x="8518010" y="-12827697"/>
            <a:ext cx="6786109" cy="676101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7EDA13F-C3CD-4A39-B7B6-DC5653DE31AE}"/>
              </a:ext>
            </a:extLst>
          </p:cNvPr>
          <p:cNvSpPr/>
          <p:nvPr/>
        </p:nvSpPr>
        <p:spPr>
          <a:xfrm>
            <a:off x="220677" y="3749092"/>
            <a:ext cx="12942500" cy="6077304"/>
          </a:xfrm>
          <a:prstGeom prst="roundRect">
            <a:avLst>
              <a:gd name="adj" fmla="val 12837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Unconscious effect are hard to detect.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Motion tracking is continuous and richer than keyboard response.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This measure was used to unravel unconscious priming effects [1, 2, 3, 4, 5].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To date, only one study directly compared motion tracking with keyboard response [6].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Further support is necessary to verify the superiority of motion tracking as a measure of unconscious processing.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619FB8-A05F-4925-AA5D-8116DFB10555}"/>
              </a:ext>
            </a:extLst>
          </p:cNvPr>
          <p:cNvSpPr/>
          <p:nvPr/>
        </p:nvSpPr>
        <p:spPr>
          <a:xfrm>
            <a:off x="3855953" y="3184670"/>
            <a:ext cx="3687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0FC65E-A000-49AD-BF0F-F8453B593251}"/>
              </a:ext>
            </a:extLst>
          </p:cNvPr>
          <p:cNvSpPr/>
          <p:nvPr/>
        </p:nvSpPr>
        <p:spPr>
          <a:xfrm>
            <a:off x="511596" y="3350154"/>
            <a:ext cx="762419" cy="923330"/>
          </a:xfrm>
          <a:prstGeom prst="rect">
            <a:avLst/>
          </a:prstGeom>
          <a:noFill/>
          <a:effectLst>
            <a:glow rad="622300">
              <a:schemeClr val="accent1">
                <a:satMod val="175000"/>
                <a:alpha val="36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24DD997-962F-4A3C-9855-42570540BDF5}"/>
              </a:ext>
            </a:extLst>
          </p:cNvPr>
          <p:cNvSpPr/>
          <p:nvPr/>
        </p:nvSpPr>
        <p:spPr>
          <a:xfrm>
            <a:off x="5201766" y="19233506"/>
            <a:ext cx="21906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AA06C7D-6040-4486-82B0-ABB76E4A9A6B}"/>
              </a:ext>
            </a:extLst>
          </p:cNvPr>
          <p:cNvSpPr/>
          <p:nvPr/>
        </p:nvSpPr>
        <p:spPr>
          <a:xfrm>
            <a:off x="17223977" y="3262410"/>
            <a:ext cx="2713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2F0D6996-E475-4FC6-98BF-2D901997D5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369454" y="21457735"/>
            <a:ext cx="7500798" cy="7030991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6B8F5C0-3093-4FE7-BD47-95E2381A9D18}"/>
              </a:ext>
            </a:extLst>
          </p:cNvPr>
          <p:cNvGrpSpPr/>
          <p:nvPr/>
        </p:nvGrpSpPr>
        <p:grpSpPr>
          <a:xfrm>
            <a:off x="299591" y="18511031"/>
            <a:ext cx="2937371" cy="2937371"/>
            <a:chOff x="12094310" y="2641273"/>
            <a:chExt cx="2937371" cy="2937371"/>
          </a:xfrm>
        </p:grpSpPr>
        <p:pic>
          <p:nvPicPr>
            <p:cNvPr id="107" name="Graphic 106" descr="Right pointing backhand index with solid fill">
              <a:extLst>
                <a:ext uri="{FF2B5EF4-FFF2-40B4-BE49-F238E27FC236}">
                  <a16:creationId xmlns:a16="http://schemas.microsoft.com/office/drawing/2014/main" id="{0BAB58C5-DBDC-4714-A7CE-5EC01719D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A3C9618-F8E8-4EF3-B958-6F0BB98C9FA0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72795D-2DD0-4526-A8B9-42425741F0D8}"/>
              </a:ext>
            </a:extLst>
          </p:cNvPr>
          <p:cNvGrpSpPr/>
          <p:nvPr/>
        </p:nvGrpSpPr>
        <p:grpSpPr>
          <a:xfrm>
            <a:off x="14125560" y="24888065"/>
            <a:ext cx="10988151" cy="9293290"/>
            <a:chOff x="1123976" y="44978116"/>
            <a:chExt cx="10988151" cy="92932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65B2E4E-611A-4F5C-A116-8A6A54F4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3976" y="44978116"/>
              <a:ext cx="10988151" cy="929329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12472BE-C5DA-43AD-8E88-297FD983132D}"/>
                </a:ext>
              </a:extLst>
            </p:cNvPr>
            <p:cNvSpPr txBox="1"/>
            <p:nvPr/>
          </p:nvSpPr>
          <p:spPr>
            <a:xfrm>
              <a:off x="3967708" y="46788364"/>
              <a:ext cx="1620983" cy="7081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1" b="1" dirty="0"/>
                <a:t>Keyboard</a:t>
              </a:r>
            </a:p>
            <a:p>
              <a:pPr algn="ctr"/>
              <a:r>
                <a:rPr lang="en-US" sz="2001" dirty="0"/>
                <a:t>RT</a:t>
              </a:r>
              <a:endParaRPr lang="he-IL" sz="200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4FAB2E7-44D7-4725-B241-A468D842B43C}"/>
                </a:ext>
              </a:extLst>
            </p:cNvPr>
            <p:cNvSpPr txBox="1"/>
            <p:nvPr/>
          </p:nvSpPr>
          <p:spPr>
            <a:xfrm>
              <a:off x="5208659" y="49563107"/>
              <a:ext cx="2183767" cy="10160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1" b="1" dirty="0"/>
                <a:t>Mouse</a:t>
              </a:r>
            </a:p>
            <a:p>
              <a:pPr algn="ctr"/>
              <a:r>
                <a:rPr lang="en-US" sz="2001" b="1" dirty="0"/>
                <a:t>Tracking</a:t>
              </a:r>
            </a:p>
            <a:p>
              <a:pPr algn="ctr"/>
              <a:r>
                <a:rPr lang="en-US" sz="2001" dirty="0"/>
                <a:t>AUC</a:t>
              </a:r>
              <a:endParaRPr lang="he-IL" sz="200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2649D1D-9844-4094-B2A0-2B463D830393}"/>
                </a:ext>
              </a:extLst>
            </p:cNvPr>
            <p:cNvSpPr txBox="1"/>
            <p:nvPr/>
          </p:nvSpPr>
          <p:spPr>
            <a:xfrm>
              <a:off x="6652838" y="45847451"/>
              <a:ext cx="2183767" cy="10160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1" b="1" dirty="0"/>
                <a:t>Motion</a:t>
              </a:r>
            </a:p>
            <a:p>
              <a:pPr algn="ctr"/>
              <a:r>
                <a:rPr lang="en-US" sz="2001" b="1" dirty="0"/>
                <a:t>Tracking</a:t>
              </a:r>
            </a:p>
            <a:p>
              <a:pPr algn="ctr"/>
              <a:r>
                <a:rPr lang="en-US" sz="2001" dirty="0"/>
                <a:t>RA</a:t>
              </a:r>
              <a:endParaRPr lang="he-IL" sz="200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6CAE06-9237-4950-A291-65240FCE7780}"/>
                </a:ext>
              </a:extLst>
            </p:cNvPr>
            <p:cNvSpPr txBox="1"/>
            <p:nvPr/>
          </p:nvSpPr>
          <p:spPr>
            <a:xfrm>
              <a:off x="8149128" y="47491271"/>
              <a:ext cx="2183767" cy="10160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1" b="1" dirty="0"/>
                <a:t>Motion</a:t>
              </a:r>
            </a:p>
            <a:p>
              <a:pPr algn="ctr"/>
              <a:r>
                <a:rPr lang="en-US" sz="2001" b="1" dirty="0"/>
                <a:t>Tracking</a:t>
              </a:r>
            </a:p>
            <a:p>
              <a:pPr algn="ctr"/>
              <a:r>
                <a:rPr lang="en-US" sz="2001" dirty="0"/>
                <a:t>RA</a:t>
              </a:r>
              <a:endParaRPr lang="he-IL" sz="200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E4CA635-CBF0-41D5-867D-82C7870333FB}"/>
              </a:ext>
            </a:extLst>
          </p:cNvPr>
          <p:cNvGrpSpPr/>
          <p:nvPr/>
        </p:nvGrpSpPr>
        <p:grpSpPr>
          <a:xfrm>
            <a:off x="39303" y="2575444"/>
            <a:ext cx="2937371" cy="2937371"/>
            <a:chOff x="12094310" y="2641273"/>
            <a:chExt cx="2937371" cy="2937371"/>
          </a:xfrm>
        </p:grpSpPr>
        <p:pic>
          <p:nvPicPr>
            <p:cNvPr id="130" name="Graphic 129" descr="Right pointing backhand index with solid fill">
              <a:extLst>
                <a:ext uri="{FF2B5EF4-FFF2-40B4-BE49-F238E27FC236}">
                  <a16:creationId xmlns:a16="http://schemas.microsoft.com/office/drawing/2014/main" id="{8C70B617-3DB7-4E83-B22F-79E1FD64B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BD10ED3-2616-4EB4-B36A-35532EB6D6B3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A32C6F3-B883-4C96-8CE2-2F8478F8071C}"/>
              </a:ext>
            </a:extLst>
          </p:cNvPr>
          <p:cNvGrpSpPr/>
          <p:nvPr/>
        </p:nvGrpSpPr>
        <p:grpSpPr>
          <a:xfrm>
            <a:off x="13324909" y="2575444"/>
            <a:ext cx="2937371" cy="2937371"/>
            <a:chOff x="12094310" y="2641273"/>
            <a:chExt cx="2937371" cy="2937371"/>
          </a:xfrm>
        </p:grpSpPr>
        <p:pic>
          <p:nvPicPr>
            <p:cNvPr id="133" name="Graphic 132" descr="Right pointing backhand index with solid fill">
              <a:extLst>
                <a:ext uri="{FF2B5EF4-FFF2-40B4-BE49-F238E27FC236}">
                  <a16:creationId xmlns:a16="http://schemas.microsoft.com/office/drawing/2014/main" id="{BDFCAFFD-993B-4544-8F11-F85CFE17D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D6F434D-BEF0-491E-A32E-BC6C6FDD0ADD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FDE08114-2A0E-4609-A6D8-2C0C6F64CC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374440" y="28583342"/>
            <a:ext cx="7500798" cy="703098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064B98B7-BE05-49B1-ABBB-0B0571595E16}"/>
              </a:ext>
            </a:extLst>
          </p:cNvPr>
          <p:cNvSpPr txBox="1"/>
          <p:nvPr/>
        </p:nvSpPr>
        <p:spPr>
          <a:xfrm>
            <a:off x="-1" y="1906955"/>
            <a:ext cx="24120476" cy="11389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1" dirty="0" err="1"/>
              <a:t>Khen</a:t>
            </a:r>
            <a:r>
              <a:rPr lang="en-US" sz="3201" dirty="0"/>
              <a:t> Heller</a:t>
            </a:r>
            <a:r>
              <a:rPr lang="en-US" sz="3201" baseline="30000" dirty="0"/>
              <a:t>1</a:t>
            </a:r>
            <a:r>
              <a:rPr lang="en-US" sz="3201" dirty="0"/>
              <a:t>, </a:t>
            </a:r>
            <a:r>
              <a:rPr lang="en-US" sz="3201" dirty="0" err="1"/>
              <a:t>Liad</a:t>
            </a:r>
            <a:r>
              <a:rPr lang="en-US" sz="3201" dirty="0"/>
              <a:t> Mudrik</a:t>
            </a:r>
            <a:r>
              <a:rPr lang="en-US" sz="3201" baseline="30000" dirty="0"/>
              <a:t>1,2</a:t>
            </a:r>
            <a:r>
              <a:rPr lang="en-US" sz="3201" dirty="0"/>
              <a:t> and Craig S. Chapman</a:t>
            </a:r>
            <a:r>
              <a:rPr lang="en-US" sz="3201" baseline="30000" dirty="0"/>
              <a:t>3,4</a:t>
            </a:r>
          </a:p>
          <a:p>
            <a:pPr algn="ctr"/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dirty="0" err="1"/>
              <a:t>Sagol</a:t>
            </a:r>
            <a:r>
              <a:rPr lang="en-US" dirty="0"/>
              <a:t> School of Neuroscience, Tel Aviv University; </a:t>
            </a:r>
            <a:r>
              <a:rPr lang="en-US" b="1" dirty="0"/>
              <a:t>2</a:t>
            </a:r>
            <a:r>
              <a:rPr lang="en-US" dirty="0"/>
              <a:t> School of Psychological Sciences, Tel Aviv University; </a:t>
            </a:r>
            <a:r>
              <a:rPr lang="en-US" b="1" dirty="0"/>
              <a:t>3</a:t>
            </a:r>
            <a:r>
              <a:rPr lang="en-US" dirty="0"/>
              <a:t> Faculty of Kinesiology, Sport, and Recreation, University of Alberta, Edmonton, AB, Canada; </a:t>
            </a:r>
            <a:r>
              <a:rPr lang="en-US" b="1" dirty="0"/>
              <a:t>4</a:t>
            </a:r>
            <a:r>
              <a:rPr lang="en-US" dirty="0"/>
              <a:t> Neuroscience and Mental Health Institute University of Alberta Edmonton, Alberta, Canada</a:t>
            </a:r>
            <a:endParaRPr lang="he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C06AC-7F2E-40F3-A871-8C74CBE6D826}"/>
              </a:ext>
            </a:extLst>
          </p:cNvPr>
          <p:cNvSpPr/>
          <p:nvPr/>
        </p:nvSpPr>
        <p:spPr>
          <a:xfrm>
            <a:off x="13725940" y="8019948"/>
            <a:ext cx="2974309" cy="1947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1" b="1" dirty="0"/>
              <a:t>Practice</a:t>
            </a:r>
            <a:endParaRPr lang="en-US" sz="2400" b="1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6 blocks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w/o prime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856E3A-88F9-4A49-8D31-B61D33D0FE44}"/>
              </a:ext>
            </a:extLst>
          </p:cNvPr>
          <p:cNvSpPr/>
          <p:nvPr/>
        </p:nvSpPr>
        <p:spPr>
          <a:xfrm>
            <a:off x="16930782" y="8019948"/>
            <a:ext cx="1524637" cy="1947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1" b="1" dirty="0"/>
              <a:t>Practice</a:t>
            </a:r>
            <a:endParaRPr lang="en-US" sz="2400" b="1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1 block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w/o prime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8BE9F8-127C-4690-9C4F-F12600875D2F}"/>
              </a:ext>
            </a:extLst>
          </p:cNvPr>
          <p:cNvSpPr/>
          <p:nvPr/>
        </p:nvSpPr>
        <p:spPr>
          <a:xfrm>
            <a:off x="18475859" y="8019948"/>
            <a:ext cx="1622750" cy="1947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1" b="1" dirty="0"/>
              <a:t>Practice</a:t>
            </a:r>
            <a:endParaRPr lang="en-US" sz="2400" b="1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1 block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 prime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1B5E20-2CA9-4E83-A37E-BC37FF5B572A}"/>
              </a:ext>
            </a:extLst>
          </p:cNvPr>
          <p:cNvSpPr/>
          <p:nvPr/>
        </p:nvSpPr>
        <p:spPr>
          <a:xfrm>
            <a:off x="20081624" y="8019948"/>
            <a:ext cx="3858482" cy="1947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1" b="1" dirty="0"/>
              <a:t>Test</a:t>
            </a:r>
            <a:endParaRPr lang="en-US" sz="2400" b="1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12 block2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 prime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75C0271-9AF7-4528-B22C-838B60B79B27}"/>
              </a:ext>
            </a:extLst>
          </p:cNvPr>
          <p:cNvCxnSpPr>
            <a:cxnSpLocks/>
          </p:cNvCxnSpPr>
          <p:nvPr/>
        </p:nvCxnSpPr>
        <p:spPr>
          <a:xfrm>
            <a:off x="18461976" y="8041407"/>
            <a:ext cx="0" cy="190924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88509A-A0DC-4446-AB14-0679183B9718}"/>
              </a:ext>
            </a:extLst>
          </p:cNvPr>
          <p:cNvCxnSpPr>
            <a:cxnSpLocks/>
          </p:cNvCxnSpPr>
          <p:nvPr/>
        </p:nvCxnSpPr>
        <p:spPr>
          <a:xfrm>
            <a:off x="20090295" y="8041407"/>
            <a:ext cx="0" cy="190924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758A4DD2-FC9C-4A7E-9B68-3C719AD8C698}"/>
              </a:ext>
            </a:extLst>
          </p:cNvPr>
          <p:cNvSpPr/>
          <p:nvPr/>
        </p:nvSpPr>
        <p:spPr>
          <a:xfrm rot="5400000">
            <a:off x="20220100" y="4253315"/>
            <a:ext cx="462073" cy="6892922"/>
          </a:xfrm>
          <a:prstGeom prst="leftBrace">
            <a:avLst>
              <a:gd name="adj1" fmla="val 50457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1957F5-283A-46D5-96A4-981161B3C739}"/>
              </a:ext>
            </a:extLst>
          </p:cNvPr>
          <p:cNvSpPr txBox="1"/>
          <p:nvPr/>
        </p:nvSpPr>
        <p:spPr>
          <a:xfrm>
            <a:off x="16648577" y="6360958"/>
            <a:ext cx="770398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 fontAlgn="t"/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Pilot 1, 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N = 10 Trials = 240</a:t>
            </a:r>
            <a:endParaRPr lang="he-IL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rtl="1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Test day</a:t>
            </a:r>
            <a:endParaRPr lang="he-IL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2D50DB73-AB34-4412-9CF1-9FC8E36FE73D}"/>
              </a:ext>
            </a:extLst>
          </p:cNvPr>
          <p:cNvSpPr/>
          <p:nvPr/>
        </p:nvSpPr>
        <p:spPr>
          <a:xfrm rot="5400000">
            <a:off x="18651885" y="1175342"/>
            <a:ext cx="493294" cy="10171658"/>
          </a:xfrm>
          <a:prstGeom prst="leftBrace">
            <a:avLst>
              <a:gd name="adj1" fmla="val 50457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C4B54-EBEC-4786-AD26-1C29D557FC99}"/>
              </a:ext>
            </a:extLst>
          </p:cNvPr>
          <p:cNvSpPr/>
          <p:nvPr/>
        </p:nvSpPr>
        <p:spPr>
          <a:xfrm>
            <a:off x="13048459" y="10152274"/>
            <a:ext cx="1130373" cy="8460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04A558F-5E7F-43BF-B78C-F73D937FCF60}"/>
              </a:ext>
            </a:extLst>
          </p:cNvPr>
          <p:cNvGrpSpPr/>
          <p:nvPr/>
        </p:nvGrpSpPr>
        <p:grpSpPr>
          <a:xfrm>
            <a:off x="7110259" y="12347957"/>
            <a:ext cx="6308421" cy="6375113"/>
            <a:chOff x="2423968" y="35068848"/>
            <a:chExt cx="6308420" cy="637511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5BC72C-A19C-4D57-A196-481118E73E5E}"/>
                </a:ext>
              </a:extLst>
            </p:cNvPr>
            <p:cNvSpPr/>
            <p:nvPr/>
          </p:nvSpPr>
          <p:spPr>
            <a:xfrm>
              <a:off x="4865827" y="35992604"/>
              <a:ext cx="2840399" cy="4414279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CEA963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141925-F4C5-42E1-9FEF-D50C9F6294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49"/>
              <a:ext cx="56076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692880-0B3C-4D40-AD95-449D2FEF4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71"/>
              <a:ext cx="0" cy="55656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405900-25AF-40C4-B222-FC482446D854}"/>
                </a:ext>
              </a:extLst>
            </p:cNvPr>
            <p:cNvSpPr txBox="1"/>
            <p:nvPr/>
          </p:nvSpPr>
          <p:spPr>
            <a:xfrm>
              <a:off x="2423968" y="37410633"/>
              <a:ext cx="681222" cy="707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999" dirty="0"/>
                <a:t>Z</a:t>
              </a:r>
              <a:endParaRPr lang="he-IL" sz="3999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26B245-75B7-4D91-B86C-604B8235DD6E}"/>
                </a:ext>
              </a:extLst>
            </p:cNvPr>
            <p:cNvSpPr txBox="1"/>
            <p:nvPr/>
          </p:nvSpPr>
          <p:spPr>
            <a:xfrm>
              <a:off x="5857933" y="40736203"/>
              <a:ext cx="2289279" cy="707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999" dirty="0"/>
                <a:t>X</a:t>
              </a:r>
              <a:endParaRPr lang="he-IL" sz="3999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F40122-BB51-4010-9055-806941E3FFD6}"/>
                </a:ext>
              </a:extLst>
            </p:cNvPr>
            <p:cNvSpPr/>
            <p:nvPr/>
          </p:nvSpPr>
          <p:spPr>
            <a:xfrm>
              <a:off x="4781038" y="35992604"/>
              <a:ext cx="1399003" cy="4769330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2C4750-02B5-44BD-9135-C892035B21A3}"/>
                </a:ext>
              </a:extLst>
            </p:cNvPr>
            <p:cNvSpPr/>
            <p:nvPr/>
          </p:nvSpPr>
          <p:spPr>
            <a:xfrm>
              <a:off x="6180041" y="36024399"/>
              <a:ext cx="1557981" cy="4716336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842E46-4C3C-47DC-A8D6-27C0F696BC69}"/>
                </a:ext>
              </a:extLst>
            </p:cNvPr>
            <p:cNvSpPr/>
            <p:nvPr/>
          </p:nvSpPr>
          <p:spPr>
            <a:xfrm>
              <a:off x="3460747" y="35068848"/>
              <a:ext cx="5271638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5400" dirty="0"/>
                <a:t>Screen</a:t>
              </a:r>
              <a:endParaRPr lang="he-IL" sz="5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6D1CC43-1CC6-40D1-BE39-44076E8DD321}"/>
                </a:ext>
              </a:extLst>
            </p:cNvPr>
            <p:cNvSpPr txBox="1"/>
            <p:nvPr/>
          </p:nvSpPr>
          <p:spPr>
            <a:xfrm>
              <a:off x="4383886" y="36154226"/>
              <a:ext cx="3572291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800" b="1" dirty="0"/>
                <a:t>RA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528520-7ED4-4E12-956E-88ADD37AB58F}"/>
              </a:ext>
            </a:extLst>
          </p:cNvPr>
          <p:cNvSpPr txBox="1"/>
          <p:nvPr/>
        </p:nvSpPr>
        <p:spPr>
          <a:xfrm>
            <a:off x="369455" y="10423676"/>
            <a:ext cx="1271240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u="sng" dirty="0"/>
              <a:t>Measure</a:t>
            </a:r>
          </a:p>
          <a:p>
            <a:pPr algn="ctr"/>
            <a:r>
              <a:rPr lang="en-US" sz="3600" b="1" dirty="0"/>
              <a:t>RA:</a:t>
            </a:r>
            <a:r>
              <a:rPr lang="en-US" sz="3600" dirty="0"/>
              <a:t> reach area between average paths to the </a:t>
            </a:r>
            <a:r>
              <a:rPr lang="en-US" sz="3600" dirty="0">
                <a:solidFill>
                  <a:srgbClr val="FFC000"/>
                </a:solidFill>
              </a:rPr>
              <a:t>left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sz="3600" dirty="0"/>
              <a:t> targets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0D6044-1791-4B33-AE33-980CA48193CA}"/>
              </a:ext>
            </a:extLst>
          </p:cNvPr>
          <p:cNvSpPr txBox="1"/>
          <p:nvPr/>
        </p:nvSpPr>
        <p:spPr>
          <a:xfrm>
            <a:off x="10129251" y="20959483"/>
            <a:ext cx="6391312" cy="70775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999" b="1" u="sng" dirty="0"/>
              <a:t>Pilot 1</a:t>
            </a:r>
            <a:endParaRPr lang="he-IL" sz="3999" b="1" u="sng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494C5B3-8234-499C-82EF-BBA432158C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8085095" y="21515263"/>
            <a:ext cx="7500798" cy="703099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89512F2-097A-47B6-A450-C3079C6822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8192045" y="28435381"/>
            <a:ext cx="7500798" cy="703098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EEB58A8-C024-4450-8BE3-1F10D3F080F3}"/>
              </a:ext>
            </a:extLst>
          </p:cNvPr>
          <p:cNvSpPr txBox="1"/>
          <p:nvPr/>
        </p:nvSpPr>
        <p:spPr>
          <a:xfrm>
            <a:off x="13087729" y="10423237"/>
            <a:ext cx="1271240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t"/>
            <a:r>
              <a:rPr 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Task:</a:t>
            </a:r>
            <a:endParaRPr lang="he-IL" sz="3600" dirty="0">
              <a:latin typeface="Arial" panose="020B0604020202020204" pitchFamily="34" charset="0"/>
            </a:endParaRPr>
          </a:p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Classify target as natural / artificial [7]</a:t>
            </a:r>
            <a:endParaRPr lang="he-IL" sz="3600" dirty="0">
              <a:latin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5EE760-BA73-43DB-B675-CC885D0391DC}"/>
              </a:ext>
            </a:extLst>
          </p:cNvPr>
          <p:cNvGrpSpPr/>
          <p:nvPr/>
        </p:nvGrpSpPr>
        <p:grpSpPr>
          <a:xfrm>
            <a:off x="11285624" y="28518636"/>
            <a:ext cx="1961344" cy="1016063"/>
            <a:chOff x="11173228" y="35613974"/>
            <a:chExt cx="1961344" cy="106022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2AD673-6651-46F3-9FCB-847F0E6FC19A}"/>
                </a:ext>
              </a:extLst>
            </p:cNvPr>
            <p:cNvSpPr txBox="1"/>
            <p:nvPr/>
          </p:nvSpPr>
          <p:spPr>
            <a:xfrm>
              <a:off x="11908971" y="35613974"/>
              <a:ext cx="470211" cy="802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b="1" dirty="0"/>
                <a:t>*</a:t>
              </a:r>
              <a:endParaRPr lang="he-IL" sz="440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BDD554-2E41-4E5D-A558-3826E590DE90}"/>
                </a:ext>
              </a:extLst>
            </p:cNvPr>
            <p:cNvSpPr/>
            <p:nvPr/>
          </p:nvSpPr>
          <p:spPr>
            <a:xfrm>
              <a:off x="11201400" y="36173229"/>
              <a:ext cx="1905000" cy="4372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6F1B1C-C1FC-4542-9567-8A2FB831D62A}"/>
                </a:ext>
              </a:extLst>
            </p:cNvPr>
            <p:cNvSpPr/>
            <p:nvPr/>
          </p:nvSpPr>
          <p:spPr>
            <a:xfrm>
              <a:off x="11173228" y="36594517"/>
              <a:ext cx="1961344" cy="7968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71761B1-3215-4749-AF7A-F6D19E9E866C}"/>
              </a:ext>
            </a:extLst>
          </p:cNvPr>
          <p:cNvGrpSpPr/>
          <p:nvPr/>
        </p:nvGrpSpPr>
        <p:grpSpPr>
          <a:xfrm>
            <a:off x="3865374" y="28289278"/>
            <a:ext cx="1961344" cy="1016063"/>
            <a:chOff x="11173228" y="35613974"/>
            <a:chExt cx="1961344" cy="106022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CCC45FC-ACE1-45CB-8FC9-BC9928A8909C}"/>
                </a:ext>
              </a:extLst>
            </p:cNvPr>
            <p:cNvSpPr txBox="1"/>
            <p:nvPr/>
          </p:nvSpPr>
          <p:spPr>
            <a:xfrm>
              <a:off x="11908971" y="35613974"/>
              <a:ext cx="470211" cy="802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b="1" dirty="0"/>
                <a:t>*</a:t>
              </a:r>
              <a:endParaRPr lang="he-IL" sz="4400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0AF9E17-0BE5-4A34-B97D-F1BFDE9F3CA0}"/>
                </a:ext>
              </a:extLst>
            </p:cNvPr>
            <p:cNvSpPr/>
            <p:nvPr/>
          </p:nvSpPr>
          <p:spPr>
            <a:xfrm>
              <a:off x="11201400" y="36173229"/>
              <a:ext cx="1905000" cy="4372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8E45F45-8807-46D6-93D5-3E2DC3AC1722}"/>
                </a:ext>
              </a:extLst>
            </p:cNvPr>
            <p:cNvSpPr/>
            <p:nvPr/>
          </p:nvSpPr>
          <p:spPr>
            <a:xfrm>
              <a:off x="11173228" y="36594517"/>
              <a:ext cx="1961344" cy="7968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FC639FE-5426-4042-BC06-F9EBB03D7626}"/>
              </a:ext>
            </a:extLst>
          </p:cNvPr>
          <p:cNvSpPr txBox="1"/>
          <p:nvPr/>
        </p:nvSpPr>
        <p:spPr>
          <a:xfrm>
            <a:off x="6713212" y="23103209"/>
            <a:ext cx="4637737" cy="58490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1" b="1" dirty="0"/>
              <a:t>Average Trajectory</a:t>
            </a:r>
            <a:endParaRPr lang="he-IL" sz="3201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0CC4F-BD81-4868-8CF9-0ABF2A9C15DD}"/>
              </a:ext>
            </a:extLst>
          </p:cNvPr>
          <p:cNvSpPr txBox="1"/>
          <p:nvPr/>
        </p:nvSpPr>
        <p:spPr>
          <a:xfrm>
            <a:off x="7377196" y="30365701"/>
            <a:ext cx="4637737" cy="58490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1" b="1" dirty="0"/>
              <a:t>Reach Area</a:t>
            </a:r>
            <a:endParaRPr lang="he-IL" sz="3201" b="1" dirty="0"/>
          </a:p>
        </p:txBody>
      </p:sp>
    </p:spTree>
    <p:extLst>
      <p:ext uri="{BB962C8B-B14F-4D97-AF65-F5344CB8AC3E}">
        <p14:creationId xmlns:p14="http://schemas.microsoft.com/office/powerpoint/2010/main" val="31586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589D6DF-9611-446B-B138-FFC0B3DDFECA}"/>
              </a:ext>
            </a:extLst>
          </p:cNvPr>
          <p:cNvSpPr/>
          <p:nvPr/>
        </p:nvSpPr>
        <p:spPr>
          <a:xfrm>
            <a:off x="192045" y="394808"/>
            <a:ext cx="9886715" cy="42110933"/>
          </a:xfrm>
          <a:prstGeom prst="roundRect">
            <a:avLst>
              <a:gd name="adj" fmla="val 6814"/>
            </a:avLst>
          </a:prstGeom>
          <a:solidFill>
            <a:schemeClr val="bg1"/>
          </a:solidFill>
          <a:ln w="7620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Motion tracking yields a significant effect for unconscious priming.</a:t>
            </a:r>
            <a:endParaRPr lang="he-IL" sz="1599" dirty="0">
              <a:latin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18392DE-9215-41FB-AF86-7F87959E4F33}"/>
              </a:ext>
            </a:extLst>
          </p:cNvPr>
          <p:cNvSpPr/>
          <p:nvPr/>
        </p:nvSpPr>
        <p:spPr>
          <a:xfrm>
            <a:off x="10762520" y="10084922"/>
            <a:ext cx="10695352" cy="32720908"/>
          </a:xfrm>
          <a:prstGeom prst="roundRect">
            <a:avLst>
              <a:gd name="adj" fmla="val 5671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fontAlgn="t"/>
            <a:endParaRPr lang="en-US" sz="1401" b="1" u="sng" dirty="0">
              <a:solidFill>
                <a:srgbClr val="000000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algn="ctr" fontAlgn="t"/>
            <a:r>
              <a:rPr 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Design:</a:t>
            </a: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b="1" u="sng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ctr" fontAlgn="t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8C5B3A7-F3EB-455E-BD75-FB87377C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667938" y="15923120"/>
            <a:ext cx="10186526" cy="64950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08AA15-D535-48A4-9094-5C5493429D49}"/>
              </a:ext>
            </a:extLst>
          </p:cNvPr>
          <p:cNvGrpSpPr/>
          <p:nvPr/>
        </p:nvGrpSpPr>
        <p:grpSpPr>
          <a:xfrm>
            <a:off x="-13726371" y="7637955"/>
            <a:ext cx="4483871" cy="7230533"/>
            <a:chOff x="744645" y="17044547"/>
            <a:chExt cx="4483871" cy="72305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28D006-F22B-4135-81DD-608A6111D0A8}"/>
                </a:ext>
              </a:extLst>
            </p:cNvPr>
            <p:cNvSpPr/>
            <p:nvPr/>
          </p:nvSpPr>
          <p:spPr>
            <a:xfrm>
              <a:off x="2319452" y="17044547"/>
              <a:ext cx="2909064" cy="1947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blocks, w/o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11ADD6-0EB7-4C11-BA91-D50193BCE8E9}"/>
                </a:ext>
              </a:extLst>
            </p:cNvPr>
            <p:cNvSpPr/>
            <p:nvPr/>
          </p:nvSpPr>
          <p:spPr>
            <a:xfrm>
              <a:off x="2319451" y="19161214"/>
              <a:ext cx="2909065" cy="51138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w/o prime</a:t>
              </a:r>
            </a:p>
            <a:p>
              <a:pPr algn="ctr"/>
              <a:endParaRPr lang="en-US" sz="1401" dirty="0"/>
            </a:p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with prime</a:t>
              </a:r>
            </a:p>
            <a:p>
              <a:pPr algn="ctr"/>
              <a:endParaRPr lang="en-US" sz="2400" dirty="0"/>
            </a:p>
            <a:p>
              <a:pPr algn="ctr"/>
              <a:endParaRPr lang="en-US" sz="5400" dirty="0"/>
            </a:p>
            <a:p>
              <a:pPr algn="ctr"/>
              <a:r>
                <a:rPr lang="en-US" sz="3201" b="1" dirty="0"/>
                <a:t>Test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 blocks, with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B6ECC8-233D-4776-ADB4-40597FE3E13D}"/>
                </a:ext>
              </a:extLst>
            </p:cNvPr>
            <p:cNvSpPr txBox="1"/>
            <p:nvPr/>
          </p:nvSpPr>
          <p:spPr>
            <a:xfrm>
              <a:off x="744645" y="17736175"/>
              <a:ext cx="1413933" cy="9538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799" b="1" dirty="0"/>
                <a:t>Practice</a:t>
              </a:r>
              <a:br>
                <a:rPr lang="en-US" sz="2799" b="1" dirty="0"/>
              </a:br>
              <a:r>
                <a:rPr lang="en-US" sz="2799" b="1" dirty="0"/>
                <a:t>Day</a:t>
              </a:r>
              <a:endParaRPr lang="he-IL" sz="2799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397033-1F54-4603-B68B-7CDFA6EE683F}"/>
                </a:ext>
              </a:extLst>
            </p:cNvPr>
            <p:cNvSpPr txBox="1"/>
            <p:nvPr/>
          </p:nvSpPr>
          <p:spPr>
            <a:xfrm>
              <a:off x="744645" y="20940811"/>
              <a:ext cx="1413933" cy="9538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799" b="1" dirty="0"/>
                <a:t>Test</a:t>
              </a:r>
              <a:br>
                <a:rPr lang="en-US" sz="2799" b="1" dirty="0"/>
              </a:br>
              <a:r>
                <a:rPr lang="en-US" sz="2799" b="1" dirty="0"/>
                <a:t>Day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2FE252-6B4A-48B9-A5C4-F6C73DB1AD0B}"/>
                </a:ext>
              </a:extLst>
            </p:cNvPr>
            <p:cNvCxnSpPr>
              <a:cxnSpLocks/>
            </p:cNvCxnSpPr>
            <p:nvPr/>
          </p:nvCxnSpPr>
          <p:spPr>
            <a:xfrm>
              <a:off x="2313080" y="20168752"/>
              <a:ext cx="291543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BD7BBA-D00B-45E9-BD94-535649B8DEC6}"/>
                </a:ext>
              </a:extLst>
            </p:cNvPr>
            <p:cNvCxnSpPr>
              <a:cxnSpLocks/>
            </p:cNvCxnSpPr>
            <p:nvPr/>
          </p:nvCxnSpPr>
          <p:spPr>
            <a:xfrm>
              <a:off x="2313080" y="21343124"/>
              <a:ext cx="291543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4F435E3-966A-402A-85B2-1F91C71000FD}"/>
              </a:ext>
            </a:extLst>
          </p:cNvPr>
          <p:cNvSpPr txBox="1"/>
          <p:nvPr/>
        </p:nvSpPr>
        <p:spPr>
          <a:xfrm>
            <a:off x="1802093" y="21005939"/>
            <a:ext cx="6391312" cy="70775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999" b="1" u="sng" dirty="0"/>
              <a:t>Pilot 1</a:t>
            </a:r>
            <a:endParaRPr lang="he-IL" sz="3999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FC04-691A-4B8F-A7B8-E16EA8EA9ED4}"/>
              </a:ext>
            </a:extLst>
          </p:cNvPr>
          <p:cNvSpPr txBox="1"/>
          <p:nvPr/>
        </p:nvSpPr>
        <p:spPr>
          <a:xfrm>
            <a:off x="12789351" y="38051266"/>
            <a:ext cx="11269802" cy="31408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99" dirty="0"/>
              <a:t>References:</a:t>
            </a:r>
          </a:p>
          <a:p>
            <a:r>
              <a:rPr lang="en-US" sz="1401" dirty="0"/>
              <a:t>[1] </a:t>
            </a:r>
            <a:r>
              <a:rPr lang="en-US" sz="1401" dirty="0" err="1"/>
              <a:t>Finkbeiner</a:t>
            </a:r>
            <a:r>
              <a:rPr lang="en-US" sz="1401" dirty="0"/>
              <a:t>, M., &amp; Friedman, J. (2011). The Flexibility of </a:t>
            </a:r>
            <a:r>
              <a:rPr lang="en-US" sz="1401" dirty="0" err="1"/>
              <a:t>Nonconsciously</a:t>
            </a:r>
            <a:r>
              <a:rPr lang="en-US" sz="1401" dirty="0"/>
              <a:t> Deployed Cognitive Processes: Evidence from Masked Congruence Priming. </a:t>
            </a:r>
            <a:r>
              <a:rPr lang="en-US" sz="1401" i="1" dirty="0" err="1"/>
              <a:t>PLoS</a:t>
            </a:r>
            <a:r>
              <a:rPr lang="en-US" sz="1401" i="1" dirty="0"/>
              <a:t> ONE</a:t>
            </a:r>
            <a:r>
              <a:rPr lang="en-US" sz="1401" dirty="0"/>
              <a:t>, </a:t>
            </a:r>
            <a:r>
              <a:rPr lang="en-US" sz="1401" i="1" dirty="0"/>
              <a:t>6</a:t>
            </a:r>
            <a:r>
              <a:rPr lang="en-US" sz="1401" dirty="0"/>
              <a:t>(2), e17095.</a:t>
            </a:r>
            <a:endParaRPr lang="en-US" sz="1401" dirty="0"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1401" dirty="0"/>
              <a:t>[2]</a:t>
            </a:r>
            <a:r>
              <a:rPr lang="en-US" sz="140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/>
              <a:t>Friedman, J., &amp; </a:t>
            </a:r>
            <a:r>
              <a:rPr lang="en-US" sz="1401" dirty="0" err="1"/>
              <a:t>Finkbeiner</a:t>
            </a:r>
            <a:r>
              <a:rPr lang="en-US" sz="1401" dirty="0"/>
              <a:t>, M. (2010). Temporal dynamics of masked congruence priming: Evidence from reaching trajectories. </a:t>
            </a:r>
            <a:r>
              <a:rPr lang="en-US" sz="1401" i="1" dirty="0"/>
              <a:t>Proceedings of the 9th Conference of the Australasian Society for Cognitive Science</a:t>
            </a:r>
            <a:r>
              <a:rPr lang="en-US" sz="1401" dirty="0"/>
              <a:t>, 98–105.</a:t>
            </a:r>
          </a:p>
          <a:p>
            <a:r>
              <a:rPr lang="en-US" sz="1401" dirty="0"/>
              <a:t>[3]</a:t>
            </a:r>
            <a:r>
              <a:rPr lang="en-US" sz="1401" b="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 err="1"/>
              <a:t>Finkbeiner</a:t>
            </a:r>
            <a:r>
              <a:rPr lang="en-US" sz="1401" dirty="0"/>
              <a:t>, M., Song, J.-H., Nakayama, K., &amp; </a:t>
            </a:r>
            <a:r>
              <a:rPr lang="en-US" sz="1401" dirty="0" err="1"/>
              <a:t>Caramazza</a:t>
            </a:r>
            <a:r>
              <a:rPr lang="en-US" sz="1401" dirty="0"/>
              <a:t>, A. (2008). Engaging the motor system with masked orthographic primes: A kinematic analysis. </a:t>
            </a:r>
            <a:r>
              <a:rPr lang="en-US" sz="1401" i="1" dirty="0"/>
              <a:t>Visual Cognition</a:t>
            </a:r>
            <a:r>
              <a:rPr lang="en-US" sz="1401" dirty="0"/>
              <a:t>, </a:t>
            </a:r>
            <a:r>
              <a:rPr lang="en-US" sz="1401" i="1" dirty="0"/>
              <a:t>16</a:t>
            </a:r>
            <a:r>
              <a:rPr lang="en-US" sz="1401" dirty="0"/>
              <a:t>(1), 11–22.</a:t>
            </a:r>
          </a:p>
          <a:p>
            <a:r>
              <a:rPr lang="en-US" sz="1401" dirty="0"/>
              <a:t>[4]</a:t>
            </a:r>
            <a:r>
              <a:rPr lang="en-US" sz="1401" dirty="0"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 err="1"/>
              <a:t>Cressman</a:t>
            </a:r>
            <a:r>
              <a:rPr lang="en-US" sz="1401" dirty="0"/>
              <a:t>, E. K., Franks, I. M., Enns, J. T., &amp; Chua, R. (2007). On-line control of pointing is modiﬁed by unseen visual shapes. </a:t>
            </a:r>
            <a:r>
              <a:rPr lang="en-US" sz="1401" i="1" dirty="0"/>
              <a:t>Consciousness and Cognition</a:t>
            </a:r>
            <a:r>
              <a:rPr lang="en-US" sz="1401" dirty="0"/>
              <a:t>, 11.</a:t>
            </a:r>
          </a:p>
          <a:p>
            <a:pPr>
              <a:defRPr/>
            </a:pPr>
            <a:r>
              <a:rPr lang="en-US" sz="1401" dirty="0"/>
              <a:t>[5]</a:t>
            </a:r>
            <a:r>
              <a:rPr lang="en-US" sz="1401" dirty="0">
                <a:solidFill>
                  <a:prstClr val="black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401" dirty="0"/>
              <a:t>Almeida, J., Mahon, B. Z., </a:t>
            </a:r>
            <a:r>
              <a:rPr lang="en-US" sz="1401" dirty="0" err="1"/>
              <a:t>Zapater-Raberov</a:t>
            </a:r>
            <a:r>
              <a:rPr lang="en-US" sz="1401" dirty="0"/>
              <a:t>, V., </a:t>
            </a:r>
            <a:r>
              <a:rPr lang="en-US" sz="1401" dirty="0" err="1"/>
              <a:t>Dziuba</a:t>
            </a:r>
            <a:r>
              <a:rPr lang="en-US" sz="1401" dirty="0"/>
              <a:t>, A., </a:t>
            </a:r>
            <a:r>
              <a:rPr lang="en-US" sz="1401" dirty="0" err="1"/>
              <a:t>Cabaço</a:t>
            </a:r>
            <a:r>
              <a:rPr lang="en-US" sz="1401" dirty="0"/>
              <a:t>, T., Marques, J. F., &amp; </a:t>
            </a:r>
            <a:r>
              <a:rPr lang="en-US" sz="1401" dirty="0" err="1"/>
              <a:t>Caramazza</a:t>
            </a:r>
            <a:r>
              <a:rPr lang="en-US" sz="1401" dirty="0"/>
              <a:t>, A. (2014). Grasping with the eyes: The role of elongation in visual recognition of manipulable objects. </a:t>
            </a:r>
            <a:r>
              <a:rPr lang="en-US" sz="1401" i="1" dirty="0"/>
              <a:t>Cognitive, Affective, &amp; Behavioral Neuroscience</a:t>
            </a:r>
            <a:r>
              <a:rPr lang="en-US" sz="1401" dirty="0"/>
              <a:t>, </a:t>
            </a:r>
            <a:r>
              <a:rPr lang="en-US" sz="1401" i="1" dirty="0"/>
              <a:t>14</a:t>
            </a:r>
            <a:r>
              <a:rPr lang="en-US" sz="1401" dirty="0"/>
              <a:t>(1), 319–335.</a:t>
            </a:r>
            <a:endParaRPr lang="en-US" sz="1401" dirty="0">
              <a:solidFill>
                <a:prstClr val="black"/>
              </a:solidFill>
              <a:latin typeface="Calibri" panose="020F0502020204030204" pitchFamily="34" charset="0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1401" dirty="0"/>
              <a:t>[6] Xiao, K., Yamauchi, T., &amp; Bowman, C. (n.d.). </a:t>
            </a:r>
            <a:r>
              <a:rPr lang="en-US" sz="1401" i="1" dirty="0"/>
              <a:t>Assessing Masked Semantic Priming: Cursor Trajectory versus Response Time Measures</a:t>
            </a:r>
            <a:r>
              <a:rPr lang="en-US" sz="1401" dirty="0"/>
              <a:t>. 7.</a:t>
            </a:r>
          </a:p>
          <a:p>
            <a:r>
              <a:rPr lang="en-US" sz="1401" dirty="0"/>
              <a:t>[7] </a:t>
            </a:r>
            <a:r>
              <a:rPr lang="en-US" sz="1401" dirty="0" err="1"/>
              <a:t>Dehaene</a:t>
            </a:r>
            <a:r>
              <a:rPr lang="en-US" sz="1401" dirty="0"/>
              <a:t>, S., </a:t>
            </a:r>
            <a:r>
              <a:rPr lang="en-US" sz="1401" dirty="0" err="1"/>
              <a:t>Naccache</a:t>
            </a:r>
            <a:r>
              <a:rPr lang="en-US" sz="1401" dirty="0"/>
              <a:t>, L., Cohen, L., </a:t>
            </a:r>
            <a:r>
              <a:rPr lang="en-US" sz="1401" dirty="0" err="1"/>
              <a:t>Bihan</a:t>
            </a:r>
            <a:r>
              <a:rPr lang="en-US" sz="1401" dirty="0"/>
              <a:t>, D. L., </a:t>
            </a:r>
            <a:r>
              <a:rPr lang="en-US" sz="1401" dirty="0" err="1"/>
              <a:t>Mangin</a:t>
            </a:r>
            <a:r>
              <a:rPr lang="en-US" sz="1401" dirty="0"/>
              <a:t>, J.-F., </a:t>
            </a:r>
            <a:r>
              <a:rPr lang="en-US" sz="1401" dirty="0" err="1"/>
              <a:t>Poline</a:t>
            </a:r>
            <a:r>
              <a:rPr lang="en-US" sz="1401" dirty="0"/>
              <a:t>, J.-B., &amp; Rivière, D. (2001). Cerebral mechanisms of word masking and unconscious repetition priming. </a:t>
            </a:r>
            <a:r>
              <a:rPr lang="en-US" sz="1401" i="1" dirty="0"/>
              <a:t>Nature Neuroscience</a:t>
            </a:r>
            <a:r>
              <a:rPr lang="en-US" sz="1401" dirty="0"/>
              <a:t>, </a:t>
            </a:r>
            <a:r>
              <a:rPr lang="en-US" sz="1401" i="1" dirty="0"/>
              <a:t>4</a:t>
            </a:r>
            <a:r>
              <a:rPr lang="en-US" sz="1401" dirty="0"/>
              <a:t>(7), 752–758.</a:t>
            </a:r>
          </a:p>
        </p:txBody>
      </p:sp>
      <p:sp>
        <p:nvSpPr>
          <p:cNvPr id="5" name="Arrow: Quad 4">
            <a:extLst>
              <a:ext uri="{FF2B5EF4-FFF2-40B4-BE49-F238E27FC236}">
                <a16:creationId xmlns:a16="http://schemas.microsoft.com/office/drawing/2014/main" id="{A780A40F-64EB-47AB-87D3-7EE4415A111F}"/>
              </a:ext>
            </a:extLst>
          </p:cNvPr>
          <p:cNvSpPr/>
          <p:nvPr/>
        </p:nvSpPr>
        <p:spPr>
          <a:xfrm>
            <a:off x="7977018" y="48855975"/>
            <a:ext cx="6786109" cy="676101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0E0A45-040E-4E46-8D1D-4CD494DBC979}"/>
              </a:ext>
            </a:extLst>
          </p:cNvPr>
          <p:cNvSpPr txBox="1"/>
          <p:nvPr/>
        </p:nvSpPr>
        <p:spPr>
          <a:xfrm>
            <a:off x="1036822" y="36466813"/>
            <a:ext cx="10604593" cy="255518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3201" dirty="0"/>
              <a:t>(A,C) Shaded area represents CI. (B,D) Black lines are SE. (E) AUC – area under the curve, area between the optimal path to the target and the actual path. RA – Reach area, area between average trajectories to the left and to the right targets.</a:t>
            </a:r>
            <a:endParaRPr lang="he-IL" sz="3201" dirty="0"/>
          </a:p>
          <a:p>
            <a:r>
              <a:rPr lang="en-US" sz="3201" dirty="0"/>
              <a:t>* = p&lt;0.05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C99EDD-E045-4428-95A6-65E45DAE950F}"/>
              </a:ext>
            </a:extLst>
          </p:cNvPr>
          <p:cNvGrpSpPr/>
          <p:nvPr/>
        </p:nvGrpSpPr>
        <p:grpSpPr>
          <a:xfrm rot="5400000">
            <a:off x="11161543" y="32919574"/>
            <a:ext cx="7356229" cy="5814036"/>
            <a:chOff x="15604701" y="18075440"/>
            <a:chExt cx="7466330" cy="5901055"/>
          </a:xfrm>
        </p:grpSpPr>
        <p:pic>
          <p:nvPicPr>
            <p:cNvPr id="58" name="Picture 57" descr="Diagram&#10;&#10;Description automatically generated">
              <a:extLst>
                <a:ext uri="{FF2B5EF4-FFF2-40B4-BE49-F238E27FC236}">
                  <a16:creationId xmlns:a16="http://schemas.microsoft.com/office/drawing/2014/main" id="{5DC63121-4FA2-4B44-BC2A-DDBE06F37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DF9154A-6EE5-4D68-9A3E-0950EDFF9432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B92F1D8-008A-4C56-A1CD-B870ECE07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36A0EB-E72C-4036-997D-EC2FF2412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5B987B-6C1D-4C9B-9BEF-6859CC2A52FE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B412B4-11E1-41BF-9052-6869CF8B1E21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B4AF9E-B978-4EC4-9480-5627A2C2A920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C2D39E-9A74-4165-9B52-C8A0FF308977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DF16B8C-1BF1-41FE-A771-12A144F9CA40}"/>
              </a:ext>
            </a:extLst>
          </p:cNvPr>
          <p:cNvSpPr txBox="1"/>
          <p:nvPr/>
        </p:nvSpPr>
        <p:spPr>
          <a:xfrm rot="5400000">
            <a:off x="3491587" y="35233346"/>
            <a:ext cx="8367002" cy="3784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999" b="1" u="sng" dirty="0"/>
              <a:t>Effect Size Comparison</a:t>
            </a:r>
          </a:p>
          <a:p>
            <a:pPr algn="ctr" fontAlgn="t"/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Unconscious effect</a:t>
            </a:r>
          </a:p>
          <a:p>
            <a:pPr algn="ctr" fontAlgn="t"/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is </a:t>
            </a:r>
            <a:r>
              <a:rPr lang="en-US" sz="3999" dirty="0" err="1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comparableto</a:t>
            </a:r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previous papers</a:t>
            </a:r>
          </a:p>
          <a:p>
            <a:pPr algn="ctr" fontAlgn="t"/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and larger than keyboard RT effect.</a:t>
            </a:r>
          </a:p>
          <a:p>
            <a:pPr algn="ctr" fontAlgn="t"/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[</a:t>
            </a:r>
            <a:r>
              <a:rPr lang="en-US" sz="3999" dirty="0" err="1">
                <a:solidFill>
                  <a:srgbClr val="000000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lakens</a:t>
            </a:r>
            <a:r>
              <a:rPr lang="en-US" sz="3999" dirty="0">
                <a:solidFill>
                  <a:srgbClr val="000000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 XXX]</a:t>
            </a:r>
            <a:endParaRPr lang="he-IL" dirty="0">
              <a:latin typeface="Arial" panose="020B0604020202020204" pitchFamily="34" charset="0"/>
            </a:endParaRPr>
          </a:p>
          <a:p>
            <a:pPr algn="ctr"/>
            <a:endParaRPr lang="he-IL" sz="3999" b="1" u="sng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5FDE7B-EC45-4256-BED4-7527D433DBDD}"/>
              </a:ext>
            </a:extLst>
          </p:cNvPr>
          <p:cNvSpPr txBox="1"/>
          <p:nvPr/>
        </p:nvSpPr>
        <p:spPr>
          <a:xfrm>
            <a:off x="37401700" y="8627352"/>
            <a:ext cx="640904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/>
              <a:t>Practice – reduce late responses incidence</a:t>
            </a:r>
          </a:p>
        </p:txBody>
      </p:sp>
      <p:pic>
        <p:nvPicPr>
          <p:cNvPr id="1028" name="Picture 4" descr="Tel Aviv University - Wikipedia">
            <a:extLst>
              <a:ext uri="{FF2B5EF4-FFF2-40B4-BE49-F238E27FC236}">
                <a16:creationId xmlns:a16="http://schemas.microsoft.com/office/drawing/2014/main" id="{3AD77D69-C9D9-4F05-8B9F-F1CBF4C5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" y="965300"/>
            <a:ext cx="2169442" cy="92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3A2CBAA-6F7D-48AC-94F6-C1EBC15DE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7223" y="737099"/>
            <a:ext cx="2709132" cy="138058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97C1150-007E-4AC6-87DA-E26991FD8D5C}"/>
              </a:ext>
            </a:extLst>
          </p:cNvPr>
          <p:cNvSpPr/>
          <p:nvPr/>
        </p:nvSpPr>
        <p:spPr>
          <a:xfrm rot="5400000">
            <a:off x="1334550" y="20625091"/>
            <a:ext cx="430045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Show some sensitivity!</a:t>
            </a:r>
          </a:p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Using motion tracking to improve unconscious measures</a:t>
            </a:r>
          </a:p>
        </p:txBody>
      </p:sp>
      <p:sp>
        <p:nvSpPr>
          <p:cNvPr id="93" name="Arrow: Quad 92">
            <a:extLst>
              <a:ext uri="{FF2B5EF4-FFF2-40B4-BE49-F238E27FC236}">
                <a16:creationId xmlns:a16="http://schemas.microsoft.com/office/drawing/2014/main" id="{494DCB11-0F7D-4C75-A321-FCCD0AA51CAD}"/>
              </a:ext>
            </a:extLst>
          </p:cNvPr>
          <p:cNvSpPr/>
          <p:nvPr/>
        </p:nvSpPr>
        <p:spPr>
          <a:xfrm>
            <a:off x="8518010" y="-12827697"/>
            <a:ext cx="6786109" cy="676101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7EDA13F-C3CD-4A39-B7B6-DC5653DE31AE}"/>
              </a:ext>
            </a:extLst>
          </p:cNvPr>
          <p:cNvSpPr/>
          <p:nvPr/>
        </p:nvSpPr>
        <p:spPr>
          <a:xfrm rot="5400000">
            <a:off x="11596226" y="102729"/>
            <a:ext cx="9488117" cy="10171192"/>
          </a:xfrm>
          <a:prstGeom prst="roundRect">
            <a:avLst>
              <a:gd name="adj" fmla="val 12837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Unconscious effect are hard to detect.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Motion tracking is continuous and richer than keyboard response.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This measure was used to unravel unconscious priming effects [1, 2, 3, 4, 5].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To date, only one study directly compared motion tracking with keyboard response [6].</a:t>
            </a:r>
          </a:p>
          <a:p>
            <a:pPr marL="571451" indent="-57145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Further support is necessary to verify the superiority of motion tracking as a measure of unconscious processing.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619FB8-A05F-4925-AA5D-8116DFB10555}"/>
              </a:ext>
            </a:extLst>
          </p:cNvPr>
          <p:cNvSpPr/>
          <p:nvPr/>
        </p:nvSpPr>
        <p:spPr>
          <a:xfrm>
            <a:off x="3855953" y="3184670"/>
            <a:ext cx="3687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0FC65E-A000-49AD-BF0F-F8453B593251}"/>
              </a:ext>
            </a:extLst>
          </p:cNvPr>
          <p:cNvSpPr/>
          <p:nvPr/>
        </p:nvSpPr>
        <p:spPr>
          <a:xfrm>
            <a:off x="511596" y="3350154"/>
            <a:ext cx="762419" cy="923330"/>
          </a:xfrm>
          <a:prstGeom prst="rect">
            <a:avLst/>
          </a:prstGeom>
          <a:noFill/>
          <a:effectLst>
            <a:glow rad="622300">
              <a:schemeClr val="accent1">
                <a:satMod val="175000"/>
                <a:alpha val="36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24DD997-962F-4A3C-9855-42570540BDF5}"/>
              </a:ext>
            </a:extLst>
          </p:cNvPr>
          <p:cNvSpPr/>
          <p:nvPr/>
        </p:nvSpPr>
        <p:spPr>
          <a:xfrm>
            <a:off x="5201766" y="19233506"/>
            <a:ext cx="21906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AA06C7D-6040-4486-82B0-ABB76E4A9A6B}"/>
              </a:ext>
            </a:extLst>
          </p:cNvPr>
          <p:cNvSpPr/>
          <p:nvPr/>
        </p:nvSpPr>
        <p:spPr>
          <a:xfrm>
            <a:off x="17223977" y="3262410"/>
            <a:ext cx="2713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glow rad="1905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2F0D6996-E475-4FC6-98BF-2D901997D5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470995" y="2252443"/>
            <a:ext cx="7500798" cy="7030991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6B8F5C0-3093-4FE7-BD47-95E2381A9D18}"/>
              </a:ext>
            </a:extLst>
          </p:cNvPr>
          <p:cNvGrpSpPr/>
          <p:nvPr/>
        </p:nvGrpSpPr>
        <p:grpSpPr>
          <a:xfrm>
            <a:off x="-6384137" y="6892490"/>
            <a:ext cx="2937371" cy="2937371"/>
            <a:chOff x="12094310" y="2641273"/>
            <a:chExt cx="2937371" cy="2937371"/>
          </a:xfrm>
        </p:grpSpPr>
        <p:pic>
          <p:nvPicPr>
            <p:cNvPr id="107" name="Graphic 106" descr="Right pointing backhand index with solid fill">
              <a:extLst>
                <a:ext uri="{FF2B5EF4-FFF2-40B4-BE49-F238E27FC236}">
                  <a16:creationId xmlns:a16="http://schemas.microsoft.com/office/drawing/2014/main" id="{0BAB58C5-DBDC-4714-A7CE-5EC01719D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A3C9618-F8E8-4EF3-B958-6F0BB98C9FA0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72795D-2DD0-4526-A8B9-42425741F0D8}"/>
              </a:ext>
            </a:extLst>
          </p:cNvPr>
          <p:cNvGrpSpPr/>
          <p:nvPr/>
        </p:nvGrpSpPr>
        <p:grpSpPr>
          <a:xfrm rot="5400000">
            <a:off x="-2313778" y="31704767"/>
            <a:ext cx="10988151" cy="9293290"/>
            <a:chOff x="1123976" y="44978116"/>
            <a:chExt cx="10988151" cy="92932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65B2E4E-611A-4F5C-A116-8A6A54F4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3976" y="44978116"/>
              <a:ext cx="10988151" cy="929329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12472BE-C5DA-43AD-8E88-297FD983132D}"/>
                </a:ext>
              </a:extLst>
            </p:cNvPr>
            <p:cNvSpPr txBox="1"/>
            <p:nvPr/>
          </p:nvSpPr>
          <p:spPr>
            <a:xfrm>
              <a:off x="3967708" y="46788364"/>
              <a:ext cx="1620983" cy="7081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1" b="1" dirty="0"/>
                <a:t>Keyboard</a:t>
              </a:r>
            </a:p>
            <a:p>
              <a:pPr algn="ctr"/>
              <a:r>
                <a:rPr lang="en-US" sz="2001" dirty="0"/>
                <a:t>RT</a:t>
              </a:r>
              <a:endParaRPr lang="he-IL" sz="200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4FAB2E7-44D7-4725-B241-A468D842B43C}"/>
                </a:ext>
              </a:extLst>
            </p:cNvPr>
            <p:cNvSpPr txBox="1"/>
            <p:nvPr/>
          </p:nvSpPr>
          <p:spPr>
            <a:xfrm>
              <a:off x="5208659" y="49563107"/>
              <a:ext cx="2183767" cy="10160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1" b="1" dirty="0"/>
                <a:t>Mouse</a:t>
              </a:r>
            </a:p>
            <a:p>
              <a:pPr algn="ctr"/>
              <a:r>
                <a:rPr lang="en-US" sz="2001" b="1" dirty="0"/>
                <a:t>Tracking</a:t>
              </a:r>
            </a:p>
            <a:p>
              <a:pPr algn="ctr"/>
              <a:r>
                <a:rPr lang="en-US" sz="2001" dirty="0"/>
                <a:t>AUC</a:t>
              </a:r>
              <a:endParaRPr lang="he-IL" sz="200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2649D1D-9844-4094-B2A0-2B463D830393}"/>
                </a:ext>
              </a:extLst>
            </p:cNvPr>
            <p:cNvSpPr txBox="1"/>
            <p:nvPr/>
          </p:nvSpPr>
          <p:spPr>
            <a:xfrm>
              <a:off x="6652838" y="45847451"/>
              <a:ext cx="2183767" cy="10160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1" b="1" dirty="0"/>
                <a:t>Motion</a:t>
              </a:r>
            </a:p>
            <a:p>
              <a:pPr algn="ctr"/>
              <a:r>
                <a:rPr lang="en-US" sz="2001" b="1" dirty="0"/>
                <a:t>Tracking</a:t>
              </a:r>
            </a:p>
            <a:p>
              <a:pPr algn="ctr"/>
              <a:r>
                <a:rPr lang="en-US" sz="2001" dirty="0"/>
                <a:t>RA</a:t>
              </a:r>
              <a:endParaRPr lang="he-IL" sz="200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6CAE06-9237-4950-A291-65240FCE7780}"/>
                </a:ext>
              </a:extLst>
            </p:cNvPr>
            <p:cNvSpPr txBox="1"/>
            <p:nvPr/>
          </p:nvSpPr>
          <p:spPr>
            <a:xfrm>
              <a:off x="8149128" y="47491271"/>
              <a:ext cx="2183767" cy="101604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1" b="1" dirty="0"/>
                <a:t>Motion</a:t>
              </a:r>
            </a:p>
            <a:p>
              <a:pPr algn="ctr"/>
              <a:r>
                <a:rPr lang="en-US" sz="2001" b="1" dirty="0"/>
                <a:t>Tracking</a:t>
              </a:r>
            </a:p>
            <a:p>
              <a:pPr algn="ctr"/>
              <a:r>
                <a:rPr lang="en-US" sz="2001" dirty="0"/>
                <a:t>RA</a:t>
              </a:r>
              <a:endParaRPr lang="he-IL" sz="200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E4CA635-CBF0-41D5-867D-82C7870333FB}"/>
              </a:ext>
            </a:extLst>
          </p:cNvPr>
          <p:cNvGrpSpPr/>
          <p:nvPr/>
        </p:nvGrpSpPr>
        <p:grpSpPr>
          <a:xfrm>
            <a:off x="-10465729" y="4509225"/>
            <a:ext cx="2937371" cy="2937371"/>
            <a:chOff x="12094310" y="2641273"/>
            <a:chExt cx="2937371" cy="2937371"/>
          </a:xfrm>
        </p:grpSpPr>
        <p:pic>
          <p:nvPicPr>
            <p:cNvPr id="130" name="Graphic 129" descr="Right pointing backhand index with solid fill">
              <a:extLst>
                <a:ext uri="{FF2B5EF4-FFF2-40B4-BE49-F238E27FC236}">
                  <a16:creationId xmlns:a16="http://schemas.microsoft.com/office/drawing/2014/main" id="{8C70B617-3DB7-4E83-B22F-79E1FD64B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BD10ED3-2616-4EB4-B36A-35532EB6D6B3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A32C6F3-B883-4C96-8CE2-2F8478F8071C}"/>
              </a:ext>
            </a:extLst>
          </p:cNvPr>
          <p:cNvGrpSpPr/>
          <p:nvPr/>
        </p:nvGrpSpPr>
        <p:grpSpPr>
          <a:xfrm>
            <a:off x="-8258848" y="3184670"/>
            <a:ext cx="2937371" cy="2937371"/>
            <a:chOff x="12094310" y="2641273"/>
            <a:chExt cx="2937371" cy="2937371"/>
          </a:xfrm>
        </p:grpSpPr>
        <p:pic>
          <p:nvPicPr>
            <p:cNvPr id="133" name="Graphic 132" descr="Right pointing backhand index with solid fill">
              <a:extLst>
                <a:ext uri="{FF2B5EF4-FFF2-40B4-BE49-F238E27FC236}">
                  <a16:creationId xmlns:a16="http://schemas.microsoft.com/office/drawing/2014/main" id="{BDFCAFFD-993B-4544-8F11-F85CFE17D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094310" y="2641273"/>
              <a:ext cx="2937371" cy="2937371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D6F434D-BEF0-491E-A32E-BC6C6FDD0ADD}"/>
                </a:ext>
              </a:extLst>
            </p:cNvPr>
            <p:cNvSpPr/>
            <p:nvPr/>
          </p:nvSpPr>
          <p:spPr>
            <a:xfrm>
              <a:off x="12710620" y="3803836"/>
              <a:ext cx="762419" cy="923330"/>
            </a:xfrm>
            <a:prstGeom prst="rect">
              <a:avLst/>
            </a:prstGeom>
            <a:noFill/>
            <a:effectLst>
              <a:glow rad="622300">
                <a:schemeClr val="accent1">
                  <a:satMod val="175000"/>
                  <a:alpha val="36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FDE08114-2A0E-4609-A6D8-2C0C6F64CC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459183" y="9687173"/>
            <a:ext cx="7500798" cy="703098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064B98B7-BE05-49B1-ABBB-0B0571595E16}"/>
              </a:ext>
            </a:extLst>
          </p:cNvPr>
          <p:cNvSpPr txBox="1"/>
          <p:nvPr/>
        </p:nvSpPr>
        <p:spPr>
          <a:xfrm rot="5400000">
            <a:off x="9365642" y="21733222"/>
            <a:ext cx="24120476" cy="11389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1" dirty="0" err="1"/>
              <a:t>Khen</a:t>
            </a:r>
            <a:r>
              <a:rPr lang="en-US" sz="3201" dirty="0"/>
              <a:t> Heller</a:t>
            </a:r>
            <a:r>
              <a:rPr lang="en-US" sz="3201" baseline="30000" dirty="0"/>
              <a:t>1</a:t>
            </a:r>
            <a:r>
              <a:rPr lang="en-US" sz="3201" dirty="0"/>
              <a:t>, </a:t>
            </a:r>
            <a:r>
              <a:rPr lang="en-US" sz="3201" dirty="0" err="1"/>
              <a:t>Liad</a:t>
            </a:r>
            <a:r>
              <a:rPr lang="en-US" sz="3201" dirty="0"/>
              <a:t> Mudrik</a:t>
            </a:r>
            <a:r>
              <a:rPr lang="en-US" sz="3201" baseline="30000" dirty="0"/>
              <a:t>1,2</a:t>
            </a:r>
            <a:r>
              <a:rPr lang="en-US" sz="3201" dirty="0"/>
              <a:t> and Craig S. Chapman</a:t>
            </a:r>
            <a:r>
              <a:rPr lang="en-US" sz="3201" baseline="30000" dirty="0"/>
              <a:t>3,4</a:t>
            </a:r>
          </a:p>
          <a:p>
            <a:pPr algn="ctr"/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dirty="0" err="1"/>
              <a:t>Sagol</a:t>
            </a:r>
            <a:r>
              <a:rPr lang="en-US" dirty="0"/>
              <a:t> School of Neuroscience, Tel Aviv University; </a:t>
            </a:r>
            <a:r>
              <a:rPr lang="en-US" b="1" dirty="0"/>
              <a:t>2</a:t>
            </a:r>
            <a:r>
              <a:rPr lang="en-US" dirty="0"/>
              <a:t> School of Psychological Sciences, Tel Aviv University; </a:t>
            </a:r>
            <a:r>
              <a:rPr lang="en-US" b="1" dirty="0"/>
              <a:t>3</a:t>
            </a:r>
            <a:r>
              <a:rPr lang="en-US" dirty="0"/>
              <a:t> Faculty of Kinesiology, Sport, and Recreation, University of Alberta, Edmonton, AB, Canada; </a:t>
            </a:r>
            <a:r>
              <a:rPr lang="en-US" b="1" dirty="0"/>
              <a:t>4</a:t>
            </a:r>
            <a:r>
              <a:rPr lang="en-US" dirty="0"/>
              <a:t> Neuroscience and Mental Health Institute University of Alberta Edmonton, Alberta, Canada</a:t>
            </a:r>
            <a:endParaRPr lang="he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138820-D002-4940-A79D-9F5A20FD68DD}"/>
              </a:ext>
            </a:extLst>
          </p:cNvPr>
          <p:cNvGrpSpPr/>
          <p:nvPr/>
        </p:nvGrpSpPr>
        <p:grpSpPr>
          <a:xfrm>
            <a:off x="10493766" y="8361175"/>
            <a:ext cx="10626622" cy="5092770"/>
            <a:chOff x="13725940" y="4874512"/>
            <a:chExt cx="10626622" cy="50927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33D380-F965-4599-8FE6-DF990E18DFAD}"/>
                </a:ext>
              </a:extLst>
            </p:cNvPr>
            <p:cNvSpPr txBox="1"/>
            <p:nvPr/>
          </p:nvSpPr>
          <p:spPr>
            <a:xfrm>
              <a:off x="15242102" y="4874512"/>
              <a:ext cx="70461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 fontAlgn="t"/>
              <a:r>
                <a:rPr lang="en-US" sz="36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Pilot 2, </a:t>
              </a:r>
              <a:r>
                <a:rPr lang="en-US" sz="3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N = 11, Trials = 560</a:t>
              </a:r>
              <a:endParaRPr lang="he-IL" sz="3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rtl="1" fontAlgn="t"/>
              <a:r>
                <a:rPr lang="en-US" sz="3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Practice day + Test day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5CC06AC-7F2E-40F3-A871-8C74CBE6D826}"/>
                </a:ext>
              </a:extLst>
            </p:cNvPr>
            <p:cNvSpPr/>
            <p:nvPr/>
          </p:nvSpPr>
          <p:spPr>
            <a:xfrm>
              <a:off x="13725940" y="8019948"/>
              <a:ext cx="2974309" cy="1947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blocks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w/o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3856E3A-88F9-4A49-8D31-B61D33D0FE44}"/>
                </a:ext>
              </a:extLst>
            </p:cNvPr>
            <p:cNvSpPr/>
            <p:nvPr/>
          </p:nvSpPr>
          <p:spPr>
            <a:xfrm>
              <a:off x="16930782" y="8019948"/>
              <a:ext cx="1524637" cy="1947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w/o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F8BE9F8-127C-4690-9C4F-F12600875D2F}"/>
                </a:ext>
              </a:extLst>
            </p:cNvPr>
            <p:cNvSpPr/>
            <p:nvPr/>
          </p:nvSpPr>
          <p:spPr>
            <a:xfrm>
              <a:off x="18475859" y="8019948"/>
              <a:ext cx="1622750" cy="1947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with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1B5E20-2CA9-4E83-A37E-BC37FF5B572A}"/>
                </a:ext>
              </a:extLst>
            </p:cNvPr>
            <p:cNvSpPr/>
            <p:nvPr/>
          </p:nvSpPr>
          <p:spPr>
            <a:xfrm>
              <a:off x="20081624" y="8019948"/>
              <a:ext cx="3858482" cy="1947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1" b="1" dirty="0"/>
                <a:t>Test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 block2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with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75C0271-9AF7-4528-B22C-838B60B79B27}"/>
                </a:ext>
              </a:extLst>
            </p:cNvPr>
            <p:cNvCxnSpPr>
              <a:cxnSpLocks/>
            </p:cNvCxnSpPr>
            <p:nvPr/>
          </p:nvCxnSpPr>
          <p:spPr>
            <a:xfrm>
              <a:off x="18461976" y="8041407"/>
              <a:ext cx="0" cy="190924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88509A-A0DC-4446-AB14-0679183B9718}"/>
                </a:ext>
              </a:extLst>
            </p:cNvPr>
            <p:cNvCxnSpPr>
              <a:cxnSpLocks/>
            </p:cNvCxnSpPr>
            <p:nvPr/>
          </p:nvCxnSpPr>
          <p:spPr>
            <a:xfrm>
              <a:off x="20090295" y="8041407"/>
              <a:ext cx="0" cy="190924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58A4DD2-FC9C-4A7E-9B68-3C719AD8C698}"/>
                </a:ext>
              </a:extLst>
            </p:cNvPr>
            <p:cNvSpPr/>
            <p:nvPr/>
          </p:nvSpPr>
          <p:spPr>
            <a:xfrm rot="5400000">
              <a:off x="20220100" y="4253315"/>
              <a:ext cx="462073" cy="6892922"/>
            </a:xfrm>
            <a:prstGeom prst="leftBrace">
              <a:avLst>
                <a:gd name="adj1" fmla="val 50457"/>
                <a:gd name="adj2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1957F5-283A-46D5-96A4-981161B3C739}"/>
                </a:ext>
              </a:extLst>
            </p:cNvPr>
            <p:cNvSpPr txBox="1"/>
            <p:nvPr/>
          </p:nvSpPr>
          <p:spPr>
            <a:xfrm>
              <a:off x="16648577" y="6360958"/>
              <a:ext cx="7703985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 fontAlgn="t"/>
              <a:r>
                <a:rPr lang="en-US" sz="36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Pilot 1, </a:t>
              </a:r>
              <a:r>
                <a:rPr lang="en-US" sz="3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N = 10 Trials = 240</a:t>
              </a:r>
              <a:endParaRPr lang="he-IL" sz="3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rtl="1" fontAlgn="t"/>
              <a:r>
                <a:rPr lang="en-US" sz="3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Test day</a:t>
              </a:r>
              <a:endParaRPr lang="he-IL" sz="3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0" name="Left Brace 89">
              <a:extLst>
                <a:ext uri="{FF2B5EF4-FFF2-40B4-BE49-F238E27FC236}">
                  <a16:creationId xmlns:a16="http://schemas.microsoft.com/office/drawing/2014/main" id="{2D50DB73-AB34-4412-9CF1-9FC8E36FE73D}"/>
                </a:ext>
              </a:extLst>
            </p:cNvPr>
            <p:cNvSpPr/>
            <p:nvPr/>
          </p:nvSpPr>
          <p:spPr>
            <a:xfrm rot="5400000">
              <a:off x="18651885" y="1175342"/>
              <a:ext cx="493294" cy="10171658"/>
            </a:xfrm>
            <a:prstGeom prst="leftBrace">
              <a:avLst>
                <a:gd name="adj1" fmla="val 50457"/>
                <a:gd name="adj2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04A558F-5E7F-43BF-B78C-F73D937FCF60}"/>
              </a:ext>
            </a:extLst>
          </p:cNvPr>
          <p:cNvGrpSpPr/>
          <p:nvPr/>
        </p:nvGrpSpPr>
        <p:grpSpPr>
          <a:xfrm rot="5400000">
            <a:off x="11944410" y="25595504"/>
            <a:ext cx="6308421" cy="6375113"/>
            <a:chOff x="2423968" y="35068848"/>
            <a:chExt cx="6308420" cy="637511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5BC72C-A19C-4D57-A196-481118E73E5E}"/>
                </a:ext>
              </a:extLst>
            </p:cNvPr>
            <p:cNvSpPr/>
            <p:nvPr/>
          </p:nvSpPr>
          <p:spPr>
            <a:xfrm>
              <a:off x="4865827" y="35992604"/>
              <a:ext cx="2840399" cy="4414279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CEA963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141925-F4C5-42E1-9FEF-D50C9F6294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49"/>
              <a:ext cx="56076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692880-0B3C-4D40-AD95-449D2FEF4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71"/>
              <a:ext cx="0" cy="55656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405900-25AF-40C4-B222-FC482446D854}"/>
                </a:ext>
              </a:extLst>
            </p:cNvPr>
            <p:cNvSpPr txBox="1"/>
            <p:nvPr/>
          </p:nvSpPr>
          <p:spPr>
            <a:xfrm>
              <a:off x="2423968" y="37410633"/>
              <a:ext cx="681222" cy="707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999" dirty="0"/>
                <a:t>Z</a:t>
              </a:r>
              <a:endParaRPr lang="he-IL" sz="3999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26B245-75B7-4D91-B86C-604B8235DD6E}"/>
                </a:ext>
              </a:extLst>
            </p:cNvPr>
            <p:cNvSpPr txBox="1"/>
            <p:nvPr/>
          </p:nvSpPr>
          <p:spPr>
            <a:xfrm>
              <a:off x="5857933" y="40736203"/>
              <a:ext cx="2289279" cy="707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999" dirty="0"/>
                <a:t>X</a:t>
              </a:r>
              <a:endParaRPr lang="he-IL" sz="3999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F40122-BB51-4010-9055-806941E3FFD6}"/>
                </a:ext>
              </a:extLst>
            </p:cNvPr>
            <p:cNvSpPr/>
            <p:nvPr/>
          </p:nvSpPr>
          <p:spPr>
            <a:xfrm>
              <a:off x="4781038" y="35992604"/>
              <a:ext cx="1399003" cy="4769330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2C4750-02B5-44BD-9135-C892035B21A3}"/>
                </a:ext>
              </a:extLst>
            </p:cNvPr>
            <p:cNvSpPr/>
            <p:nvPr/>
          </p:nvSpPr>
          <p:spPr>
            <a:xfrm>
              <a:off x="6180041" y="36024399"/>
              <a:ext cx="1557981" cy="4716336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842E46-4C3C-47DC-A8D6-27C0F696BC69}"/>
                </a:ext>
              </a:extLst>
            </p:cNvPr>
            <p:cNvSpPr/>
            <p:nvPr/>
          </p:nvSpPr>
          <p:spPr>
            <a:xfrm>
              <a:off x="3460747" y="35068848"/>
              <a:ext cx="5271638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5400" dirty="0"/>
                <a:t>Screen</a:t>
              </a:r>
              <a:endParaRPr lang="he-IL" sz="5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6D1CC43-1CC6-40D1-BE39-44076E8DD321}"/>
                </a:ext>
              </a:extLst>
            </p:cNvPr>
            <p:cNvSpPr txBox="1"/>
            <p:nvPr/>
          </p:nvSpPr>
          <p:spPr>
            <a:xfrm>
              <a:off x="4383886" y="36154226"/>
              <a:ext cx="3572291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800" b="1" dirty="0"/>
                <a:t>RA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528520-7ED4-4E12-956E-88ADD37AB58F}"/>
              </a:ext>
            </a:extLst>
          </p:cNvPr>
          <p:cNvSpPr txBox="1"/>
          <p:nvPr/>
        </p:nvSpPr>
        <p:spPr>
          <a:xfrm>
            <a:off x="-21963395" y="20787165"/>
            <a:ext cx="1271240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u="sng" dirty="0"/>
              <a:t>Measure</a:t>
            </a:r>
          </a:p>
          <a:p>
            <a:pPr algn="ctr"/>
            <a:r>
              <a:rPr lang="en-US" sz="3600" b="1" dirty="0"/>
              <a:t>RA:</a:t>
            </a:r>
            <a:r>
              <a:rPr lang="en-US" sz="3600" dirty="0"/>
              <a:t> reach area between average paths to the </a:t>
            </a:r>
            <a:r>
              <a:rPr lang="en-US" sz="3600" dirty="0">
                <a:solidFill>
                  <a:srgbClr val="FFC000"/>
                </a:solidFill>
              </a:rPr>
              <a:t>left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sz="3600" dirty="0"/>
              <a:t> targets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0D6044-1791-4B33-AE33-980CA48193CA}"/>
              </a:ext>
            </a:extLst>
          </p:cNvPr>
          <p:cNvSpPr txBox="1"/>
          <p:nvPr/>
        </p:nvSpPr>
        <p:spPr>
          <a:xfrm>
            <a:off x="-13278595" y="-510707"/>
            <a:ext cx="6391312" cy="70775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999" b="1" u="sng" dirty="0"/>
              <a:t>Pilot 1</a:t>
            </a:r>
            <a:endParaRPr lang="he-IL" sz="3999" b="1" u="sng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494C5B3-8234-499C-82EF-BBA432158C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-22807927" y="-1780655"/>
            <a:ext cx="7500798" cy="703099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89512F2-097A-47B6-A450-C3079C6822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-31563042" y="222512"/>
            <a:ext cx="7500798" cy="703098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EEB58A8-C024-4450-8BE3-1F10D3F080F3}"/>
              </a:ext>
            </a:extLst>
          </p:cNvPr>
          <p:cNvSpPr txBox="1"/>
          <p:nvPr/>
        </p:nvSpPr>
        <p:spPr>
          <a:xfrm>
            <a:off x="26652917" y="10736203"/>
            <a:ext cx="1271240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t"/>
            <a:r>
              <a:rPr lang="en-US" sz="3600" b="1" u="sng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Task:</a:t>
            </a:r>
            <a:endParaRPr lang="he-IL" sz="3600" dirty="0">
              <a:latin typeface="Arial" panose="020B0604020202020204" pitchFamily="34" charset="0"/>
            </a:endParaRPr>
          </a:p>
          <a:p>
            <a:pPr algn="ctr" fontAlgn="t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Classify target as natural / artificial [7]</a:t>
            </a:r>
            <a:endParaRPr lang="he-IL" sz="3600" dirty="0">
              <a:latin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5EE760-BA73-43DB-B675-CC885D0391DC}"/>
              </a:ext>
            </a:extLst>
          </p:cNvPr>
          <p:cNvGrpSpPr/>
          <p:nvPr/>
        </p:nvGrpSpPr>
        <p:grpSpPr>
          <a:xfrm>
            <a:off x="-12763661" y="1559381"/>
            <a:ext cx="1961344" cy="1016063"/>
            <a:chOff x="11173228" y="35613974"/>
            <a:chExt cx="1961344" cy="106022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2AD673-6651-46F3-9FCB-847F0E6FC19A}"/>
                </a:ext>
              </a:extLst>
            </p:cNvPr>
            <p:cNvSpPr txBox="1"/>
            <p:nvPr/>
          </p:nvSpPr>
          <p:spPr>
            <a:xfrm>
              <a:off x="11908971" y="35613974"/>
              <a:ext cx="470211" cy="802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b="1" dirty="0"/>
                <a:t>*</a:t>
              </a:r>
              <a:endParaRPr lang="he-IL" sz="440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BDD554-2E41-4E5D-A558-3826E590DE90}"/>
                </a:ext>
              </a:extLst>
            </p:cNvPr>
            <p:cNvSpPr/>
            <p:nvPr/>
          </p:nvSpPr>
          <p:spPr>
            <a:xfrm>
              <a:off x="11201400" y="36173229"/>
              <a:ext cx="1905000" cy="4372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6F1B1C-C1FC-4542-9567-8A2FB831D62A}"/>
                </a:ext>
              </a:extLst>
            </p:cNvPr>
            <p:cNvSpPr/>
            <p:nvPr/>
          </p:nvSpPr>
          <p:spPr>
            <a:xfrm>
              <a:off x="11173228" y="36594517"/>
              <a:ext cx="1961344" cy="7968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71761B1-3215-4749-AF7A-F6D19E9E866C}"/>
              </a:ext>
            </a:extLst>
          </p:cNvPr>
          <p:cNvGrpSpPr/>
          <p:nvPr/>
        </p:nvGrpSpPr>
        <p:grpSpPr>
          <a:xfrm>
            <a:off x="3865374" y="28289278"/>
            <a:ext cx="1961344" cy="1016063"/>
            <a:chOff x="11173228" y="35613974"/>
            <a:chExt cx="1961344" cy="106022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CCC45FC-ACE1-45CB-8FC9-BC9928A8909C}"/>
                </a:ext>
              </a:extLst>
            </p:cNvPr>
            <p:cNvSpPr txBox="1"/>
            <p:nvPr/>
          </p:nvSpPr>
          <p:spPr>
            <a:xfrm>
              <a:off x="11908971" y="35613974"/>
              <a:ext cx="470211" cy="802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b="1" dirty="0"/>
                <a:t>*</a:t>
              </a:r>
              <a:endParaRPr lang="he-IL" sz="4400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0AF9E17-0BE5-4A34-B97D-F1BFDE9F3CA0}"/>
                </a:ext>
              </a:extLst>
            </p:cNvPr>
            <p:cNvSpPr/>
            <p:nvPr/>
          </p:nvSpPr>
          <p:spPr>
            <a:xfrm>
              <a:off x="11201400" y="36173229"/>
              <a:ext cx="1905000" cy="4372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8E45F45-8807-46D6-93D5-3E2DC3AC1722}"/>
                </a:ext>
              </a:extLst>
            </p:cNvPr>
            <p:cNvSpPr/>
            <p:nvPr/>
          </p:nvSpPr>
          <p:spPr>
            <a:xfrm>
              <a:off x="11173228" y="36594517"/>
              <a:ext cx="1961344" cy="7968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FC639FE-5426-4042-BC06-F9EBB03D7626}"/>
              </a:ext>
            </a:extLst>
          </p:cNvPr>
          <p:cNvSpPr txBox="1"/>
          <p:nvPr/>
        </p:nvSpPr>
        <p:spPr>
          <a:xfrm>
            <a:off x="6713212" y="23103209"/>
            <a:ext cx="4637737" cy="58490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1" b="1" dirty="0"/>
              <a:t>Average Trajectory</a:t>
            </a:r>
            <a:endParaRPr lang="he-IL" sz="3201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0CC4F-BD81-4868-8CF9-0ABF2A9C15DD}"/>
              </a:ext>
            </a:extLst>
          </p:cNvPr>
          <p:cNvSpPr txBox="1"/>
          <p:nvPr/>
        </p:nvSpPr>
        <p:spPr>
          <a:xfrm>
            <a:off x="7377196" y="30365701"/>
            <a:ext cx="4637737" cy="58490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1" b="1" dirty="0"/>
              <a:t>Reach Area</a:t>
            </a:r>
            <a:endParaRPr lang="he-IL" sz="3201" b="1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3A72F1AF-5A08-443A-AA4A-018F28D3A1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379681" y="16541462"/>
            <a:ext cx="7500798" cy="703098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B3358A6-DB36-45D8-9AF7-E040C1179B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67" t="5649" r="53087" b="52344"/>
          <a:stretch/>
        </p:blipFill>
        <p:spPr>
          <a:xfrm>
            <a:off x="574539" y="23663882"/>
            <a:ext cx="7500798" cy="70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24">
            <a:extLst>
              <a:ext uri="{FF2B5EF4-FFF2-40B4-BE49-F238E27FC236}">
                <a16:creationId xmlns:a16="http://schemas.microsoft.com/office/drawing/2014/main" id="{0225B936-D71F-416A-82B7-C273ED3BFEF8}"/>
              </a:ext>
            </a:extLst>
          </p:cNvPr>
          <p:cNvGraphicFramePr>
            <a:graphicFrameLocks noGrp="1"/>
          </p:cNvGraphicFramePr>
          <p:nvPr/>
        </p:nvGraphicFramePr>
        <p:xfrm>
          <a:off x="12259032" y="2517590"/>
          <a:ext cx="11590433" cy="2111162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90433">
                  <a:extLst>
                    <a:ext uri="{9D8B030D-6E8A-4147-A177-3AD203B41FA5}">
                      <a16:colId xmlns:a16="http://schemas.microsoft.com/office/drawing/2014/main" val="174455770"/>
                    </a:ext>
                  </a:extLst>
                </a:gridCol>
              </a:tblGrid>
              <a:tr h="779403">
                <a:tc>
                  <a:txBody>
                    <a:bodyPr/>
                    <a:lstStyle/>
                    <a:p>
                      <a:pPr algn="l" rtl="0"/>
                      <a:r>
                        <a:rPr lang="en-US" sz="3600" dirty="0"/>
                        <a:t>2. Methods</a:t>
                      </a:r>
                      <a:endParaRPr lang="he-IL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17716"/>
                  </a:ext>
                </a:extLst>
              </a:tr>
              <a:tr h="20332220">
                <a:tc>
                  <a:txBody>
                    <a:bodyPr/>
                    <a:lstStyle/>
                    <a:p>
                      <a:pPr algn="l" rtl="0"/>
                      <a:r>
                        <a:rPr lang="en-US" sz="3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This pilot includes only a motion tracking group while a future version will also include a keyboard response group.</a:t>
                      </a:r>
                    </a:p>
                    <a:p>
                      <a:pPr algn="l" rtl="0"/>
                      <a:r>
                        <a:rPr lang="en-US" sz="3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Based </a:t>
                      </a:r>
                      <a:r>
                        <a:rPr lang="en-US" sz="3600" dirty="0" err="1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Dehane's</a:t>
                      </a:r>
                      <a:r>
                        <a:rPr lang="en-US" sz="3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 XXX exp.</a:t>
                      </a:r>
                    </a:p>
                    <a:p>
                      <a:pPr algn="l" rtl="0"/>
                      <a:r>
                        <a:rPr lang="en-US" sz="3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N = 13 (two of which were disqualified for a low number of valid trials (13 and 16).</a:t>
                      </a:r>
                    </a:p>
                    <a:p>
                      <a:pPr algn="l" rtl="0"/>
                      <a:r>
                        <a:rPr lang="en-US" sz="3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Training day: 240 trials, without prime.</a:t>
                      </a:r>
                    </a:p>
                    <a:p>
                      <a:pPr algn="l" rtl="0"/>
                      <a:r>
                        <a:rPr lang="en-US" sz="3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Test day: 40 practice trials w/o prime, 40 practice trials with prime, 480 test trials.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668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0DFCC7-61B3-4358-BDBE-2DE044725F97}"/>
              </a:ext>
            </a:extLst>
          </p:cNvPr>
          <p:cNvSpPr txBox="1"/>
          <p:nvPr/>
        </p:nvSpPr>
        <p:spPr>
          <a:xfrm>
            <a:off x="587828" y="28335515"/>
            <a:ext cx="2237014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b="1" u="sng" dirty="0"/>
              <a:t>Results</a:t>
            </a:r>
            <a:endParaRPr lang="he-IL" sz="6600" b="1" u="sng" dirty="0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8C5B3A7-F3EB-455E-BD75-FB87377C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568" y="11178788"/>
            <a:ext cx="10186526" cy="6495077"/>
          </a:xfrm>
          <a:prstGeom prst="rect">
            <a:avLst/>
          </a:prstGeom>
        </p:spPr>
      </p:pic>
      <p:graphicFrame>
        <p:nvGraphicFramePr>
          <p:cNvPr id="124" name="Table 124">
            <a:extLst>
              <a:ext uri="{FF2B5EF4-FFF2-40B4-BE49-F238E27FC236}">
                <a16:creationId xmlns:a16="http://schemas.microsoft.com/office/drawing/2014/main" id="{40B55BD2-AD2F-464E-9A93-7909108E3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28893"/>
              </p:ext>
            </p:extLst>
          </p:nvPr>
        </p:nvGraphicFramePr>
        <p:xfrm>
          <a:off x="268681" y="2517588"/>
          <a:ext cx="11590433" cy="1475586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90433">
                  <a:extLst>
                    <a:ext uri="{9D8B030D-6E8A-4147-A177-3AD203B41FA5}">
                      <a16:colId xmlns:a16="http://schemas.microsoft.com/office/drawing/2014/main" val="174455770"/>
                    </a:ext>
                  </a:extLst>
                </a:gridCol>
              </a:tblGrid>
              <a:tr h="780784">
                <a:tc>
                  <a:txBody>
                    <a:bodyPr/>
                    <a:lstStyle/>
                    <a:p>
                      <a:pPr algn="l" rtl="0"/>
                      <a:r>
                        <a:rPr lang="en-US" sz="3600" dirty="0"/>
                        <a:t>1. Introduction</a:t>
                      </a:r>
                      <a:endParaRPr lang="he-IL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17716"/>
                  </a:ext>
                </a:extLst>
              </a:tr>
              <a:tr h="13975081">
                <a:tc>
                  <a:txBody>
                    <a:bodyPr/>
                    <a:lstStyle/>
                    <a:p>
                      <a:pPr algn="l" rtl="0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Unconscious effects are notoriously small, and thus controversial.</a:t>
                      </a:r>
                    </a:p>
                    <a:p>
                      <a:pPr algn="l" rtl="0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more suitable and sensitive measure could tip the scales of that debate.</a:t>
                      </a:r>
                    </a:p>
                    <a:p>
                      <a:pPr algn="l" rtl="0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Cognitive processes are continuous, thus need a continuous measure.</a:t>
                      </a:r>
                    </a:p>
                    <a:p>
                      <a:pPr algn="l" rtl="0"/>
                      <a:endParaRPr lang="en-US" sz="3600" dirty="0"/>
                    </a:p>
                    <a:p>
                      <a:pPr algn="l" rtl="0"/>
                      <a:r>
                        <a:rPr lang="en-US" sz="3600" dirty="0"/>
                        <a:t>Motion tracking is:</a:t>
                      </a:r>
                    </a:p>
                    <a:p>
                      <a:pPr algn="l" rtl="0"/>
                      <a:r>
                        <a:rPr lang="en-US" sz="3600" dirty="0"/>
                        <a:t>Continuous – Path reflects ongoing competing processes and fluctuations in confidence.</a:t>
                      </a:r>
                    </a:p>
                    <a:p>
                      <a:pPr algn="l" rtl="0"/>
                      <a:r>
                        <a:rPr lang="en-US" sz="3600" dirty="0"/>
                        <a:t>Rich – yields multiple analyzable parameters.</a:t>
                      </a:r>
                    </a:p>
                    <a:p>
                      <a:pPr algn="l" rtl="0"/>
                      <a:endParaRPr lang="en-US" sz="3600" dirty="0"/>
                    </a:p>
                    <a:p>
                      <a:pPr algn="l" rtl="0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Motion tracking has been used to probe unconscious semantic, conceptual and response priming effects ().</a:t>
                      </a:r>
                    </a:p>
                    <a:p>
                      <a:pPr algn="l" rtl="0"/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Exp 1 in: The flexibility of 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nonconsciously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 deployed cognitive processes: evidence from masked congruence priming</a:t>
                      </a:r>
                    </a:p>
                    <a:p>
                      <a:pPr algn="l" rtl="0"/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Temporal dynamics of masked congruence priming: evidence from reaching trajectories,</a:t>
                      </a:r>
                    </a:p>
                    <a:p>
                      <a:pPr algn="l" rtl="0"/>
                      <a:r>
                        <a:rPr lang="en-US" sz="700" b="1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Exp1,2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 in: Engaging the motor system with masked orthographic primes: A kinematic analysis</a:t>
                      </a:r>
                      <a:endParaRPr lang="en-US" sz="3900" dirty="0"/>
                    </a:p>
                    <a:p>
                      <a:pPr algn="l" rtl="0"/>
                      <a:endParaRPr lang="en-US" sz="3600" dirty="0"/>
                    </a:p>
                    <a:p>
                      <a:pPr algn="l" rtl="0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researchers have even used both motion tracking and keyboard response measures.</a:t>
                      </a:r>
                    </a:p>
                    <a:p>
                      <a:pPr algn="l" rtl="0"/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On-line control of pointing is modified by unseen visual shapes</a:t>
                      </a:r>
                    </a:p>
                    <a:p>
                      <a:pPr algn="l" rtl="0"/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Exp 4 in: Grasping with the eyes: The role of elongation in visual recognition of manipulable objects</a:t>
                      </a:r>
                    </a:p>
                    <a:p>
                      <a:pPr algn="l" rtl="0"/>
                      <a:endParaRPr lang="en-US" sz="500" dirty="0">
                        <a:effectLst/>
                        <a:latin typeface="Calibri" panose="020F0502020204030204" pitchFamily="34" charset="0"/>
                        <a:cs typeface="David" panose="020E0502060401010101" pitchFamily="34" charset="-79"/>
                      </a:endParaRPr>
                    </a:p>
                    <a:p>
                      <a:pPr algn="l" rtl="0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However, to date, only 1 study showed a direct advantage for mouse tracking over keyboard response when investigating unconscious effects.</a:t>
                      </a:r>
                    </a:p>
                    <a:p>
                      <a:pPr algn="l" rtl="0"/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Assessing Masked Semantic Priming: Cursor Trajectory versus Response Time Measures</a:t>
                      </a:r>
                    </a:p>
                    <a:p>
                      <a:pPr algn="l" rtl="0"/>
                      <a:endParaRPr lang="en-US" sz="3600" dirty="0"/>
                    </a:p>
                    <a:p>
                      <a:pPr algn="l" rtl="0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research is necessary that includes stricter measures of awareness, clearer semantic manipulations and a more natural response method</a:t>
                      </a:r>
                      <a:endParaRPr lang="he-IL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6680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CBAB4D0-F0AE-429A-8AD3-85EBBA316337}"/>
              </a:ext>
            </a:extLst>
          </p:cNvPr>
          <p:cNvGrpSpPr/>
          <p:nvPr/>
        </p:nvGrpSpPr>
        <p:grpSpPr>
          <a:xfrm>
            <a:off x="15138589" y="17388161"/>
            <a:ext cx="6490363" cy="5129695"/>
            <a:chOff x="15604701" y="18075440"/>
            <a:chExt cx="7466330" cy="5901055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AFF27E59-5B71-44F5-B443-42A328A97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BA23372-F1C4-4E34-9B4A-B994C0771F96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695B0D-E6BA-4900-B951-370747C2F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01EF70-DBB5-486B-9ABF-5D92E2D797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8540B-81F6-4FEA-8821-B28D25559913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7653BF-7484-45D5-8E0E-5C4081F90BA4}"/>
                </a:ext>
              </a:extLst>
            </p:cNvPr>
            <p:cNvSpPr txBox="1"/>
            <p:nvPr/>
          </p:nvSpPr>
          <p:spPr>
            <a:xfrm>
              <a:off x="21383566" y="22277189"/>
              <a:ext cx="398628" cy="6017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E8F380-3F31-4425-8C47-D8D0CB01A8CE}"/>
                </a:ext>
              </a:extLst>
            </p:cNvPr>
            <p:cNvSpPr txBox="1"/>
            <p:nvPr/>
          </p:nvSpPr>
          <p:spPr>
            <a:xfrm>
              <a:off x="17654124" y="20764357"/>
              <a:ext cx="398628" cy="6017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14E50-204B-4C09-9F17-48382C36F7EA}"/>
                </a:ext>
              </a:extLst>
            </p:cNvPr>
            <p:cNvSpPr txBox="1"/>
            <p:nvPr/>
          </p:nvSpPr>
          <p:spPr>
            <a:xfrm>
              <a:off x="16736587" y="20764357"/>
              <a:ext cx="398628" cy="6017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08AA15-D535-48A4-9094-5C5493429D49}"/>
              </a:ext>
            </a:extLst>
          </p:cNvPr>
          <p:cNvGrpSpPr/>
          <p:nvPr/>
        </p:nvGrpSpPr>
        <p:grpSpPr>
          <a:xfrm>
            <a:off x="15357619" y="8326009"/>
            <a:ext cx="4483871" cy="7230534"/>
            <a:chOff x="744645" y="17044547"/>
            <a:chExt cx="4483871" cy="72305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28D006-F22B-4135-81DD-608A6111D0A8}"/>
                </a:ext>
              </a:extLst>
            </p:cNvPr>
            <p:cNvSpPr/>
            <p:nvPr/>
          </p:nvSpPr>
          <p:spPr>
            <a:xfrm>
              <a:off x="2319452" y="17044547"/>
              <a:ext cx="2909064" cy="1947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 blocks, w/o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11ADD6-0EB7-4C11-BA91-D50193BCE8E9}"/>
                </a:ext>
              </a:extLst>
            </p:cNvPr>
            <p:cNvSpPr/>
            <p:nvPr/>
          </p:nvSpPr>
          <p:spPr>
            <a:xfrm>
              <a:off x="2319451" y="19161214"/>
              <a:ext cx="2909065" cy="51138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w/o prime</a:t>
              </a:r>
            </a:p>
            <a:p>
              <a:pPr algn="ctr"/>
              <a:endParaRPr lang="en-US" sz="1401" dirty="0"/>
            </a:p>
            <a:p>
              <a:pPr algn="ctr"/>
              <a:r>
                <a:rPr lang="en-US" sz="3201" b="1" dirty="0"/>
                <a:t>Practice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 block, with prime</a:t>
              </a:r>
            </a:p>
            <a:p>
              <a:pPr algn="ctr"/>
              <a:endParaRPr lang="en-US" sz="2400" dirty="0"/>
            </a:p>
            <a:p>
              <a:pPr algn="ctr"/>
              <a:endParaRPr lang="en-US" sz="5400" dirty="0"/>
            </a:p>
            <a:p>
              <a:pPr algn="ctr"/>
              <a:r>
                <a:rPr lang="en-US" sz="3201" b="1" dirty="0"/>
                <a:t>Test</a:t>
              </a:r>
              <a:endParaRPr lang="en-US" sz="2400" b="1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 blocks, with prime</a:t>
              </a:r>
              <a:endParaRPr lang="he-IL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B6ECC8-233D-4776-ADB4-40597FE3E13D}"/>
                </a:ext>
              </a:extLst>
            </p:cNvPr>
            <p:cNvSpPr txBox="1"/>
            <p:nvPr/>
          </p:nvSpPr>
          <p:spPr>
            <a:xfrm>
              <a:off x="744645" y="17736175"/>
              <a:ext cx="1413933" cy="707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999" b="1" dirty="0"/>
                <a:t>Day 1</a:t>
              </a:r>
              <a:endParaRPr lang="he-IL" sz="3999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397033-1F54-4603-B68B-7CDFA6EE683F}"/>
                </a:ext>
              </a:extLst>
            </p:cNvPr>
            <p:cNvSpPr txBox="1"/>
            <p:nvPr/>
          </p:nvSpPr>
          <p:spPr>
            <a:xfrm>
              <a:off x="744645" y="20940811"/>
              <a:ext cx="1413933" cy="707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999" b="1" dirty="0"/>
                <a:t>Day 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2FE252-6B4A-48B9-A5C4-F6C73DB1AD0B}"/>
                </a:ext>
              </a:extLst>
            </p:cNvPr>
            <p:cNvCxnSpPr>
              <a:cxnSpLocks/>
            </p:cNvCxnSpPr>
            <p:nvPr/>
          </p:nvCxnSpPr>
          <p:spPr>
            <a:xfrm>
              <a:off x="2313080" y="20168752"/>
              <a:ext cx="291543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BD7BBA-D00B-45E9-BD94-535649B8DEC6}"/>
                </a:ext>
              </a:extLst>
            </p:cNvPr>
            <p:cNvCxnSpPr>
              <a:cxnSpLocks/>
            </p:cNvCxnSpPr>
            <p:nvPr/>
          </p:nvCxnSpPr>
          <p:spPr>
            <a:xfrm>
              <a:off x="2313080" y="21343124"/>
              <a:ext cx="291543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Table 124">
            <a:extLst>
              <a:ext uri="{FF2B5EF4-FFF2-40B4-BE49-F238E27FC236}">
                <a16:creationId xmlns:a16="http://schemas.microsoft.com/office/drawing/2014/main" id="{B4B828C7-896F-4237-9E14-022E47891BAE}"/>
              </a:ext>
            </a:extLst>
          </p:cNvPr>
          <p:cNvGraphicFramePr>
            <a:graphicFrameLocks noGrp="1"/>
          </p:cNvGraphicFramePr>
          <p:nvPr/>
        </p:nvGraphicFramePr>
        <p:xfrm>
          <a:off x="271011" y="24995641"/>
          <a:ext cx="23578456" cy="168285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578456">
                  <a:extLst>
                    <a:ext uri="{9D8B030D-6E8A-4147-A177-3AD203B41FA5}">
                      <a16:colId xmlns:a16="http://schemas.microsoft.com/office/drawing/2014/main" val="174455770"/>
                    </a:ext>
                  </a:extLst>
                </a:gridCol>
              </a:tblGrid>
              <a:tr h="935648">
                <a:tc>
                  <a:txBody>
                    <a:bodyPr/>
                    <a:lstStyle/>
                    <a:p>
                      <a:pPr algn="l" rtl="0"/>
                      <a:r>
                        <a:rPr lang="en-US" sz="3600" dirty="0"/>
                        <a:t>3. Results</a:t>
                      </a:r>
                      <a:endParaRPr lang="he-IL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17716"/>
                  </a:ext>
                </a:extLst>
              </a:tr>
              <a:tr h="15892938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Day 2 only group</a:t>
                      </a:r>
                    </a:p>
                    <a:p>
                      <a:pPr algn="l" rtl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Day 1+2 group</a:t>
                      </a:r>
                    </a:p>
                    <a:p>
                      <a:pPr algn="l" rtl="0"/>
                      <a:endParaRPr lang="en-US" sz="1600" dirty="0">
                        <a:effectLst/>
                        <a:latin typeface="Calibri" panose="020F0502020204030204" pitchFamily="34" charset="0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 rtl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Change diff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ans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 same to congruent / incongruent</a:t>
                      </a:r>
                    </a:p>
                    <a:p>
                      <a:pPr algn="l" rtl="0"/>
                      <a:endParaRPr lang="en-US" sz="1600" dirty="0">
                        <a:effectLst/>
                        <a:latin typeface="Calibri" panose="020F0502020204030204" pitchFamily="34" charset="0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 rtl="0"/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Thicker line</a:t>
                      </a:r>
                    </a:p>
                    <a:p>
                      <a:pPr algn="l" rtl="0"/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More transparent </a:t>
                      </a:r>
                      <a:r>
                        <a:rPr lang="en-US" sz="1600" strike="sngStrike" dirty="0" err="1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shding</a:t>
                      </a:r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.</a:t>
                      </a:r>
                    </a:p>
                    <a:p>
                      <a:pPr algn="l" rtl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Write under figures that Shading in Avg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traj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 is CI.</a:t>
                      </a:r>
                    </a:p>
                    <a:p>
                      <a:pPr algn="l" rtl="0"/>
                      <a:endParaRPr lang="en-US" sz="1600" dirty="0">
                        <a:effectLst/>
                        <a:latin typeface="Calibri" panose="020F0502020204030204" pitchFamily="34" charset="0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 rtl="0"/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Make reach area square</a:t>
                      </a:r>
                    </a:p>
                    <a:p>
                      <a:pPr algn="l" rtl="0"/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Change p value location.</a:t>
                      </a:r>
                      <a:r>
                        <a:rPr lang="en-US" sz="1600" strike="noStrike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 Remove p-value, put </a:t>
                      </a:r>
                      <a:r>
                        <a:rPr lang="en-US" sz="1600" strike="noStrike" dirty="0" err="1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astriks</a:t>
                      </a:r>
                      <a:r>
                        <a:rPr lang="en-US" sz="1600" strike="noStrike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 instead and</a:t>
                      </a:r>
                    </a:p>
                    <a:p>
                      <a:pPr algn="l" rtl="0"/>
                      <a:r>
                        <a:rPr lang="en-US" sz="1600" strike="noStrike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Add interpretation in the desc of figures.</a:t>
                      </a:r>
                    </a:p>
                    <a:p>
                      <a:pPr algn="l" rtl="0"/>
                      <a:r>
                        <a:rPr lang="en-US" sz="1600" strike="sngStrike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Reduce y-limits.</a:t>
                      </a:r>
                    </a:p>
                    <a:p>
                      <a:pPr algn="l" rtl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Add colors to lines going up / down.</a:t>
                      </a:r>
                    </a:p>
                    <a:p>
                      <a:pPr algn="l" rtl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Black lines are SE.</a:t>
                      </a:r>
                    </a:p>
                    <a:p>
                      <a:pPr algn="l" rtl="0"/>
                      <a:endParaRPr lang="en-US" sz="1600" dirty="0">
                        <a:effectLst/>
                        <a:latin typeface="Calibri" panose="020F0502020204030204" pitchFamily="34" charset="0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 rtl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Change analysis of bad trials for exp 2 subs, so that their trials won’t be counted as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late_res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. You need to change the part that adds ‘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late_res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’ to their data.</a:t>
                      </a:r>
                    </a:p>
                    <a:p>
                      <a:pPr algn="l" rtl="0"/>
                      <a:endParaRPr lang="en-US" sz="1600" dirty="0">
                        <a:effectLst/>
                        <a:latin typeface="Calibri" panose="020F0502020204030204" pitchFamily="34" charset="0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 rtl="0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David" panose="020E0502060401010101" pitchFamily="34" charset="-79"/>
                          <a:cs typeface="David" panose="020E0502060401010101" pitchFamily="34" charset="-79"/>
                        </a:rPr>
                        <a:t>Use only 1 legend for all graphs.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66807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2355A-77C0-43D6-A19A-15503FD5F8B0}"/>
              </a:ext>
            </a:extLst>
          </p:cNvPr>
          <p:cNvGrpSpPr/>
          <p:nvPr/>
        </p:nvGrpSpPr>
        <p:grpSpPr>
          <a:xfrm>
            <a:off x="924305" y="17970677"/>
            <a:ext cx="9211577" cy="7140937"/>
            <a:chOff x="11492492" y="3363141"/>
            <a:chExt cx="9211577" cy="71409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3C2EEC-2948-4AC3-B1BB-807F65B5C3F9}"/>
                </a:ext>
              </a:extLst>
            </p:cNvPr>
            <p:cNvSpPr/>
            <p:nvPr/>
          </p:nvSpPr>
          <p:spPr>
            <a:xfrm>
              <a:off x="16673022" y="4439966"/>
              <a:ext cx="3105572" cy="4711039"/>
            </a:xfrm>
            <a:custGeom>
              <a:avLst/>
              <a:gdLst>
                <a:gd name="connsiteX0" fmla="*/ 588516 w 1240450"/>
                <a:gd name="connsiteY0" fmla="*/ 1881717 h 1881717"/>
                <a:gd name="connsiteX1" fmla="*/ 588516 w 1240450"/>
                <a:gd name="connsiteY1" fmla="*/ 1881717 h 1881717"/>
                <a:gd name="connsiteX2" fmla="*/ 580050 w 1240450"/>
                <a:gd name="connsiteY2" fmla="*/ 1813984 h 1881717"/>
                <a:gd name="connsiteX3" fmla="*/ 575816 w 1240450"/>
                <a:gd name="connsiteY3" fmla="*/ 1778000 h 1881717"/>
                <a:gd name="connsiteX4" fmla="*/ 573700 w 1240450"/>
                <a:gd name="connsiteY4" fmla="*/ 1767417 h 1881717"/>
                <a:gd name="connsiteX5" fmla="*/ 556766 w 1240450"/>
                <a:gd name="connsiteY5" fmla="*/ 1733550 h 1881717"/>
                <a:gd name="connsiteX6" fmla="*/ 546183 w 1240450"/>
                <a:gd name="connsiteY6" fmla="*/ 1714500 h 1881717"/>
                <a:gd name="connsiteX7" fmla="*/ 529250 w 1240450"/>
                <a:gd name="connsiteY7" fmla="*/ 1676400 h 1881717"/>
                <a:gd name="connsiteX8" fmla="*/ 522900 w 1240450"/>
                <a:gd name="connsiteY8" fmla="*/ 1644650 h 1881717"/>
                <a:gd name="connsiteX9" fmla="*/ 520783 w 1240450"/>
                <a:gd name="connsiteY9" fmla="*/ 1634067 h 1881717"/>
                <a:gd name="connsiteX10" fmla="*/ 514433 w 1240450"/>
                <a:gd name="connsiteY10" fmla="*/ 1619250 h 1881717"/>
                <a:gd name="connsiteX11" fmla="*/ 512316 w 1240450"/>
                <a:gd name="connsiteY11" fmla="*/ 1612900 h 1881717"/>
                <a:gd name="connsiteX12" fmla="*/ 510200 w 1240450"/>
                <a:gd name="connsiteY12" fmla="*/ 1604434 h 1881717"/>
                <a:gd name="connsiteX13" fmla="*/ 501733 w 1240450"/>
                <a:gd name="connsiteY13" fmla="*/ 1593850 h 1881717"/>
                <a:gd name="connsiteX14" fmla="*/ 499616 w 1240450"/>
                <a:gd name="connsiteY14" fmla="*/ 1579034 h 1881717"/>
                <a:gd name="connsiteX15" fmla="*/ 493266 w 1240450"/>
                <a:gd name="connsiteY15" fmla="*/ 1568450 h 1881717"/>
                <a:gd name="connsiteX16" fmla="*/ 484800 w 1240450"/>
                <a:gd name="connsiteY16" fmla="*/ 1547284 h 1881717"/>
                <a:gd name="connsiteX17" fmla="*/ 476333 w 1240450"/>
                <a:gd name="connsiteY17" fmla="*/ 1511300 h 1881717"/>
                <a:gd name="connsiteX18" fmla="*/ 474216 w 1240450"/>
                <a:gd name="connsiteY18" fmla="*/ 1492250 h 1881717"/>
                <a:gd name="connsiteX19" fmla="*/ 465750 w 1240450"/>
                <a:gd name="connsiteY19" fmla="*/ 1473200 h 1881717"/>
                <a:gd name="connsiteX20" fmla="*/ 461516 w 1240450"/>
                <a:gd name="connsiteY20" fmla="*/ 1460500 h 1881717"/>
                <a:gd name="connsiteX21" fmla="*/ 448816 w 1240450"/>
                <a:gd name="connsiteY21" fmla="*/ 1430867 h 1881717"/>
                <a:gd name="connsiteX22" fmla="*/ 444583 w 1240450"/>
                <a:gd name="connsiteY22" fmla="*/ 1420284 h 1881717"/>
                <a:gd name="connsiteX23" fmla="*/ 429766 w 1240450"/>
                <a:gd name="connsiteY23" fmla="*/ 1390650 h 1881717"/>
                <a:gd name="connsiteX24" fmla="*/ 425533 w 1240450"/>
                <a:gd name="connsiteY24" fmla="*/ 1375834 h 1881717"/>
                <a:gd name="connsiteX25" fmla="*/ 417066 w 1240450"/>
                <a:gd name="connsiteY25" fmla="*/ 1363134 h 1881717"/>
                <a:gd name="connsiteX26" fmla="*/ 410716 w 1240450"/>
                <a:gd name="connsiteY26" fmla="*/ 1350434 h 1881717"/>
                <a:gd name="connsiteX27" fmla="*/ 402250 w 1240450"/>
                <a:gd name="connsiteY27" fmla="*/ 1335617 h 1881717"/>
                <a:gd name="connsiteX28" fmla="*/ 395900 w 1240450"/>
                <a:gd name="connsiteY28" fmla="*/ 1314450 h 1881717"/>
                <a:gd name="connsiteX29" fmla="*/ 383200 w 1240450"/>
                <a:gd name="connsiteY29" fmla="*/ 1295400 h 1881717"/>
                <a:gd name="connsiteX30" fmla="*/ 372616 w 1240450"/>
                <a:gd name="connsiteY30" fmla="*/ 1276350 h 1881717"/>
                <a:gd name="connsiteX31" fmla="*/ 364150 w 1240450"/>
                <a:gd name="connsiteY31" fmla="*/ 1259417 h 1881717"/>
                <a:gd name="connsiteX32" fmla="*/ 359916 w 1240450"/>
                <a:gd name="connsiteY32" fmla="*/ 1248834 h 1881717"/>
                <a:gd name="connsiteX33" fmla="*/ 347216 w 1240450"/>
                <a:gd name="connsiteY33" fmla="*/ 1227667 h 1881717"/>
                <a:gd name="connsiteX34" fmla="*/ 336633 w 1240450"/>
                <a:gd name="connsiteY34" fmla="*/ 1202267 h 1881717"/>
                <a:gd name="connsiteX35" fmla="*/ 330283 w 1240450"/>
                <a:gd name="connsiteY35" fmla="*/ 1191684 h 1881717"/>
                <a:gd name="connsiteX36" fmla="*/ 317583 w 1240450"/>
                <a:gd name="connsiteY36" fmla="*/ 1164167 h 1881717"/>
                <a:gd name="connsiteX37" fmla="*/ 315466 w 1240450"/>
                <a:gd name="connsiteY37" fmla="*/ 1155700 h 1881717"/>
                <a:gd name="connsiteX38" fmla="*/ 311233 w 1240450"/>
                <a:gd name="connsiteY38" fmla="*/ 1145117 h 1881717"/>
                <a:gd name="connsiteX39" fmla="*/ 307000 w 1240450"/>
                <a:gd name="connsiteY39" fmla="*/ 1132417 h 1881717"/>
                <a:gd name="connsiteX40" fmla="*/ 300650 w 1240450"/>
                <a:gd name="connsiteY40" fmla="*/ 1096434 h 1881717"/>
                <a:gd name="connsiteX41" fmla="*/ 298533 w 1240450"/>
                <a:gd name="connsiteY41" fmla="*/ 1083734 h 1881717"/>
                <a:gd name="connsiteX42" fmla="*/ 296416 w 1240450"/>
                <a:gd name="connsiteY42" fmla="*/ 1066800 h 1881717"/>
                <a:gd name="connsiteX43" fmla="*/ 292183 w 1240450"/>
                <a:gd name="connsiteY43" fmla="*/ 1056217 h 1881717"/>
                <a:gd name="connsiteX44" fmla="*/ 290066 w 1240450"/>
                <a:gd name="connsiteY44" fmla="*/ 1047750 h 1881717"/>
                <a:gd name="connsiteX45" fmla="*/ 285833 w 1240450"/>
                <a:gd name="connsiteY45" fmla="*/ 1028700 h 1881717"/>
                <a:gd name="connsiteX46" fmla="*/ 281600 w 1240450"/>
                <a:gd name="connsiteY46" fmla="*/ 1013884 h 1881717"/>
                <a:gd name="connsiteX47" fmla="*/ 273133 w 1240450"/>
                <a:gd name="connsiteY47" fmla="*/ 984250 h 1881717"/>
                <a:gd name="connsiteX48" fmla="*/ 271016 w 1240450"/>
                <a:gd name="connsiteY48" fmla="*/ 965200 h 1881717"/>
                <a:gd name="connsiteX49" fmla="*/ 268900 w 1240450"/>
                <a:gd name="connsiteY49" fmla="*/ 944034 h 1881717"/>
                <a:gd name="connsiteX50" fmla="*/ 262550 w 1240450"/>
                <a:gd name="connsiteY50" fmla="*/ 927100 h 1881717"/>
                <a:gd name="connsiteX51" fmla="*/ 258316 w 1240450"/>
                <a:gd name="connsiteY51" fmla="*/ 908050 h 1881717"/>
                <a:gd name="connsiteX52" fmla="*/ 251966 w 1240450"/>
                <a:gd name="connsiteY52" fmla="*/ 897467 h 1881717"/>
                <a:gd name="connsiteX53" fmla="*/ 243500 w 1240450"/>
                <a:gd name="connsiteY53" fmla="*/ 878417 h 1881717"/>
                <a:gd name="connsiteX54" fmla="*/ 239266 w 1240450"/>
                <a:gd name="connsiteY54" fmla="*/ 859367 h 1881717"/>
                <a:gd name="connsiteX55" fmla="*/ 235033 w 1240450"/>
                <a:gd name="connsiteY55" fmla="*/ 850900 h 1881717"/>
                <a:gd name="connsiteX56" fmla="*/ 230800 w 1240450"/>
                <a:gd name="connsiteY56" fmla="*/ 812800 h 1881717"/>
                <a:gd name="connsiteX57" fmla="*/ 222333 w 1240450"/>
                <a:gd name="connsiteY57" fmla="*/ 774700 h 1881717"/>
                <a:gd name="connsiteX58" fmla="*/ 215983 w 1240450"/>
                <a:gd name="connsiteY58" fmla="*/ 747184 h 1881717"/>
                <a:gd name="connsiteX59" fmla="*/ 211750 w 1240450"/>
                <a:gd name="connsiteY59" fmla="*/ 736600 h 1881717"/>
                <a:gd name="connsiteX60" fmla="*/ 209633 w 1240450"/>
                <a:gd name="connsiteY60" fmla="*/ 726017 h 1881717"/>
                <a:gd name="connsiteX61" fmla="*/ 205400 w 1240450"/>
                <a:gd name="connsiteY61" fmla="*/ 713317 h 1881717"/>
                <a:gd name="connsiteX62" fmla="*/ 199050 w 1240450"/>
                <a:gd name="connsiteY62" fmla="*/ 687917 h 1881717"/>
                <a:gd name="connsiteX63" fmla="*/ 192700 w 1240450"/>
                <a:gd name="connsiteY63" fmla="*/ 679450 h 1881717"/>
                <a:gd name="connsiteX64" fmla="*/ 186350 w 1240450"/>
                <a:gd name="connsiteY64" fmla="*/ 666750 h 1881717"/>
                <a:gd name="connsiteX65" fmla="*/ 182116 w 1240450"/>
                <a:gd name="connsiteY65" fmla="*/ 651934 h 1881717"/>
                <a:gd name="connsiteX66" fmla="*/ 173650 w 1240450"/>
                <a:gd name="connsiteY66" fmla="*/ 632884 h 1881717"/>
                <a:gd name="connsiteX67" fmla="*/ 171533 w 1240450"/>
                <a:gd name="connsiteY67" fmla="*/ 624417 h 1881717"/>
                <a:gd name="connsiteX68" fmla="*/ 158833 w 1240450"/>
                <a:gd name="connsiteY68" fmla="*/ 601134 h 1881717"/>
                <a:gd name="connsiteX69" fmla="*/ 150366 w 1240450"/>
                <a:gd name="connsiteY69" fmla="*/ 577850 h 1881717"/>
                <a:gd name="connsiteX70" fmla="*/ 148250 w 1240450"/>
                <a:gd name="connsiteY70" fmla="*/ 569384 h 1881717"/>
                <a:gd name="connsiteX71" fmla="*/ 144016 w 1240450"/>
                <a:gd name="connsiteY71" fmla="*/ 556684 h 1881717"/>
                <a:gd name="connsiteX72" fmla="*/ 137666 w 1240450"/>
                <a:gd name="connsiteY72" fmla="*/ 546100 h 1881717"/>
                <a:gd name="connsiteX73" fmla="*/ 135550 w 1240450"/>
                <a:gd name="connsiteY73" fmla="*/ 539750 h 1881717"/>
                <a:gd name="connsiteX74" fmla="*/ 131316 w 1240450"/>
                <a:gd name="connsiteY74" fmla="*/ 531284 h 1881717"/>
                <a:gd name="connsiteX75" fmla="*/ 124966 w 1240450"/>
                <a:gd name="connsiteY75" fmla="*/ 508000 h 1881717"/>
                <a:gd name="connsiteX76" fmla="*/ 120733 w 1240450"/>
                <a:gd name="connsiteY76" fmla="*/ 499534 h 1881717"/>
                <a:gd name="connsiteX77" fmla="*/ 112266 w 1240450"/>
                <a:gd name="connsiteY77" fmla="*/ 469900 h 1881717"/>
                <a:gd name="connsiteX78" fmla="*/ 108033 w 1240450"/>
                <a:gd name="connsiteY78" fmla="*/ 455084 h 1881717"/>
                <a:gd name="connsiteX79" fmla="*/ 105916 w 1240450"/>
                <a:gd name="connsiteY79" fmla="*/ 444500 h 1881717"/>
                <a:gd name="connsiteX80" fmla="*/ 99566 w 1240450"/>
                <a:gd name="connsiteY80" fmla="*/ 436034 h 1881717"/>
                <a:gd name="connsiteX81" fmla="*/ 88983 w 1240450"/>
                <a:gd name="connsiteY81" fmla="*/ 414867 h 1881717"/>
                <a:gd name="connsiteX82" fmla="*/ 82633 w 1240450"/>
                <a:gd name="connsiteY82" fmla="*/ 404284 h 1881717"/>
                <a:gd name="connsiteX83" fmla="*/ 78400 w 1240450"/>
                <a:gd name="connsiteY83" fmla="*/ 393700 h 1881717"/>
                <a:gd name="connsiteX84" fmla="*/ 72050 w 1240450"/>
                <a:gd name="connsiteY84" fmla="*/ 381000 h 1881717"/>
                <a:gd name="connsiteX85" fmla="*/ 69933 w 1240450"/>
                <a:gd name="connsiteY85" fmla="*/ 366184 h 1881717"/>
                <a:gd name="connsiteX86" fmla="*/ 63583 w 1240450"/>
                <a:gd name="connsiteY86" fmla="*/ 351367 h 1881717"/>
                <a:gd name="connsiteX87" fmla="*/ 59350 w 1240450"/>
                <a:gd name="connsiteY87" fmla="*/ 338667 h 1881717"/>
                <a:gd name="connsiteX88" fmla="*/ 57233 w 1240450"/>
                <a:gd name="connsiteY88" fmla="*/ 321734 h 1881717"/>
                <a:gd name="connsiteX89" fmla="*/ 50883 w 1240450"/>
                <a:gd name="connsiteY89" fmla="*/ 317500 h 1881717"/>
                <a:gd name="connsiteX90" fmla="*/ 48766 w 1240450"/>
                <a:gd name="connsiteY90" fmla="*/ 302684 h 1881717"/>
                <a:gd name="connsiteX91" fmla="*/ 44533 w 1240450"/>
                <a:gd name="connsiteY91" fmla="*/ 287867 h 1881717"/>
                <a:gd name="connsiteX92" fmla="*/ 40300 w 1240450"/>
                <a:gd name="connsiteY92" fmla="*/ 279400 h 1881717"/>
                <a:gd name="connsiteX93" fmla="*/ 38183 w 1240450"/>
                <a:gd name="connsiteY93" fmla="*/ 270934 h 1881717"/>
                <a:gd name="connsiteX94" fmla="*/ 33950 w 1240450"/>
                <a:gd name="connsiteY94" fmla="*/ 264584 h 1881717"/>
                <a:gd name="connsiteX95" fmla="*/ 29716 w 1240450"/>
                <a:gd name="connsiteY95" fmla="*/ 249767 h 1881717"/>
                <a:gd name="connsiteX96" fmla="*/ 25483 w 1240450"/>
                <a:gd name="connsiteY96" fmla="*/ 241300 h 1881717"/>
                <a:gd name="connsiteX97" fmla="*/ 21250 w 1240450"/>
                <a:gd name="connsiteY97" fmla="*/ 230717 h 1881717"/>
                <a:gd name="connsiteX98" fmla="*/ 19133 w 1240450"/>
                <a:gd name="connsiteY98" fmla="*/ 224367 h 1881717"/>
                <a:gd name="connsiteX99" fmla="*/ 10666 w 1240450"/>
                <a:gd name="connsiteY99" fmla="*/ 211667 h 1881717"/>
                <a:gd name="connsiteX100" fmla="*/ 8550 w 1240450"/>
                <a:gd name="connsiteY100" fmla="*/ 196850 h 1881717"/>
                <a:gd name="connsiteX101" fmla="*/ 4316 w 1240450"/>
                <a:gd name="connsiteY101" fmla="*/ 192617 h 1881717"/>
                <a:gd name="connsiteX102" fmla="*/ 2200 w 1240450"/>
                <a:gd name="connsiteY102" fmla="*/ 184150 h 1881717"/>
                <a:gd name="connsiteX103" fmla="*/ 2200 w 1240450"/>
                <a:gd name="connsiteY103" fmla="*/ 99484 h 1881717"/>
                <a:gd name="connsiteX104" fmla="*/ 6433 w 1240450"/>
                <a:gd name="connsiteY104" fmla="*/ 88900 h 1881717"/>
                <a:gd name="connsiteX105" fmla="*/ 8550 w 1240450"/>
                <a:gd name="connsiteY105" fmla="*/ 71967 h 1881717"/>
                <a:gd name="connsiteX106" fmla="*/ 10666 w 1240450"/>
                <a:gd name="connsiteY106" fmla="*/ 59267 h 1881717"/>
                <a:gd name="connsiteX107" fmla="*/ 19133 w 1240450"/>
                <a:gd name="connsiteY107" fmla="*/ 0 h 1881717"/>
                <a:gd name="connsiteX108" fmla="*/ 1240450 w 1240450"/>
                <a:gd name="connsiteY108" fmla="*/ 0 h 1881717"/>
                <a:gd name="connsiteX109" fmla="*/ 1236216 w 1240450"/>
                <a:gd name="connsiteY109" fmla="*/ 103717 h 1881717"/>
                <a:gd name="connsiteX110" fmla="*/ 1231983 w 1240450"/>
                <a:gd name="connsiteY110" fmla="*/ 124884 h 1881717"/>
                <a:gd name="connsiteX111" fmla="*/ 1225633 w 1240450"/>
                <a:gd name="connsiteY111" fmla="*/ 152400 h 1881717"/>
                <a:gd name="connsiteX112" fmla="*/ 1221400 w 1240450"/>
                <a:gd name="connsiteY112" fmla="*/ 173567 h 1881717"/>
                <a:gd name="connsiteX113" fmla="*/ 1217166 w 1240450"/>
                <a:gd name="connsiteY113" fmla="*/ 186267 h 1881717"/>
                <a:gd name="connsiteX114" fmla="*/ 1215050 w 1240450"/>
                <a:gd name="connsiteY114" fmla="*/ 201084 h 1881717"/>
                <a:gd name="connsiteX115" fmla="*/ 1212933 w 1240450"/>
                <a:gd name="connsiteY115" fmla="*/ 211667 h 1881717"/>
                <a:gd name="connsiteX116" fmla="*/ 1206583 w 1240450"/>
                <a:gd name="connsiteY116" fmla="*/ 270934 h 1881717"/>
                <a:gd name="connsiteX117" fmla="*/ 1198116 w 1240450"/>
                <a:gd name="connsiteY117" fmla="*/ 292100 h 1881717"/>
                <a:gd name="connsiteX118" fmla="*/ 1187533 w 1240450"/>
                <a:gd name="connsiteY118" fmla="*/ 315384 h 1881717"/>
                <a:gd name="connsiteX119" fmla="*/ 1185416 w 1240450"/>
                <a:gd name="connsiteY119" fmla="*/ 325967 h 1881717"/>
                <a:gd name="connsiteX120" fmla="*/ 1174833 w 1240450"/>
                <a:gd name="connsiteY120" fmla="*/ 347134 h 1881717"/>
                <a:gd name="connsiteX121" fmla="*/ 1172716 w 1240450"/>
                <a:gd name="connsiteY121" fmla="*/ 355600 h 1881717"/>
                <a:gd name="connsiteX122" fmla="*/ 1166366 w 1240450"/>
                <a:gd name="connsiteY122" fmla="*/ 366184 h 1881717"/>
                <a:gd name="connsiteX123" fmla="*/ 1162133 w 1240450"/>
                <a:gd name="connsiteY123" fmla="*/ 376767 h 1881717"/>
                <a:gd name="connsiteX124" fmla="*/ 1157900 w 1240450"/>
                <a:gd name="connsiteY124" fmla="*/ 385234 h 1881717"/>
                <a:gd name="connsiteX125" fmla="*/ 1153666 w 1240450"/>
                <a:gd name="connsiteY125" fmla="*/ 397934 h 1881717"/>
                <a:gd name="connsiteX126" fmla="*/ 1147316 w 1240450"/>
                <a:gd name="connsiteY126" fmla="*/ 414867 h 1881717"/>
                <a:gd name="connsiteX127" fmla="*/ 1138850 w 1240450"/>
                <a:gd name="connsiteY127" fmla="*/ 440267 h 1881717"/>
                <a:gd name="connsiteX128" fmla="*/ 1134616 w 1240450"/>
                <a:gd name="connsiteY128" fmla="*/ 463550 h 1881717"/>
                <a:gd name="connsiteX129" fmla="*/ 1121916 w 1240450"/>
                <a:gd name="connsiteY129" fmla="*/ 482600 h 1881717"/>
                <a:gd name="connsiteX130" fmla="*/ 1119800 w 1240450"/>
                <a:gd name="connsiteY130" fmla="*/ 497417 h 1881717"/>
                <a:gd name="connsiteX131" fmla="*/ 1109216 w 1240450"/>
                <a:gd name="connsiteY131" fmla="*/ 514350 h 1881717"/>
                <a:gd name="connsiteX132" fmla="*/ 1107100 w 1240450"/>
                <a:gd name="connsiteY132" fmla="*/ 527050 h 1881717"/>
                <a:gd name="connsiteX133" fmla="*/ 1096516 w 1240450"/>
                <a:gd name="connsiteY133" fmla="*/ 539750 h 1881717"/>
                <a:gd name="connsiteX134" fmla="*/ 1081700 w 1240450"/>
                <a:gd name="connsiteY134" fmla="*/ 571500 h 1881717"/>
                <a:gd name="connsiteX135" fmla="*/ 1077466 w 1240450"/>
                <a:gd name="connsiteY135" fmla="*/ 582084 h 1881717"/>
                <a:gd name="connsiteX136" fmla="*/ 1064766 w 1240450"/>
                <a:gd name="connsiteY136" fmla="*/ 603250 h 1881717"/>
                <a:gd name="connsiteX137" fmla="*/ 1054183 w 1240450"/>
                <a:gd name="connsiteY137" fmla="*/ 632884 h 1881717"/>
                <a:gd name="connsiteX138" fmla="*/ 1049950 w 1240450"/>
                <a:gd name="connsiteY138" fmla="*/ 651934 h 1881717"/>
                <a:gd name="connsiteX139" fmla="*/ 1041483 w 1240450"/>
                <a:gd name="connsiteY139" fmla="*/ 685800 h 1881717"/>
                <a:gd name="connsiteX140" fmla="*/ 1039366 w 1240450"/>
                <a:gd name="connsiteY140" fmla="*/ 698500 h 1881717"/>
                <a:gd name="connsiteX141" fmla="*/ 1035133 w 1240450"/>
                <a:gd name="connsiteY141" fmla="*/ 709084 h 1881717"/>
                <a:gd name="connsiteX142" fmla="*/ 1028783 w 1240450"/>
                <a:gd name="connsiteY142" fmla="*/ 732367 h 1881717"/>
                <a:gd name="connsiteX143" fmla="*/ 1022433 w 1240450"/>
                <a:gd name="connsiteY143" fmla="*/ 753534 h 1881717"/>
                <a:gd name="connsiteX144" fmla="*/ 1020316 w 1240450"/>
                <a:gd name="connsiteY144" fmla="*/ 766234 h 1881717"/>
                <a:gd name="connsiteX145" fmla="*/ 1013966 w 1240450"/>
                <a:gd name="connsiteY145" fmla="*/ 783167 h 1881717"/>
                <a:gd name="connsiteX146" fmla="*/ 1011850 w 1240450"/>
                <a:gd name="connsiteY146" fmla="*/ 793750 h 1881717"/>
                <a:gd name="connsiteX147" fmla="*/ 1005500 w 1240450"/>
                <a:gd name="connsiteY147" fmla="*/ 802217 h 1881717"/>
                <a:gd name="connsiteX148" fmla="*/ 997033 w 1240450"/>
                <a:gd name="connsiteY148" fmla="*/ 814917 h 1881717"/>
                <a:gd name="connsiteX149" fmla="*/ 982216 w 1240450"/>
                <a:gd name="connsiteY149" fmla="*/ 848784 h 1881717"/>
                <a:gd name="connsiteX150" fmla="*/ 975866 w 1240450"/>
                <a:gd name="connsiteY150" fmla="*/ 857250 h 1881717"/>
                <a:gd name="connsiteX151" fmla="*/ 967400 w 1240450"/>
                <a:gd name="connsiteY151" fmla="*/ 880534 h 1881717"/>
                <a:gd name="connsiteX152" fmla="*/ 963166 w 1240450"/>
                <a:gd name="connsiteY152" fmla="*/ 895350 h 1881717"/>
                <a:gd name="connsiteX153" fmla="*/ 961050 w 1240450"/>
                <a:gd name="connsiteY153" fmla="*/ 901700 h 1881717"/>
                <a:gd name="connsiteX154" fmla="*/ 956816 w 1240450"/>
                <a:gd name="connsiteY154" fmla="*/ 929217 h 1881717"/>
                <a:gd name="connsiteX155" fmla="*/ 954700 w 1240450"/>
                <a:gd name="connsiteY155" fmla="*/ 935567 h 1881717"/>
                <a:gd name="connsiteX156" fmla="*/ 952583 w 1240450"/>
                <a:gd name="connsiteY156" fmla="*/ 946150 h 1881717"/>
                <a:gd name="connsiteX157" fmla="*/ 948350 w 1240450"/>
                <a:gd name="connsiteY157" fmla="*/ 963084 h 1881717"/>
                <a:gd name="connsiteX158" fmla="*/ 946233 w 1240450"/>
                <a:gd name="connsiteY158" fmla="*/ 969434 h 1881717"/>
                <a:gd name="connsiteX159" fmla="*/ 944116 w 1240450"/>
                <a:gd name="connsiteY159" fmla="*/ 982134 h 1881717"/>
                <a:gd name="connsiteX160" fmla="*/ 929300 w 1240450"/>
                <a:gd name="connsiteY160" fmla="*/ 1003300 h 1881717"/>
                <a:gd name="connsiteX161" fmla="*/ 922950 w 1240450"/>
                <a:gd name="connsiteY161" fmla="*/ 1022350 h 1881717"/>
                <a:gd name="connsiteX162" fmla="*/ 918716 w 1240450"/>
                <a:gd name="connsiteY162" fmla="*/ 1030817 h 1881717"/>
                <a:gd name="connsiteX163" fmla="*/ 908133 w 1240450"/>
                <a:gd name="connsiteY163" fmla="*/ 1056217 h 1881717"/>
                <a:gd name="connsiteX164" fmla="*/ 906016 w 1240450"/>
                <a:gd name="connsiteY164" fmla="*/ 1068917 h 1881717"/>
                <a:gd name="connsiteX165" fmla="*/ 903900 w 1240450"/>
                <a:gd name="connsiteY165" fmla="*/ 1092200 h 1881717"/>
                <a:gd name="connsiteX166" fmla="*/ 897550 w 1240450"/>
                <a:gd name="connsiteY166" fmla="*/ 1119717 h 1881717"/>
                <a:gd name="connsiteX167" fmla="*/ 893316 w 1240450"/>
                <a:gd name="connsiteY167" fmla="*/ 1153584 h 1881717"/>
                <a:gd name="connsiteX168" fmla="*/ 889083 w 1240450"/>
                <a:gd name="connsiteY168" fmla="*/ 1168400 h 1881717"/>
                <a:gd name="connsiteX169" fmla="*/ 886966 w 1240450"/>
                <a:gd name="connsiteY169" fmla="*/ 1176867 h 1881717"/>
                <a:gd name="connsiteX170" fmla="*/ 880616 w 1240450"/>
                <a:gd name="connsiteY170" fmla="*/ 1189567 h 1881717"/>
                <a:gd name="connsiteX171" fmla="*/ 870033 w 1240450"/>
                <a:gd name="connsiteY171" fmla="*/ 1217084 h 1881717"/>
                <a:gd name="connsiteX172" fmla="*/ 859450 w 1240450"/>
                <a:gd name="connsiteY172" fmla="*/ 1244600 h 1881717"/>
                <a:gd name="connsiteX173" fmla="*/ 850983 w 1240450"/>
                <a:gd name="connsiteY173" fmla="*/ 1274234 h 1881717"/>
                <a:gd name="connsiteX174" fmla="*/ 846750 w 1240450"/>
                <a:gd name="connsiteY174" fmla="*/ 1310217 h 1881717"/>
                <a:gd name="connsiteX175" fmla="*/ 842516 w 1240450"/>
                <a:gd name="connsiteY175" fmla="*/ 1318684 h 1881717"/>
                <a:gd name="connsiteX176" fmla="*/ 836166 w 1240450"/>
                <a:gd name="connsiteY176" fmla="*/ 1350434 h 1881717"/>
                <a:gd name="connsiteX177" fmla="*/ 834050 w 1240450"/>
                <a:gd name="connsiteY177" fmla="*/ 1356784 h 1881717"/>
                <a:gd name="connsiteX178" fmla="*/ 827700 w 1240450"/>
                <a:gd name="connsiteY178" fmla="*/ 1380067 h 1881717"/>
                <a:gd name="connsiteX179" fmla="*/ 823466 w 1240450"/>
                <a:gd name="connsiteY179" fmla="*/ 1399117 h 1881717"/>
                <a:gd name="connsiteX180" fmla="*/ 817116 w 1240450"/>
                <a:gd name="connsiteY180" fmla="*/ 1409700 h 1881717"/>
                <a:gd name="connsiteX181" fmla="*/ 806533 w 1240450"/>
                <a:gd name="connsiteY181" fmla="*/ 1432984 h 1881717"/>
                <a:gd name="connsiteX182" fmla="*/ 793833 w 1240450"/>
                <a:gd name="connsiteY182" fmla="*/ 1454150 h 1881717"/>
                <a:gd name="connsiteX183" fmla="*/ 785366 w 1240450"/>
                <a:gd name="connsiteY183" fmla="*/ 1471084 h 1881717"/>
                <a:gd name="connsiteX184" fmla="*/ 776900 w 1240450"/>
                <a:gd name="connsiteY184" fmla="*/ 1479550 h 1881717"/>
                <a:gd name="connsiteX185" fmla="*/ 768433 w 1240450"/>
                <a:gd name="connsiteY185" fmla="*/ 1492250 h 1881717"/>
                <a:gd name="connsiteX186" fmla="*/ 762083 w 1240450"/>
                <a:gd name="connsiteY186" fmla="*/ 1500717 h 1881717"/>
                <a:gd name="connsiteX187" fmla="*/ 759966 w 1240450"/>
                <a:gd name="connsiteY187" fmla="*/ 1509184 h 1881717"/>
                <a:gd name="connsiteX188" fmla="*/ 753616 w 1240450"/>
                <a:gd name="connsiteY188" fmla="*/ 1528234 h 1881717"/>
                <a:gd name="connsiteX189" fmla="*/ 751500 w 1240450"/>
                <a:gd name="connsiteY189" fmla="*/ 1543050 h 1881717"/>
                <a:gd name="connsiteX190" fmla="*/ 745150 w 1240450"/>
                <a:gd name="connsiteY190" fmla="*/ 1562100 h 1881717"/>
                <a:gd name="connsiteX191" fmla="*/ 743033 w 1240450"/>
                <a:gd name="connsiteY191" fmla="*/ 1570567 h 1881717"/>
                <a:gd name="connsiteX192" fmla="*/ 732450 w 1240450"/>
                <a:gd name="connsiteY192" fmla="*/ 1593850 h 1881717"/>
                <a:gd name="connsiteX193" fmla="*/ 726100 w 1240450"/>
                <a:gd name="connsiteY193" fmla="*/ 1615017 h 1881717"/>
                <a:gd name="connsiteX194" fmla="*/ 721866 w 1240450"/>
                <a:gd name="connsiteY194" fmla="*/ 1621367 h 1881717"/>
                <a:gd name="connsiteX195" fmla="*/ 715516 w 1240450"/>
                <a:gd name="connsiteY195" fmla="*/ 1665817 h 1881717"/>
                <a:gd name="connsiteX196" fmla="*/ 713400 w 1240450"/>
                <a:gd name="connsiteY196" fmla="*/ 1682750 h 1881717"/>
                <a:gd name="connsiteX197" fmla="*/ 711283 w 1240450"/>
                <a:gd name="connsiteY197" fmla="*/ 1691217 h 1881717"/>
                <a:gd name="connsiteX198" fmla="*/ 704933 w 1240450"/>
                <a:gd name="connsiteY198" fmla="*/ 1695450 h 1881717"/>
                <a:gd name="connsiteX199" fmla="*/ 702816 w 1240450"/>
                <a:gd name="connsiteY199" fmla="*/ 1701800 h 1881717"/>
                <a:gd name="connsiteX200" fmla="*/ 696466 w 1240450"/>
                <a:gd name="connsiteY200" fmla="*/ 1714500 h 1881717"/>
                <a:gd name="connsiteX201" fmla="*/ 688000 w 1240450"/>
                <a:gd name="connsiteY201" fmla="*/ 1731434 h 1881717"/>
                <a:gd name="connsiteX202" fmla="*/ 683766 w 1240450"/>
                <a:gd name="connsiteY202" fmla="*/ 1752600 h 1881717"/>
                <a:gd name="connsiteX203" fmla="*/ 677416 w 1240450"/>
                <a:gd name="connsiteY203" fmla="*/ 1763184 h 1881717"/>
                <a:gd name="connsiteX204" fmla="*/ 666833 w 1240450"/>
                <a:gd name="connsiteY204" fmla="*/ 1790700 h 1881717"/>
                <a:gd name="connsiteX205" fmla="*/ 662600 w 1240450"/>
                <a:gd name="connsiteY205" fmla="*/ 1803400 h 1881717"/>
                <a:gd name="connsiteX206" fmla="*/ 639316 w 1240450"/>
                <a:gd name="connsiteY206" fmla="*/ 1833034 h 1881717"/>
                <a:gd name="connsiteX207" fmla="*/ 637200 w 1240450"/>
                <a:gd name="connsiteY207" fmla="*/ 1839384 h 1881717"/>
                <a:gd name="connsiteX208" fmla="*/ 616033 w 1240450"/>
                <a:gd name="connsiteY208" fmla="*/ 1856317 h 1881717"/>
                <a:gd name="connsiteX209" fmla="*/ 605450 w 1240450"/>
                <a:gd name="connsiteY209" fmla="*/ 1860550 h 1881717"/>
                <a:gd name="connsiteX210" fmla="*/ 588516 w 1240450"/>
                <a:gd name="connsiteY210" fmla="*/ 1881717 h 1881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240450" h="1881717">
                  <a:moveTo>
                    <a:pt x="588516" y="1881717"/>
                  </a:moveTo>
                  <a:lnTo>
                    <a:pt x="588516" y="1881717"/>
                  </a:lnTo>
                  <a:cubicBezTo>
                    <a:pt x="576619" y="1842059"/>
                    <a:pt x="584783" y="1875519"/>
                    <a:pt x="580050" y="1813984"/>
                  </a:cubicBezTo>
                  <a:cubicBezTo>
                    <a:pt x="579124" y="1801942"/>
                    <a:pt x="577448" y="1789967"/>
                    <a:pt x="575816" y="1778000"/>
                  </a:cubicBezTo>
                  <a:cubicBezTo>
                    <a:pt x="575330" y="1774435"/>
                    <a:pt x="575117" y="1770724"/>
                    <a:pt x="573700" y="1767417"/>
                  </a:cubicBezTo>
                  <a:cubicBezTo>
                    <a:pt x="568728" y="1755816"/>
                    <a:pt x="562589" y="1744748"/>
                    <a:pt x="556766" y="1733550"/>
                  </a:cubicBezTo>
                  <a:cubicBezTo>
                    <a:pt x="553415" y="1727105"/>
                    <a:pt x="548666" y="1721327"/>
                    <a:pt x="546183" y="1714500"/>
                  </a:cubicBezTo>
                  <a:cubicBezTo>
                    <a:pt x="535772" y="1685871"/>
                    <a:pt x="541813" y="1698387"/>
                    <a:pt x="529250" y="1676400"/>
                  </a:cubicBezTo>
                  <a:cubicBezTo>
                    <a:pt x="525638" y="1654733"/>
                    <a:pt x="528708" y="1671755"/>
                    <a:pt x="522900" y="1644650"/>
                  </a:cubicBezTo>
                  <a:cubicBezTo>
                    <a:pt x="522146" y="1641132"/>
                    <a:pt x="521921" y="1637480"/>
                    <a:pt x="520783" y="1634067"/>
                  </a:cubicBezTo>
                  <a:cubicBezTo>
                    <a:pt x="519084" y="1628969"/>
                    <a:pt x="516429" y="1624239"/>
                    <a:pt x="514433" y="1619250"/>
                  </a:cubicBezTo>
                  <a:cubicBezTo>
                    <a:pt x="513604" y="1617178"/>
                    <a:pt x="512929" y="1615045"/>
                    <a:pt x="512316" y="1612900"/>
                  </a:cubicBezTo>
                  <a:cubicBezTo>
                    <a:pt x="511517" y="1610103"/>
                    <a:pt x="511613" y="1606977"/>
                    <a:pt x="510200" y="1604434"/>
                  </a:cubicBezTo>
                  <a:cubicBezTo>
                    <a:pt x="508006" y="1600485"/>
                    <a:pt x="504555" y="1597378"/>
                    <a:pt x="501733" y="1593850"/>
                  </a:cubicBezTo>
                  <a:cubicBezTo>
                    <a:pt x="501027" y="1588911"/>
                    <a:pt x="501194" y="1583767"/>
                    <a:pt x="499616" y="1579034"/>
                  </a:cubicBezTo>
                  <a:cubicBezTo>
                    <a:pt x="498315" y="1575131"/>
                    <a:pt x="495106" y="1572130"/>
                    <a:pt x="493266" y="1568450"/>
                  </a:cubicBezTo>
                  <a:cubicBezTo>
                    <a:pt x="492962" y="1567841"/>
                    <a:pt x="485739" y="1551981"/>
                    <a:pt x="484800" y="1547284"/>
                  </a:cubicBezTo>
                  <a:cubicBezTo>
                    <a:pt x="477999" y="1513280"/>
                    <a:pt x="484613" y="1532003"/>
                    <a:pt x="476333" y="1511300"/>
                  </a:cubicBezTo>
                  <a:cubicBezTo>
                    <a:pt x="475627" y="1504950"/>
                    <a:pt x="475555" y="1498497"/>
                    <a:pt x="474216" y="1492250"/>
                  </a:cubicBezTo>
                  <a:cubicBezTo>
                    <a:pt x="472568" y="1484560"/>
                    <a:pt x="468562" y="1480229"/>
                    <a:pt x="465750" y="1473200"/>
                  </a:cubicBezTo>
                  <a:cubicBezTo>
                    <a:pt x="464093" y="1469057"/>
                    <a:pt x="463173" y="1464643"/>
                    <a:pt x="461516" y="1460500"/>
                  </a:cubicBezTo>
                  <a:cubicBezTo>
                    <a:pt x="457525" y="1450522"/>
                    <a:pt x="452986" y="1440771"/>
                    <a:pt x="448816" y="1430867"/>
                  </a:cubicBezTo>
                  <a:cubicBezTo>
                    <a:pt x="447342" y="1427365"/>
                    <a:pt x="446282" y="1423682"/>
                    <a:pt x="444583" y="1420284"/>
                  </a:cubicBezTo>
                  <a:cubicBezTo>
                    <a:pt x="439644" y="1410406"/>
                    <a:pt x="432800" y="1401269"/>
                    <a:pt x="429766" y="1390650"/>
                  </a:cubicBezTo>
                  <a:cubicBezTo>
                    <a:pt x="428355" y="1385711"/>
                    <a:pt x="427685" y="1380498"/>
                    <a:pt x="425533" y="1375834"/>
                  </a:cubicBezTo>
                  <a:cubicBezTo>
                    <a:pt x="423401" y="1371214"/>
                    <a:pt x="419630" y="1367529"/>
                    <a:pt x="417066" y="1363134"/>
                  </a:cubicBezTo>
                  <a:cubicBezTo>
                    <a:pt x="414681" y="1359046"/>
                    <a:pt x="412960" y="1354601"/>
                    <a:pt x="410716" y="1350434"/>
                  </a:cubicBezTo>
                  <a:cubicBezTo>
                    <a:pt x="408019" y="1345426"/>
                    <a:pt x="405072" y="1340556"/>
                    <a:pt x="402250" y="1335617"/>
                  </a:cubicBezTo>
                  <a:cubicBezTo>
                    <a:pt x="400267" y="1325705"/>
                    <a:pt x="400540" y="1323730"/>
                    <a:pt x="395900" y="1314450"/>
                  </a:cubicBezTo>
                  <a:cubicBezTo>
                    <a:pt x="387001" y="1296651"/>
                    <a:pt x="392648" y="1310752"/>
                    <a:pt x="383200" y="1295400"/>
                  </a:cubicBezTo>
                  <a:cubicBezTo>
                    <a:pt x="379393" y="1289213"/>
                    <a:pt x="376015" y="1282770"/>
                    <a:pt x="372616" y="1276350"/>
                  </a:cubicBezTo>
                  <a:cubicBezTo>
                    <a:pt x="369663" y="1270773"/>
                    <a:pt x="366795" y="1265147"/>
                    <a:pt x="364150" y="1259417"/>
                  </a:cubicBezTo>
                  <a:cubicBezTo>
                    <a:pt x="362558" y="1255967"/>
                    <a:pt x="361704" y="1252186"/>
                    <a:pt x="359916" y="1248834"/>
                  </a:cubicBezTo>
                  <a:cubicBezTo>
                    <a:pt x="356044" y="1241574"/>
                    <a:pt x="350896" y="1235027"/>
                    <a:pt x="347216" y="1227667"/>
                  </a:cubicBezTo>
                  <a:cubicBezTo>
                    <a:pt x="343114" y="1219463"/>
                    <a:pt x="341352" y="1210132"/>
                    <a:pt x="336633" y="1202267"/>
                  </a:cubicBezTo>
                  <a:cubicBezTo>
                    <a:pt x="334516" y="1198739"/>
                    <a:pt x="332007" y="1195419"/>
                    <a:pt x="330283" y="1191684"/>
                  </a:cubicBezTo>
                  <a:cubicBezTo>
                    <a:pt x="314694" y="1157908"/>
                    <a:pt x="332354" y="1188784"/>
                    <a:pt x="317583" y="1164167"/>
                  </a:cubicBezTo>
                  <a:cubicBezTo>
                    <a:pt x="316877" y="1161345"/>
                    <a:pt x="316386" y="1158460"/>
                    <a:pt x="315466" y="1155700"/>
                  </a:cubicBezTo>
                  <a:cubicBezTo>
                    <a:pt x="314265" y="1152096"/>
                    <a:pt x="312531" y="1148688"/>
                    <a:pt x="311233" y="1145117"/>
                  </a:cubicBezTo>
                  <a:cubicBezTo>
                    <a:pt x="309708" y="1140923"/>
                    <a:pt x="308411" y="1136650"/>
                    <a:pt x="307000" y="1132417"/>
                  </a:cubicBezTo>
                  <a:cubicBezTo>
                    <a:pt x="303264" y="1098795"/>
                    <a:pt x="307322" y="1127570"/>
                    <a:pt x="300650" y="1096434"/>
                  </a:cubicBezTo>
                  <a:cubicBezTo>
                    <a:pt x="299751" y="1092238"/>
                    <a:pt x="299140" y="1087983"/>
                    <a:pt x="298533" y="1083734"/>
                  </a:cubicBezTo>
                  <a:cubicBezTo>
                    <a:pt x="297728" y="1078103"/>
                    <a:pt x="297695" y="1072343"/>
                    <a:pt x="296416" y="1066800"/>
                  </a:cubicBezTo>
                  <a:cubicBezTo>
                    <a:pt x="295562" y="1063098"/>
                    <a:pt x="293384" y="1059821"/>
                    <a:pt x="292183" y="1056217"/>
                  </a:cubicBezTo>
                  <a:cubicBezTo>
                    <a:pt x="291263" y="1053457"/>
                    <a:pt x="290720" y="1050585"/>
                    <a:pt x="290066" y="1047750"/>
                  </a:cubicBezTo>
                  <a:cubicBezTo>
                    <a:pt x="288603" y="1041412"/>
                    <a:pt x="287411" y="1035011"/>
                    <a:pt x="285833" y="1028700"/>
                  </a:cubicBezTo>
                  <a:cubicBezTo>
                    <a:pt x="284587" y="1023717"/>
                    <a:pt x="282846" y="1018867"/>
                    <a:pt x="281600" y="1013884"/>
                  </a:cubicBezTo>
                  <a:cubicBezTo>
                    <a:pt x="274856" y="986911"/>
                    <a:pt x="280766" y="1003335"/>
                    <a:pt x="273133" y="984250"/>
                  </a:cubicBezTo>
                  <a:cubicBezTo>
                    <a:pt x="272427" y="977900"/>
                    <a:pt x="271685" y="971554"/>
                    <a:pt x="271016" y="965200"/>
                  </a:cubicBezTo>
                  <a:cubicBezTo>
                    <a:pt x="270274" y="958148"/>
                    <a:pt x="269779" y="951070"/>
                    <a:pt x="268900" y="944034"/>
                  </a:cubicBezTo>
                  <a:cubicBezTo>
                    <a:pt x="267154" y="930065"/>
                    <a:pt x="269492" y="934044"/>
                    <a:pt x="262550" y="927100"/>
                  </a:cubicBezTo>
                  <a:cubicBezTo>
                    <a:pt x="261139" y="920750"/>
                    <a:pt x="260504" y="914176"/>
                    <a:pt x="258316" y="908050"/>
                  </a:cubicBezTo>
                  <a:cubicBezTo>
                    <a:pt x="256932" y="904176"/>
                    <a:pt x="253964" y="901063"/>
                    <a:pt x="251966" y="897467"/>
                  </a:cubicBezTo>
                  <a:cubicBezTo>
                    <a:pt x="249248" y="892574"/>
                    <a:pt x="245035" y="883535"/>
                    <a:pt x="243500" y="878417"/>
                  </a:cubicBezTo>
                  <a:cubicBezTo>
                    <a:pt x="241488" y="871709"/>
                    <a:pt x="241710" y="865883"/>
                    <a:pt x="239266" y="859367"/>
                  </a:cubicBezTo>
                  <a:cubicBezTo>
                    <a:pt x="238158" y="856413"/>
                    <a:pt x="236444" y="853722"/>
                    <a:pt x="235033" y="850900"/>
                  </a:cubicBezTo>
                  <a:cubicBezTo>
                    <a:pt x="233622" y="838200"/>
                    <a:pt x="233306" y="825330"/>
                    <a:pt x="230800" y="812800"/>
                  </a:cubicBezTo>
                  <a:cubicBezTo>
                    <a:pt x="225924" y="788427"/>
                    <a:pt x="231879" y="817654"/>
                    <a:pt x="222333" y="774700"/>
                  </a:cubicBezTo>
                  <a:cubicBezTo>
                    <a:pt x="219668" y="762707"/>
                    <a:pt x="220130" y="760661"/>
                    <a:pt x="215983" y="747184"/>
                  </a:cubicBezTo>
                  <a:cubicBezTo>
                    <a:pt x="214866" y="743552"/>
                    <a:pt x="212842" y="740239"/>
                    <a:pt x="211750" y="736600"/>
                  </a:cubicBezTo>
                  <a:cubicBezTo>
                    <a:pt x="210716" y="733154"/>
                    <a:pt x="210580" y="729488"/>
                    <a:pt x="209633" y="726017"/>
                  </a:cubicBezTo>
                  <a:cubicBezTo>
                    <a:pt x="208459" y="721712"/>
                    <a:pt x="206574" y="717622"/>
                    <a:pt x="205400" y="713317"/>
                  </a:cubicBezTo>
                  <a:cubicBezTo>
                    <a:pt x="202679" y="703339"/>
                    <a:pt x="203695" y="698138"/>
                    <a:pt x="199050" y="687917"/>
                  </a:cubicBezTo>
                  <a:cubicBezTo>
                    <a:pt x="197590" y="684705"/>
                    <a:pt x="194515" y="682475"/>
                    <a:pt x="192700" y="679450"/>
                  </a:cubicBezTo>
                  <a:cubicBezTo>
                    <a:pt x="190265" y="675391"/>
                    <a:pt x="188049" y="671167"/>
                    <a:pt x="186350" y="666750"/>
                  </a:cubicBezTo>
                  <a:cubicBezTo>
                    <a:pt x="184506" y="661956"/>
                    <a:pt x="183920" y="656743"/>
                    <a:pt x="182116" y="651934"/>
                  </a:cubicBezTo>
                  <a:cubicBezTo>
                    <a:pt x="179676" y="645428"/>
                    <a:pt x="176144" y="639370"/>
                    <a:pt x="173650" y="632884"/>
                  </a:cubicBezTo>
                  <a:cubicBezTo>
                    <a:pt x="172606" y="630169"/>
                    <a:pt x="172613" y="627118"/>
                    <a:pt x="171533" y="624417"/>
                  </a:cubicBezTo>
                  <a:cubicBezTo>
                    <a:pt x="168257" y="616226"/>
                    <a:pt x="163347" y="608658"/>
                    <a:pt x="158833" y="601134"/>
                  </a:cubicBezTo>
                  <a:cubicBezTo>
                    <a:pt x="154650" y="576041"/>
                    <a:pt x="160256" y="600104"/>
                    <a:pt x="150366" y="577850"/>
                  </a:cubicBezTo>
                  <a:cubicBezTo>
                    <a:pt x="149185" y="575192"/>
                    <a:pt x="149086" y="572170"/>
                    <a:pt x="148250" y="569384"/>
                  </a:cubicBezTo>
                  <a:cubicBezTo>
                    <a:pt x="146968" y="565110"/>
                    <a:pt x="145863" y="560746"/>
                    <a:pt x="144016" y="556684"/>
                  </a:cubicBezTo>
                  <a:cubicBezTo>
                    <a:pt x="142313" y="552939"/>
                    <a:pt x="139506" y="549780"/>
                    <a:pt x="137666" y="546100"/>
                  </a:cubicBezTo>
                  <a:cubicBezTo>
                    <a:pt x="136668" y="544104"/>
                    <a:pt x="136429" y="541801"/>
                    <a:pt x="135550" y="539750"/>
                  </a:cubicBezTo>
                  <a:cubicBezTo>
                    <a:pt x="134307" y="536850"/>
                    <a:pt x="132488" y="534214"/>
                    <a:pt x="131316" y="531284"/>
                  </a:cubicBezTo>
                  <a:cubicBezTo>
                    <a:pt x="116483" y="494204"/>
                    <a:pt x="135588" y="539865"/>
                    <a:pt x="124966" y="508000"/>
                  </a:cubicBezTo>
                  <a:cubicBezTo>
                    <a:pt x="123968" y="505007"/>
                    <a:pt x="122144" y="502356"/>
                    <a:pt x="120733" y="499534"/>
                  </a:cubicBezTo>
                  <a:cubicBezTo>
                    <a:pt x="116856" y="480150"/>
                    <a:pt x="120586" y="496525"/>
                    <a:pt x="112266" y="469900"/>
                  </a:cubicBezTo>
                  <a:cubicBezTo>
                    <a:pt x="110734" y="464998"/>
                    <a:pt x="109279" y="460067"/>
                    <a:pt x="108033" y="455084"/>
                  </a:cubicBezTo>
                  <a:cubicBezTo>
                    <a:pt x="107160" y="451594"/>
                    <a:pt x="107377" y="447788"/>
                    <a:pt x="105916" y="444500"/>
                  </a:cubicBezTo>
                  <a:cubicBezTo>
                    <a:pt x="104483" y="441276"/>
                    <a:pt x="101316" y="439097"/>
                    <a:pt x="99566" y="436034"/>
                  </a:cubicBezTo>
                  <a:cubicBezTo>
                    <a:pt x="95652" y="429185"/>
                    <a:pt x="93042" y="421631"/>
                    <a:pt x="88983" y="414867"/>
                  </a:cubicBezTo>
                  <a:cubicBezTo>
                    <a:pt x="86866" y="411339"/>
                    <a:pt x="84473" y="407964"/>
                    <a:pt x="82633" y="404284"/>
                  </a:cubicBezTo>
                  <a:cubicBezTo>
                    <a:pt x="80934" y="400885"/>
                    <a:pt x="79972" y="397159"/>
                    <a:pt x="78400" y="393700"/>
                  </a:cubicBezTo>
                  <a:cubicBezTo>
                    <a:pt x="76442" y="389391"/>
                    <a:pt x="74167" y="385233"/>
                    <a:pt x="72050" y="381000"/>
                  </a:cubicBezTo>
                  <a:cubicBezTo>
                    <a:pt x="71344" y="376061"/>
                    <a:pt x="71304" y="370981"/>
                    <a:pt x="69933" y="366184"/>
                  </a:cubicBezTo>
                  <a:cubicBezTo>
                    <a:pt x="68457" y="361017"/>
                    <a:pt x="65512" y="356382"/>
                    <a:pt x="63583" y="351367"/>
                  </a:cubicBezTo>
                  <a:cubicBezTo>
                    <a:pt x="61981" y="347202"/>
                    <a:pt x="60761" y="342900"/>
                    <a:pt x="59350" y="338667"/>
                  </a:cubicBezTo>
                  <a:cubicBezTo>
                    <a:pt x="58644" y="333023"/>
                    <a:pt x="59346" y="327015"/>
                    <a:pt x="57233" y="321734"/>
                  </a:cubicBezTo>
                  <a:cubicBezTo>
                    <a:pt x="56288" y="319372"/>
                    <a:pt x="51916" y="319825"/>
                    <a:pt x="50883" y="317500"/>
                  </a:cubicBezTo>
                  <a:cubicBezTo>
                    <a:pt x="48857" y="312941"/>
                    <a:pt x="49811" y="307562"/>
                    <a:pt x="48766" y="302684"/>
                  </a:cubicBezTo>
                  <a:cubicBezTo>
                    <a:pt x="47690" y="297661"/>
                    <a:pt x="46288" y="292694"/>
                    <a:pt x="44533" y="287867"/>
                  </a:cubicBezTo>
                  <a:cubicBezTo>
                    <a:pt x="43455" y="284902"/>
                    <a:pt x="41408" y="282354"/>
                    <a:pt x="40300" y="279400"/>
                  </a:cubicBezTo>
                  <a:cubicBezTo>
                    <a:pt x="39279" y="276676"/>
                    <a:pt x="39329" y="273608"/>
                    <a:pt x="38183" y="270934"/>
                  </a:cubicBezTo>
                  <a:cubicBezTo>
                    <a:pt x="37181" y="268596"/>
                    <a:pt x="35088" y="266859"/>
                    <a:pt x="33950" y="264584"/>
                  </a:cubicBezTo>
                  <a:cubicBezTo>
                    <a:pt x="31391" y="259465"/>
                    <a:pt x="31751" y="255194"/>
                    <a:pt x="29716" y="249767"/>
                  </a:cubicBezTo>
                  <a:cubicBezTo>
                    <a:pt x="28608" y="246813"/>
                    <a:pt x="26764" y="244183"/>
                    <a:pt x="25483" y="241300"/>
                  </a:cubicBezTo>
                  <a:cubicBezTo>
                    <a:pt x="23940" y="237828"/>
                    <a:pt x="22584" y="234274"/>
                    <a:pt x="21250" y="230717"/>
                  </a:cubicBezTo>
                  <a:cubicBezTo>
                    <a:pt x="20467" y="228628"/>
                    <a:pt x="20217" y="226317"/>
                    <a:pt x="19133" y="224367"/>
                  </a:cubicBezTo>
                  <a:cubicBezTo>
                    <a:pt x="16662" y="219919"/>
                    <a:pt x="13488" y="215900"/>
                    <a:pt x="10666" y="211667"/>
                  </a:cubicBezTo>
                  <a:cubicBezTo>
                    <a:pt x="9961" y="206728"/>
                    <a:pt x="10128" y="201583"/>
                    <a:pt x="8550" y="196850"/>
                  </a:cubicBezTo>
                  <a:cubicBezTo>
                    <a:pt x="7919" y="194957"/>
                    <a:pt x="5209" y="194402"/>
                    <a:pt x="4316" y="192617"/>
                  </a:cubicBezTo>
                  <a:cubicBezTo>
                    <a:pt x="3015" y="190015"/>
                    <a:pt x="2905" y="186972"/>
                    <a:pt x="2200" y="184150"/>
                  </a:cubicBezTo>
                  <a:cubicBezTo>
                    <a:pt x="539" y="150944"/>
                    <a:pt x="-1785" y="132690"/>
                    <a:pt x="2200" y="99484"/>
                  </a:cubicBezTo>
                  <a:cubicBezTo>
                    <a:pt x="2653" y="95711"/>
                    <a:pt x="5022" y="92428"/>
                    <a:pt x="6433" y="88900"/>
                  </a:cubicBezTo>
                  <a:cubicBezTo>
                    <a:pt x="7139" y="83256"/>
                    <a:pt x="7746" y="77598"/>
                    <a:pt x="8550" y="71967"/>
                  </a:cubicBezTo>
                  <a:cubicBezTo>
                    <a:pt x="9157" y="67718"/>
                    <a:pt x="10371" y="63549"/>
                    <a:pt x="10666" y="59267"/>
                  </a:cubicBezTo>
                  <a:cubicBezTo>
                    <a:pt x="14481" y="3941"/>
                    <a:pt x="4042" y="25154"/>
                    <a:pt x="19133" y="0"/>
                  </a:cubicBezTo>
                  <a:lnTo>
                    <a:pt x="1240450" y="0"/>
                  </a:lnTo>
                  <a:cubicBezTo>
                    <a:pt x="1239039" y="34572"/>
                    <a:pt x="1238557" y="69195"/>
                    <a:pt x="1236216" y="103717"/>
                  </a:cubicBezTo>
                  <a:cubicBezTo>
                    <a:pt x="1235729" y="110896"/>
                    <a:pt x="1233166" y="117787"/>
                    <a:pt x="1231983" y="124884"/>
                  </a:cubicBezTo>
                  <a:cubicBezTo>
                    <a:pt x="1228699" y="144587"/>
                    <a:pt x="1231431" y="131140"/>
                    <a:pt x="1225633" y="152400"/>
                  </a:cubicBezTo>
                  <a:cubicBezTo>
                    <a:pt x="1215069" y="191133"/>
                    <a:pt x="1234919" y="119491"/>
                    <a:pt x="1221400" y="173567"/>
                  </a:cubicBezTo>
                  <a:cubicBezTo>
                    <a:pt x="1220318" y="177896"/>
                    <a:pt x="1218577" y="182034"/>
                    <a:pt x="1217166" y="186267"/>
                  </a:cubicBezTo>
                  <a:cubicBezTo>
                    <a:pt x="1216461" y="191206"/>
                    <a:pt x="1215870" y="196163"/>
                    <a:pt x="1215050" y="201084"/>
                  </a:cubicBezTo>
                  <a:cubicBezTo>
                    <a:pt x="1214459" y="204633"/>
                    <a:pt x="1213310" y="208089"/>
                    <a:pt x="1212933" y="211667"/>
                  </a:cubicBezTo>
                  <a:cubicBezTo>
                    <a:pt x="1210842" y="231529"/>
                    <a:pt x="1211474" y="251371"/>
                    <a:pt x="1206583" y="270934"/>
                  </a:cubicBezTo>
                  <a:cubicBezTo>
                    <a:pt x="1204740" y="278306"/>
                    <a:pt x="1200519" y="284891"/>
                    <a:pt x="1198116" y="292100"/>
                  </a:cubicBezTo>
                  <a:cubicBezTo>
                    <a:pt x="1192582" y="308703"/>
                    <a:pt x="1196179" y="300974"/>
                    <a:pt x="1187533" y="315384"/>
                  </a:cubicBezTo>
                  <a:cubicBezTo>
                    <a:pt x="1186827" y="318912"/>
                    <a:pt x="1186752" y="322627"/>
                    <a:pt x="1185416" y="325967"/>
                  </a:cubicBezTo>
                  <a:cubicBezTo>
                    <a:pt x="1169507" y="365737"/>
                    <a:pt x="1187617" y="308782"/>
                    <a:pt x="1174833" y="347134"/>
                  </a:cubicBezTo>
                  <a:cubicBezTo>
                    <a:pt x="1173913" y="349894"/>
                    <a:pt x="1173897" y="352942"/>
                    <a:pt x="1172716" y="355600"/>
                  </a:cubicBezTo>
                  <a:cubicBezTo>
                    <a:pt x="1171045" y="359360"/>
                    <a:pt x="1168206" y="362504"/>
                    <a:pt x="1166366" y="366184"/>
                  </a:cubicBezTo>
                  <a:cubicBezTo>
                    <a:pt x="1164667" y="369582"/>
                    <a:pt x="1163676" y="373295"/>
                    <a:pt x="1162133" y="376767"/>
                  </a:cubicBezTo>
                  <a:cubicBezTo>
                    <a:pt x="1160852" y="379650"/>
                    <a:pt x="1159072" y="382304"/>
                    <a:pt x="1157900" y="385234"/>
                  </a:cubicBezTo>
                  <a:cubicBezTo>
                    <a:pt x="1156243" y="389377"/>
                    <a:pt x="1155167" y="393732"/>
                    <a:pt x="1153666" y="397934"/>
                  </a:cubicBezTo>
                  <a:cubicBezTo>
                    <a:pt x="1151638" y="403611"/>
                    <a:pt x="1149433" y="409223"/>
                    <a:pt x="1147316" y="414867"/>
                  </a:cubicBezTo>
                  <a:cubicBezTo>
                    <a:pt x="1141864" y="453045"/>
                    <a:pt x="1150038" y="409501"/>
                    <a:pt x="1138850" y="440267"/>
                  </a:cubicBezTo>
                  <a:cubicBezTo>
                    <a:pt x="1136225" y="447487"/>
                    <a:pt x="1137505" y="456327"/>
                    <a:pt x="1134616" y="463550"/>
                  </a:cubicBezTo>
                  <a:cubicBezTo>
                    <a:pt x="1132282" y="469385"/>
                    <a:pt x="1125735" y="477508"/>
                    <a:pt x="1121916" y="482600"/>
                  </a:cubicBezTo>
                  <a:cubicBezTo>
                    <a:pt x="1121211" y="487539"/>
                    <a:pt x="1121113" y="492604"/>
                    <a:pt x="1119800" y="497417"/>
                  </a:cubicBezTo>
                  <a:cubicBezTo>
                    <a:pt x="1118140" y="503504"/>
                    <a:pt x="1112818" y="509547"/>
                    <a:pt x="1109216" y="514350"/>
                  </a:cubicBezTo>
                  <a:cubicBezTo>
                    <a:pt x="1108511" y="518583"/>
                    <a:pt x="1108694" y="523065"/>
                    <a:pt x="1107100" y="527050"/>
                  </a:cubicBezTo>
                  <a:cubicBezTo>
                    <a:pt x="1105422" y="531246"/>
                    <a:pt x="1099925" y="536342"/>
                    <a:pt x="1096516" y="539750"/>
                  </a:cubicBezTo>
                  <a:cubicBezTo>
                    <a:pt x="1083617" y="574148"/>
                    <a:pt x="1097452" y="539997"/>
                    <a:pt x="1081700" y="571500"/>
                  </a:cubicBezTo>
                  <a:cubicBezTo>
                    <a:pt x="1080001" y="574899"/>
                    <a:pt x="1079254" y="578731"/>
                    <a:pt x="1077466" y="582084"/>
                  </a:cubicBezTo>
                  <a:cubicBezTo>
                    <a:pt x="1073594" y="589344"/>
                    <a:pt x="1067655" y="595546"/>
                    <a:pt x="1064766" y="603250"/>
                  </a:cubicBezTo>
                  <a:cubicBezTo>
                    <a:pt x="1060993" y="613311"/>
                    <a:pt x="1057255" y="622645"/>
                    <a:pt x="1054183" y="632884"/>
                  </a:cubicBezTo>
                  <a:cubicBezTo>
                    <a:pt x="1052386" y="638873"/>
                    <a:pt x="1051161" y="645878"/>
                    <a:pt x="1049950" y="651934"/>
                  </a:cubicBezTo>
                  <a:cubicBezTo>
                    <a:pt x="1044883" y="707658"/>
                    <a:pt x="1053203" y="653572"/>
                    <a:pt x="1041483" y="685800"/>
                  </a:cubicBezTo>
                  <a:cubicBezTo>
                    <a:pt x="1040016" y="689833"/>
                    <a:pt x="1040495" y="694359"/>
                    <a:pt x="1039366" y="698500"/>
                  </a:cubicBezTo>
                  <a:cubicBezTo>
                    <a:pt x="1038366" y="702166"/>
                    <a:pt x="1036334" y="705479"/>
                    <a:pt x="1035133" y="709084"/>
                  </a:cubicBezTo>
                  <a:cubicBezTo>
                    <a:pt x="1029199" y="726887"/>
                    <a:pt x="1032657" y="718809"/>
                    <a:pt x="1028783" y="732367"/>
                  </a:cubicBezTo>
                  <a:cubicBezTo>
                    <a:pt x="1026759" y="739450"/>
                    <a:pt x="1024220" y="746388"/>
                    <a:pt x="1022433" y="753534"/>
                  </a:cubicBezTo>
                  <a:cubicBezTo>
                    <a:pt x="1021392" y="757698"/>
                    <a:pt x="1021495" y="762107"/>
                    <a:pt x="1020316" y="766234"/>
                  </a:cubicBezTo>
                  <a:cubicBezTo>
                    <a:pt x="1018660" y="772030"/>
                    <a:pt x="1015739" y="777405"/>
                    <a:pt x="1013966" y="783167"/>
                  </a:cubicBezTo>
                  <a:cubicBezTo>
                    <a:pt x="1012908" y="786605"/>
                    <a:pt x="1013311" y="790463"/>
                    <a:pt x="1011850" y="793750"/>
                  </a:cubicBezTo>
                  <a:cubicBezTo>
                    <a:pt x="1010417" y="796974"/>
                    <a:pt x="1007617" y="799395"/>
                    <a:pt x="1005500" y="802217"/>
                  </a:cubicBezTo>
                  <a:cubicBezTo>
                    <a:pt x="997935" y="832473"/>
                    <a:pt x="1010028" y="792176"/>
                    <a:pt x="997033" y="814917"/>
                  </a:cubicBezTo>
                  <a:cubicBezTo>
                    <a:pt x="990920" y="825616"/>
                    <a:pt x="988747" y="838335"/>
                    <a:pt x="982216" y="848784"/>
                  </a:cubicBezTo>
                  <a:cubicBezTo>
                    <a:pt x="980346" y="851775"/>
                    <a:pt x="977983" y="854428"/>
                    <a:pt x="975866" y="857250"/>
                  </a:cubicBezTo>
                  <a:cubicBezTo>
                    <a:pt x="971312" y="880031"/>
                    <a:pt x="977346" y="854676"/>
                    <a:pt x="967400" y="880534"/>
                  </a:cubicBezTo>
                  <a:cubicBezTo>
                    <a:pt x="965556" y="885328"/>
                    <a:pt x="964642" y="890430"/>
                    <a:pt x="963166" y="895350"/>
                  </a:cubicBezTo>
                  <a:cubicBezTo>
                    <a:pt x="962525" y="897487"/>
                    <a:pt x="961755" y="899583"/>
                    <a:pt x="961050" y="901700"/>
                  </a:cubicBezTo>
                  <a:cubicBezTo>
                    <a:pt x="959639" y="910872"/>
                    <a:pt x="958526" y="920096"/>
                    <a:pt x="956816" y="929217"/>
                  </a:cubicBezTo>
                  <a:cubicBezTo>
                    <a:pt x="956405" y="931410"/>
                    <a:pt x="955241" y="933403"/>
                    <a:pt x="954700" y="935567"/>
                  </a:cubicBezTo>
                  <a:cubicBezTo>
                    <a:pt x="953828" y="939057"/>
                    <a:pt x="953392" y="942645"/>
                    <a:pt x="952583" y="946150"/>
                  </a:cubicBezTo>
                  <a:cubicBezTo>
                    <a:pt x="951275" y="951819"/>
                    <a:pt x="949881" y="957471"/>
                    <a:pt x="948350" y="963084"/>
                  </a:cubicBezTo>
                  <a:cubicBezTo>
                    <a:pt x="947763" y="965237"/>
                    <a:pt x="946717" y="967256"/>
                    <a:pt x="946233" y="969434"/>
                  </a:cubicBezTo>
                  <a:cubicBezTo>
                    <a:pt x="945302" y="973624"/>
                    <a:pt x="945767" y="978172"/>
                    <a:pt x="944116" y="982134"/>
                  </a:cubicBezTo>
                  <a:cubicBezTo>
                    <a:pt x="942486" y="986047"/>
                    <a:pt x="932607" y="998891"/>
                    <a:pt x="929300" y="1003300"/>
                  </a:cubicBezTo>
                  <a:cubicBezTo>
                    <a:pt x="926843" y="1013126"/>
                    <a:pt x="927504" y="1012105"/>
                    <a:pt x="922950" y="1022350"/>
                  </a:cubicBezTo>
                  <a:cubicBezTo>
                    <a:pt x="921668" y="1025234"/>
                    <a:pt x="919849" y="1027872"/>
                    <a:pt x="918716" y="1030817"/>
                  </a:cubicBezTo>
                  <a:cubicBezTo>
                    <a:pt x="908958" y="1056185"/>
                    <a:pt x="917068" y="1042813"/>
                    <a:pt x="908133" y="1056217"/>
                  </a:cubicBezTo>
                  <a:cubicBezTo>
                    <a:pt x="907427" y="1060450"/>
                    <a:pt x="906517" y="1064655"/>
                    <a:pt x="906016" y="1068917"/>
                  </a:cubicBezTo>
                  <a:cubicBezTo>
                    <a:pt x="905106" y="1076657"/>
                    <a:pt x="905115" y="1084502"/>
                    <a:pt x="903900" y="1092200"/>
                  </a:cubicBezTo>
                  <a:cubicBezTo>
                    <a:pt x="899861" y="1117781"/>
                    <a:pt x="900147" y="1100240"/>
                    <a:pt x="897550" y="1119717"/>
                  </a:cubicBezTo>
                  <a:cubicBezTo>
                    <a:pt x="895852" y="1132452"/>
                    <a:pt x="896087" y="1141578"/>
                    <a:pt x="893316" y="1153584"/>
                  </a:cubicBezTo>
                  <a:cubicBezTo>
                    <a:pt x="892161" y="1158589"/>
                    <a:pt x="890434" y="1163445"/>
                    <a:pt x="889083" y="1168400"/>
                  </a:cubicBezTo>
                  <a:cubicBezTo>
                    <a:pt x="888318" y="1171207"/>
                    <a:pt x="888046" y="1174166"/>
                    <a:pt x="886966" y="1176867"/>
                  </a:cubicBezTo>
                  <a:cubicBezTo>
                    <a:pt x="885208" y="1181261"/>
                    <a:pt x="882733" y="1185334"/>
                    <a:pt x="880616" y="1189567"/>
                  </a:cubicBezTo>
                  <a:cubicBezTo>
                    <a:pt x="876545" y="1209927"/>
                    <a:pt x="881368" y="1190636"/>
                    <a:pt x="870033" y="1217084"/>
                  </a:cubicBezTo>
                  <a:cubicBezTo>
                    <a:pt x="866162" y="1226116"/>
                    <a:pt x="859450" y="1244600"/>
                    <a:pt x="859450" y="1244600"/>
                  </a:cubicBezTo>
                  <a:cubicBezTo>
                    <a:pt x="853933" y="1288732"/>
                    <a:pt x="862218" y="1237724"/>
                    <a:pt x="850983" y="1274234"/>
                  </a:cubicBezTo>
                  <a:cubicBezTo>
                    <a:pt x="849196" y="1280042"/>
                    <a:pt x="847468" y="1306866"/>
                    <a:pt x="846750" y="1310217"/>
                  </a:cubicBezTo>
                  <a:cubicBezTo>
                    <a:pt x="846089" y="1313302"/>
                    <a:pt x="843927" y="1315862"/>
                    <a:pt x="842516" y="1318684"/>
                  </a:cubicBezTo>
                  <a:cubicBezTo>
                    <a:pt x="840399" y="1329267"/>
                    <a:pt x="838507" y="1339898"/>
                    <a:pt x="836166" y="1350434"/>
                  </a:cubicBezTo>
                  <a:cubicBezTo>
                    <a:pt x="835682" y="1352612"/>
                    <a:pt x="834663" y="1354639"/>
                    <a:pt x="834050" y="1356784"/>
                  </a:cubicBezTo>
                  <a:cubicBezTo>
                    <a:pt x="831840" y="1364519"/>
                    <a:pt x="829651" y="1372263"/>
                    <a:pt x="827700" y="1380067"/>
                  </a:cubicBezTo>
                  <a:cubicBezTo>
                    <a:pt x="827174" y="1382171"/>
                    <a:pt x="824708" y="1396324"/>
                    <a:pt x="823466" y="1399117"/>
                  </a:cubicBezTo>
                  <a:cubicBezTo>
                    <a:pt x="821795" y="1402876"/>
                    <a:pt x="818956" y="1406020"/>
                    <a:pt x="817116" y="1409700"/>
                  </a:cubicBezTo>
                  <a:cubicBezTo>
                    <a:pt x="813303" y="1417325"/>
                    <a:pt x="810489" y="1425432"/>
                    <a:pt x="806533" y="1432984"/>
                  </a:cubicBezTo>
                  <a:cubicBezTo>
                    <a:pt x="802715" y="1440273"/>
                    <a:pt x="797513" y="1446791"/>
                    <a:pt x="793833" y="1454150"/>
                  </a:cubicBezTo>
                  <a:cubicBezTo>
                    <a:pt x="791011" y="1459795"/>
                    <a:pt x="788867" y="1465833"/>
                    <a:pt x="785366" y="1471084"/>
                  </a:cubicBezTo>
                  <a:cubicBezTo>
                    <a:pt x="783152" y="1474405"/>
                    <a:pt x="779393" y="1476434"/>
                    <a:pt x="776900" y="1479550"/>
                  </a:cubicBezTo>
                  <a:cubicBezTo>
                    <a:pt x="773722" y="1483523"/>
                    <a:pt x="771351" y="1488082"/>
                    <a:pt x="768433" y="1492250"/>
                  </a:cubicBezTo>
                  <a:cubicBezTo>
                    <a:pt x="766410" y="1495140"/>
                    <a:pt x="764200" y="1497895"/>
                    <a:pt x="762083" y="1500717"/>
                  </a:cubicBezTo>
                  <a:cubicBezTo>
                    <a:pt x="761377" y="1503539"/>
                    <a:pt x="760822" y="1506403"/>
                    <a:pt x="759966" y="1509184"/>
                  </a:cubicBezTo>
                  <a:cubicBezTo>
                    <a:pt x="757997" y="1515581"/>
                    <a:pt x="755239" y="1521740"/>
                    <a:pt x="753616" y="1528234"/>
                  </a:cubicBezTo>
                  <a:cubicBezTo>
                    <a:pt x="752406" y="1533074"/>
                    <a:pt x="752710" y="1538210"/>
                    <a:pt x="751500" y="1543050"/>
                  </a:cubicBezTo>
                  <a:cubicBezTo>
                    <a:pt x="749877" y="1549544"/>
                    <a:pt x="747119" y="1555703"/>
                    <a:pt x="745150" y="1562100"/>
                  </a:cubicBezTo>
                  <a:cubicBezTo>
                    <a:pt x="744294" y="1564881"/>
                    <a:pt x="743953" y="1567807"/>
                    <a:pt x="743033" y="1570567"/>
                  </a:cubicBezTo>
                  <a:cubicBezTo>
                    <a:pt x="736571" y="1589953"/>
                    <a:pt x="741086" y="1572260"/>
                    <a:pt x="732450" y="1593850"/>
                  </a:cubicBezTo>
                  <a:cubicBezTo>
                    <a:pt x="720143" y="1624616"/>
                    <a:pt x="745222" y="1571994"/>
                    <a:pt x="726100" y="1615017"/>
                  </a:cubicBezTo>
                  <a:cubicBezTo>
                    <a:pt x="725067" y="1617342"/>
                    <a:pt x="723277" y="1619250"/>
                    <a:pt x="721866" y="1621367"/>
                  </a:cubicBezTo>
                  <a:cubicBezTo>
                    <a:pt x="717678" y="1659067"/>
                    <a:pt x="722311" y="1620521"/>
                    <a:pt x="715516" y="1665817"/>
                  </a:cubicBezTo>
                  <a:cubicBezTo>
                    <a:pt x="714672" y="1671442"/>
                    <a:pt x="714335" y="1677139"/>
                    <a:pt x="713400" y="1682750"/>
                  </a:cubicBezTo>
                  <a:cubicBezTo>
                    <a:pt x="712922" y="1685620"/>
                    <a:pt x="712897" y="1688796"/>
                    <a:pt x="711283" y="1691217"/>
                  </a:cubicBezTo>
                  <a:cubicBezTo>
                    <a:pt x="709872" y="1693334"/>
                    <a:pt x="707050" y="1694039"/>
                    <a:pt x="704933" y="1695450"/>
                  </a:cubicBezTo>
                  <a:cubicBezTo>
                    <a:pt x="704227" y="1697567"/>
                    <a:pt x="703722" y="1699761"/>
                    <a:pt x="702816" y="1701800"/>
                  </a:cubicBezTo>
                  <a:cubicBezTo>
                    <a:pt x="700894" y="1706125"/>
                    <a:pt x="698224" y="1710105"/>
                    <a:pt x="696466" y="1714500"/>
                  </a:cubicBezTo>
                  <a:cubicBezTo>
                    <a:pt x="689672" y="1731487"/>
                    <a:pt x="700731" y="1714458"/>
                    <a:pt x="688000" y="1731434"/>
                  </a:cubicBezTo>
                  <a:cubicBezTo>
                    <a:pt x="687579" y="1733962"/>
                    <a:pt x="685451" y="1748810"/>
                    <a:pt x="683766" y="1752600"/>
                  </a:cubicBezTo>
                  <a:cubicBezTo>
                    <a:pt x="682095" y="1756360"/>
                    <a:pt x="679533" y="1759656"/>
                    <a:pt x="677416" y="1763184"/>
                  </a:cubicBezTo>
                  <a:cubicBezTo>
                    <a:pt x="672596" y="1787285"/>
                    <a:pt x="678271" y="1779262"/>
                    <a:pt x="666833" y="1790700"/>
                  </a:cubicBezTo>
                  <a:cubicBezTo>
                    <a:pt x="665422" y="1794933"/>
                    <a:pt x="664446" y="1799338"/>
                    <a:pt x="662600" y="1803400"/>
                  </a:cubicBezTo>
                  <a:cubicBezTo>
                    <a:pt x="657405" y="1814830"/>
                    <a:pt x="648066" y="1824284"/>
                    <a:pt x="639316" y="1833034"/>
                  </a:cubicBezTo>
                  <a:cubicBezTo>
                    <a:pt x="638611" y="1835151"/>
                    <a:pt x="638570" y="1837623"/>
                    <a:pt x="637200" y="1839384"/>
                  </a:cubicBezTo>
                  <a:cubicBezTo>
                    <a:pt x="629071" y="1849836"/>
                    <a:pt x="626270" y="1851768"/>
                    <a:pt x="616033" y="1856317"/>
                  </a:cubicBezTo>
                  <a:cubicBezTo>
                    <a:pt x="612561" y="1857860"/>
                    <a:pt x="609054" y="1859349"/>
                    <a:pt x="605450" y="1860550"/>
                  </a:cubicBezTo>
                  <a:cubicBezTo>
                    <a:pt x="593747" y="1864451"/>
                    <a:pt x="591338" y="1878189"/>
                    <a:pt x="588516" y="1881717"/>
                  </a:cubicBezTo>
                  <a:close/>
                </a:path>
              </a:pathLst>
            </a:custGeom>
            <a:solidFill>
              <a:srgbClr val="0072BD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5BC72C-A19C-4D57-A196-481118E73E5E}"/>
                </a:ext>
              </a:extLst>
            </p:cNvPr>
            <p:cNvSpPr/>
            <p:nvPr/>
          </p:nvSpPr>
          <p:spPr>
            <a:xfrm>
              <a:off x="16837508" y="4445266"/>
              <a:ext cx="2840399" cy="4414279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A2142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141925-F4C5-42E1-9FEF-D50C9F6294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6387" y="9276211"/>
              <a:ext cx="56076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692880-0B3C-4D40-AD95-449D2FEF4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387" y="3710533"/>
              <a:ext cx="0" cy="55656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405900-25AF-40C4-B222-FC482446D854}"/>
                </a:ext>
              </a:extLst>
            </p:cNvPr>
            <p:cNvSpPr txBox="1"/>
            <p:nvPr/>
          </p:nvSpPr>
          <p:spPr>
            <a:xfrm>
              <a:off x="14025536" y="5863295"/>
              <a:ext cx="681222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5400" dirty="0"/>
                <a:t>Z</a:t>
              </a:r>
              <a:endParaRPr lang="he-IL" sz="5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26B245-75B7-4D91-B86C-604B8235DD6E}"/>
                </a:ext>
              </a:extLst>
            </p:cNvPr>
            <p:cNvSpPr txBox="1"/>
            <p:nvPr/>
          </p:nvSpPr>
          <p:spPr>
            <a:xfrm>
              <a:off x="17786072" y="9580747"/>
              <a:ext cx="2289279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5400" dirty="0"/>
                <a:t>X</a:t>
              </a:r>
              <a:endParaRPr lang="he-IL" sz="5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528520-7ED4-4E12-956E-88ADD37AB58F}"/>
                </a:ext>
              </a:extLst>
            </p:cNvPr>
            <p:cNvSpPr txBox="1"/>
            <p:nvPr/>
          </p:nvSpPr>
          <p:spPr>
            <a:xfrm>
              <a:off x="11492492" y="3363141"/>
              <a:ext cx="3572289" cy="175432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5400" dirty="0">
                  <a:solidFill>
                    <a:srgbClr val="0072BD"/>
                  </a:solidFill>
                </a:rPr>
                <a:t>Congruent</a:t>
              </a:r>
            </a:p>
            <a:p>
              <a:r>
                <a:rPr lang="en-US" sz="5400" dirty="0">
                  <a:solidFill>
                    <a:srgbClr val="A2142F"/>
                  </a:solidFill>
                </a:rPr>
                <a:t>Incongruent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F40122-BB51-4010-9055-806941E3FFD6}"/>
                </a:ext>
              </a:extLst>
            </p:cNvPr>
            <p:cNvSpPr/>
            <p:nvPr/>
          </p:nvSpPr>
          <p:spPr>
            <a:xfrm>
              <a:off x="16752719" y="4445266"/>
              <a:ext cx="1399003" cy="4769330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214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2C4750-02B5-44BD-9135-C892035B21A3}"/>
                </a:ext>
              </a:extLst>
            </p:cNvPr>
            <p:cNvSpPr/>
            <p:nvPr/>
          </p:nvSpPr>
          <p:spPr>
            <a:xfrm>
              <a:off x="18151722" y="4477061"/>
              <a:ext cx="1557981" cy="4716336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A214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CA54E70-EE87-4541-9AED-FEF7D58C6A28}"/>
                </a:ext>
              </a:extLst>
            </p:cNvPr>
            <p:cNvSpPr/>
            <p:nvPr/>
          </p:nvSpPr>
          <p:spPr>
            <a:xfrm>
              <a:off x="16688690" y="4455863"/>
              <a:ext cx="1452435" cy="4779930"/>
            </a:xfrm>
            <a:custGeom>
              <a:avLst/>
              <a:gdLst>
                <a:gd name="connsiteX0" fmla="*/ 580142 w 580142"/>
                <a:gd name="connsiteY0" fmla="*/ 1909234 h 1909234"/>
                <a:gd name="connsiteX1" fmla="*/ 563208 w 580142"/>
                <a:gd name="connsiteY1" fmla="*/ 1748367 h 1909234"/>
                <a:gd name="connsiteX2" fmla="*/ 542042 w 580142"/>
                <a:gd name="connsiteY2" fmla="*/ 1672167 h 1909234"/>
                <a:gd name="connsiteX3" fmla="*/ 520875 w 580142"/>
                <a:gd name="connsiteY3" fmla="*/ 1600200 h 1909234"/>
                <a:gd name="connsiteX4" fmla="*/ 508175 w 580142"/>
                <a:gd name="connsiteY4" fmla="*/ 1583267 h 1909234"/>
                <a:gd name="connsiteX5" fmla="*/ 465842 w 580142"/>
                <a:gd name="connsiteY5" fmla="*/ 1481667 h 1909234"/>
                <a:gd name="connsiteX6" fmla="*/ 453142 w 580142"/>
                <a:gd name="connsiteY6" fmla="*/ 1452034 h 1909234"/>
                <a:gd name="connsiteX7" fmla="*/ 440442 w 580142"/>
                <a:gd name="connsiteY7" fmla="*/ 1426634 h 1909234"/>
                <a:gd name="connsiteX8" fmla="*/ 431975 w 580142"/>
                <a:gd name="connsiteY8" fmla="*/ 1392767 h 1909234"/>
                <a:gd name="connsiteX9" fmla="*/ 415042 w 580142"/>
                <a:gd name="connsiteY9" fmla="*/ 1354667 h 1909234"/>
                <a:gd name="connsiteX10" fmla="*/ 398108 w 580142"/>
                <a:gd name="connsiteY10" fmla="*/ 1312334 h 1909234"/>
                <a:gd name="connsiteX11" fmla="*/ 338842 w 580142"/>
                <a:gd name="connsiteY11" fmla="*/ 1181100 h 1909234"/>
                <a:gd name="connsiteX12" fmla="*/ 321908 w 580142"/>
                <a:gd name="connsiteY12" fmla="*/ 1104900 h 1909234"/>
                <a:gd name="connsiteX13" fmla="*/ 292275 w 580142"/>
                <a:gd name="connsiteY13" fmla="*/ 1016000 h 1909234"/>
                <a:gd name="connsiteX14" fmla="*/ 262642 w 580142"/>
                <a:gd name="connsiteY14" fmla="*/ 935567 h 1909234"/>
                <a:gd name="connsiteX15" fmla="*/ 245708 w 580142"/>
                <a:gd name="connsiteY15" fmla="*/ 855134 h 1909234"/>
                <a:gd name="connsiteX16" fmla="*/ 233008 w 580142"/>
                <a:gd name="connsiteY16" fmla="*/ 808567 h 1909234"/>
                <a:gd name="connsiteX17" fmla="*/ 220308 w 580142"/>
                <a:gd name="connsiteY17" fmla="*/ 749300 h 1909234"/>
                <a:gd name="connsiteX18" fmla="*/ 190675 w 580142"/>
                <a:gd name="connsiteY18" fmla="*/ 647700 h 1909234"/>
                <a:gd name="connsiteX19" fmla="*/ 173742 w 580142"/>
                <a:gd name="connsiteY19" fmla="*/ 609600 h 1909234"/>
                <a:gd name="connsiteX20" fmla="*/ 135642 w 580142"/>
                <a:gd name="connsiteY20" fmla="*/ 533400 h 1909234"/>
                <a:gd name="connsiteX21" fmla="*/ 118708 w 580142"/>
                <a:gd name="connsiteY21" fmla="*/ 495300 h 1909234"/>
                <a:gd name="connsiteX22" fmla="*/ 101775 w 580142"/>
                <a:gd name="connsiteY22" fmla="*/ 465667 h 1909234"/>
                <a:gd name="connsiteX23" fmla="*/ 76375 w 580142"/>
                <a:gd name="connsiteY23" fmla="*/ 397934 h 1909234"/>
                <a:gd name="connsiteX24" fmla="*/ 63675 w 580142"/>
                <a:gd name="connsiteY24" fmla="*/ 347134 h 1909234"/>
                <a:gd name="connsiteX25" fmla="*/ 59442 w 580142"/>
                <a:gd name="connsiteY25" fmla="*/ 321734 h 1909234"/>
                <a:gd name="connsiteX26" fmla="*/ 38275 w 580142"/>
                <a:gd name="connsiteY26" fmla="*/ 275167 h 1909234"/>
                <a:gd name="connsiteX27" fmla="*/ 34042 w 580142"/>
                <a:gd name="connsiteY27" fmla="*/ 245534 h 1909234"/>
                <a:gd name="connsiteX28" fmla="*/ 12875 w 580142"/>
                <a:gd name="connsiteY28" fmla="*/ 182034 h 1909234"/>
                <a:gd name="connsiteX29" fmla="*/ 175 w 580142"/>
                <a:gd name="connsiteY29" fmla="*/ 71967 h 1909234"/>
                <a:gd name="connsiteX30" fmla="*/ 8642 w 580142"/>
                <a:gd name="connsiteY30" fmla="*/ 33867 h 1909234"/>
                <a:gd name="connsiteX31" fmla="*/ 8642 w 580142"/>
                <a:gd name="connsiteY31" fmla="*/ 0 h 190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80142" h="1909234">
                  <a:moveTo>
                    <a:pt x="580142" y="1909234"/>
                  </a:moveTo>
                  <a:cubicBezTo>
                    <a:pt x="577122" y="1854885"/>
                    <a:pt x="576543" y="1801714"/>
                    <a:pt x="563208" y="1748367"/>
                  </a:cubicBezTo>
                  <a:cubicBezTo>
                    <a:pt x="530097" y="1615913"/>
                    <a:pt x="584764" y="1832368"/>
                    <a:pt x="542042" y="1672167"/>
                  </a:cubicBezTo>
                  <a:cubicBezTo>
                    <a:pt x="531484" y="1632576"/>
                    <a:pt x="547086" y="1660111"/>
                    <a:pt x="520875" y="1600200"/>
                  </a:cubicBezTo>
                  <a:cubicBezTo>
                    <a:pt x="518047" y="1593736"/>
                    <a:pt x="511146" y="1589666"/>
                    <a:pt x="508175" y="1583267"/>
                  </a:cubicBezTo>
                  <a:cubicBezTo>
                    <a:pt x="492725" y="1549990"/>
                    <a:pt x="480031" y="1515501"/>
                    <a:pt x="465842" y="1481667"/>
                  </a:cubicBezTo>
                  <a:cubicBezTo>
                    <a:pt x="461686" y="1471757"/>
                    <a:pt x="457948" y="1461646"/>
                    <a:pt x="453142" y="1452034"/>
                  </a:cubicBezTo>
                  <a:cubicBezTo>
                    <a:pt x="448909" y="1443567"/>
                    <a:pt x="443626" y="1435549"/>
                    <a:pt x="440442" y="1426634"/>
                  </a:cubicBezTo>
                  <a:cubicBezTo>
                    <a:pt x="436528" y="1415675"/>
                    <a:pt x="435848" y="1403740"/>
                    <a:pt x="431975" y="1392767"/>
                  </a:cubicBezTo>
                  <a:cubicBezTo>
                    <a:pt x="427350" y="1379662"/>
                    <a:pt x="420435" y="1367476"/>
                    <a:pt x="415042" y="1354667"/>
                  </a:cubicBezTo>
                  <a:cubicBezTo>
                    <a:pt x="409144" y="1340660"/>
                    <a:pt x="404363" y="1326185"/>
                    <a:pt x="398108" y="1312334"/>
                  </a:cubicBezTo>
                  <a:cubicBezTo>
                    <a:pt x="393808" y="1302814"/>
                    <a:pt x="347327" y="1210797"/>
                    <a:pt x="338842" y="1181100"/>
                  </a:cubicBezTo>
                  <a:cubicBezTo>
                    <a:pt x="331694" y="1156081"/>
                    <a:pt x="330136" y="1129584"/>
                    <a:pt x="321908" y="1104900"/>
                  </a:cubicBezTo>
                  <a:cubicBezTo>
                    <a:pt x="312030" y="1075267"/>
                    <a:pt x="303876" y="1045002"/>
                    <a:pt x="292275" y="1016000"/>
                  </a:cubicBezTo>
                  <a:cubicBezTo>
                    <a:pt x="283620" y="994361"/>
                    <a:pt x="268478" y="958908"/>
                    <a:pt x="262642" y="935567"/>
                  </a:cubicBezTo>
                  <a:cubicBezTo>
                    <a:pt x="255997" y="908986"/>
                    <a:pt x="252917" y="881567"/>
                    <a:pt x="245708" y="855134"/>
                  </a:cubicBezTo>
                  <a:cubicBezTo>
                    <a:pt x="241475" y="839612"/>
                    <a:pt x="236763" y="824212"/>
                    <a:pt x="233008" y="808567"/>
                  </a:cubicBezTo>
                  <a:cubicBezTo>
                    <a:pt x="228293" y="788921"/>
                    <a:pt x="225450" y="768839"/>
                    <a:pt x="220308" y="749300"/>
                  </a:cubicBezTo>
                  <a:cubicBezTo>
                    <a:pt x="211330" y="715184"/>
                    <a:pt x="205002" y="679937"/>
                    <a:pt x="190675" y="647700"/>
                  </a:cubicBezTo>
                  <a:cubicBezTo>
                    <a:pt x="185031" y="635000"/>
                    <a:pt x="179771" y="622122"/>
                    <a:pt x="173742" y="609600"/>
                  </a:cubicBezTo>
                  <a:cubicBezTo>
                    <a:pt x="161423" y="584013"/>
                    <a:pt x="147176" y="559350"/>
                    <a:pt x="135642" y="533400"/>
                  </a:cubicBezTo>
                  <a:cubicBezTo>
                    <a:pt x="129997" y="520700"/>
                    <a:pt x="124923" y="507731"/>
                    <a:pt x="118708" y="495300"/>
                  </a:cubicBezTo>
                  <a:cubicBezTo>
                    <a:pt x="113620" y="485124"/>
                    <a:pt x="106311" y="476100"/>
                    <a:pt x="101775" y="465667"/>
                  </a:cubicBezTo>
                  <a:cubicBezTo>
                    <a:pt x="92161" y="443554"/>
                    <a:pt x="83754" y="420890"/>
                    <a:pt x="76375" y="397934"/>
                  </a:cubicBezTo>
                  <a:cubicBezTo>
                    <a:pt x="71034" y="381317"/>
                    <a:pt x="67461" y="364173"/>
                    <a:pt x="63675" y="347134"/>
                  </a:cubicBezTo>
                  <a:cubicBezTo>
                    <a:pt x="61813" y="338755"/>
                    <a:pt x="62299" y="329828"/>
                    <a:pt x="59442" y="321734"/>
                  </a:cubicBezTo>
                  <a:cubicBezTo>
                    <a:pt x="53767" y="305655"/>
                    <a:pt x="45331" y="290689"/>
                    <a:pt x="38275" y="275167"/>
                  </a:cubicBezTo>
                  <a:cubicBezTo>
                    <a:pt x="36864" y="265289"/>
                    <a:pt x="36327" y="255247"/>
                    <a:pt x="34042" y="245534"/>
                  </a:cubicBezTo>
                  <a:cubicBezTo>
                    <a:pt x="26954" y="215408"/>
                    <a:pt x="22793" y="206828"/>
                    <a:pt x="12875" y="182034"/>
                  </a:cubicBezTo>
                  <a:cubicBezTo>
                    <a:pt x="7186" y="147900"/>
                    <a:pt x="-1331" y="106590"/>
                    <a:pt x="175" y="71967"/>
                  </a:cubicBezTo>
                  <a:cubicBezTo>
                    <a:pt x="740" y="58969"/>
                    <a:pt x="7122" y="46788"/>
                    <a:pt x="8642" y="33867"/>
                  </a:cubicBezTo>
                  <a:cubicBezTo>
                    <a:pt x="9961" y="22655"/>
                    <a:pt x="8642" y="11289"/>
                    <a:pt x="8642" y="0"/>
                  </a:cubicBezTo>
                </a:path>
              </a:pathLst>
            </a:custGeom>
            <a:noFill/>
            <a:ln w="76200">
              <a:solidFill>
                <a:srgbClr val="007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BED16B-CF63-47CC-86D3-0A1DDAFB8250}"/>
                </a:ext>
              </a:extLst>
            </p:cNvPr>
            <p:cNvSpPr/>
            <p:nvPr/>
          </p:nvSpPr>
          <p:spPr>
            <a:xfrm>
              <a:off x="18141124" y="4413470"/>
              <a:ext cx="1623908" cy="4811723"/>
            </a:xfrm>
            <a:custGeom>
              <a:avLst/>
              <a:gdLst>
                <a:gd name="connsiteX0" fmla="*/ 0 w 648633"/>
                <a:gd name="connsiteY0" fmla="*/ 1921933 h 1921933"/>
                <a:gd name="connsiteX1" fmla="*/ 8466 w 648633"/>
                <a:gd name="connsiteY1" fmla="*/ 1892300 h 1921933"/>
                <a:gd name="connsiteX2" fmla="*/ 55033 w 648633"/>
                <a:gd name="connsiteY2" fmla="*/ 1807633 h 1921933"/>
                <a:gd name="connsiteX3" fmla="*/ 67733 w 648633"/>
                <a:gd name="connsiteY3" fmla="*/ 1786467 h 1921933"/>
                <a:gd name="connsiteX4" fmla="*/ 76200 w 648633"/>
                <a:gd name="connsiteY4" fmla="*/ 1773767 h 1921933"/>
                <a:gd name="connsiteX5" fmla="*/ 105833 w 648633"/>
                <a:gd name="connsiteY5" fmla="*/ 1727200 h 1921933"/>
                <a:gd name="connsiteX6" fmla="*/ 118533 w 648633"/>
                <a:gd name="connsiteY6" fmla="*/ 1693333 h 1921933"/>
                <a:gd name="connsiteX7" fmla="*/ 127000 w 648633"/>
                <a:gd name="connsiteY7" fmla="*/ 1676400 h 1921933"/>
                <a:gd name="connsiteX8" fmla="*/ 131233 w 648633"/>
                <a:gd name="connsiteY8" fmla="*/ 1651000 h 1921933"/>
                <a:gd name="connsiteX9" fmla="*/ 148166 w 648633"/>
                <a:gd name="connsiteY9" fmla="*/ 1600200 h 1921933"/>
                <a:gd name="connsiteX10" fmla="*/ 165100 w 648633"/>
                <a:gd name="connsiteY10" fmla="*/ 1557867 h 1921933"/>
                <a:gd name="connsiteX11" fmla="*/ 182033 w 648633"/>
                <a:gd name="connsiteY11" fmla="*/ 1494367 h 1921933"/>
                <a:gd name="connsiteX12" fmla="*/ 190500 w 648633"/>
                <a:gd name="connsiteY12" fmla="*/ 1468967 h 1921933"/>
                <a:gd name="connsiteX13" fmla="*/ 211666 w 648633"/>
                <a:gd name="connsiteY13" fmla="*/ 1422400 h 1921933"/>
                <a:gd name="connsiteX14" fmla="*/ 241300 w 648633"/>
                <a:gd name="connsiteY14" fmla="*/ 1346200 h 1921933"/>
                <a:gd name="connsiteX15" fmla="*/ 275166 w 648633"/>
                <a:gd name="connsiteY15" fmla="*/ 1270000 h 1921933"/>
                <a:gd name="connsiteX16" fmla="*/ 304800 w 648633"/>
                <a:gd name="connsiteY16" fmla="*/ 1138767 h 1921933"/>
                <a:gd name="connsiteX17" fmla="*/ 309033 w 648633"/>
                <a:gd name="connsiteY17" fmla="*/ 1079500 h 1921933"/>
                <a:gd name="connsiteX18" fmla="*/ 313266 w 648633"/>
                <a:gd name="connsiteY18" fmla="*/ 1028700 h 1921933"/>
                <a:gd name="connsiteX19" fmla="*/ 330200 w 648633"/>
                <a:gd name="connsiteY19" fmla="*/ 973667 h 1921933"/>
                <a:gd name="connsiteX20" fmla="*/ 368300 w 648633"/>
                <a:gd name="connsiteY20" fmla="*/ 897467 h 1921933"/>
                <a:gd name="connsiteX21" fmla="*/ 402166 w 648633"/>
                <a:gd name="connsiteY21" fmla="*/ 812800 h 1921933"/>
                <a:gd name="connsiteX22" fmla="*/ 436033 w 648633"/>
                <a:gd name="connsiteY22" fmla="*/ 745067 h 1921933"/>
                <a:gd name="connsiteX23" fmla="*/ 440266 w 648633"/>
                <a:gd name="connsiteY23" fmla="*/ 715433 h 1921933"/>
                <a:gd name="connsiteX24" fmla="*/ 469900 w 648633"/>
                <a:gd name="connsiteY24" fmla="*/ 643467 h 1921933"/>
                <a:gd name="connsiteX25" fmla="*/ 478366 w 648633"/>
                <a:gd name="connsiteY25" fmla="*/ 613833 h 1921933"/>
                <a:gd name="connsiteX26" fmla="*/ 503766 w 648633"/>
                <a:gd name="connsiteY26" fmla="*/ 541867 h 1921933"/>
                <a:gd name="connsiteX27" fmla="*/ 533400 w 648633"/>
                <a:gd name="connsiteY27" fmla="*/ 452967 h 1921933"/>
                <a:gd name="connsiteX28" fmla="*/ 563033 w 648633"/>
                <a:gd name="connsiteY28" fmla="*/ 406400 h 1921933"/>
                <a:gd name="connsiteX29" fmla="*/ 567266 w 648633"/>
                <a:gd name="connsiteY29" fmla="*/ 389467 h 1921933"/>
                <a:gd name="connsiteX30" fmla="*/ 571500 w 648633"/>
                <a:gd name="connsiteY30" fmla="*/ 359833 h 1921933"/>
                <a:gd name="connsiteX31" fmla="*/ 601133 w 648633"/>
                <a:gd name="connsiteY31" fmla="*/ 300567 h 1921933"/>
                <a:gd name="connsiteX32" fmla="*/ 605366 w 648633"/>
                <a:gd name="connsiteY32" fmla="*/ 249767 h 1921933"/>
                <a:gd name="connsiteX33" fmla="*/ 618066 w 648633"/>
                <a:gd name="connsiteY33" fmla="*/ 228600 h 1921933"/>
                <a:gd name="connsiteX34" fmla="*/ 622300 w 648633"/>
                <a:gd name="connsiteY34" fmla="*/ 211667 h 1921933"/>
                <a:gd name="connsiteX35" fmla="*/ 626533 w 648633"/>
                <a:gd name="connsiteY35" fmla="*/ 198967 h 1921933"/>
                <a:gd name="connsiteX36" fmla="*/ 635000 w 648633"/>
                <a:gd name="connsiteY36" fmla="*/ 177800 h 1921933"/>
                <a:gd name="connsiteX37" fmla="*/ 643466 w 648633"/>
                <a:gd name="connsiteY37" fmla="*/ 143933 h 1921933"/>
                <a:gd name="connsiteX38" fmla="*/ 647700 w 648633"/>
                <a:gd name="connsiteY38" fmla="*/ 0 h 19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48633" h="1921933">
                  <a:moveTo>
                    <a:pt x="0" y="1921933"/>
                  </a:moveTo>
                  <a:cubicBezTo>
                    <a:pt x="2822" y="1912055"/>
                    <a:pt x="4009" y="1901556"/>
                    <a:pt x="8466" y="1892300"/>
                  </a:cubicBezTo>
                  <a:cubicBezTo>
                    <a:pt x="22439" y="1863279"/>
                    <a:pt x="39295" y="1835736"/>
                    <a:pt x="55033" y="1807633"/>
                  </a:cubicBezTo>
                  <a:cubicBezTo>
                    <a:pt x="59053" y="1800454"/>
                    <a:pt x="63169" y="1793313"/>
                    <a:pt x="67733" y="1786467"/>
                  </a:cubicBezTo>
                  <a:cubicBezTo>
                    <a:pt x="70555" y="1782234"/>
                    <a:pt x="73729" y="1778215"/>
                    <a:pt x="76200" y="1773767"/>
                  </a:cubicBezTo>
                  <a:cubicBezTo>
                    <a:pt x="99030" y="1732674"/>
                    <a:pt x="77174" y="1763024"/>
                    <a:pt x="105833" y="1727200"/>
                  </a:cubicBezTo>
                  <a:cubicBezTo>
                    <a:pt x="110066" y="1715911"/>
                    <a:pt x="113896" y="1704462"/>
                    <a:pt x="118533" y="1693333"/>
                  </a:cubicBezTo>
                  <a:cubicBezTo>
                    <a:pt x="120960" y="1687508"/>
                    <a:pt x="125187" y="1682444"/>
                    <a:pt x="127000" y="1676400"/>
                  </a:cubicBezTo>
                  <a:cubicBezTo>
                    <a:pt x="129466" y="1668179"/>
                    <a:pt x="129303" y="1659364"/>
                    <a:pt x="131233" y="1651000"/>
                  </a:cubicBezTo>
                  <a:cubicBezTo>
                    <a:pt x="141413" y="1606888"/>
                    <a:pt x="136162" y="1636211"/>
                    <a:pt x="148166" y="1600200"/>
                  </a:cubicBezTo>
                  <a:cubicBezTo>
                    <a:pt x="161222" y="1561032"/>
                    <a:pt x="139181" y="1609705"/>
                    <a:pt x="165100" y="1557867"/>
                  </a:cubicBezTo>
                  <a:cubicBezTo>
                    <a:pt x="171688" y="1524925"/>
                    <a:pt x="168359" y="1538122"/>
                    <a:pt x="182033" y="1494367"/>
                  </a:cubicBezTo>
                  <a:cubicBezTo>
                    <a:pt x="184695" y="1485849"/>
                    <a:pt x="187102" y="1477219"/>
                    <a:pt x="190500" y="1468967"/>
                  </a:cubicBezTo>
                  <a:cubicBezTo>
                    <a:pt x="196992" y="1453201"/>
                    <a:pt x="205210" y="1438181"/>
                    <a:pt x="211666" y="1422400"/>
                  </a:cubicBezTo>
                  <a:cubicBezTo>
                    <a:pt x="234505" y="1366572"/>
                    <a:pt x="220641" y="1390469"/>
                    <a:pt x="241300" y="1346200"/>
                  </a:cubicBezTo>
                  <a:cubicBezTo>
                    <a:pt x="255308" y="1316182"/>
                    <a:pt x="265252" y="1303048"/>
                    <a:pt x="275166" y="1270000"/>
                  </a:cubicBezTo>
                  <a:cubicBezTo>
                    <a:pt x="292469" y="1212325"/>
                    <a:pt x="295300" y="1191016"/>
                    <a:pt x="304800" y="1138767"/>
                  </a:cubicBezTo>
                  <a:cubicBezTo>
                    <a:pt x="306211" y="1119011"/>
                    <a:pt x="307514" y="1099248"/>
                    <a:pt x="309033" y="1079500"/>
                  </a:cubicBezTo>
                  <a:cubicBezTo>
                    <a:pt x="310336" y="1062558"/>
                    <a:pt x="310745" y="1045504"/>
                    <a:pt x="313266" y="1028700"/>
                  </a:cubicBezTo>
                  <a:cubicBezTo>
                    <a:pt x="315817" y="1011693"/>
                    <a:pt x="322478" y="989813"/>
                    <a:pt x="330200" y="973667"/>
                  </a:cubicBezTo>
                  <a:cubicBezTo>
                    <a:pt x="342453" y="948048"/>
                    <a:pt x="368300" y="897467"/>
                    <a:pt x="368300" y="897467"/>
                  </a:cubicBezTo>
                  <a:cubicBezTo>
                    <a:pt x="384910" y="822716"/>
                    <a:pt x="364680" y="897142"/>
                    <a:pt x="402166" y="812800"/>
                  </a:cubicBezTo>
                  <a:cubicBezTo>
                    <a:pt x="435925" y="736843"/>
                    <a:pt x="373586" y="838737"/>
                    <a:pt x="436033" y="745067"/>
                  </a:cubicBezTo>
                  <a:cubicBezTo>
                    <a:pt x="437444" y="735189"/>
                    <a:pt x="437695" y="725074"/>
                    <a:pt x="440266" y="715433"/>
                  </a:cubicBezTo>
                  <a:cubicBezTo>
                    <a:pt x="447550" y="688117"/>
                    <a:pt x="459938" y="670033"/>
                    <a:pt x="469900" y="643467"/>
                  </a:cubicBezTo>
                  <a:cubicBezTo>
                    <a:pt x="473507" y="633848"/>
                    <a:pt x="474911" y="623508"/>
                    <a:pt x="478366" y="613833"/>
                  </a:cubicBezTo>
                  <a:cubicBezTo>
                    <a:pt x="503829" y="542534"/>
                    <a:pt x="478437" y="633049"/>
                    <a:pt x="503766" y="541867"/>
                  </a:cubicBezTo>
                  <a:cubicBezTo>
                    <a:pt x="510633" y="517147"/>
                    <a:pt x="518810" y="471205"/>
                    <a:pt x="533400" y="452967"/>
                  </a:cubicBezTo>
                  <a:cubicBezTo>
                    <a:pt x="556246" y="424408"/>
                    <a:pt x="546292" y="439882"/>
                    <a:pt x="563033" y="406400"/>
                  </a:cubicBezTo>
                  <a:cubicBezTo>
                    <a:pt x="564444" y="400756"/>
                    <a:pt x="566225" y="395191"/>
                    <a:pt x="567266" y="389467"/>
                  </a:cubicBezTo>
                  <a:cubicBezTo>
                    <a:pt x="569051" y="379650"/>
                    <a:pt x="567948" y="369158"/>
                    <a:pt x="571500" y="359833"/>
                  </a:cubicBezTo>
                  <a:cubicBezTo>
                    <a:pt x="579363" y="339193"/>
                    <a:pt x="601133" y="300567"/>
                    <a:pt x="601133" y="300567"/>
                  </a:cubicBezTo>
                  <a:cubicBezTo>
                    <a:pt x="602544" y="283634"/>
                    <a:pt x="601474" y="266307"/>
                    <a:pt x="605366" y="249767"/>
                  </a:cubicBezTo>
                  <a:cubicBezTo>
                    <a:pt x="607251" y="241758"/>
                    <a:pt x="614724" y="236119"/>
                    <a:pt x="618066" y="228600"/>
                  </a:cubicBezTo>
                  <a:cubicBezTo>
                    <a:pt x="620429" y="223283"/>
                    <a:pt x="620702" y="217261"/>
                    <a:pt x="622300" y="211667"/>
                  </a:cubicBezTo>
                  <a:cubicBezTo>
                    <a:pt x="623526" y="207376"/>
                    <a:pt x="624966" y="203145"/>
                    <a:pt x="626533" y="198967"/>
                  </a:cubicBezTo>
                  <a:cubicBezTo>
                    <a:pt x="629201" y="191852"/>
                    <a:pt x="632765" y="185063"/>
                    <a:pt x="635000" y="177800"/>
                  </a:cubicBezTo>
                  <a:cubicBezTo>
                    <a:pt x="638422" y="166678"/>
                    <a:pt x="643466" y="143933"/>
                    <a:pt x="643466" y="143933"/>
                  </a:cubicBezTo>
                  <a:cubicBezTo>
                    <a:pt x="651596" y="70771"/>
                    <a:pt x="647700" y="118611"/>
                    <a:pt x="647700" y="0"/>
                  </a:cubicBezTo>
                </a:path>
              </a:pathLst>
            </a:custGeom>
            <a:noFill/>
            <a:ln w="76200">
              <a:solidFill>
                <a:srgbClr val="007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842E46-4C3C-47DC-A8D6-27C0F696BC69}"/>
                </a:ext>
              </a:extLst>
            </p:cNvPr>
            <p:cNvSpPr/>
            <p:nvPr/>
          </p:nvSpPr>
          <p:spPr>
            <a:xfrm>
              <a:off x="15432428" y="3521510"/>
              <a:ext cx="5271638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5400" dirty="0"/>
                <a:t>Screen</a:t>
              </a:r>
              <a:endParaRPr lang="he-IL" sz="5400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EFA958E-0712-4C56-888F-6703CAE8D7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30" t="4909" r="64646" b="53097"/>
          <a:stretch/>
        </p:blipFill>
        <p:spPr>
          <a:xfrm>
            <a:off x="14487307" y="34714146"/>
            <a:ext cx="7839613" cy="67610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7934DF-75D7-4BF5-B0F1-998C1B346D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887" t="4441" r="7389" b="51215"/>
          <a:stretch/>
        </p:blipFill>
        <p:spPr>
          <a:xfrm>
            <a:off x="14763128" y="27281433"/>
            <a:ext cx="7839613" cy="7139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30CC4F-BD81-4868-8CF9-0ABF2A9C15DD}"/>
              </a:ext>
            </a:extLst>
          </p:cNvPr>
          <p:cNvSpPr txBox="1"/>
          <p:nvPr/>
        </p:nvSpPr>
        <p:spPr>
          <a:xfrm>
            <a:off x="16662657" y="34518214"/>
            <a:ext cx="4637737" cy="58490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1" b="1" dirty="0"/>
              <a:t>Reach Area</a:t>
            </a:r>
            <a:endParaRPr lang="he-IL" sz="3201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C639FE-5426-4042-BC06-F9EBB03D7626}"/>
              </a:ext>
            </a:extLst>
          </p:cNvPr>
          <p:cNvSpPr txBox="1"/>
          <p:nvPr/>
        </p:nvSpPr>
        <p:spPr>
          <a:xfrm>
            <a:off x="16662657" y="27223699"/>
            <a:ext cx="4637737" cy="58490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1" b="1" dirty="0"/>
              <a:t>Average Trajectory</a:t>
            </a:r>
            <a:endParaRPr lang="he-IL" sz="3201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F435E3-966A-402A-85B2-1F91C71000FD}"/>
              </a:ext>
            </a:extLst>
          </p:cNvPr>
          <p:cNvSpPr txBox="1"/>
          <p:nvPr/>
        </p:nvSpPr>
        <p:spPr>
          <a:xfrm>
            <a:off x="15785869" y="26342716"/>
            <a:ext cx="6391312" cy="70775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999" b="1" dirty="0"/>
              <a:t>Day 1 + 2 group N=11</a:t>
            </a:r>
            <a:endParaRPr lang="he-IL" sz="3999" b="1" dirty="0"/>
          </a:p>
        </p:txBody>
      </p:sp>
    </p:spTree>
    <p:extLst>
      <p:ext uri="{BB962C8B-B14F-4D97-AF65-F5344CB8AC3E}">
        <p14:creationId xmlns:p14="http://schemas.microsoft.com/office/powerpoint/2010/main" val="300773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E9BFB3-A737-454A-BB06-AD8AFC7804B3}"/>
              </a:ext>
            </a:extLst>
          </p:cNvPr>
          <p:cNvGrpSpPr/>
          <p:nvPr/>
        </p:nvGrpSpPr>
        <p:grpSpPr>
          <a:xfrm>
            <a:off x="3711253" y="5376679"/>
            <a:ext cx="4899981" cy="4446257"/>
            <a:chOff x="1013614" y="2567216"/>
            <a:chExt cx="3718511" cy="337418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DA49342-D51B-4333-A6D3-A4189B27846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95EA46-F9B4-404C-BBDA-87B91160FA0A}"/>
                </a:ext>
              </a:extLst>
            </p:cNvPr>
            <p:cNvSpPr txBox="1"/>
            <p:nvPr/>
          </p:nvSpPr>
          <p:spPr>
            <a:xfrm rot="2569911">
              <a:off x="2571118" y="4050336"/>
              <a:ext cx="1190931" cy="39696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Time</a:t>
              </a:r>
              <a:endParaRPr lang="he-IL" sz="2799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5F516D-2429-474A-A925-2F9F48B34804}"/>
              </a:ext>
            </a:extLst>
          </p:cNvPr>
          <p:cNvSpPr txBox="1"/>
          <p:nvPr/>
        </p:nvSpPr>
        <p:spPr>
          <a:xfrm>
            <a:off x="4682096" y="5189223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270ms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F74C5-D95E-4290-AA5F-A2154E822B7B}"/>
              </a:ext>
            </a:extLst>
          </p:cNvPr>
          <p:cNvSpPr txBox="1"/>
          <p:nvPr/>
        </p:nvSpPr>
        <p:spPr>
          <a:xfrm>
            <a:off x="5731456" y="5842810"/>
            <a:ext cx="14891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FCA11-8EBE-4F96-8E13-7F0AE912D53E}"/>
              </a:ext>
            </a:extLst>
          </p:cNvPr>
          <p:cNvSpPr txBox="1"/>
          <p:nvPr/>
        </p:nvSpPr>
        <p:spPr>
          <a:xfrm>
            <a:off x="6443115" y="649639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6450E-8B02-4825-B662-FEF7AD5C01B4}"/>
              </a:ext>
            </a:extLst>
          </p:cNvPr>
          <p:cNvSpPr txBox="1"/>
          <p:nvPr/>
        </p:nvSpPr>
        <p:spPr>
          <a:xfrm>
            <a:off x="7413208" y="7179901"/>
            <a:ext cx="15172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B199B-24B6-4EE4-9E19-BF47C05347DF}"/>
              </a:ext>
            </a:extLst>
          </p:cNvPr>
          <p:cNvSpPr txBox="1"/>
          <p:nvPr/>
        </p:nvSpPr>
        <p:spPr>
          <a:xfrm>
            <a:off x="8095817" y="7848343"/>
            <a:ext cx="12346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500ms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8A8A3-3325-41C6-AED8-2A3D67078310}"/>
              </a:ext>
            </a:extLst>
          </p:cNvPr>
          <p:cNvSpPr txBox="1"/>
          <p:nvPr/>
        </p:nvSpPr>
        <p:spPr>
          <a:xfrm>
            <a:off x="3763489" y="4448651"/>
            <a:ext cx="12776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1000ms</a:t>
            </a:r>
            <a:endParaRPr lang="he-I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329AF-98C8-4D0F-90F0-541F1FCF253B}"/>
              </a:ext>
            </a:extLst>
          </p:cNvPr>
          <p:cNvGrpSpPr/>
          <p:nvPr/>
        </p:nvGrpSpPr>
        <p:grpSpPr>
          <a:xfrm>
            <a:off x="4796706" y="3872651"/>
            <a:ext cx="2290619" cy="1182256"/>
            <a:chOff x="7075587" y="1548348"/>
            <a:chExt cx="2290619" cy="118225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F3B6E03-66BD-4097-9F49-4E10B0574AA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B131E9-F2BF-401D-AEA9-FF7C57C5EF70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4AF30F-50F8-4036-B9BE-8A4DBEE839C7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549A11-037D-4E22-82C2-7642403456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3EF39C-F306-4C50-9471-685AEDD8ED8A}"/>
              </a:ext>
            </a:extLst>
          </p:cNvPr>
          <p:cNvGrpSpPr/>
          <p:nvPr/>
        </p:nvGrpSpPr>
        <p:grpSpPr>
          <a:xfrm>
            <a:off x="5687623" y="4536829"/>
            <a:ext cx="2290619" cy="1182256"/>
            <a:chOff x="1487053" y="2456872"/>
            <a:chExt cx="2290619" cy="118225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9D425BD-5393-4553-9E0F-AFEA6FEDB1E5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95F1D-06EA-4A28-8108-7696BDA498C4}"/>
                </a:ext>
              </a:extLst>
            </p:cNvPr>
            <p:cNvSpPr/>
            <p:nvPr/>
          </p:nvSpPr>
          <p:spPr>
            <a:xfrm>
              <a:off x="2057881" y="282994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D2D0B8-F7CC-4B3D-93E2-019A64879AB7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5AE184-803E-4B6E-B403-945028F259C5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E0BA70-D634-45D8-8CE8-F71E61CEF17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2799AB-FF47-4B78-A5A4-F8487FD8EC5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756616-1229-4773-BA39-B426F7F32813}"/>
                </a:ext>
              </a:extLst>
            </p:cNvPr>
            <p:cNvSpPr/>
            <p:nvPr/>
          </p:nvSpPr>
          <p:spPr>
            <a:xfrm>
              <a:off x="2761609" y="293640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F041DF-6A57-4E00-B02A-F661BA391EC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A96623-628A-4D9D-BF95-90F1A815B9C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3F992F-DEC9-46DA-B3EE-06038EF6294E}"/>
                </a:ext>
              </a:extLst>
            </p:cNvPr>
            <p:cNvSpPr/>
            <p:nvPr/>
          </p:nvSpPr>
          <p:spPr>
            <a:xfrm rot="2700000">
              <a:off x="2193286" y="314752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D0605A-915A-4D7E-87D3-A4F0C8CBE818}"/>
                </a:ext>
              </a:extLst>
            </p:cNvPr>
            <p:cNvSpPr/>
            <p:nvPr/>
          </p:nvSpPr>
          <p:spPr>
            <a:xfrm rot="2700000">
              <a:off x="2830192" y="280653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5636DB-E401-409D-A2C2-6AFC2CA46AB2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ECBEFB-C472-41F7-AE06-09B335BDB8E6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15BF31-986F-4DE0-A359-C01E34D8FEAB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837D37-DD29-4AFC-AE07-1DD9622202E4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05E911-CC9B-4395-A474-6D1B6A9D96B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9F8420-2069-45DE-9317-B5B5DFFE8CC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09696B-5A21-442E-86BC-429231D82ED1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5A1BF2-460B-454D-AAD6-72261BD58744}"/>
              </a:ext>
            </a:extLst>
          </p:cNvPr>
          <p:cNvGrpSpPr/>
          <p:nvPr/>
        </p:nvGrpSpPr>
        <p:grpSpPr>
          <a:xfrm>
            <a:off x="6574302" y="5128794"/>
            <a:ext cx="2290619" cy="1182256"/>
            <a:chOff x="1487053" y="2456872"/>
            <a:chExt cx="2290619" cy="118225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D608B6E-2194-43E9-B1D5-12ECAC338D35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C55D20-DF76-4BB7-8689-DBA7280384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F66A6A-7BAA-4F7E-9D59-D584AAD6EC4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011B2E-F840-48AD-93D6-355D3D3BAF4C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2D379E-02FB-4B54-AC66-D1E9E60FD877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AA91EF-C4BF-4186-9741-D55B2FB6D85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EBA65D-E8FA-42CE-BA4D-12CD41F09F0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9CBE7C4-8BF5-4F42-A144-7FC88063E8F7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5CE6B3-85F9-4827-8A0C-55769F0B098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60872C-A3CC-46FE-8ADB-24527F5BDBCE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F23FF6-22DC-4AD2-BFA5-5CA08985DA41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671B7E-77A9-475D-879C-1EF0A69FFAC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C79FF18-9A12-4FE8-BA64-00989D6B91E4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12456C2-2964-4EA9-8C88-14A6A89AB429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BD5673-BC7F-4154-9CE2-577BC4BC491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A7DDC8-4A2F-4C74-B882-A13BF504B775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2A3D40-02BB-4B8C-AFB5-0EC3E4FAF696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8ADCC9-93DD-43EB-80E0-F66C075A02E7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6FEF9F-A62C-49E9-A3AC-6E9C7A24FD01}"/>
              </a:ext>
            </a:extLst>
          </p:cNvPr>
          <p:cNvGrpSpPr/>
          <p:nvPr/>
        </p:nvGrpSpPr>
        <p:grpSpPr>
          <a:xfrm>
            <a:off x="7372837" y="5797233"/>
            <a:ext cx="2290619" cy="1182256"/>
            <a:chOff x="4322616" y="2456872"/>
            <a:chExt cx="2290619" cy="118225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588ACD2-F733-48B4-A8C8-BE7323FDE5CD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C5DBA6-9A67-422C-B5EA-0F4A1E6D9FD7}"/>
                </a:ext>
              </a:extLst>
            </p:cNvPr>
            <p:cNvSpPr txBox="1"/>
            <p:nvPr/>
          </p:nvSpPr>
          <p:spPr>
            <a:xfrm>
              <a:off x="4479634" y="2745051"/>
              <a:ext cx="1976582" cy="52309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799" dirty="0"/>
                <a:t>RADIO       </a:t>
              </a:r>
              <a:endParaRPr lang="he-IL" sz="2799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87A6007-4F0F-417B-858C-E210A9CED8C2}"/>
              </a:ext>
            </a:extLst>
          </p:cNvPr>
          <p:cNvGrpSpPr/>
          <p:nvPr/>
        </p:nvGrpSpPr>
        <p:grpSpPr>
          <a:xfrm>
            <a:off x="8248177" y="6511903"/>
            <a:ext cx="2290619" cy="1182256"/>
            <a:chOff x="1487053" y="2456872"/>
            <a:chExt cx="2290619" cy="118225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1035B96-109A-411C-89D3-90481F0346E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3BC16D0-79DF-4192-BA8F-AFE01E59F8F6}"/>
                </a:ext>
              </a:extLst>
            </p:cNvPr>
            <p:cNvSpPr/>
            <p:nvPr/>
          </p:nvSpPr>
          <p:spPr>
            <a:xfrm>
              <a:off x="2175004" y="289624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C3AF8F9-00C4-4D76-AC15-68B00D45C7E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E3AF88B-99DF-4122-8E2D-E16790307B8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8462FB-C630-4F7E-9594-7AED5C9B8492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909E7F-5AA0-474F-8C30-8F983BB35E1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0E40122-A38B-4954-8BFA-C63F8AB7D74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8FBBCC0-264D-4E2A-89D0-36844DEE974C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3A51312-1BB3-4894-A9E4-CAE322451B30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C2B88E-5E0F-4412-A893-5457A6F3730A}"/>
                </a:ext>
              </a:extLst>
            </p:cNvPr>
            <p:cNvSpPr/>
            <p:nvPr/>
          </p:nvSpPr>
          <p:spPr>
            <a:xfrm rot="2700000">
              <a:off x="2701755" y="292967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DD41FD-702E-4182-9F06-0B6F1AB02EE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11CA965-CC36-4AB0-B01A-947045074C30}"/>
                </a:ext>
              </a:extLst>
            </p:cNvPr>
            <p:cNvSpPr/>
            <p:nvPr/>
          </p:nvSpPr>
          <p:spPr>
            <a:xfrm>
              <a:off x="2255898" y="279430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DE4B14-09AE-422D-90D1-F1FF2EAFE184}"/>
                </a:ext>
              </a:extLst>
            </p:cNvPr>
            <p:cNvSpPr/>
            <p:nvPr/>
          </p:nvSpPr>
          <p:spPr>
            <a:xfrm rot="2700000">
              <a:off x="2006676" y="287651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65905AC-048F-4332-8327-A19D4F2698C9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DCD133-5DD2-45B1-84B5-01B204347D4D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61D6152-A71F-418C-8642-790D913167C6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1DCA14-E8F1-4E1C-8D62-1198D3C9F087}"/>
                </a:ext>
              </a:extLst>
            </p:cNvPr>
            <p:cNvSpPr/>
            <p:nvPr/>
          </p:nvSpPr>
          <p:spPr>
            <a:xfrm rot="2700000">
              <a:off x="2474030" y="282825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52EB634-41AD-473A-A86D-34B060816600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27A8BA-9547-4F1F-9AF7-A842593BA1C2}"/>
              </a:ext>
            </a:extLst>
          </p:cNvPr>
          <p:cNvGrpSpPr/>
          <p:nvPr/>
        </p:nvGrpSpPr>
        <p:grpSpPr>
          <a:xfrm>
            <a:off x="8912911" y="7229047"/>
            <a:ext cx="2706871" cy="1182256"/>
            <a:chOff x="6659568" y="3364618"/>
            <a:chExt cx="2706872" cy="1182255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5E3DACF-9A1A-4298-A194-C1097E502E75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B87A2E-C4A8-4936-94FB-664B482CB9DA}"/>
                </a:ext>
              </a:extLst>
            </p:cNvPr>
            <p:cNvSpPr txBox="1"/>
            <p:nvPr/>
          </p:nvSpPr>
          <p:spPr>
            <a:xfrm>
              <a:off x="6659568" y="3372542"/>
              <a:ext cx="270687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  Artificial            Natural</a:t>
              </a:r>
              <a:endParaRPr lang="he-IL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73BFEB-5635-4430-8F7A-EF1EB33FDD82}"/>
                </a:ext>
              </a:extLst>
            </p:cNvPr>
            <p:cNvSpPr txBox="1"/>
            <p:nvPr/>
          </p:nvSpPr>
          <p:spPr>
            <a:xfrm>
              <a:off x="6931822" y="3696278"/>
              <a:ext cx="1976582" cy="52309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799" dirty="0"/>
                <a:t>radio       </a:t>
              </a:r>
              <a:endParaRPr lang="he-IL" sz="2799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CE2394C-7A98-47EA-BD10-A62B4984AF6D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94044E-2110-442F-9DFA-7941AD44B48A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99AAD2F-B9A2-45B9-9BEC-19774EE60F4B}"/>
              </a:ext>
            </a:extLst>
          </p:cNvPr>
          <p:cNvGrpSpPr/>
          <p:nvPr/>
        </p:nvGrpSpPr>
        <p:grpSpPr>
          <a:xfrm>
            <a:off x="9709407" y="7979226"/>
            <a:ext cx="2504708" cy="1182256"/>
            <a:chOff x="8338781" y="4879379"/>
            <a:chExt cx="2504709" cy="118225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54F0C85-7E36-4657-9362-1763EC3C60ED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56D5902-41EC-4A2D-9860-304DF3F11EBB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533837-4745-4F5D-8FB6-DCCA5FF0628A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0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799" dirty="0"/>
                  <a:t>RADIO   PHONE</a:t>
                </a:r>
                <a:endParaRPr lang="he-IL" sz="2799" dirty="0"/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84CAB8C-63AB-467C-A009-C37839073AEE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43BAE63-BF94-4AE3-9D72-D6C91E62AC82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4745E0E-6510-4B45-AAA6-F49430CBDAD5}"/>
              </a:ext>
            </a:extLst>
          </p:cNvPr>
          <p:cNvGrpSpPr/>
          <p:nvPr/>
        </p:nvGrpSpPr>
        <p:grpSpPr>
          <a:xfrm>
            <a:off x="10578377" y="8696365"/>
            <a:ext cx="2293651" cy="1182256"/>
            <a:chOff x="7158178" y="581890"/>
            <a:chExt cx="2293650" cy="118225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8112D1E-1267-495B-BB49-2DF52ECD29C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A7C63F-F9D1-45DC-A8D0-D3FAFDA7C6D5}"/>
                </a:ext>
              </a:extLst>
            </p:cNvPr>
            <p:cNvSpPr txBox="1"/>
            <p:nvPr/>
          </p:nvSpPr>
          <p:spPr>
            <a:xfrm>
              <a:off x="7318227" y="598516"/>
              <a:ext cx="197658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Rate visibility</a:t>
              </a:r>
              <a:endParaRPr lang="he-IL" sz="2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E4B15EE-604C-41D1-AB27-D765AE7161EE}"/>
                </a:ext>
              </a:extLst>
            </p:cNvPr>
            <p:cNvSpPr txBox="1"/>
            <p:nvPr/>
          </p:nvSpPr>
          <p:spPr>
            <a:xfrm>
              <a:off x="7158178" y="1320601"/>
              <a:ext cx="2290620" cy="4002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1" dirty="0"/>
                <a:t>1         2        3         4</a:t>
              </a:r>
              <a:endParaRPr lang="he-IL" sz="2001" dirty="0"/>
            </a:p>
          </p:txBody>
        </p:sp>
      </p:grpSp>
      <p:pic>
        <p:nvPicPr>
          <p:cNvPr id="92" name="Picture 91" descr="Diagram&#10;&#10;Description automatically generated">
            <a:extLst>
              <a:ext uri="{FF2B5EF4-FFF2-40B4-BE49-F238E27FC236}">
                <a16:creationId xmlns:a16="http://schemas.microsoft.com/office/drawing/2014/main" id="{B23800E4-ED65-456A-893A-173BED7A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98" y="11074009"/>
            <a:ext cx="7466329" cy="5901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0620673-8DAB-439B-81C1-7DDCB28CA2A3}"/>
              </a:ext>
            </a:extLst>
          </p:cNvPr>
          <p:cNvCxnSpPr>
            <a:cxnSpLocks/>
          </p:cNvCxnSpPr>
          <p:nvPr/>
        </p:nvCxnSpPr>
        <p:spPr>
          <a:xfrm>
            <a:off x="7273704" y="15851484"/>
            <a:ext cx="1652059" cy="0"/>
          </a:xfrm>
          <a:prstGeom prst="straightConnector1">
            <a:avLst/>
          </a:prstGeom>
          <a:ln w="76200">
            <a:solidFill>
              <a:srgbClr val="696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9605D15-FAEA-4B66-A1A4-5E534665B75D}"/>
              </a:ext>
            </a:extLst>
          </p:cNvPr>
          <p:cNvCxnSpPr>
            <a:cxnSpLocks/>
          </p:cNvCxnSpPr>
          <p:nvPr/>
        </p:nvCxnSpPr>
        <p:spPr>
          <a:xfrm flipV="1">
            <a:off x="5127665" y="13875929"/>
            <a:ext cx="240294" cy="1981199"/>
          </a:xfrm>
          <a:prstGeom prst="straightConnector1">
            <a:avLst/>
          </a:prstGeom>
          <a:ln w="76200">
            <a:solidFill>
              <a:srgbClr val="696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DAD054-E799-4877-8695-79A414E79AED}"/>
              </a:ext>
            </a:extLst>
          </p:cNvPr>
          <p:cNvCxnSpPr>
            <a:cxnSpLocks/>
          </p:cNvCxnSpPr>
          <p:nvPr/>
        </p:nvCxnSpPr>
        <p:spPr>
          <a:xfrm flipH="1" flipV="1">
            <a:off x="4347349" y="13864640"/>
            <a:ext cx="773147" cy="1986845"/>
          </a:xfrm>
          <a:prstGeom prst="straightConnector1">
            <a:avLst/>
          </a:prstGeom>
          <a:ln w="76200">
            <a:solidFill>
              <a:srgbClr val="696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B150014-7D53-46FE-8EFB-4D8AA2031193}"/>
              </a:ext>
            </a:extLst>
          </p:cNvPr>
          <p:cNvCxnSpPr/>
          <p:nvPr/>
        </p:nvCxnSpPr>
        <p:spPr>
          <a:xfrm>
            <a:off x="5093035" y="15851484"/>
            <a:ext cx="1722108" cy="0"/>
          </a:xfrm>
          <a:prstGeom prst="line">
            <a:avLst/>
          </a:prstGeom>
          <a:ln w="76200">
            <a:solidFill>
              <a:srgbClr val="69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858BCEB-E768-44C2-B935-465C347E54DB}"/>
              </a:ext>
            </a:extLst>
          </p:cNvPr>
          <p:cNvSpPr txBox="1"/>
          <p:nvPr/>
        </p:nvSpPr>
        <p:spPr>
          <a:xfrm>
            <a:off x="8623162" y="15275757"/>
            <a:ext cx="398627" cy="523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799" b="1" dirty="0"/>
              <a:t>X</a:t>
            </a:r>
            <a:endParaRPr lang="he-IL" sz="2799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989F55-880F-4B48-87E2-4B1C3B4B55AA}"/>
              </a:ext>
            </a:extLst>
          </p:cNvPr>
          <p:cNvSpPr txBox="1"/>
          <p:nvPr/>
        </p:nvSpPr>
        <p:spPr>
          <a:xfrm>
            <a:off x="4893720" y="13762925"/>
            <a:ext cx="398627" cy="523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799" b="1" dirty="0"/>
              <a:t>Z</a:t>
            </a:r>
            <a:endParaRPr lang="he-IL" sz="2799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54C2AF-49D9-48F4-8CE5-9E5F471769C2}"/>
              </a:ext>
            </a:extLst>
          </p:cNvPr>
          <p:cNvSpPr txBox="1"/>
          <p:nvPr/>
        </p:nvSpPr>
        <p:spPr>
          <a:xfrm>
            <a:off x="3976183" y="13762925"/>
            <a:ext cx="398627" cy="523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799" b="1" dirty="0"/>
              <a:t>Y</a:t>
            </a:r>
            <a:endParaRPr lang="he-IL" sz="2799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AE4889-D0B1-4717-86C8-3CD6F632328C}"/>
              </a:ext>
            </a:extLst>
          </p:cNvPr>
          <p:cNvSpPr/>
          <p:nvPr/>
        </p:nvSpPr>
        <p:spPr>
          <a:xfrm>
            <a:off x="13240097" y="11965286"/>
            <a:ext cx="1845732" cy="1947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1" b="1" dirty="0"/>
              <a:t>Practice</a:t>
            </a:r>
            <a:endParaRPr lang="en-US" sz="2400" b="1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6 blocks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w/o prime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7F1728-8777-47C1-A25A-3718F5E8186F}"/>
              </a:ext>
            </a:extLst>
          </p:cNvPr>
          <p:cNvSpPr/>
          <p:nvPr/>
        </p:nvSpPr>
        <p:spPr>
          <a:xfrm>
            <a:off x="13240097" y="14031150"/>
            <a:ext cx="1845732" cy="51138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3201" b="1" dirty="0"/>
              <a:t>Practice</a:t>
            </a:r>
            <a:endParaRPr lang="en-US" sz="2400" b="1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1 block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w/o prime</a:t>
            </a:r>
          </a:p>
          <a:p>
            <a:pPr algn="ctr"/>
            <a:endParaRPr lang="en-US" sz="1401" dirty="0"/>
          </a:p>
          <a:p>
            <a:pPr algn="ctr"/>
            <a:r>
              <a:rPr lang="en-US" sz="3201" b="1" dirty="0"/>
              <a:t>Practice</a:t>
            </a:r>
            <a:endParaRPr lang="en-US" sz="2400" b="1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1 block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 prime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3201" b="1" dirty="0"/>
              <a:t>Test</a:t>
            </a:r>
            <a:endParaRPr lang="en-US" sz="2400" b="1" dirty="0"/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12 blocks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 prime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34DF56-F0A5-4B2E-972B-DC6120A895F1}"/>
              </a:ext>
            </a:extLst>
          </p:cNvPr>
          <p:cNvSpPr txBox="1"/>
          <p:nvPr/>
        </p:nvSpPr>
        <p:spPr>
          <a:xfrm>
            <a:off x="11665289" y="12656913"/>
            <a:ext cx="1413933" cy="707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999" b="1" dirty="0"/>
              <a:t>Day 1</a:t>
            </a:r>
            <a:endParaRPr lang="he-IL" sz="3999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A2ADFC-1AB7-4276-804A-CC584C0664A2}"/>
              </a:ext>
            </a:extLst>
          </p:cNvPr>
          <p:cNvSpPr txBox="1"/>
          <p:nvPr/>
        </p:nvSpPr>
        <p:spPr>
          <a:xfrm>
            <a:off x="11665289" y="15810747"/>
            <a:ext cx="1413933" cy="707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999" b="1" dirty="0"/>
              <a:t>Day 2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7A8C776-1FF4-4E91-9953-7A1C4AF3099D}"/>
              </a:ext>
            </a:extLst>
          </p:cNvPr>
          <p:cNvCxnSpPr/>
          <p:nvPr/>
        </p:nvCxnSpPr>
        <p:spPr>
          <a:xfrm>
            <a:off x="13233725" y="15436623"/>
            <a:ext cx="185210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3B681CB-BF7F-4AEF-984A-7F46329EC02B}"/>
              </a:ext>
            </a:extLst>
          </p:cNvPr>
          <p:cNvCxnSpPr/>
          <p:nvPr/>
        </p:nvCxnSpPr>
        <p:spPr>
          <a:xfrm>
            <a:off x="13233725" y="16975064"/>
            <a:ext cx="185210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C4CF375-3571-437D-BCEC-31CF819FC1EF}"/>
              </a:ext>
            </a:extLst>
          </p:cNvPr>
          <p:cNvGrpSpPr/>
          <p:nvPr/>
        </p:nvGrpSpPr>
        <p:grpSpPr>
          <a:xfrm>
            <a:off x="11492493" y="3363140"/>
            <a:ext cx="9211577" cy="7140937"/>
            <a:chOff x="11492492" y="3363141"/>
            <a:chExt cx="9211577" cy="7140936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386ABBD-B690-459A-9BF6-0188FF104B86}"/>
                </a:ext>
              </a:extLst>
            </p:cNvPr>
            <p:cNvSpPr/>
            <p:nvPr/>
          </p:nvSpPr>
          <p:spPr>
            <a:xfrm>
              <a:off x="16673022" y="4439966"/>
              <a:ext cx="3105572" cy="4711039"/>
            </a:xfrm>
            <a:custGeom>
              <a:avLst/>
              <a:gdLst>
                <a:gd name="connsiteX0" fmla="*/ 588516 w 1240450"/>
                <a:gd name="connsiteY0" fmla="*/ 1881717 h 1881717"/>
                <a:gd name="connsiteX1" fmla="*/ 588516 w 1240450"/>
                <a:gd name="connsiteY1" fmla="*/ 1881717 h 1881717"/>
                <a:gd name="connsiteX2" fmla="*/ 580050 w 1240450"/>
                <a:gd name="connsiteY2" fmla="*/ 1813984 h 1881717"/>
                <a:gd name="connsiteX3" fmla="*/ 575816 w 1240450"/>
                <a:gd name="connsiteY3" fmla="*/ 1778000 h 1881717"/>
                <a:gd name="connsiteX4" fmla="*/ 573700 w 1240450"/>
                <a:gd name="connsiteY4" fmla="*/ 1767417 h 1881717"/>
                <a:gd name="connsiteX5" fmla="*/ 556766 w 1240450"/>
                <a:gd name="connsiteY5" fmla="*/ 1733550 h 1881717"/>
                <a:gd name="connsiteX6" fmla="*/ 546183 w 1240450"/>
                <a:gd name="connsiteY6" fmla="*/ 1714500 h 1881717"/>
                <a:gd name="connsiteX7" fmla="*/ 529250 w 1240450"/>
                <a:gd name="connsiteY7" fmla="*/ 1676400 h 1881717"/>
                <a:gd name="connsiteX8" fmla="*/ 522900 w 1240450"/>
                <a:gd name="connsiteY8" fmla="*/ 1644650 h 1881717"/>
                <a:gd name="connsiteX9" fmla="*/ 520783 w 1240450"/>
                <a:gd name="connsiteY9" fmla="*/ 1634067 h 1881717"/>
                <a:gd name="connsiteX10" fmla="*/ 514433 w 1240450"/>
                <a:gd name="connsiteY10" fmla="*/ 1619250 h 1881717"/>
                <a:gd name="connsiteX11" fmla="*/ 512316 w 1240450"/>
                <a:gd name="connsiteY11" fmla="*/ 1612900 h 1881717"/>
                <a:gd name="connsiteX12" fmla="*/ 510200 w 1240450"/>
                <a:gd name="connsiteY12" fmla="*/ 1604434 h 1881717"/>
                <a:gd name="connsiteX13" fmla="*/ 501733 w 1240450"/>
                <a:gd name="connsiteY13" fmla="*/ 1593850 h 1881717"/>
                <a:gd name="connsiteX14" fmla="*/ 499616 w 1240450"/>
                <a:gd name="connsiteY14" fmla="*/ 1579034 h 1881717"/>
                <a:gd name="connsiteX15" fmla="*/ 493266 w 1240450"/>
                <a:gd name="connsiteY15" fmla="*/ 1568450 h 1881717"/>
                <a:gd name="connsiteX16" fmla="*/ 484800 w 1240450"/>
                <a:gd name="connsiteY16" fmla="*/ 1547284 h 1881717"/>
                <a:gd name="connsiteX17" fmla="*/ 476333 w 1240450"/>
                <a:gd name="connsiteY17" fmla="*/ 1511300 h 1881717"/>
                <a:gd name="connsiteX18" fmla="*/ 474216 w 1240450"/>
                <a:gd name="connsiteY18" fmla="*/ 1492250 h 1881717"/>
                <a:gd name="connsiteX19" fmla="*/ 465750 w 1240450"/>
                <a:gd name="connsiteY19" fmla="*/ 1473200 h 1881717"/>
                <a:gd name="connsiteX20" fmla="*/ 461516 w 1240450"/>
                <a:gd name="connsiteY20" fmla="*/ 1460500 h 1881717"/>
                <a:gd name="connsiteX21" fmla="*/ 448816 w 1240450"/>
                <a:gd name="connsiteY21" fmla="*/ 1430867 h 1881717"/>
                <a:gd name="connsiteX22" fmla="*/ 444583 w 1240450"/>
                <a:gd name="connsiteY22" fmla="*/ 1420284 h 1881717"/>
                <a:gd name="connsiteX23" fmla="*/ 429766 w 1240450"/>
                <a:gd name="connsiteY23" fmla="*/ 1390650 h 1881717"/>
                <a:gd name="connsiteX24" fmla="*/ 425533 w 1240450"/>
                <a:gd name="connsiteY24" fmla="*/ 1375834 h 1881717"/>
                <a:gd name="connsiteX25" fmla="*/ 417066 w 1240450"/>
                <a:gd name="connsiteY25" fmla="*/ 1363134 h 1881717"/>
                <a:gd name="connsiteX26" fmla="*/ 410716 w 1240450"/>
                <a:gd name="connsiteY26" fmla="*/ 1350434 h 1881717"/>
                <a:gd name="connsiteX27" fmla="*/ 402250 w 1240450"/>
                <a:gd name="connsiteY27" fmla="*/ 1335617 h 1881717"/>
                <a:gd name="connsiteX28" fmla="*/ 395900 w 1240450"/>
                <a:gd name="connsiteY28" fmla="*/ 1314450 h 1881717"/>
                <a:gd name="connsiteX29" fmla="*/ 383200 w 1240450"/>
                <a:gd name="connsiteY29" fmla="*/ 1295400 h 1881717"/>
                <a:gd name="connsiteX30" fmla="*/ 372616 w 1240450"/>
                <a:gd name="connsiteY30" fmla="*/ 1276350 h 1881717"/>
                <a:gd name="connsiteX31" fmla="*/ 364150 w 1240450"/>
                <a:gd name="connsiteY31" fmla="*/ 1259417 h 1881717"/>
                <a:gd name="connsiteX32" fmla="*/ 359916 w 1240450"/>
                <a:gd name="connsiteY32" fmla="*/ 1248834 h 1881717"/>
                <a:gd name="connsiteX33" fmla="*/ 347216 w 1240450"/>
                <a:gd name="connsiteY33" fmla="*/ 1227667 h 1881717"/>
                <a:gd name="connsiteX34" fmla="*/ 336633 w 1240450"/>
                <a:gd name="connsiteY34" fmla="*/ 1202267 h 1881717"/>
                <a:gd name="connsiteX35" fmla="*/ 330283 w 1240450"/>
                <a:gd name="connsiteY35" fmla="*/ 1191684 h 1881717"/>
                <a:gd name="connsiteX36" fmla="*/ 317583 w 1240450"/>
                <a:gd name="connsiteY36" fmla="*/ 1164167 h 1881717"/>
                <a:gd name="connsiteX37" fmla="*/ 315466 w 1240450"/>
                <a:gd name="connsiteY37" fmla="*/ 1155700 h 1881717"/>
                <a:gd name="connsiteX38" fmla="*/ 311233 w 1240450"/>
                <a:gd name="connsiteY38" fmla="*/ 1145117 h 1881717"/>
                <a:gd name="connsiteX39" fmla="*/ 307000 w 1240450"/>
                <a:gd name="connsiteY39" fmla="*/ 1132417 h 1881717"/>
                <a:gd name="connsiteX40" fmla="*/ 300650 w 1240450"/>
                <a:gd name="connsiteY40" fmla="*/ 1096434 h 1881717"/>
                <a:gd name="connsiteX41" fmla="*/ 298533 w 1240450"/>
                <a:gd name="connsiteY41" fmla="*/ 1083734 h 1881717"/>
                <a:gd name="connsiteX42" fmla="*/ 296416 w 1240450"/>
                <a:gd name="connsiteY42" fmla="*/ 1066800 h 1881717"/>
                <a:gd name="connsiteX43" fmla="*/ 292183 w 1240450"/>
                <a:gd name="connsiteY43" fmla="*/ 1056217 h 1881717"/>
                <a:gd name="connsiteX44" fmla="*/ 290066 w 1240450"/>
                <a:gd name="connsiteY44" fmla="*/ 1047750 h 1881717"/>
                <a:gd name="connsiteX45" fmla="*/ 285833 w 1240450"/>
                <a:gd name="connsiteY45" fmla="*/ 1028700 h 1881717"/>
                <a:gd name="connsiteX46" fmla="*/ 281600 w 1240450"/>
                <a:gd name="connsiteY46" fmla="*/ 1013884 h 1881717"/>
                <a:gd name="connsiteX47" fmla="*/ 273133 w 1240450"/>
                <a:gd name="connsiteY47" fmla="*/ 984250 h 1881717"/>
                <a:gd name="connsiteX48" fmla="*/ 271016 w 1240450"/>
                <a:gd name="connsiteY48" fmla="*/ 965200 h 1881717"/>
                <a:gd name="connsiteX49" fmla="*/ 268900 w 1240450"/>
                <a:gd name="connsiteY49" fmla="*/ 944034 h 1881717"/>
                <a:gd name="connsiteX50" fmla="*/ 262550 w 1240450"/>
                <a:gd name="connsiteY50" fmla="*/ 927100 h 1881717"/>
                <a:gd name="connsiteX51" fmla="*/ 258316 w 1240450"/>
                <a:gd name="connsiteY51" fmla="*/ 908050 h 1881717"/>
                <a:gd name="connsiteX52" fmla="*/ 251966 w 1240450"/>
                <a:gd name="connsiteY52" fmla="*/ 897467 h 1881717"/>
                <a:gd name="connsiteX53" fmla="*/ 243500 w 1240450"/>
                <a:gd name="connsiteY53" fmla="*/ 878417 h 1881717"/>
                <a:gd name="connsiteX54" fmla="*/ 239266 w 1240450"/>
                <a:gd name="connsiteY54" fmla="*/ 859367 h 1881717"/>
                <a:gd name="connsiteX55" fmla="*/ 235033 w 1240450"/>
                <a:gd name="connsiteY55" fmla="*/ 850900 h 1881717"/>
                <a:gd name="connsiteX56" fmla="*/ 230800 w 1240450"/>
                <a:gd name="connsiteY56" fmla="*/ 812800 h 1881717"/>
                <a:gd name="connsiteX57" fmla="*/ 222333 w 1240450"/>
                <a:gd name="connsiteY57" fmla="*/ 774700 h 1881717"/>
                <a:gd name="connsiteX58" fmla="*/ 215983 w 1240450"/>
                <a:gd name="connsiteY58" fmla="*/ 747184 h 1881717"/>
                <a:gd name="connsiteX59" fmla="*/ 211750 w 1240450"/>
                <a:gd name="connsiteY59" fmla="*/ 736600 h 1881717"/>
                <a:gd name="connsiteX60" fmla="*/ 209633 w 1240450"/>
                <a:gd name="connsiteY60" fmla="*/ 726017 h 1881717"/>
                <a:gd name="connsiteX61" fmla="*/ 205400 w 1240450"/>
                <a:gd name="connsiteY61" fmla="*/ 713317 h 1881717"/>
                <a:gd name="connsiteX62" fmla="*/ 199050 w 1240450"/>
                <a:gd name="connsiteY62" fmla="*/ 687917 h 1881717"/>
                <a:gd name="connsiteX63" fmla="*/ 192700 w 1240450"/>
                <a:gd name="connsiteY63" fmla="*/ 679450 h 1881717"/>
                <a:gd name="connsiteX64" fmla="*/ 186350 w 1240450"/>
                <a:gd name="connsiteY64" fmla="*/ 666750 h 1881717"/>
                <a:gd name="connsiteX65" fmla="*/ 182116 w 1240450"/>
                <a:gd name="connsiteY65" fmla="*/ 651934 h 1881717"/>
                <a:gd name="connsiteX66" fmla="*/ 173650 w 1240450"/>
                <a:gd name="connsiteY66" fmla="*/ 632884 h 1881717"/>
                <a:gd name="connsiteX67" fmla="*/ 171533 w 1240450"/>
                <a:gd name="connsiteY67" fmla="*/ 624417 h 1881717"/>
                <a:gd name="connsiteX68" fmla="*/ 158833 w 1240450"/>
                <a:gd name="connsiteY68" fmla="*/ 601134 h 1881717"/>
                <a:gd name="connsiteX69" fmla="*/ 150366 w 1240450"/>
                <a:gd name="connsiteY69" fmla="*/ 577850 h 1881717"/>
                <a:gd name="connsiteX70" fmla="*/ 148250 w 1240450"/>
                <a:gd name="connsiteY70" fmla="*/ 569384 h 1881717"/>
                <a:gd name="connsiteX71" fmla="*/ 144016 w 1240450"/>
                <a:gd name="connsiteY71" fmla="*/ 556684 h 1881717"/>
                <a:gd name="connsiteX72" fmla="*/ 137666 w 1240450"/>
                <a:gd name="connsiteY72" fmla="*/ 546100 h 1881717"/>
                <a:gd name="connsiteX73" fmla="*/ 135550 w 1240450"/>
                <a:gd name="connsiteY73" fmla="*/ 539750 h 1881717"/>
                <a:gd name="connsiteX74" fmla="*/ 131316 w 1240450"/>
                <a:gd name="connsiteY74" fmla="*/ 531284 h 1881717"/>
                <a:gd name="connsiteX75" fmla="*/ 124966 w 1240450"/>
                <a:gd name="connsiteY75" fmla="*/ 508000 h 1881717"/>
                <a:gd name="connsiteX76" fmla="*/ 120733 w 1240450"/>
                <a:gd name="connsiteY76" fmla="*/ 499534 h 1881717"/>
                <a:gd name="connsiteX77" fmla="*/ 112266 w 1240450"/>
                <a:gd name="connsiteY77" fmla="*/ 469900 h 1881717"/>
                <a:gd name="connsiteX78" fmla="*/ 108033 w 1240450"/>
                <a:gd name="connsiteY78" fmla="*/ 455084 h 1881717"/>
                <a:gd name="connsiteX79" fmla="*/ 105916 w 1240450"/>
                <a:gd name="connsiteY79" fmla="*/ 444500 h 1881717"/>
                <a:gd name="connsiteX80" fmla="*/ 99566 w 1240450"/>
                <a:gd name="connsiteY80" fmla="*/ 436034 h 1881717"/>
                <a:gd name="connsiteX81" fmla="*/ 88983 w 1240450"/>
                <a:gd name="connsiteY81" fmla="*/ 414867 h 1881717"/>
                <a:gd name="connsiteX82" fmla="*/ 82633 w 1240450"/>
                <a:gd name="connsiteY82" fmla="*/ 404284 h 1881717"/>
                <a:gd name="connsiteX83" fmla="*/ 78400 w 1240450"/>
                <a:gd name="connsiteY83" fmla="*/ 393700 h 1881717"/>
                <a:gd name="connsiteX84" fmla="*/ 72050 w 1240450"/>
                <a:gd name="connsiteY84" fmla="*/ 381000 h 1881717"/>
                <a:gd name="connsiteX85" fmla="*/ 69933 w 1240450"/>
                <a:gd name="connsiteY85" fmla="*/ 366184 h 1881717"/>
                <a:gd name="connsiteX86" fmla="*/ 63583 w 1240450"/>
                <a:gd name="connsiteY86" fmla="*/ 351367 h 1881717"/>
                <a:gd name="connsiteX87" fmla="*/ 59350 w 1240450"/>
                <a:gd name="connsiteY87" fmla="*/ 338667 h 1881717"/>
                <a:gd name="connsiteX88" fmla="*/ 57233 w 1240450"/>
                <a:gd name="connsiteY88" fmla="*/ 321734 h 1881717"/>
                <a:gd name="connsiteX89" fmla="*/ 50883 w 1240450"/>
                <a:gd name="connsiteY89" fmla="*/ 317500 h 1881717"/>
                <a:gd name="connsiteX90" fmla="*/ 48766 w 1240450"/>
                <a:gd name="connsiteY90" fmla="*/ 302684 h 1881717"/>
                <a:gd name="connsiteX91" fmla="*/ 44533 w 1240450"/>
                <a:gd name="connsiteY91" fmla="*/ 287867 h 1881717"/>
                <a:gd name="connsiteX92" fmla="*/ 40300 w 1240450"/>
                <a:gd name="connsiteY92" fmla="*/ 279400 h 1881717"/>
                <a:gd name="connsiteX93" fmla="*/ 38183 w 1240450"/>
                <a:gd name="connsiteY93" fmla="*/ 270934 h 1881717"/>
                <a:gd name="connsiteX94" fmla="*/ 33950 w 1240450"/>
                <a:gd name="connsiteY94" fmla="*/ 264584 h 1881717"/>
                <a:gd name="connsiteX95" fmla="*/ 29716 w 1240450"/>
                <a:gd name="connsiteY95" fmla="*/ 249767 h 1881717"/>
                <a:gd name="connsiteX96" fmla="*/ 25483 w 1240450"/>
                <a:gd name="connsiteY96" fmla="*/ 241300 h 1881717"/>
                <a:gd name="connsiteX97" fmla="*/ 21250 w 1240450"/>
                <a:gd name="connsiteY97" fmla="*/ 230717 h 1881717"/>
                <a:gd name="connsiteX98" fmla="*/ 19133 w 1240450"/>
                <a:gd name="connsiteY98" fmla="*/ 224367 h 1881717"/>
                <a:gd name="connsiteX99" fmla="*/ 10666 w 1240450"/>
                <a:gd name="connsiteY99" fmla="*/ 211667 h 1881717"/>
                <a:gd name="connsiteX100" fmla="*/ 8550 w 1240450"/>
                <a:gd name="connsiteY100" fmla="*/ 196850 h 1881717"/>
                <a:gd name="connsiteX101" fmla="*/ 4316 w 1240450"/>
                <a:gd name="connsiteY101" fmla="*/ 192617 h 1881717"/>
                <a:gd name="connsiteX102" fmla="*/ 2200 w 1240450"/>
                <a:gd name="connsiteY102" fmla="*/ 184150 h 1881717"/>
                <a:gd name="connsiteX103" fmla="*/ 2200 w 1240450"/>
                <a:gd name="connsiteY103" fmla="*/ 99484 h 1881717"/>
                <a:gd name="connsiteX104" fmla="*/ 6433 w 1240450"/>
                <a:gd name="connsiteY104" fmla="*/ 88900 h 1881717"/>
                <a:gd name="connsiteX105" fmla="*/ 8550 w 1240450"/>
                <a:gd name="connsiteY105" fmla="*/ 71967 h 1881717"/>
                <a:gd name="connsiteX106" fmla="*/ 10666 w 1240450"/>
                <a:gd name="connsiteY106" fmla="*/ 59267 h 1881717"/>
                <a:gd name="connsiteX107" fmla="*/ 19133 w 1240450"/>
                <a:gd name="connsiteY107" fmla="*/ 0 h 1881717"/>
                <a:gd name="connsiteX108" fmla="*/ 1240450 w 1240450"/>
                <a:gd name="connsiteY108" fmla="*/ 0 h 1881717"/>
                <a:gd name="connsiteX109" fmla="*/ 1236216 w 1240450"/>
                <a:gd name="connsiteY109" fmla="*/ 103717 h 1881717"/>
                <a:gd name="connsiteX110" fmla="*/ 1231983 w 1240450"/>
                <a:gd name="connsiteY110" fmla="*/ 124884 h 1881717"/>
                <a:gd name="connsiteX111" fmla="*/ 1225633 w 1240450"/>
                <a:gd name="connsiteY111" fmla="*/ 152400 h 1881717"/>
                <a:gd name="connsiteX112" fmla="*/ 1221400 w 1240450"/>
                <a:gd name="connsiteY112" fmla="*/ 173567 h 1881717"/>
                <a:gd name="connsiteX113" fmla="*/ 1217166 w 1240450"/>
                <a:gd name="connsiteY113" fmla="*/ 186267 h 1881717"/>
                <a:gd name="connsiteX114" fmla="*/ 1215050 w 1240450"/>
                <a:gd name="connsiteY114" fmla="*/ 201084 h 1881717"/>
                <a:gd name="connsiteX115" fmla="*/ 1212933 w 1240450"/>
                <a:gd name="connsiteY115" fmla="*/ 211667 h 1881717"/>
                <a:gd name="connsiteX116" fmla="*/ 1206583 w 1240450"/>
                <a:gd name="connsiteY116" fmla="*/ 270934 h 1881717"/>
                <a:gd name="connsiteX117" fmla="*/ 1198116 w 1240450"/>
                <a:gd name="connsiteY117" fmla="*/ 292100 h 1881717"/>
                <a:gd name="connsiteX118" fmla="*/ 1187533 w 1240450"/>
                <a:gd name="connsiteY118" fmla="*/ 315384 h 1881717"/>
                <a:gd name="connsiteX119" fmla="*/ 1185416 w 1240450"/>
                <a:gd name="connsiteY119" fmla="*/ 325967 h 1881717"/>
                <a:gd name="connsiteX120" fmla="*/ 1174833 w 1240450"/>
                <a:gd name="connsiteY120" fmla="*/ 347134 h 1881717"/>
                <a:gd name="connsiteX121" fmla="*/ 1172716 w 1240450"/>
                <a:gd name="connsiteY121" fmla="*/ 355600 h 1881717"/>
                <a:gd name="connsiteX122" fmla="*/ 1166366 w 1240450"/>
                <a:gd name="connsiteY122" fmla="*/ 366184 h 1881717"/>
                <a:gd name="connsiteX123" fmla="*/ 1162133 w 1240450"/>
                <a:gd name="connsiteY123" fmla="*/ 376767 h 1881717"/>
                <a:gd name="connsiteX124" fmla="*/ 1157900 w 1240450"/>
                <a:gd name="connsiteY124" fmla="*/ 385234 h 1881717"/>
                <a:gd name="connsiteX125" fmla="*/ 1153666 w 1240450"/>
                <a:gd name="connsiteY125" fmla="*/ 397934 h 1881717"/>
                <a:gd name="connsiteX126" fmla="*/ 1147316 w 1240450"/>
                <a:gd name="connsiteY126" fmla="*/ 414867 h 1881717"/>
                <a:gd name="connsiteX127" fmla="*/ 1138850 w 1240450"/>
                <a:gd name="connsiteY127" fmla="*/ 440267 h 1881717"/>
                <a:gd name="connsiteX128" fmla="*/ 1134616 w 1240450"/>
                <a:gd name="connsiteY128" fmla="*/ 463550 h 1881717"/>
                <a:gd name="connsiteX129" fmla="*/ 1121916 w 1240450"/>
                <a:gd name="connsiteY129" fmla="*/ 482600 h 1881717"/>
                <a:gd name="connsiteX130" fmla="*/ 1119800 w 1240450"/>
                <a:gd name="connsiteY130" fmla="*/ 497417 h 1881717"/>
                <a:gd name="connsiteX131" fmla="*/ 1109216 w 1240450"/>
                <a:gd name="connsiteY131" fmla="*/ 514350 h 1881717"/>
                <a:gd name="connsiteX132" fmla="*/ 1107100 w 1240450"/>
                <a:gd name="connsiteY132" fmla="*/ 527050 h 1881717"/>
                <a:gd name="connsiteX133" fmla="*/ 1096516 w 1240450"/>
                <a:gd name="connsiteY133" fmla="*/ 539750 h 1881717"/>
                <a:gd name="connsiteX134" fmla="*/ 1081700 w 1240450"/>
                <a:gd name="connsiteY134" fmla="*/ 571500 h 1881717"/>
                <a:gd name="connsiteX135" fmla="*/ 1077466 w 1240450"/>
                <a:gd name="connsiteY135" fmla="*/ 582084 h 1881717"/>
                <a:gd name="connsiteX136" fmla="*/ 1064766 w 1240450"/>
                <a:gd name="connsiteY136" fmla="*/ 603250 h 1881717"/>
                <a:gd name="connsiteX137" fmla="*/ 1054183 w 1240450"/>
                <a:gd name="connsiteY137" fmla="*/ 632884 h 1881717"/>
                <a:gd name="connsiteX138" fmla="*/ 1049950 w 1240450"/>
                <a:gd name="connsiteY138" fmla="*/ 651934 h 1881717"/>
                <a:gd name="connsiteX139" fmla="*/ 1041483 w 1240450"/>
                <a:gd name="connsiteY139" fmla="*/ 685800 h 1881717"/>
                <a:gd name="connsiteX140" fmla="*/ 1039366 w 1240450"/>
                <a:gd name="connsiteY140" fmla="*/ 698500 h 1881717"/>
                <a:gd name="connsiteX141" fmla="*/ 1035133 w 1240450"/>
                <a:gd name="connsiteY141" fmla="*/ 709084 h 1881717"/>
                <a:gd name="connsiteX142" fmla="*/ 1028783 w 1240450"/>
                <a:gd name="connsiteY142" fmla="*/ 732367 h 1881717"/>
                <a:gd name="connsiteX143" fmla="*/ 1022433 w 1240450"/>
                <a:gd name="connsiteY143" fmla="*/ 753534 h 1881717"/>
                <a:gd name="connsiteX144" fmla="*/ 1020316 w 1240450"/>
                <a:gd name="connsiteY144" fmla="*/ 766234 h 1881717"/>
                <a:gd name="connsiteX145" fmla="*/ 1013966 w 1240450"/>
                <a:gd name="connsiteY145" fmla="*/ 783167 h 1881717"/>
                <a:gd name="connsiteX146" fmla="*/ 1011850 w 1240450"/>
                <a:gd name="connsiteY146" fmla="*/ 793750 h 1881717"/>
                <a:gd name="connsiteX147" fmla="*/ 1005500 w 1240450"/>
                <a:gd name="connsiteY147" fmla="*/ 802217 h 1881717"/>
                <a:gd name="connsiteX148" fmla="*/ 997033 w 1240450"/>
                <a:gd name="connsiteY148" fmla="*/ 814917 h 1881717"/>
                <a:gd name="connsiteX149" fmla="*/ 982216 w 1240450"/>
                <a:gd name="connsiteY149" fmla="*/ 848784 h 1881717"/>
                <a:gd name="connsiteX150" fmla="*/ 975866 w 1240450"/>
                <a:gd name="connsiteY150" fmla="*/ 857250 h 1881717"/>
                <a:gd name="connsiteX151" fmla="*/ 967400 w 1240450"/>
                <a:gd name="connsiteY151" fmla="*/ 880534 h 1881717"/>
                <a:gd name="connsiteX152" fmla="*/ 963166 w 1240450"/>
                <a:gd name="connsiteY152" fmla="*/ 895350 h 1881717"/>
                <a:gd name="connsiteX153" fmla="*/ 961050 w 1240450"/>
                <a:gd name="connsiteY153" fmla="*/ 901700 h 1881717"/>
                <a:gd name="connsiteX154" fmla="*/ 956816 w 1240450"/>
                <a:gd name="connsiteY154" fmla="*/ 929217 h 1881717"/>
                <a:gd name="connsiteX155" fmla="*/ 954700 w 1240450"/>
                <a:gd name="connsiteY155" fmla="*/ 935567 h 1881717"/>
                <a:gd name="connsiteX156" fmla="*/ 952583 w 1240450"/>
                <a:gd name="connsiteY156" fmla="*/ 946150 h 1881717"/>
                <a:gd name="connsiteX157" fmla="*/ 948350 w 1240450"/>
                <a:gd name="connsiteY157" fmla="*/ 963084 h 1881717"/>
                <a:gd name="connsiteX158" fmla="*/ 946233 w 1240450"/>
                <a:gd name="connsiteY158" fmla="*/ 969434 h 1881717"/>
                <a:gd name="connsiteX159" fmla="*/ 944116 w 1240450"/>
                <a:gd name="connsiteY159" fmla="*/ 982134 h 1881717"/>
                <a:gd name="connsiteX160" fmla="*/ 929300 w 1240450"/>
                <a:gd name="connsiteY160" fmla="*/ 1003300 h 1881717"/>
                <a:gd name="connsiteX161" fmla="*/ 922950 w 1240450"/>
                <a:gd name="connsiteY161" fmla="*/ 1022350 h 1881717"/>
                <a:gd name="connsiteX162" fmla="*/ 918716 w 1240450"/>
                <a:gd name="connsiteY162" fmla="*/ 1030817 h 1881717"/>
                <a:gd name="connsiteX163" fmla="*/ 908133 w 1240450"/>
                <a:gd name="connsiteY163" fmla="*/ 1056217 h 1881717"/>
                <a:gd name="connsiteX164" fmla="*/ 906016 w 1240450"/>
                <a:gd name="connsiteY164" fmla="*/ 1068917 h 1881717"/>
                <a:gd name="connsiteX165" fmla="*/ 903900 w 1240450"/>
                <a:gd name="connsiteY165" fmla="*/ 1092200 h 1881717"/>
                <a:gd name="connsiteX166" fmla="*/ 897550 w 1240450"/>
                <a:gd name="connsiteY166" fmla="*/ 1119717 h 1881717"/>
                <a:gd name="connsiteX167" fmla="*/ 893316 w 1240450"/>
                <a:gd name="connsiteY167" fmla="*/ 1153584 h 1881717"/>
                <a:gd name="connsiteX168" fmla="*/ 889083 w 1240450"/>
                <a:gd name="connsiteY168" fmla="*/ 1168400 h 1881717"/>
                <a:gd name="connsiteX169" fmla="*/ 886966 w 1240450"/>
                <a:gd name="connsiteY169" fmla="*/ 1176867 h 1881717"/>
                <a:gd name="connsiteX170" fmla="*/ 880616 w 1240450"/>
                <a:gd name="connsiteY170" fmla="*/ 1189567 h 1881717"/>
                <a:gd name="connsiteX171" fmla="*/ 870033 w 1240450"/>
                <a:gd name="connsiteY171" fmla="*/ 1217084 h 1881717"/>
                <a:gd name="connsiteX172" fmla="*/ 859450 w 1240450"/>
                <a:gd name="connsiteY172" fmla="*/ 1244600 h 1881717"/>
                <a:gd name="connsiteX173" fmla="*/ 850983 w 1240450"/>
                <a:gd name="connsiteY173" fmla="*/ 1274234 h 1881717"/>
                <a:gd name="connsiteX174" fmla="*/ 846750 w 1240450"/>
                <a:gd name="connsiteY174" fmla="*/ 1310217 h 1881717"/>
                <a:gd name="connsiteX175" fmla="*/ 842516 w 1240450"/>
                <a:gd name="connsiteY175" fmla="*/ 1318684 h 1881717"/>
                <a:gd name="connsiteX176" fmla="*/ 836166 w 1240450"/>
                <a:gd name="connsiteY176" fmla="*/ 1350434 h 1881717"/>
                <a:gd name="connsiteX177" fmla="*/ 834050 w 1240450"/>
                <a:gd name="connsiteY177" fmla="*/ 1356784 h 1881717"/>
                <a:gd name="connsiteX178" fmla="*/ 827700 w 1240450"/>
                <a:gd name="connsiteY178" fmla="*/ 1380067 h 1881717"/>
                <a:gd name="connsiteX179" fmla="*/ 823466 w 1240450"/>
                <a:gd name="connsiteY179" fmla="*/ 1399117 h 1881717"/>
                <a:gd name="connsiteX180" fmla="*/ 817116 w 1240450"/>
                <a:gd name="connsiteY180" fmla="*/ 1409700 h 1881717"/>
                <a:gd name="connsiteX181" fmla="*/ 806533 w 1240450"/>
                <a:gd name="connsiteY181" fmla="*/ 1432984 h 1881717"/>
                <a:gd name="connsiteX182" fmla="*/ 793833 w 1240450"/>
                <a:gd name="connsiteY182" fmla="*/ 1454150 h 1881717"/>
                <a:gd name="connsiteX183" fmla="*/ 785366 w 1240450"/>
                <a:gd name="connsiteY183" fmla="*/ 1471084 h 1881717"/>
                <a:gd name="connsiteX184" fmla="*/ 776900 w 1240450"/>
                <a:gd name="connsiteY184" fmla="*/ 1479550 h 1881717"/>
                <a:gd name="connsiteX185" fmla="*/ 768433 w 1240450"/>
                <a:gd name="connsiteY185" fmla="*/ 1492250 h 1881717"/>
                <a:gd name="connsiteX186" fmla="*/ 762083 w 1240450"/>
                <a:gd name="connsiteY186" fmla="*/ 1500717 h 1881717"/>
                <a:gd name="connsiteX187" fmla="*/ 759966 w 1240450"/>
                <a:gd name="connsiteY187" fmla="*/ 1509184 h 1881717"/>
                <a:gd name="connsiteX188" fmla="*/ 753616 w 1240450"/>
                <a:gd name="connsiteY188" fmla="*/ 1528234 h 1881717"/>
                <a:gd name="connsiteX189" fmla="*/ 751500 w 1240450"/>
                <a:gd name="connsiteY189" fmla="*/ 1543050 h 1881717"/>
                <a:gd name="connsiteX190" fmla="*/ 745150 w 1240450"/>
                <a:gd name="connsiteY190" fmla="*/ 1562100 h 1881717"/>
                <a:gd name="connsiteX191" fmla="*/ 743033 w 1240450"/>
                <a:gd name="connsiteY191" fmla="*/ 1570567 h 1881717"/>
                <a:gd name="connsiteX192" fmla="*/ 732450 w 1240450"/>
                <a:gd name="connsiteY192" fmla="*/ 1593850 h 1881717"/>
                <a:gd name="connsiteX193" fmla="*/ 726100 w 1240450"/>
                <a:gd name="connsiteY193" fmla="*/ 1615017 h 1881717"/>
                <a:gd name="connsiteX194" fmla="*/ 721866 w 1240450"/>
                <a:gd name="connsiteY194" fmla="*/ 1621367 h 1881717"/>
                <a:gd name="connsiteX195" fmla="*/ 715516 w 1240450"/>
                <a:gd name="connsiteY195" fmla="*/ 1665817 h 1881717"/>
                <a:gd name="connsiteX196" fmla="*/ 713400 w 1240450"/>
                <a:gd name="connsiteY196" fmla="*/ 1682750 h 1881717"/>
                <a:gd name="connsiteX197" fmla="*/ 711283 w 1240450"/>
                <a:gd name="connsiteY197" fmla="*/ 1691217 h 1881717"/>
                <a:gd name="connsiteX198" fmla="*/ 704933 w 1240450"/>
                <a:gd name="connsiteY198" fmla="*/ 1695450 h 1881717"/>
                <a:gd name="connsiteX199" fmla="*/ 702816 w 1240450"/>
                <a:gd name="connsiteY199" fmla="*/ 1701800 h 1881717"/>
                <a:gd name="connsiteX200" fmla="*/ 696466 w 1240450"/>
                <a:gd name="connsiteY200" fmla="*/ 1714500 h 1881717"/>
                <a:gd name="connsiteX201" fmla="*/ 688000 w 1240450"/>
                <a:gd name="connsiteY201" fmla="*/ 1731434 h 1881717"/>
                <a:gd name="connsiteX202" fmla="*/ 683766 w 1240450"/>
                <a:gd name="connsiteY202" fmla="*/ 1752600 h 1881717"/>
                <a:gd name="connsiteX203" fmla="*/ 677416 w 1240450"/>
                <a:gd name="connsiteY203" fmla="*/ 1763184 h 1881717"/>
                <a:gd name="connsiteX204" fmla="*/ 666833 w 1240450"/>
                <a:gd name="connsiteY204" fmla="*/ 1790700 h 1881717"/>
                <a:gd name="connsiteX205" fmla="*/ 662600 w 1240450"/>
                <a:gd name="connsiteY205" fmla="*/ 1803400 h 1881717"/>
                <a:gd name="connsiteX206" fmla="*/ 639316 w 1240450"/>
                <a:gd name="connsiteY206" fmla="*/ 1833034 h 1881717"/>
                <a:gd name="connsiteX207" fmla="*/ 637200 w 1240450"/>
                <a:gd name="connsiteY207" fmla="*/ 1839384 h 1881717"/>
                <a:gd name="connsiteX208" fmla="*/ 616033 w 1240450"/>
                <a:gd name="connsiteY208" fmla="*/ 1856317 h 1881717"/>
                <a:gd name="connsiteX209" fmla="*/ 605450 w 1240450"/>
                <a:gd name="connsiteY209" fmla="*/ 1860550 h 1881717"/>
                <a:gd name="connsiteX210" fmla="*/ 588516 w 1240450"/>
                <a:gd name="connsiteY210" fmla="*/ 1881717 h 1881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240450" h="1881717">
                  <a:moveTo>
                    <a:pt x="588516" y="1881717"/>
                  </a:moveTo>
                  <a:lnTo>
                    <a:pt x="588516" y="1881717"/>
                  </a:lnTo>
                  <a:cubicBezTo>
                    <a:pt x="576619" y="1842059"/>
                    <a:pt x="584783" y="1875519"/>
                    <a:pt x="580050" y="1813984"/>
                  </a:cubicBezTo>
                  <a:cubicBezTo>
                    <a:pt x="579124" y="1801942"/>
                    <a:pt x="577448" y="1789967"/>
                    <a:pt x="575816" y="1778000"/>
                  </a:cubicBezTo>
                  <a:cubicBezTo>
                    <a:pt x="575330" y="1774435"/>
                    <a:pt x="575117" y="1770724"/>
                    <a:pt x="573700" y="1767417"/>
                  </a:cubicBezTo>
                  <a:cubicBezTo>
                    <a:pt x="568728" y="1755816"/>
                    <a:pt x="562589" y="1744748"/>
                    <a:pt x="556766" y="1733550"/>
                  </a:cubicBezTo>
                  <a:cubicBezTo>
                    <a:pt x="553415" y="1727105"/>
                    <a:pt x="548666" y="1721327"/>
                    <a:pt x="546183" y="1714500"/>
                  </a:cubicBezTo>
                  <a:cubicBezTo>
                    <a:pt x="535772" y="1685871"/>
                    <a:pt x="541813" y="1698387"/>
                    <a:pt x="529250" y="1676400"/>
                  </a:cubicBezTo>
                  <a:cubicBezTo>
                    <a:pt x="525638" y="1654733"/>
                    <a:pt x="528708" y="1671755"/>
                    <a:pt x="522900" y="1644650"/>
                  </a:cubicBezTo>
                  <a:cubicBezTo>
                    <a:pt x="522146" y="1641132"/>
                    <a:pt x="521921" y="1637480"/>
                    <a:pt x="520783" y="1634067"/>
                  </a:cubicBezTo>
                  <a:cubicBezTo>
                    <a:pt x="519084" y="1628969"/>
                    <a:pt x="516429" y="1624239"/>
                    <a:pt x="514433" y="1619250"/>
                  </a:cubicBezTo>
                  <a:cubicBezTo>
                    <a:pt x="513604" y="1617178"/>
                    <a:pt x="512929" y="1615045"/>
                    <a:pt x="512316" y="1612900"/>
                  </a:cubicBezTo>
                  <a:cubicBezTo>
                    <a:pt x="511517" y="1610103"/>
                    <a:pt x="511613" y="1606977"/>
                    <a:pt x="510200" y="1604434"/>
                  </a:cubicBezTo>
                  <a:cubicBezTo>
                    <a:pt x="508006" y="1600485"/>
                    <a:pt x="504555" y="1597378"/>
                    <a:pt x="501733" y="1593850"/>
                  </a:cubicBezTo>
                  <a:cubicBezTo>
                    <a:pt x="501027" y="1588911"/>
                    <a:pt x="501194" y="1583767"/>
                    <a:pt x="499616" y="1579034"/>
                  </a:cubicBezTo>
                  <a:cubicBezTo>
                    <a:pt x="498315" y="1575131"/>
                    <a:pt x="495106" y="1572130"/>
                    <a:pt x="493266" y="1568450"/>
                  </a:cubicBezTo>
                  <a:cubicBezTo>
                    <a:pt x="492962" y="1567841"/>
                    <a:pt x="485739" y="1551981"/>
                    <a:pt x="484800" y="1547284"/>
                  </a:cubicBezTo>
                  <a:cubicBezTo>
                    <a:pt x="477999" y="1513280"/>
                    <a:pt x="484613" y="1532003"/>
                    <a:pt x="476333" y="1511300"/>
                  </a:cubicBezTo>
                  <a:cubicBezTo>
                    <a:pt x="475627" y="1504950"/>
                    <a:pt x="475555" y="1498497"/>
                    <a:pt x="474216" y="1492250"/>
                  </a:cubicBezTo>
                  <a:cubicBezTo>
                    <a:pt x="472568" y="1484560"/>
                    <a:pt x="468562" y="1480229"/>
                    <a:pt x="465750" y="1473200"/>
                  </a:cubicBezTo>
                  <a:cubicBezTo>
                    <a:pt x="464093" y="1469057"/>
                    <a:pt x="463173" y="1464643"/>
                    <a:pt x="461516" y="1460500"/>
                  </a:cubicBezTo>
                  <a:cubicBezTo>
                    <a:pt x="457525" y="1450522"/>
                    <a:pt x="452986" y="1440771"/>
                    <a:pt x="448816" y="1430867"/>
                  </a:cubicBezTo>
                  <a:cubicBezTo>
                    <a:pt x="447342" y="1427365"/>
                    <a:pt x="446282" y="1423682"/>
                    <a:pt x="444583" y="1420284"/>
                  </a:cubicBezTo>
                  <a:cubicBezTo>
                    <a:pt x="439644" y="1410406"/>
                    <a:pt x="432800" y="1401269"/>
                    <a:pt x="429766" y="1390650"/>
                  </a:cubicBezTo>
                  <a:cubicBezTo>
                    <a:pt x="428355" y="1385711"/>
                    <a:pt x="427685" y="1380498"/>
                    <a:pt x="425533" y="1375834"/>
                  </a:cubicBezTo>
                  <a:cubicBezTo>
                    <a:pt x="423401" y="1371214"/>
                    <a:pt x="419630" y="1367529"/>
                    <a:pt x="417066" y="1363134"/>
                  </a:cubicBezTo>
                  <a:cubicBezTo>
                    <a:pt x="414681" y="1359046"/>
                    <a:pt x="412960" y="1354601"/>
                    <a:pt x="410716" y="1350434"/>
                  </a:cubicBezTo>
                  <a:cubicBezTo>
                    <a:pt x="408019" y="1345426"/>
                    <a:pt x="405072" y="1340556"/>
                    <a:pt x="402250" y="1335617"/>
                  </a:cubicBezTo>
                  <a:cubicBezTo>
                    <a:pt x="400267" y="1325705"/>
                    <a:pt x="400540" y="1323730"/>
                    <a:pt x="395900" y="1314450"/>
                  </a:cubicBezTo>
                  <a:cubicBezTo>
                    <a:pt x="387001" y="1296651"/>
                    <a:pt x="392648" y="1310752"/>
                    <a:pt x="383200" y="1295400"/>
                  </a:cubicBezTo>
                  <a:cubicBezTo>
                    <a:pt x="379393" y="1289213"/>
                    <a:pt x="376015" y="1282770"/>
                    <a:pt x="372616" y="1276350"/>
                  </a:cubicBezTo>
                  <a:cubicBezTo>
                    <a:pt x="369663" y="1270773"/>
                    <a:pt x="366795" y="1265147"/>
                    <a:pt x="364150" y="1259417"/>
                  </a:cubicBezTo>
                  <a:cubicBezTo>
                    <a:pt x="362558" y="1255967"/>
                    <a:pt x="361704" y="1252186"/>
                    <a:pt x="359916" y="1248834"/>
                  </a:cubicBezTo>
                  <a:cubicBezTo>
                    <a:pt x="356044" y="1241574"/>
                    <a:pt x="350896" y="1235027"/>
                    <a:pt x="347216" y="1227667"/>
                  </a:cubicBezTo>
                  <a:cubicBezTo>
                    <a:pt x="343114" y="1219463"/>
                    <a:pt x="341352" y="1210132"/>
                    <a:pt x="336633" y="1202267"/>
                  </a:cubicBezTo>
                  <a:cubicBezTo>
                    <a:pt x="334516" y="1198739"/>
                    <a:pt x="332007" y="1195419"/>
                    <a:pt x="330283" y="1191684"/>
                  </a:cubicBezTo>
                  <a:cubicBezTo>
                    <a:pt x="314694" y="1157908"/>
                    <a:pt x="332354" y="1188784"/>
                    <a:pt x="317583" y="1164167"/>
                  </a:cubicBezTo>
                  <a:cubicBezTo>
                    <a:pt x="316877" y="1161345"/>
                    <a:pt x="316386" y="1158460"/>
                    <a:pt x="315466" y="1155700"/>
                  </a:cubicBezTo>
                  <a:cubicBezTo>
                    <a:pt x="314265" y="1152096"/>
                    <a:pt x="312531" y="1148688"/>
                    <a:pt x="311233" y="1145117"/>
                  </a:cubicBezTo>
                  <a:cubicBezTo>
                    <a:pt x="309708" y="1140923"/>
                    <a:pt x="308411" y="1136650"/>
                    <a:pt x="307000" y="1132417"/>
                  </a:cubicBezTo>
                  <a:cubicBezTo>
                    <a:pt x="303264" y="1098795"/>
                    <a:pt x="307322" y="1127570"/>
                    <a:pt x="300650" y="1096434"/>
                  </a:cubicBezTo>
                  <a:cubicBezTo>
                    <a:pt x="299751" y="1092238"/>
                    <a:pt x="299140" y="1087983"/>
                    <a:pt x="298533" y="1083734"/>
                  </a:cubicBezTo>
                  <a:cubicBezTo>
                    <a:pt x="297728" y="1078103"/>
                    <a:pt x="297695" y="1072343"/>
                    <a:pt x="296416" y="1066800"/>
                  </a:cubicBezTo>
                  <a:cubicBezTo>
                    <a:pt x="295562" y="1063098"/>
                    <a:pt x="293384" y="1059821"/>
                    <a:pt x="292183" y="1056217"/>
                  </a:cubicBezTo>
                  <a:cubicBezTo>
                    <a:pt x="291263" y="1053457"/>
                    <a:pt x="290720" y="1050585"/>
                    <a:pt x="290066" y="1047750"/>
                  </a:cubicBezTo>
                  <a:cubicBezTo>
                    <a:pt x="288603" y="1041412"/>
                    <a:pt x="287411" y="1035011"/>
                    <a:pt x="285833" y="1028700"/>
                  </a:cubicBezTo>
                  <a:cubicBezTo>
                    <a:pt x="284587" y="1023717"/>
                    <a:pt x="282846" y="1018867"/>
                    <a:pt x="281600" y="1013884"/>
                  </a:cubicBezTo>
                  <a:cubicBezTo>
                    <a:pt x="274856" y="986911"/>
                    <a:pt x="280766" y="1003335"/>
                    <a:pt x="273133" y="984250"/>
                  </a:cubicBezTo>
                  <a:cubicBezTo>
                    <a:pt x="272427" y="977900"/>
                    <a:pt x="271685" y="971554"/>
                    <a:pt x="271016" y="965200"/>
                  </a:cubicBezTo>
                  <a:cubicBezTo>
                    <a:pt x="270274" y="958148"/>
                    <a:pt x="269779" y="951070"/>
                    <a:pt x="268900" y="944034"/>
                  </a:cubicBezTo>
                  <a:cubicBezTo>
                    <a:pt x="267154" y="930065"/>
                    <a:pt x="269492" y="934044"/>
                    <a:pt x="262550" y="927100"/>
                  </a:cubicBezTo>
                  <a:cubicBezTo>
                    <a:pt x="261139" y="920750"/>
                    <a:pt x="260504" y="914176"/>
                    <a:pt x="258316" y="908050"/>
                  </a:cubicBezTo>
                  <a:cubicBezTo>
                    <a:pt x="256932" y="904176"/>
                    <a:pt x="253964" y="901063"/>
                    <a:pt x="251966" y="897467"/>
                  </a:cubicBezTo>
                  <a:cubicBezTo>
                    <a:pt x="249248" y="892574"/>
                    <a:pt x="245035" y="883535"/>
                    <a:pt x="243500" y="878417"/>
                  </a:cubicBezTo>
                  <a:cubicBezTo>
                    <a:pt x="241488" y="871709"/>
                    <a:pt x="241710" y="865883"/>
                    <a:pt x="239266" y="859367"/>
                  </a:cubicBezTo>
                  <a:cubicBezTo>
                    <a:pt x="238158" y="856413"/>
                    <a:pt x="236444" y="853722"/>
                    <a:pt x="235033" y="850900"/>
                  </a:cubicBezTo>
                  <a:cubicBezTo>
                    <a:pt x="233622" y="838200"/>
                    <a:pt x="233306" y="825330"/>
                    <a:pt x="230800" y="812800"/>
                  </a:cubicBezTo>
                  <a:cubicBezTo>
                    <a:pt x="225924" y="788427"/>
                    <a:pt x="231879" y="817654"/>
                    <a:pt x="222333" y="774700"/>
                  </a:cubicBezTo>
                  <a:cubicBezTo>
                    <a:pt x="219668" y="762707"/>
                    <a:pt x="220130" y="760661"/>
                    <a:pt x="215983" y="747184"/>
                  </a:cubicBezTo>
                  <a:cubicBezTo>
                    <a:pt x="214866" y="743552"/>
                    <a:pt x="212842" y="740239"/>
                    <a:pt x="211750" y="736600"/>
                  </a:cubicBezTo>
                  <a:cubicBezTo>
                    <a:pt x="210716" y="733154"/>
                    <a:pt x="210580" y="729488"/>
                    <a:pt x="209633" y="726017"/>
                  </a:cubicBezTo>
                  <a:cubicBezTo>
                    <a:pt x="208459" y="721712"/>
                    <a:pt x="206574" y="717622"/>
                    <a:pt x="205400" y="713317"/>
                  </a:cubicBezTo>
                  <a:cubicBezTo>
                    <a:pt x="202679" y="703339"/>
                    <a:pt x="203695" y="698138"/>
                    <a:pt x="199050" y="687917"/>
                  </a:cubicBezTo>
                  <a:cubicBezTo>
                    <a:pt x="197590" y="684705"/>
                    <a:pt x="194515" y="682475"/>
                    <a:pt x="192700" y="679450"/>
                  </a:cubicBezTo>
                  <a:cubicBezTo>
                    <a:pt x="190265" y="675391"/>
                    <a:pt x="188049" y="671167"/>
                    <a:pt x="186350" y="666750"/>
                  </a:cubicBezTo>
                  <a:cubicBezTo>
                    <a:pt x="184506" y="661956"/>
                    <a:pt x="183920" y="656743"/>
                    <a:pt x="182116" y="651934"/>
                  </a:cubicBezTo>
                  <a:cubicBezTo>
                    <a:pt x="179676" y="645428"/>
                    <a:pt x="176144" y="639370"/>
                    <a:pt x="173650" y="632884"/>
                  </a:cubicBezTo>
                  <a:cubicBezTo>
                    <a:pt x="172606" y="630169"/>
                    <a:pt x="172613" y="627118"/>
                    <a:pt x="171533" y="624417"/>
                  </a:cubicBezTo>
                  <a:cubicBezTo>
                    <a:pt x="168257" y="616226"/>
                    <a:pt x="163347" y="608658"/>
                    <a:pt x="158833" y="601134"/>
                  </a:cubicBezTo>
                  <a:cubicBezTo>
                    <a:pt x="154650" y="576041"/>
                    <a:pt x="160256" y="600104"/>
                    <a:pt x="150366" y="577850"/>
                  </a:cubicBezTo>
                  <a:cubicBezTo>
                    <a:pt x="149185" y="575192"/>
                    <a:pt x="149086" y="572170"/>
                    <a:pt x="148250" y="569384"/>
                  </a:cubicBezTo>
                  <a:cubicBezTo>
                    <a:pt x="146968" y="565110"/>
                    <a:pt x="145863" y="560746"/>
                    <a:pt x="144016" y="556684"/>
                  </a:cubicBezTo>
                  <a:cubicBezTo>
                    <a:pt x="142313" y="552939"/>
                    <a:pt x="139506" y="549780"/>
                    <a:pt x="137666" y="546100"/>
                  </a:cubicBezTo>
                  <a:cubicBezTo>
                    <a:pt x="136668" y="544104"/>
                    <a:pt x="136429" y="541801"/>
                    <a:pt x="135550" y="539750"/>
                  </a:cubicBezTo>
                  <a:cubicBezTo>
                    <a:pt x="134307" y="536850"/>
                    <a:pt x="132488" y="534214"/>
                    <a:pt x="131316" y="531284"/>
                  </a:cubicBezTo>
                  <a:cubicBezTo>
                    <a:pt x="116483" y="494204"/>
                    <a:pt x="135588" y="539865"/>
                    <a:pt x="124966" y="508000"/>
                  </a:cubicBezTo>
                  <a:cubicBezTo>
                    <a:pt x="123968" y="505007"/>
                    <a:pt x="122144" y="502356"/>
                    <a:pt x="120733" y="499534"/>
                  </a:cubicBezTo>
                  <a:cubicBezTo>
                    <a:pt x="116856" y="480150"/>
                    <a:pt x="120586" y="496525"/>
                    <a:pt x="112266" y="469900"/>
                  </a:cubicBezTo>
                  <a:cubicBezTo>
                    <a:pt x="110734" y="464998"/>
                    <a:pt x="109279" y="460067"/>
                    <a:pt x="108033" y="455084"/>
                  </a:cubicBezTo>
                  <a:cubicBezTo>
                    <a:pt x="107160" y="451594"/>
                    <a:pt x="107377" y="447788"/>
                    <a:pt x="105916" y="444500"/>
                  </a:cubicBezTo>
                  <a:cubicBezTo>
                    <a:pt x="104483" y="441276"/>
                    <a:pt x="101316" y="439097"/>
                    <a:pt x="99566" y="436034"/>
                  </a:cubicBezTo>
                  <a:cubicBezTo>
                    <a:pt x="95652" y="429185"/>
                    <a:pt x="93042" y="421631"/>
                    <a:pt x="88983" y="414867"/>
                  </a:cubicBezTo>
                  <a:cubicBezTo>
                    <a:pt x="86866" y="411339"/>
                    <a:pt x="84473" y="407964"/>
                    <a:pt x="82633" y="404284"/>
                  </a:cubicBezTo>
                  <a:cubicBezTo>
                    <a:pt x="80934" y="400885"/>
                    <a:pt x="79972" y="397159"/>
                    <a:pt x="78400" y="393700"/>
                  </a:cubicBezTo>
                  <a:cubicBezTo>
                    <a:pt x="76442" y="389391"/>
                    <a:pt x="74167" y="385233"/>
                    <a:pt x="72050" y="381000"/>
                  </a:cubicBezTo>
                  <a:cubicBezTo>
                    <a:pt x="71344" y="376061"/>
                    <a:pt x="71304" y="370981"/>
                    <a:pt x="69933" y="366184"/>
                  </a:cubicBezTo>
                  <a:cubicBezTo>
                    <a:pt x="68457" y="361017"/>
                    <a:pt x="65512" y="356382"/>
                    <a:pt x="63583" y="351367"/>
                  </a:cubicBezTo>
                  <a:cubicBezTo>
                    <a:pt x="61981" y="347202"/>
                    <a:pt x="60761" y="342900"/>
                    <a:pt x="59350" y="338667"/>
                  </a:cubicBezTo>
                  <a:cubicBezTo>
                    <a:pt x="58644" y="333023"/>
                    <a:pt x="59346" y="327015"/>
                    <a:pt x="57233" y="321734"/>
                  </a:cubicBezTo>
                  <a:cubicBezTo>
                    <a:pt x="56288" y="319372"/>
                    <a:pt x="51916" y="319825"/>
                    <a:pt x="50883" y="317500"/>
                  </a:cubicBezTo>
                  <a:cubicBezTo>
                    <a:pt x="48857" y="312941"/>
                    <a:pt x="49811" y="307562"/>
                    <a:pt x="48766" y="302684"/>
                  </a:cubicBezTo>
                  <a:cubicBezTo>
                    <a:pt x="47690" y="297661"/>
                    <a:pt x="46288" y="292694"/>
                    <a:pt x="44533" y="287867"/>
                  </a:cubicBezTo>
                  <a:cubicBezTo>
                    <a:pt x="43455" y="284902"/>
                    <a:pt x="41408" y="282354"/>
                    <a:pt x="40300" y="279400"/>
                  </a:cubicBezTo>
                  <a:cubicBezTo>
                    <a:pt x="39279" y="276676"/>
                    <a:pt x="39329" y="273608"/>
                    <a:pt x="38183" y="270934"/>
                  </a:cubicBezTo>
                  <a:cubicBezTo>
                    <a:pt x="37181" y="268596"/>
                    <a:pt x="35088" y="266859"/>
                    <a:pt x="33950" y="264584"/>
                  </a:cubicBezTo>
                  <a:cubicBezTo>
                    <a:pt x="31391" y="259465"/>
                    <a:pt x="31751" y="255194"/>
                    <a:pt x="29716" y="249767"/>
                  </a:cubicBezTo>
                  <a:cubicBezTo>
                    <a:pt x="28608" y="246813"/>
                    <a:pt x="26764" y="244183"/>
                    <a:pt x="25483" y="241300"/>
                  </a:cubicBezTo>
                  <a:cubicBezTo>
                    <a:pt x="23940" y="237828"/>
                    <a:pt x="22584" y="234274"/>
                    <a:pt x="21250" y="230717"/>
                  </a:cubicBezTo>
                  <a:cubicBezTo>
                    <a:pt x="20467" y="228628"/>
                    <a:pt x="20217" y="226317"/>
                    <a:pt x="19133" y="224367"/>
                  </a:cubicBezTo>
                  <a:cubicBezTo>
                    <a:pt x="16662" y="219919"/>
                    <a:pt x="13488" y="215900"/>
                    <a:pt x="10666" y="211667"/>
                  </a:cubicBezTo>
                  <a:cubicBezTo>
                    <a:pt x="9961" y="206728"/>
                    <a:pt x="10128" y="201583"/>
                    <a:pt x="8550" y="196850"/>
                  </a:cubicBezTo>
                  <a:cubicBezTo>
                    <a:pt x="7919" y="194957"/>
                    <a:pt x="5209" y="194402"/>
                    <a:pt x="4316" y="192617"/>
                  </a:cubicBezTo>
                  <a:cubicBezTo>
                    <a:pt x="3015" y="190015"/>
                    <a:pt x="2905" y="186972"/>
                    <a:pt x="2200" y="184150"/>
                  </a:cubicBezTo>
                  <a:cubicBezTo>
                    <a:pt x="539" y="150944"/>
                    <a:pt x="-1785" y="132690"/>
                    <a:pt x="2200" y="99484"/>
                  </a:cubicBezTo>
                  <a:cubicBezTo>
                    <a:pt x="2653" y="95711"/>
                    <a:pt x="5022" y="92428"/>
                    <a:pt x="6433" y="88900"/>
                  </a:cubicBezTo>
                  <a:cubicBezTo>
                    <a:pt x="7139" y="83256"/>
                    <a:pt x="7746" y="77598"/>
                    <a:pt x="8550" y="71967"/>
                  </a:cubicBezTo>
                  <a:cubicBezTo>
                    <a:pt x="9157" y="67718"/>
                    <a:pt x="10371" y="63549"/>
                    <a:pt x="10666" y="59267"/>
                  </a:cubicBezTo>
                  <a:cubicBezTo>
                    <a:pt x="14481" y="3941"/>
                    <a:pt x="4042" y="25154"/>
                    <a:pt x="19133" y="0"/>
                  </a:cubicBezTo>
                  <a:lnTo>
                    <a:pt x="1240450" y="0"/>
                  </a:lnTo>
                  <a:cubicBezTo>
                    <a:pt x="1239039" y="34572"/>
                    <a:pt x="1238557" y="69195"/>
                    <a:pt x="1236216" y="103717"/>
                  </a:cubicBezTo>
                  <a:cubicBezTo>
                    <a:pt x="1235729" y="110896"/>
                    <a:pt x="1233166" y="117787"/>
                    <a:pt x="1231983" y="124884"/>
                  </a:cubicBezTo>
                  <a:cubicBezTo>
                    <a:pt x="1228699" y="144587"/>
                    <a:pt x="1231431" y="131140"/>
                    <a:pt x="1225633" y="152400"/>
                  </a:cubicBezTo>
                  <a:cubicBezTo>
                    <a:pt x="1215069" y="191133"/>
                    <a:pt x="1234919" y="119491"/>
                    <a:pt x="1221400" y="173567"/>
                  </a:cubicBezTo>
                  <a:cubicBezTo>
                    <a:pt x="1220318" y="177896"/>
                    <a:pt x="1218577" y="182034"/>
                    <a:pt x="1217166" y="186267"/>
                  </a:cubicBezTo>
                  <a:cubicBezTo>
                    <a:pt x="1216461" y="191206"/>
                    <a:pt x="1215870" y="196163"/>
                    <a:pt x="1215050" y="201084"/>
                  </a:cubicBezTo>
                  <a:cubicBezTo>
                    <a:pt x="1214459" y="204633"/>
                    <a:pt x="1213310" y="208089"/>
                    <a:pt x="1212933" y="211667"/>
                  </a:cubicBezTo>
                  <a:cubicBezTo>
                    <a:pt x="1210842" y="231529"/>
                    <a:pt x="1211474" y="251371"/>
                    <a:pt x="1206583" y="270934"/>
                  </a:cubicBezTo>
                  <a:cubicBezTo>
                    <a:pt x="1204740" y="278306"/>
                    <a:pt x="1200519" y="284891"/>
                    <a:pt x="1198116" y="292100"/>
                  </a:cubicBezTo>
                  <a:cubicBezTo>
                    <a:pt x="1192582" y="308703"/>
                    <a:pt x="1196179" y="300974"/>
                    <a:pt x="1187533" y="315384"/>
                  </a:cubicBezTo>
                  <a:cubicBezTo>
                    <a:pt x="1186827" y="318912"/>
                    <a:pt x="1186752" y="322627"/>
                    <a:pt x="1185416" y="325967"/>
                  </a:cubicBezTo>
                  <a:cubicBezTo>
                    <a:pt x="1169507" y="365737"/>
                    <a:pt x="1187617" y="308782"/>
                    <a:pt x="1174833" y="347134"/>
                  </a:cubicBezTo>
                  <a:cubicBezTo>
                    <a:pt x="1173913" y="349894"/>
                    <a:pt x="1173897" y="352942"/>
                    <a:pt x="1172716" y="355600"/>
                  </a:cubicBezTo>
                  <a:cubicBezTo>
                    <a:pt x="1171045" y="359360"/>
                    <a:pt x="1168206" y="362504"/>
                    <a:pt x="1166366" y="366184"/>
                  </a:cubicBezTo>
                  <a:cubicBezTo>
                    <a:pt x="1164667" y="369582"/>
                    <a:pt x="1163676" y="373295"/>
                    <a:pt x="1162133" y="376767"/>
                  </a:cubicBezTo>
                  <a:cubicBezTo>
                    <a:pt x="1160852" y="379650"/>
                    <a:pt x="1159072" y="382304"/>
                    <a:pt x="1157900" y="385234"/>
                  </a:cubicBezTo>
                  <a:cubicBezTo>
                    <a:pt x="1156243" y="389377"/>
                    <a:pt x="1155167" y="393732"/>
                    <a:pt x="1153666" y="397934"/>
                  </a:cubicBezTo>
                  <a:cubicBezTo>
                    <a:pt x="1151638" y="403611"/>
                    <a:pt x="1149433" y="409223"/>
                    <a:pt x="1147316" y="414867"/>
                  </a:cubicBezTo>
                  <a:cubicBezTo>
                    <a:pt x="1141864" y="453045"/>
                    <a:pt x="1150038" y="409501"/>
                    <a:pt x="1138850" y="440267"/>
                  </a:cubicBezTo>
                  <a:cubicBezTo>
                    <a:pt x="1136225" y="447487"/>
                    <a:pt x="1137505" y="456327"/>
                    <a:pt x="1134616" y="463550"/>
                  </a:cubicBezTo>
                  <a:cubicBezTo>
                    <a:pt x="1132282" y="469385"/>
                    <a:pt x="1125735" y="477508"/>
                    <a:pt x="1121916" y="482600"/>
                  </a:cubicBezTo>
                  <a:cubicBezTo>
                    <a:pt x="1121211" y="487539"/>
                    <a:pt x="1121113" y="492604"/>
                    <a:pt x="1119800" y="497417"/>
                  </a:cubicBezTo>
                  <a:cubicBezTo>
                    <a:pt x="1118140" y="503504"/>
                    <a:pt x="1112818" y="509547"/>
                    <a:pt x="1109216" y="514350"/>
                  </a:cubicBezTo>
                  <a:cubicBezTo>
                    <a:pt x="1108511" y="518583"/>
                    <a:pt x="1108694" y="523065"/>
                    <a:pt x="1107100" y="527050"/>
                  </a:cubicBezTo>
                  <a:cubicBezTo>
                    <a:pt x="1105422" y="531246"/>
                    <a:pt x="1099925" y="536342"/>
                    <a:pt x="1096516" y="539750"/>
                  </a:cubicBezTo>
                  <a:cubicBezTo>
                    <a:pt x="1083617" y="574148"/>
                    <a:pt x="1097452" y="539997"/>
                    <a:pt x="1081700" y="571500"/>
                  </a:cubicBezTo>
                  <a:cubicBezTo>
                    <a:pt x="1080001" y="574899"/>
                    <a:pt x="1079254" y="578731"/>
                    <a:pt x="1077466" y="582084"/>
                  </a:cubicBezTo>
                  <a:cubicBezTo>
                    <a:pt x="1073594" y="589344"/>
                    <a:pt x="1067655" y="595546"/>
                    <a:pt x="1064766" y="603250"/>
                  </a:cubicBezTo>
                  <a:cubicBezTo>
                    <a:pt x="1060993" y="613311"/>
                    <a:pt x="1057255" y="622645"/>
                    <a:pt x="1054183" y="632884"/>
                  </a:cubicBezTo>
                  <a:cubicBezTo>
                    <a:pt x="1052386" y="638873"/>
                    <a:pt x="1051161" y="645878"/>
                    <a:pt x="1049950" y="651934"/>
                  </a:cubicBezTo>
                  <a:cubicBezTo>
                    <a:pt x="1044883" y="707658"/>
                    <a:pt x="1053203" y="653572"/>
                    <a:pt x="1041483" y="685800"/>
                  </a:cubicBezTo>
                  <a:cubicBezTo>
                    <a:pt x="1040016" y="689833"/>
                    <a:pt x="1040495" y="694359"/>
                    <a:pt x="1039366" y="698500"/>
                  </a:cubicBezTo>
                  <a:cubicBezTo>
                    <a:pt x="1038366" y="702166"/>
                    <a:pt x="1036334" y="705479"/>
                    <a:pt x="1035133" y="709084"/>
                  </a:cubicBezTo>
                  <a:cubicBezTo>
                    <a:pt x="1029199" y="726887"/>
                    <a:pt x="1032657" y="718809"/>
                    <a:pt x="1028783" y="732367"/>
                  </a:cubicBezTo>
                  <a:cubicBezTo>
                    <a:pt x="1026759" y="739450"/>
                    <a:pt x="1024220" y="746388"/>
                    <a:pt x="1022433" y="753534"/>
                  </a:cubicBezTo>
                  <a:cubicBezTo>
                    <a:pt x="1021392" y="757698"/>
                    <a:pt x="1021495" y="762107"/>
                    <a:pt x="1020316" y="766234"/>
                  </a:cubicBezTo>
                  <a:cubicBezTo>
                    <a:pt x="1018660" y="772030"/>
                    <a:pt x="1015739" y="777405"/>
                    <a:pt x="1013966" y="783167"/>
                  </a:cubicBezTo>
                  <a:cubicBezTo>
                    <a:pt x="1012908" y="786605"/>
                    <a:pt x="1013311" y="790463"/>
                    <a:pt x="1011850" y="793750"/>
                  </a:cubicBezTo>
                  <a:cubicBezTo>
                    <a:pt x="1010417" y="796974"/>
                    <a:pt x="1007617" y="799395"/>
                    <a:pt x="1005500" y="802217"/>
                  </a:cubicBezTo>
                  <a:cubicBezTo>
                    <a:pt x="997935" y="832473"/>
                    <a:pt x="1010028" y="792176"/>
                    <a:pt x="997033" y="814917"/>
                  </a:cubicBezTo>
                  <a:cubicBezTo>
                    <a:pt x="990920" y="825616"/>
                    <a:pt x="988747" y="838335"/>
                    <a:pt x="982216" y="848784"/>
                  </a:cubicBezTo>
                  <a:cubicBezTo>
                    <a:pt x="980346" y="851775"/>
                    <a:pt x="977983" y="854428"/>
                    <a:pt x="975866" y="857250"/>
                  </a:cubicBezTo>
                  <a:cubicBezTo>
                    <a:pt x="971312" y="880031"/>
                    <a:pt x="977346" y="854676"/>
                    <a:pt x="967400" y="880534"/>
                  </a:cubicBezTo>
                  <a:cubicBezTo>
                    <a:pt x="965556" y="885328"/>
                    <a:pt x="964642" y="890430"/>
                    <a:pt x="963166" y="895350"/>
                  </a:cubicBezTo>
                  <a:cubicBezTo>
                    <a:pt x="962525" y="897487"/>
                    <a:pt x="961755" y="899583"/>
                    <a:pt x="961050" y="901700"/>
                  </a:cubicBezTo>
                  <a:cubicBezTo>
                    <a:pt x="959639" y="910872"/>
                    <a:pt x="958526" y="920096"/>
                    <a:pt x="956816" y="929217"/>
                  </a:cubicBezTo>
                  <a:cubicBezTo>
                    <a:pt x="956405" y="931410"/>
                    <a:pt x="955241" y="933403"/>
                    <a:pt x="954700" y="935567"/>
                  </a:cubicBezTo>
                  <a:cubicBezTo>
                    <a:pt x="953828" y="939057"/>
                    <a:pt x="953392" y="942645"/>
                    <a:pt x="952583" y="946150"/>
                  </a:cubicBezTo>
                  <a:cubicBezTo>
                    <a:pt x="951275" y="951819"/>
                    <a:pt x="949881" y="957471"/>
                    <a:pt x="948350" y="963084"/>
                  </a:cubicBezTo>
                  <a:cubicBezTo>
                    <a:pt x="947763" y="965237"/>
                    <a:pt x="946717" y="967256"/>
                    <a:pt x="946233" y="969434"/>
                  </a:cubicBezTo>
                  <a:cubicBezTo>
                    <a:pt x="945302" y="973624"/>
                    <a:pt x="945767" y="978172"/>
                    <a:pt x="944116" y="982134"/>
                  </a:cubicBezTo>
                  <a:cubicBezTo>
                    <a:pt x="942486" y="986047"/>
                    <a:pt x="932607" y="998891"/>
                    <a:pt x="929300" y="1003300"/>
                  </a:cubicBezTo>
                  <a:cubicBezTo>
                    <a:pt x="926843" y="1013126"/>
                    <a:pt x="927504" y="1012105"/>
                    <a:pt x="922950" y="1022350"/>
                  </a:cubicBezTo>
                  <a:cubicBezTo>
                    <a:pt x="921668" y="1025234"/>
                    <a:pt x="919849" y="1027872"/>
                    <a:pt x="918716" y="1030817"/>
                  </a:cubicBezTo>
                  <a:cubicBezTo>
                    <a:pt x="908958" y="1056185"/>
                    <a:pt x="917068" y="1042813"/>
                    <a:pt x="908133" y="1056217"/>
                  </a:cubicBezTo>
                  <a:cubicBezTo>
                    <a:pt x="907427" y="1060450"/>
                    <a:pt x="906517" y="1064655"/>
                    <a:pt x="906016" y="1068917"/>
                  </a:cubicBezTo>
                  <a:cubicBezTo>
                    <a:pt x="905106" y="1076657"/>
                    <a:pt x="905115" y="1084502"/>
                    <a:pt x="903900" y="1092200"/>
                  </a:cubicBezTo>
                  <a:cubicBezTo>
                    <a:pt x="899861" y="1117781"/>
                    <a:pt x="900147" y="1100240"/>
                    <a:pt x="897550" y="1119717"/>
                  </a:cubicBezTo>
                  <a:cubicBezTo>
                    <a:pt x="895852" y="1132452"/>
                    <a:pt x="896087" y="1141578"/>
                    <a:pt x="893316" y="1153584"/>
                  </a:cubicBezTo>
                  <a:cubicBezTo>
                    <a:pt x="892161" y="1158589"/>
                    <a:pt x="890434" y="1163445"/>
                    <a:pt x="889083" y="1168400"/>
                  </a:cubicBezTo>
                  <a:cubicBezTo>
                    <a:pt x="888318" y="1171207"/>
                    <a:pt x="888046" y="1174166"/>
                    <a:pt x="886966" y="1176867"/>
                  </a:cubicBezTo>
                  <a:cubicBezTo>
                    <a:pt x="885208" y="1181261"/>
                    <a:pt x="882733" y="1185334"/>
                    <a:pt x="880616" y="1189567"/>
                  </a:cubicBezTo>
                  <a:cubicBezTo>
                    <a:pt x="876545" y="1209927"/>
                    <a:pt x="881368" y="1190636"/>
                    <a:pt x="870033" y="1217084"/>
                  </a:cubicBezTo>
                  <a:cubicBezTo>
                    <a:pt x="866162" y="1226116"/>
                    <a:pt x="859450" y="1244600"/>
                    <a:pt x="859450" y="1244600"/>
                  </a:cubicBezTo>
                  <a:cubicBezTo>
                    <a:pt x="853933" y="1288732"/>
                    <a:pt x="862218" y="1237724"/>
                    <a:pt x="850983" y="1274234"/>
                  </a:cubicBezTo>
                  <a:cubicBezTo>
                    <a:pt x="849196" y="1280042"/>
                    <a:pt x="847468" y="1306866"/>
                    <a:pt x="846750" y="1310217"/>
                  </a:cubicBezTo>
                  <a:cubicBezTo>
                    <a:pt x="846089" y="1313302"/>
                    <a:pt x="843927" y="1315862"/>
                    <a:pt x="842516" y="1318684"/>
                  </a:cubicBezTo>
                  <a:cubicBezTo>
                    <a:pt x="840399" y="1329267"/>
                    <a:pt x="838507" y="1339898"/>
                    <a:pt x="836166" y="1350434"/>
                  </a:cubicBezTo>
                  <a:cubicBezTo>
                    <a:pt x="835682" y="1352612"/>
                    <a:pt x="834663" y="1354639"/>
                    <a:pt x="834050" y="1356784"/>
                  </a:cubicBezTo>
                  <a:cubicBezTo>
                    <a:pt x="831840" y="1364519"/>
                    <a:pt x="829651" y="1372263"/>
                    <a:pt x="827700" y="1380067"/>
                  </a:cubicBezTo>
                  <a:cubicBezTo>
                    <a:pt x="827174" y="1382171"/>
                    <a:pt x="824708" y="1396324"/>
                    <a:pt x="823466" y="1399117"/>
                  </a:cubicBezTo>
                  <a:cubicBezTo>
                    <a:pt x="821795" y="1402876"/>
                    <a:pt x="818956" y="1406020"/>
                    <a:pt x="817116" y="1409700"/>
                  </a:cubicBezTo>
                  <a:cubicBezTo>
                    <a:pt x="813303" y="1417325"/>
                    <a:pt x="810489" y="1425432"/>
                    <a:pt x="806533" y="1432984"/>
                  </a:cubicBezTo>
                  <a:cubicBezTo>
                    <a:pt x="802715" y="1440273"/>
                    <a:pt x="797513" y="1446791"/>
                    <a:pt x="793833" y="1454150"/>
                  </a:cubicBezTo>
                  <a:cubicBezTo>
                    <a:pt x="791011" y="1459795"/>
                    <a:pt x="788867" y="1465833"/>
                    <a:pt x="785366" y="1471084"/>
                  </a:cubicBezTo>
                  <a:cubicBezTo>
                    <a:pt x="783152" y="1474405"/>
                    <a:pt x="779393" y="1476434"/>
                    <a:pt x="776900" y="1479550"/>
                  </a:cubicBezTo>
                  <a:cubicBezTo>
                    <a:pt x="773722" y="1483523"/>
                    <a:pt x="771351" y="1488082"/>
                    <a:pt x="768433" y="1492250"/>
                  </a:cubicBezTo>
                  <a:cubicBezTo>
                    <a:pt x="766410" y="1495140"/>
                    <a:pt x="764200" y="1497895"/>
                    <a:pt x="762083" y="1500717"/>
                  </a:cubicBezTo>
                  <a:cubicBezTo>
                    <a:pt x="761377" y="1503539"/>
                    <a:pt x="760822" y="1506403"/>
                    <a:pt x="759966" y="1509184"/>
                  </a:cubicBezTo>
                  <a:cubicBezTo>
                    <a:pt x="757997" y="1515581"/>
                    <a:pt x="755239" y="1521740"/>
                    <a:pt x="753616" y="1528234"/>
                  </a:cubicBezTo>
                  <a:cubicBezTo>
                    <a:pt x="752406" y="1533074"/>
                    <a:pt x="752710" y="1538210"/>
                    <a:pt x="751500" y="1543050"/>
                  </a:cubicBezTo>
                  <a:cubicBezTo>
                    <a:pt x="749877" y="1549544"/>
                    <a:pt x="747119" y="1555703"/>
                    <a:pt x="745150" y="1562100"/>
                  </a:cubicBezTo>
                  <a:cubicBezTo>
                    <a:pt x="744294" y="1564881"/>
                    <a:pt x="743953" y="1567807"/>
                    <a:pt x="743033" y="1570567"/>
                  </a:cubicBezTo>
                  <a:cubicBezTo>
                    <a:pt x="736571" y="1589953"/>
                    <a:pt x="741086" y="1572260"/>
                    <a:pt x="732450" y="1593850"/>
                  </a:cubicBezTo>
                  <a:cubicBezTo>
                    <a:pt x="720143" y="1624616"/>
                    <a:pt x="745222" y="1571994"/>
                    <a:pt x="726100" y="1615017"/>
                  </a:cubicBezTo>
                  <a:cubicBezTo>
                    <a:pt x="725067" y="1617342"/>
                    <a:pt x="723277" y="1619250"/>
                    <a:pt x="721866" y="1621367"/>
                  </a:cubicBezTo>
                  <a:cubicBezTo>
                    <a:pt x="717678" y="1659067"/>
                    <a:pt x="722311" y="1620521"/>
                    <a:pt x="715516" y="1665817"/>
                  </a:cubicBezTo>
                  <a:cubicBezTo>
                    <a:pt x="714672" y="1671442"/>
                    <a:pt x="714335" y="1677139"/>
                    <a:pt x="713400" y="1682750"/>
                  </a:cubicBezTo>
                  <a:cubicBezTo>
                    <a:pt x="712922" y="1685620"/>
                    <a:pt x="712897" y="1688796"/>
                    <a:pt x="711283" y="1691217"/>
                  </a:cubicBezTo>
                  <a:cubicBezTo>
                    <a:pt x="709872" y="1693334"/>
                    <a:pt x="707050" y="1694039"/>
                    <a:pt x="704933" y="1695450"/>
                  </a:cubicBezTo>
                  <a:cubicBezTo>
                    <a:pt x="704227" y="1697567"/>
                    <a:pt x="703722" y="1699761"/>
                    <a:pt x="702816" y="1701800"/>
                  </a:cubicBezTo>
                  <a:cubicBezTo>
                    <a:pt x="700894" y="1706125"/>
                    <a:pt x="698224" y="1710105"/>
                    <a:pt x="696466" y="1714500"/>
                  </a:cubicBezTo>
                  <a:cubicBezTo>
                    <a:pt x="689672" y="1731487"/>
                    <a:pt x="700731" y="1714458"/>
                    <a:pt x="688000" y="1731434"/>
                  </a:cubicBezTo>
                  <a:cubicBezTo>
                    <a:pt x="687579" y="1733962"/>
                    <a:pt x="685451" y="1748810"/>
                    <a:pt x="683766" y="1752600"/>
                  </a:cubicBezTo>
                  <a:cubicBezTo>
                    <a:pt x="682095" y="1756360"/>
                    <a:pt x="679533" y="1759656"/>
                    <a:pt x="677416" y="1763184"/>
                  </a:cubicBezTo>
                  <a:cubicBezTo>
                    <a:pt x="672596" y="1787285"/>
                    <a:pt x="678271" y="1779262"/>
                    <a:pt x="666833" y="1790700"/>
                  </a:cubicBezTo>
                  <a:cubicBezTo>
                    <a:pt x="665422" y="1794933"/>
                    <a:pt x="664446" y="1799338"/>
                    <a:pt x="662600" y="1803400"/>
                  </a:cubicBezTo>
                  <a:cubicBezTo>
                    <a:pt x="657405" y="1814830"/>
                    <a:pt x="648066" y="1824284"/>
                    <a:pt x="639316" y="1833034"/>
                  </a:cubicBezTo>
                  <a:cubicBezTo>
                    <a:pt x="638611" y="1835151"/>
                    <a:pt x="638570" y="1837623"/>
                    <a:pt x="637200" y="1839384"/>
                  </a:cubicBezTo>
                  <a:cubicBezTo>
                    <a:pt x="629071" y="1849836"/>
                    <a:pt x="626270" y="1851768"/>
                    <a:pt x="616033" y="1856317"/>
                  </a:cubicBezTo>
                  <a:cubicBezTo>
                    <a:pt x="612561" y="1857860"/>
                    <a:pt x="609054" y="1859349"/>
                    <a:pt x="605450" y="1860550"/>
                  </a:cubicBezTo>
                  <a:cubicBezTo>
                    <a:pt x="593747" y="1864451"/>
                    <a:pt x="591338" y="1878189"/>
                    <a:pt x="588516" y="1881717"/>
                  </a:cubicBezTo>
                  <a:close/>
                </a:path>
              </a:pathLst>
            </a:custGeom>
            <a:solidFill>
              <a:srgbClr val="0072BD">
                <a:alpha val="1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B5ED138-3442-4B45-B97B-7C1930C3A795}"/>
                </a:ext>
              </a:extLst>
            </p:cNvPr>
            <p:cNvSpPr/>
            <p:nvPr/>
          </p:nvSpPr>
          <p:spPr>
            <a:xfrm>
              <a:off x="16837508" y="4445266"/>
              <a:ext cx="2840399" cy="4414279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A2142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DD5F5BD-57F0-47FD-BA86-94FD6564FB0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6387" y="9276211"/>
              <a:ext cx="56076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22E67C5-72C5-42DE-9383-804A13A42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387" y="3710533"/>
              <a:ext cx="0" cy="55656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BFA126C-FABB-48D1-8B6C-87E12812F652}"/>
                </a:ext>
              </a:extLst>
            </p:cNvPr>
            <p:cNvSpPr txBox="1"/>
            <p:nvPr/>
          </p:nvSpPr>
          <p:spPr>
            <a:xfrm>
              <a:off x="14025536" y="5863295"/>
              <a:ext cx="681222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5400" dirty="0"/>
                <a:t>Z</a:t>
              </a:r>
              <a:endParaRPr lang="he-IL" sz="54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02653F3-4A90-4562-9374-33D4D206D162}"/>
                </a:ext>
              </a:extLst>
            </p:cNvPr>
            <p:cNvSpPr txBox="1"/>
            <p:nvPr/>
          </p:nvSpPr>
          <p:spPr>
            <a:xfrm>
              <a:off x="17786072" y="9580747"/>
              <a:ext cx="2289279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5400" dirty="0"/>
                <a:t>X</a:t>
              </a:r>
              <a:endParaRPr lang="he-IL" sz="54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992C86C-6291-4AE1-9AB2-712F637BA780}"/>
                </a:ext>
              </a:extLst>
            </p:cNvPr>
            <p:cNvSpPr txBox="1"/>
            <p:nvPr/>
          </p:nvSpPr>
          <p:spPr>
            <a:xfrm>
              <a:off x="11492492" y="3363141"/>
              <a:ext cx="3572289" cy="175432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5400" dirty="0">
                  <a:solidFill>
                    <a:srgbClr val="0072BD"/>
                  </a:solidFill>
                </a:rPr>
                <a:t>Congruent</a:t>
              </a:r>
            </a:p>
            <a:p>
              <a:r>
                <a:rPr lang="en-US" sz="5400" dirty="0">
                  <a:solidFill>
                    <a:srgbClr val="A2142F"/>
                  </a:solidFill>
                </a:rPr>
                <a:t>Incongruent</a:t>
              </a: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1A429B7-75DA-4DD8-AE65-4FB72A3DD90E}"/>
                </a:ext>
              </a:extLst>
            </p:cNvPr>
            <p:cNvSpPr/>
            <p:nvPr/>
          </p:nvSpPr>
          <p:spPr>
            <a:xfrm>
              <a:off x="16752719" y="4445266"/>
              <a:ext cx="1399003" cy="4769330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214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C44DE42-E8F3-469E-89E1-53479B39FCB9}"/>
                </a:ext>
              </a:extLst>
            </p:cNvPr>
            <p:cNvSpPr/>
            <p:nvPr/>
          </p:nvSpPr>
          <p:spPr>
            <a:xfrm>
              <a:off x="18151722" y="4477061"/>
              <a:ext cx="1557981" cy="4716336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A214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E2EBBC-385F-4E3F-9873-89A394590DBD}"/>
                </a:ext>
              </a:extLst>
            </p:cNvPr>
            <p:cNvSpPr/>
            <p:nvPr/>
          </p:nvSpPr>
          <p:spPr>
            <a:xfrm>
              <a:off x="16688690" y="4455863"/>
              <a:ext cx="1452435" cy="4779930"/>
            </a:xfrm>
            <a:custGeom>
              <a:avLst/>
              <a:gdLst>
                <a:gd name="connsiteX0" fmla="*/ 580142 w 580142"/>
                <a:gd name="connsiteY0" fmla="*/ 1909234 h 1909234"/>
                <a:gd name="connsiteX1" fmla="*/ 563208 w 580142"/>
                <a:gd name="connsiteY1" fmla="*/ 1748367 h 1909234"/>
                <a:gd name="connsiteX2" fmla="*/ 542042 w 580142"/>
                <a:gd name="connsiteY2" fmla="*/ 1672167 h 1909234"/>
                <a:gd name="connsiteX3" fmla="*/ 520875 w 580142"/>
                <a:gd name="connsiteY3" fmla="*/ 1600200 h 1909234"/>
                <a:gd name="connsiteX4" fmla="*/ 508175 w 580142"/>
                <a:gd name="connsiteY4" fmla="*/ 1583267 h 1909234"/>
                <a:gd name="connsiteX5" fmla="*/ 465842 w 580142"/>
                <a:gd name="connsiteY5" fmla="*/ 1481667 h 1909234"/>
                <a:gd name="connsiteX6" fmla="*/ 453142 w 580142"/>
                <a:gd name="connsiteY6" fmla="*/ 1452034 h 1909234"/>
                <a:gd name="connsiteX7" fmla="*/ 440442 w 580142"/>
                <a:gd name="connsiteY7" fmla="*/ 1426634 h 1909234"/>
                <a:gd name="connsiteX8" fmla="*/ 431975 w 580142"/>
                <a:gd name="connsiteY8" fmla="*/ 1392767 h 1909234"/>
                <a:gd name="connsiteX9" fmla="*/ 415042 w 580142"/>
                <a:gd name="connsiteY9" fmla="*/ 1354667 h 1909234"/>
                <a:gd name="connsiteX10" fmla="*/ 398108 w 580142"/>
                <a:gd name="connsiteY10" fmla="*/ 1312334 h 1909234"/>
                <a:gd name="connsiteX11" fmla="*/ 338842 w 580142"/>
                <a:gd name="connsiteY11" fmla="*/ 1181100 h 1909234"/>
                <a:gd name="connsiteX12" fmla="*/ 321908 w 580142"/>
                <a:gd name="connsiteY12" fmla="*/ 1104900 h 1909234"/>
                <a:gd name="connsiteX13" fmla="*/ 292275 w 580142"/>
                <a:gd name="connsiteY13" fmla="*/ 1016000 h 1909234"/>
                <a:gd name="connsiteX14" fmla="*/ 262642 w 580142"/>
                <a:gd name="connsiteY14" fmla="*/ 935567 h 1909234"/>
                <a:gd name="connsiteX15" fmla="*/ 245708 w 580142"/>
                <a:gd name="connsiteY15" fmla="*/ 855134 h 1909234"/>
                <a:gd name="connsiteX16" fmla="*/ 233008 w 580142"/>
                <a:gd name="connsiteY16" fmla="*/ 808567 h 1909234"/>
                <a:gd name="connsiteX17" fmla="*/ 220308 w 580142"/>
                <a:gd name="connsiteY17" fmla="*/ 749300 h 1909234"/>
                <a:gd name="connsiteX18" fmla="*/ 190675 w 580142"/>
                <a:gd name="connsiteY18" fmla="*/ 647700 h 1909234"/>
                <a:gd name="connsiteX19" fmla="*/ 173742 w 580142"/>
                <a:gd name="connsiteY19" fmla="*/ 609600 h 1909234"/>
                <a:gd name="connsiteX20" fmla="*/ 135642 w 580142"/>
                <a:gd name="connsiteY20" fmla="*/ 533400 h 1909234"/>
                <a:gd name="connsiteX21" fmla="*/ 118708 w 580142"/>
                <a:gd name="connsiteY21" fmla="*/ 495300 h 1909234"/>
                <a:gd name="connsiteX22" fmla="*/ 101775 w 580142"/>
                <a:gd name="connsiteY22" fmla="*/ 465667 h 1909234"/>
                <a:gd name="connsiteX23" fmla="*/ 76375 w 580142"/>
                <a:gd name="connsiteY23" fmla="*/ 397934 h 1909234"/>
                <a:gd name="connsiteX24" fmla="*/ 63675 w 580142"/>
                <a:gd name="connsiteY24" fmla="*/ 347134 h 1909234"/>
                <a:gd name="connsiteX25" fmla="*/ 59442 w 580142"/>
                <a:gd name="connsiteY25" fmla="*/ 321734 h 1909234"/>
                <a:gd name="connsiteX26" fmla="*/ 38275 w 580142"/>
                <a:gd name="connsiteY26" fmla="*/ 275167 h 1909234"/>
                <a:gd name="connsiteX27" fmla="*/ 34042 w 580142"/>
                <a:gd name="connsiteY27" fmla="*/ 245534 h 1909234"/>
                <a:gd name="connsiteX28" fmla="*/ 12875 w 580142"/>
                <a:gd name="connsiteY28" fmla="*/ 182034 h 1909234"/>
                <a:gd name="connsiteX29" fmla="*/ 175 w 580142"/>
                <a:gd name="connsiteY29" fmla="*/ 71967 h 1909234"/>
                <a:gd name="connsiteX30" fmla="*/ 8642 w 580142"/>
                <a:gd name="connsiteY30" fmla="*/ 33867 h 1909234"/>
                <a:gd name="connsiteX31" fmla="*/ 8642 w 580142"/>
                <a:gd name="connsiteY31" fmla="*/ 0 h 190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80142" h="1909234">
                  <a:moveTo>
                    <a:pt x="580142" y="1909234"/>
                  </a:moveTo>
                  <a:cubicBezTo>
                    <a:pt x="577122" y="1854885"/>
                    <a:pt x="576543" y="1801714"/>
                    <a:pt x="563208" y="1748367"/>
                  </a:cubicBezTo>
                  <a:cubicBezTo>
                    <a:pt x="530097" y="1615913"/>
                    <a:pt x="584764" y="1832368"/>
                    <a:pt x="542042" y="1672167"/>
                  </a:cubicBezTo>
                  <a:cubicBezTo>
                    <a:pt x="531484" y="1632576"/>
                    <a:pt x="547086" y="1660111"/>
                    <a:pt x="520875" y="1600200"/>
                  </a:cubicBezTo>
                  <a:cubicBezTo>
                    <a:pt x="518047" y="1593736"/>
                    <a:pt x="511146" y="1589666"/>
                    <a:pt x="508175" y="1583267"/>
                  </a:cubicBezTo>
                  <a:cubicBezTo>
                    <a:pt x="492725" y="1549990"/>
                    <a:pt x="480031" y="1515501"/>
                    <a:pt x="465842" y="1481667"/>
                  </a:cubicBezTo>
                  <a:cubicBezTo>
                    <a:pt x="461686" y="1471757"/>
                    <a:pt x="457948" y="1461646"/>
                    <a:pt x="453142" y="1452034"/>
                  </a:cubicBezTo>
                  <a:cubicBezTo>
                    <a:pt x="448909" y="1443567"/>
                    <a:pt x="443626" y="1435549"/>
                    <a:pt x="440442" y="1426634"/>
                  </a:cubicBezTo>
                  <a:cubicBezTo>
                    <a:pt x="436528" y="1415675"/>
                    <a:pt x="435848" y="1403740"/>
                    <a:pt x="431975" y="1392767"/>
                  </a:cubicBezTo>
                  <a:cubicBezTo>
                    <a:pt x="427350" y="1379662"/>
                    <a:pt x="420435" y="1367476"/>
                    <a:pt x="415042" y="1354667"/>
                  </a:cubicBezTo>
                  <a:cubicBezTo>
                    <a:pt x="409144" y="1340660"/>
                    <a:pt x="404363" y="1326185"/>
                    <a:pt x="398108" y="1312334"/>
                  </a:cubicBezTo>
                  <a:cubicBezTo>
                    <a:pt x="393808" y="1302814"/>
                    <a:pt x="347327" y="1210797"/>
                    <a:pt x="338842" y="1181100"/>
                  </a:cubicBezTo>
                  <a:cubicBezTo>
                    <a:pt x="331694" y="1156081"/>
                    <a:pt x="330136" y="1129584"/>
                    <a:pt x="321908" y="1104900"/>
                  </a:cubicBezTo>
                  <a:cubicBezTo>
                    <a:pt x="312030" y="1075267"/>
                    <a:pt x="303876" y="1045002"/>
                    <a:pt x="292275" y="1016000"/>
                  </a:cubicBezTo>
                  <a:cubicBezTo>
                    <a:pt x="283620" y="994361"/>
                    <a:pt x="268478" y="958908"/>
                    <a:pt x="262642" y="935567"/>
                  </a:cubicBezTo>
                  <a:cubicBezTo>
                    <a:pt x="255997" y="908986"/>
                    <a:pt x="252917" y="881567"/>
                    <a:pt x="245708" y="855134"/>
                  </a:cubicBezTo>
                  <a:cubicBezTo>
                    <a:pt x="241475" y="839612"/>
                    <a:pt x="236763" y="824212"/>
                    <a:pt x="233008" y="808567"/>
                  </a:cubicBezTo>
                  <a:cubicBezTo>
                    <a:pt x="228293" y="788921"/>
                    <a:pt x="225450" y="768839"/>
                    <a:pt x="220308" y="749300"/>
                  </a:cubicBezTo>
                  <a:cubicBezTo>
                    <a:pt x="211330" y="715184"/>
                    <a:pt x="205002" y="679937"/>
                    <a:pt x="190675" y="647700"/>
                  </a:cubicBezTo>
                  <a:cubicBezTo>
                    <a:pt x="185031" y="635000"/>
                    <a:pt x="179771" y="622122"/>
                    <a:pt x="173742" y="609600"/>
                  </a:cubicBezTo>
                  <a:cubicBezTo>
                    <a:pt x="161423" y="584013"/>
                    <a:pt x="147176" y="559350"/>
                    <a:pt x="135642" y="533400"/>
                  </a:cubicBezTo>
                  <a:cubicBezTo>
                    <a:pt x="129997" y="520700"/>
                    <a:pt x="124923" y="507731"/>
                    <a:pt x="118708" y="495300"/>
                  </a:cubicBezTo>
                  <a:cubicBezTo>
                    <a:pt x="113620" y="485124"/>
                    <a:pt x="106311" y="476100"/>
                    <a:pt x="101775" y="465667"/>
                  </a:cubicBezTo>
                  <a:cubicBezTo>
                    <a:pt x="92161" y="443554"/>
                    <a:pt x="83754" y="420890"/>
                    <a:pt x="76375" y="397934"/>
                  </a:cubicBezTo>
                  <a:cubicBezTo>
                    <a:pt x="71034" y="381317"/>
                    <a:pt x="67461" y="364173"/>
                    <a:pt x="63675" y="347134"/>
                  </a:cubicBezTo>
                  <a:cubicBezTo>
                    <a:pt x="61813" y="338755"/>
                    <a:pt x="62299" y="329828"/>
                    <a:pt x="59442" y="321734"/>
                  </a:cubicBezTo>
                  <a:cubicBezTo>
                    <a:pt x="53767" y="305655"/>
                    <a:pt x="45331" y="290689"/>
                    <a:pt x="38275" y="275167"/>
                  </a:cubicBezTo>
                  <a:cubicBezTo>
                    <a:pt x="36864" y="265289"/>
                    <a:pt x="36327" y="255247"/>
                    <a:pt x="34042" y="245534"/>
                  </a:cubicBezTo>
                  <a:cubicBezTo>
                    <a:pt x="26954" y="215408"/>
                    <a:pt x="22793" y="206828"/>
                    <a:pt x="12875" y="182034"/>
                  </a:cubicBezTo>
                  <a:cubicBezTo>
                    <a:pt x="7186" y="147900"/>
                    <a:pt x="-1331" y="106590"/>
                    <a:pt x="175" y="71967"/>
                  </a:cubicBezTo>
                  <a:cubicBezTo>
                    <a:pt x="740" y="58969"/>
                    <a:pt x="7122" y="46788"/>
                    <a:pt x="8642" y="33867"/>
                  </a:cubicBezTo>
                  <a:cubicBezTo>
                    <a:pt x="9961" y="22655"/>
                    <a:pt x="8642" y="11289"/>
                    <a:pt x="8642" y="0"/>
                  </a:cubicBezTo>
                </a:path>
              </a:pathLst>
            </a:custGeom>
            <a:noFill/>
            <a:ln w="76200">
              <a:solidFill>
                <a:srgbClr val="007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5EF1CC7-1D90-45CC-9A32-DE3556B3F86B}"/>
                </a:ext>
              </a:extLst>
            </p:cNvPr>
            <p:cNvSpPr/>
            <p:nvPr/>
          </p:nvSpPr>
          <p:spPr>
            <a:xfrm>
              <a:off x="18141124" y="4413470"/>
              <a:ext cx="1623908" cy="4811723"/>
            </a:xfrm>
            <a:custGeom>
              <a:avLst/>
              <a:gdLst>
                <a:gd name="connsiteX0" fmla="*/ 0 w 648633"/>
                <a:gd name="connsiteY0" fmla="*/ 1921933 h 1921933"/>
                <a:gd name="connsiteX1" fmla="*/ 8466 w 648633"/>
                <a:gd name="connsiteY1" fmla="*/ 1892300 h 1921933"/>
                <a:gd name="connsiteX2" fmla="*/ 55033 w 648633"/>
                <a:gd name="connsiteY2" fmla="*/ 1807633 h 1921933"/>
                <a:gd name="connsiteX3" fmla="*/ 67733 w 648633"/>
                <a:gd name="connsiteY3" fmla="*/ 1786467 h 1921933"/>
                <a:gd name="connsiteX4" fmla="*/ 76200 w 648633"/>
                <a:gd name="connsiteY4" fmla="*/ 1773767 h 1921933"/>
                <a:gd name="connsiteX5" fmla="*/ 105833 w 648633"/>
                <a:gd name="connsiteY5" fmla="*/ 1727200 h 1921933"/>
                <a:gd name="connsiteX6" fmla="*/ 118533 w 648633"/>
                <a:gd name="connsiteY6" fmla="*/ 1693333 h 1921933"/>
                <a:gd name="connsiteX7" fmla="*/ 127000 w 648633"/>
                <a:gd name="connsiteY7" fmla="*/ 1676400 h 1921933"/>
                <a:gd name="connsiteX8" fmla="*/ 131233 w 648633"/>
                <a:gd name="connsiteY8" fmla="*/ 1651000 h 1921933"/>
                <a:gd name="connsiteX9" fmla="*/ 148166 w 648633"/>
                <a:gd name="connsiteY9" fmla="*/ 1600200 h 1921933"/>
                <a:gd name="connsiteX10" fmla="*/ 165100 w 648633"/>
                <a:gd name="connsiteY10" fmla="*/ 1557867 h 1921933"/>
                <a:gd name="connsiteX11" fmla="*/ 182033 w 648633"/>
                <a:gd name="connsiteY11" fmla="*/ 1494367 h 1921933"/>
                <a:gd name="connsiteX12" fmla="*/ 190500 w 648633"/>
                <a:gd name="connsiteY12" fmla="*/ 1468967 h 1921933"/>
                <a:gd name="connsiteX13" fmla="*/ 211666 w 648633"/>
                <a:gd name="connsiteY13" fmla="*/ 1422400 h 1921933"/>
                <a:gd name="connsiteX14" fmla="*/ 241300 w 648633"/>
                <a:gd name="connsiteY14" fmla="*/ 1346200 h 1921933"/>
                <a:gd name="connsiteX15" fmla="*/ 275166 w 648633"/>
                <a:gd name="connsiteY15" fmla="*/ 1270000 h 1921933"/>
                <a:gd name="connsiteX16" fmla="*/ 304800 w 648633"/>
                <a:gd name="connsiteY16" fmla="*/ 1138767 h 1921933"/>
                <a:gd name="connsiteX17" fmla="*/ 309033 w 648633"/>
                <a:gd name="connsiteY17" fmla="*/ 1079500 h 1921933"/>
                <a:gd name="connsiteX18" fmla="*/ 313266 w 648633"/>
                <a:gd name="connsiteY18" fmla="*/ 1028700 h 1921933"/>
                <a:gd name="connsiteX19" fmla="*/ 330200 w 648633"/>
                <a:gd name="connsiteY19" fmla="*/ 973667 h 1921933"/>
                <a:gd name="connsiteX20" fmla="*/ 368300 w 648633"/>
                <a:gd name="connsiteY20" fmla="*/ 897467 h 1921933"/>
                <a:gd name="connsiteX21" fmla="*/ 402166 w 648633"/>
                <a:gd name="connsiteY21" fmla="*/ 812800 h 1921933"/>
                <a:gd name="connsiteX22" fmla="*/ 436033 w 648633"/>
                <a:gd name="connsiteY22" fmla="*/ 745067 h 1921933"/>
                <a:gd name="connsiteX23" fmla="*/ 440266 w 648633"/>
                <a:gd name="connsiteY23" fmla="*/ 715433 h 1921933"/>
                <a:gd name="connsiteX24" fmla="*/ 469900 w 648633"/>
                <a:gd name="connsiteY24" fmla="*/ 643467 h 1921933"/>
                <a:gd name="connsiteX25" fmla="*/ 478366 w 648633"/>
                <a:gd name="connsiteY25" fmla="*/ 613833 h 1921933"/>
                <a:gd name="connsiteX26" fmla="*/ 503766 w 648633"/>
                <a:gd name="connsiteY26" fmla="*/ 541867 h 1921933"/>
                <a:gd name="connsiteX27" fmla="*/ 533400 w 648633"/>
                <a:gd name="connsiteY27" fmla="*/ 452967 h 1921933"/>
                <a:gd name="connsiteX28" fmla="*/ 563033 w 648633"/>
                <a:gd name="connsiteY28" fmla="*/ 406400 h 1921933"/>
                <a:gd name="connsiteX29" fmla="*/ 567266 w 648633"/>
                <a:gd name="connsiteY29" fmla="*/ 389467 h 1921933"/>
                <a:gd name="connsiteX30" fmla="*/ 571500 w 648633"/>
                <a:gd name="connsiteY30" fmla="*/ 359833 h 1921933"/>
                <a:gd name="connsiteX31" fmla="*/ 601133 w 648633"/>
                <a:gd name="connsiteY31" fmla="*/ 300567 h 1921933"/>
                <a:gd name="connsiteX32" fmla="*/ 605366 w 648633"/>
                <a:gd name="connsiteY32" fmla="*/ 249767 h 1921933"/>
                <a:gd name="connsiteX33" fmla="*/ 618066 w 648633"/>
                <a:gd name="connsiteY33" fmla="*/ 228600 h 1921933"/>
                <a:gd name="connsiteX34" fmla="*/ 622300 w 648633"/>
                <a:gd name="connsiteY34" fmla="*/ 211667 h 1921933"/>
                <a:gd name="connsiteX35" fmla="*/ 626533 w 648633"/>
                <a:gd name="connsiteY35" fmla="*/ 198967 h 1921933"/>
                <a:gd name="connsiteX36" fmla="*/ 635000 w 648633"/>
                <a:gd name="connsiteY36" fmla="*/ 177800 h 1921933"/>
                <a:gd name="connsiteX37" fmla="*/ 643466 w 648633"/>
                <a:gd name="connsiteY37" fmla="*/ 143933 h 1921933"/>
                <a:gd name="connsiteX38" fmla="*/ 647700 w 648633"/>
                <a:gd name="connsiteY38" fmla="*/ 0 h 19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48633" h="1921933">
                  <a:moveTo>
                    <a:pt x="0" y="1921933"/>
                  </a:moveTo>
                  <a:cubicBezTo>
                    <a:pt x="2822" y="1912055"/>
                    <a:pt x="4009" y="1901556"/>
                    <a:pt x="8466" y="1892300"/>
                  </a:cubicBezTo>
                  <a:cubicBezTo>
                    <a:pt x="22439" y="1863279"/>
                    <a:pt x="39295" y="1835736"/>
                    <a:pt x="55033" y="1807633"/>
                  </a:cubicBezTo>
                  <a:cubicBezTo>
                    <a:pt x="59053" y="1800454"/>
                    <a:pt x="63169" y="1793313"/>
                    <a:pt x="67733" y="1786467"/>
                  </a:cubicBezTo>
                  <a:cubicBezTo>
                    <a:pt x="70555" y="1782234"/>
                    <a:pt x="73729" y="1778215"/>
                    <a:pt x="76200" y="1773767"/>
                  </a:cubicBezTo>
                  <a:cubicBezTo>
                    <a:pt x="99030" y="1732674"/>
                    <a:pt x="77174" y="1763024"/>
                    <a:pt x="105833" y="1727200"/>
                  </a:cubicBezTo>
                  <a:cubicBezTo>
                    <a:pt x="110066" y="1715911"/>
                    <a:pt x="113896" y="1704462"/>
                    <a:pt x="118533" y="1693333"/>
                  </a:cubicBezTo>
                  <a:cubicBezTo>
                    <a:pt x="120960" y="1687508"/>
                    <a:pt x="125187" y="1682444"/>
                    <a:pt x="127000" y="1676400"/>
                  </a:cubicBezTo>
                  <a:cubicBezTo>
                    <a:pt x="129466" y="1668179"/>
                    <a:pt x="129303" y="1659364"/>
                    <a:pt x="131233" y="1651000"/>
                  </a:cubicBezTo>
                  <a:cubicBezTo>
                    <a:pt x="141413" y="1606888"/>
                    <a:pt x="136162" y="1636211"/>
                    <a:pt x="148166" y="1600200"/>
                  </a:cubicBezTo>
                  <a:cubicBezTo>
                    <a:pt x="161222" y="1561032"/>
                    <a:pt x="139181" y="1609705"/>
                    <a:pt x="165100" y="1557867"/>
                  </a:cubicBezTo>
                  <a:cubicBezTo>
                    <a:pt x="171688" y="1524925"/>
                    <a:pt x="168359" y="1538122"/>
                    <a:pt x="182033" y="1494367"/>
                  </a:cubicBezTo>
                  <a:cubicBezTo>
                    <a:pt x="184695" y="1485849"/>
                    <a:pt x="187102" y="1477219"/>
                    <a:pt x="190500" y="1468967"/>
                  </a:cubicBezTo>
                  <a:cubicBezTo>
                    <a:pt x="196992" y="1453201"/>
                    <a:pt x="205210" y="1438181"/>
                    <a:pt x="211666" y="1422400"/>
                  </a:cubicBezTo>
                  <a:cubicBezTo>
                    <a:pt x="234505" y="1366572"/>
                    <a:pt x="220641" y="1390469"/>
                    <a:pt x="241300" y="1346200"/>
                  </a:cubicBezTo>
                  <a:cubicBezTo>
                    <a:pt x="255308" y="1316182"/>
                    <a:pt x="265252" y="1303048"/>
                    <a:pt x="275166" y="1270000"/>
                  </a:cubicBezTo>
                  <a:cubicBezTo>
                    <a:pt x="292469" y="1212325"/>
                    <a:pt x="295300" y="1191016"/>
                    <a:pt x="304800" y="1138767"/>
                  </a:cubicBezTo>
                  <a:cubicBezTo>
                    <a:pt x="306211" y="1119011"/>
                    <a:pt x="307514" y="1099248"/>
                    <a:pt x="309033" y="1079500"/>
                  </a:cubicBezTo>
                  <a:cubicBezTo>
                    <a:pt x="310336" y="1062558"/>
                    <a:pt x="310745" y="1045504"/>
                    <a:pt x="313266" y="1028700"/>
                  </a:cubicBezTo>
                  <a:cubicBezTo>
                    <a:pt x="315817" y="1011693"/>
                    <a:pt x="322478" y="989813"/>
                    <a:pt x="330200" y="973667"/>
                  </a:cubicBezTo>
                  <a:cubicBezTo>
                    <a:pt x="342453" y="948048"/>
                    <a:pt x="368300" y="897467"/>
                    <a:pt x="368300" y="897467"/>
                  </a:cubicBezTo>
                  <a:cubicBezTo>
                    <a:pt x="384910" y="822716"/>
                    <a:pt x="364680" y="897142"/>
                    <a:pt x="402166" y="812800"/>
                  </a:cubicBezTo>
                  <a:cubicBezTo>
                    <a:pt x="435925" y="736843"/>
                    <a:pt x="373586" y="838737"/>
                    <a:pt x="436033" y="745067"/>
                  </a:cubicBezTo>
                  <a:cubicBezTo>
                    <a:pt x="437444" y="735189"/>
                    <a:pt x="437695" y="725074"/>
                    <a:pt x="440266" y="715433"/>
                  </a:cubicBezTo>
                  <a:cubicBezTo>
                    <a:pt x="447550" y="688117"/>
                    <a:pt x="459938" y="670033"/>
                    <a:pt x="469900" y="643467"/>
                  </a:cubicBezTo>
                  <a:cubicBezTo>
                    <a:pt x="473507" y="633848"/>
                    <a:pt x="474911" y="623508"/>
                    <a:pt x="478366" y="613833"/>
                  </a:cubicBezTo>
                  <a:cubicBezTo>
                    <a:pt x="503829" y="542534"/>
                    <a:pt x="478437" y="633049"/>
                    <a:pt x="503766" y="541867"/>
                  </a:cubicBezTo>
                  <a:cubicBezTo>
                    <a:pt x="510633" y="517147"/>
                    <a:pt x="518810" y="471205"/>
                    <a:pt x="533400" y="452967"/>
                  </a:cubicBezTo>
                  <a:cubicBezTo>
                    <a:pt x="556246" y="424408"/>
                    <a:pt x="546292" y="439882"/>
                    <a:pt x="563033" y="406400"/>
                  </a:cubicBezTo>
                  <a:cubicBezTo>
                    <a:pt x="564444" y="400756"/>
                    <a:pt x="566225" y="395191"/>
                    <a:pt x="567266" y="389467"/>
                  </a:cubicBezTo>
                  <a:cubicBezTo>
                    <a:pt x="569051" y="379650"/>
                    <a:pt x="567948" y="369158"/>
                    <a:pt x="571500" y="359833"/>
                  </a:cubicBezTo>
                  <a:cubicBezTo>
                    <a:pt x="579363" y="339193"/>
                    <a:pt x="601133" y="300567"/>
                    <a:pt x="601133" y="300567"/>
                  </a:cubicBezTo>
                  <a:cubicBezTo>
                    <a:pt x="602544" y="283634"/>
                    <a:pt x="601474" y="266307"/>
                    <a:pt x="605366" y="249767"/>
                  </a:cubicBezTo>
                  <a:cubicBezTo>
                    <a:pt x="607251" y="241758"/>
                    <a:pt x="614724" y="236119"/>
                    <a:pt x="618066" y="228600"/>
                  </a:cubicBezTo>
                  <a:cubicBezTo>
                    <a:pt x="620429" y="223283"/>
                    <a:pt x="620702" y="217261"/>
                    <a:pt x="622300" y="211667"/>
                  </a:cubicBezTo>
                  <a:cubicBezTo>
                    <a:pt x="623526" y="207376"/>
                    <a:pt x="624966" y="203145"/>
                    <a:pt x="626533" y="198967"/>
                  </a:cubicBezTo>
                  <a:cubicBezTo>
                    <a:pt x="629201" y="191852"/>
                    <a:pt x="632765" y="185063"/>
                    <a:pt x="635000" y="177800"/>
                  </a:cubicBezTo>
                  <a:cubicBezTo>
                    <a:pt x="638422" y="166678"/>
                    <a:pt x="643466" y="143933"/>
                    <a:pt x="643466" y="143933"/>
                  </a:cubicBezTo>
                  <a:cubicBezTo>
                    <a:pt x="651596" y="70771"/>
                    <a:pt x="647700" y="118611"/>
                    <a:pt x="647700" y="0"/>
                  </a:cubicBezTo>
                </a:path>
              </a:pathLst>
            </a:custGeom>
            <a:noFill/>
            <a:ln w="76200">
              <a:solidFill>
                <a:srgbClr val="007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788B51F-667B-4FCA-8FCD-CDB6C511DFF5}"/>
                </a:ext>
              </a:extLst>
            </p:cNvPr>
            <p:cNvSpPr/>
            <p:nvPr/>
          </p:nvSpPr>
          <p:spPr>
            <a:xfrm>
              <a:off x="15432428" y="3521510"/>
              <a:ext cx="5271638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5400" dirty="0"/>
                <a:t>Screen</a:t>
              </a:r>
              <a:endParaRPr lang="he-IL" sz="5400" dirty="0"/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6A174CAD-2132-455C-9BE5-B12DF4FA9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1" t="4245" r="62952" b="50443"/>
          <a:stretch/>
        </p:blipFill>
        <p:spPr>
          <a:xfrm>
            <a:off x="518535" y="18887595"/>
            <a:ext cx="8884984" cy="713927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838FB290-FCE0-4A15-9C7C-021602F62979}"/>
              </a:ext>
            </a:extLst>
          </p:cNvPr>
          <p:cNvSpPr txBox="1"/>
          <p:nvPr/>
        </p:nvSpPr>
        <p:spPr>
          <a:xfrm>
            <a:off x="859618" y="18878956"/>
            <a:ext cx="561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This is sub 40</a:t>
            </a:r>
            <a:endParaRPr lang="he-IL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E3C203C-7779-4334-8144-555A8E11CBCB}"/>
              </a:ext>
            </a:extLst>
          </p:cNvPr>
          <p:cNvGrpSpPr/>
          <p:nvPr/>
        </p:nvGrpSpPr>
        <p:grpSpPr>
          <a:xfrm>
            <a:off x="11009818" y="7677063"/>
            <a:ext cx="10777294" cy="4744643"/>
            <a:chOff x="7890975" y="15316681"/>
            <a:chExt cx="10777294" cy="474464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09C8C57D-8A53-4AA7-ADD8-1D49ADC2F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787" b="97738" l="9662" r="89372">
                          <a14:foregroundMark x1="15942" y1="26244" x2="25121" y2="38914"/>
                          <a14:foregroundMark x1="61836" y1="57919" x2="56522" y2="77376"/>
                          <a14:foregroundMark x1="55556" y1="46154" x2="59903" y2="62443"/>
                          <a14:foregroundMark x1="67633" y1="51131" x2="67633" y2="72851"/>
                          <a14:foregroundMark x1="56039" y1="69683" x2="55072" y2="85068"/>
                          <a14:foregroundMark x1="55072" y1="85068" x2="54589" y2="85068"/>
                          <a14:foregroundMark x1="54106" y1="79638" x2="44444" y2="94118"/>
                          <a14:foregroundMark x1="57005" y1="85973" x2="51208" y2="98190"/>
                          <a14:foregroundMark x1="51208" y1="98190" x2="51208" y2="98190"/>
                          <a14:foregroundMark x1="16425" y1="13575" x2="16425" y2="6787"/>
                        </a14:backgroundRemoval>
                      </a14:imgEffect>
                    </a14:imgLayer>
                  </a14:imgProps>
                </a:ext>
              </a:extLst>
            </a:blip>
            <a:srcRect b="974"/>
            <a:stretch/>
          </p:blipFill>
          <p:spPr>
            <a:xfrm>
              <a:off x="7890975" y="15316681"/>
              <a:ext cx="4223020" cy="4464709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5D03629-1569-42F5-B127-23CD6A08DD1D}"/>
                </a:ext>
              </a:extLst>
            </p:cNvPr>
            <p:cNvSpPr txBox="1"/>
            <p:nvPr/>
          </p:nvSpPr>
          <p:spPr>
            <a:xfrm>
              <a:off x="11921802" y="15537009"/>
              <a:ext cx="6746467" cy="452431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600" dirty="0">
                  <a:solidFill>
                    <a:srgbClr val="CEA963"/>
                  </a:solidFill>
                  <a:latin typeface="Comic Sans MS" panose="030F0702030302020204" pitchFamily="66" charset="0"/>
                </a:rPr>
                <a:t>High Level</a:t>
              </a:r>
            </a:p>
            <a:p>
              <a:r>
                <a:rPr lang="en-US" sz="9600" dirty="0">
                  <a:solidFill>
                    <a:srgbClr val="CEA963"/>
                  </a:solidFill>
                  <a:latin typeface="Comic Sans MS" panose="030F0702030302020204" pitchFamily="66" charset="0"/>
                </a:rPr>
                <a:t>Cognition</a:t>
              </a:r>
            </a:p>
            <a:p>
              <a:r>
                <a:rPr lang="en-US" sz="9600" dirty="0">
                  <a:solidFill>
                    <a:srgbClr val="CEA963"/>
                  </a:solidFill>
                  <a:latin typeface="Comic Sans MS" panose="030F0702030302020204" pitchFamily="66" charset="0"/>
                </a:rPr>
                <a:t>Lab</a:t>
              </a:r>
              <a:endParaRPr lang="he-IL" sz="9600" dirty="0">
                <a:solidFill>
                  <a:srgbClr val="CEA963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44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89F91-5824-4029-BCBB-912D44099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0" t="4717" r="7875" b="52463"/>
          <a:stretch/>
        </p:blipFill>
        <p:spPr>
          <a:xfrm>
            <a:off x="12294778" y="4216938"/>
            <a:ext cx="12036236" cy="6040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66BA-8C5E-46FF-88D0-2195D261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1" t="4284" r="7664" b="52914"/>
          <a:stretch/>
        </p:blipFill>
        <p:spPr>
          <a:xfrm>
            <a:off x="111085" y="4219409"/>
            <a:ext cx="12036238" cy="6037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910F9-05FD-4E79-8F2D-666AA61FF047}"/>
              </a:ext>
            </a:extLst>
          </p:cNvPr>
          <p:cNvSpPr txBox="1"/>
          <p:nvPr/>
        </p:nvSpPr>
        <p:spPr>
          <a:xfrm>
            <a:off x="4195931" y="2830905"/>
            <a:ext cx="5613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version</a:t>
            </a:r>
          </a:p>
          <a:p>
            <a:pPr algn="ctr"/>
            <a:r>
              <a:rPr lang="en-US" dirty="0"/>
              <a:t>Using actual z value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BEF2C-E68C-47EB-8C42-E6FAF61E300C}"/>
              </a:ext>
            </a:extLst>
          </p:cNvPr>
          <p:cNvSpPr txBox="1"/>
          <p:nvPr/>
        </p:nvSpPr>
        <p:spPr>
          <a:xfrm>
            <a:off x="15421510" y="2830905"/>
            <a:ext cx="5613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version</a:t>
            </a:r>
          </a:p>
          <a:p>
            <a:pPr algn="ctr"/>
            <a:r>
              <a:rPr lang="en-US" dirty="0"/>
              <a:t>Using actual z value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6C9EF-6AE1-43FF-957E-7D706A98F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1" y="18141850"/>
            <a:ext cx="11665153" cy="5970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12122-747B-4C2C-A4B1-13C8F4853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049" y="18141850"/>
            <a:ext cx="11692323" cy="5984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A9165-E64E-4DC7-85BA-5D06A336FD73}"/>
              </a:ext>
            </a:extLst>
          </p:cNvPr>
          <p:cNvSpPr txBox="1"/>
          <p:nvPr/>
        </p:nvSpPr>
        <p:spPr>
          <a:xfrm>
            <a:off x="4195931" y="10352983"/>
            <a:ext cx="5613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version</a:t>
            </a:r>
          </a:p>
          <a:p>
            <a:pPr algn="ctr"/>
            <a:r>
              <a:rPr lang="en-US" dirty="0"/>
              <a:t>Using % of Z traveled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A19FB-4585-41FE-8F68-51DF1CEC19A0}"/>
              </a:ext>
            </a:extLst>
          </p:cNvPr>
          <p:cNvSpPr txBox="1"/>
          <p:nvPr/>
        </p:nvSpPr>
        <p:spPr>
          <a:xfrm>
            <a:off x="15421510" y="10326949"/>
            <a:ext cx="5613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version</a:t>
            </a:r>
          </a:p>
          <a:p>
            <a:pPr algn="ctr"/>
            <a:r>
              <a:rPr lang="en-US" dirty="0"/>
              <a:t>Using % of Z traveled</a:t>
            </a:r>
            <a:endParaRPr lang="he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8F456C-4AB4-4DEB-8B01-B196542B6B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48" t="4383" r="7340" b="52460"/>
          <a:stretch/>
        </p:blipFill>
        <p:spPr>
          <a:xfrm>
            <a:off x="105782" y="11551404"/>
            <a:ext cx="12188994" cy="6192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48180-6553-4CDA-97B9-9A6D821C88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561" t="4148" r="8183" b="52694"/>
          <a:stretch/>
        </p:blipFill>
        <p:spPr>
          <a:xfrm>
            <a:off x="12403286" y="11461383"/>
            <a:ext cx="11884636" cy="61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5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2164</TotalTime>
  <Words>2707</Words>
  <Application>Microsoft Office PowerPoint</Application>
  <PresentationFormat>Custom</PresentationFormat>
  <Paragraphs>489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67</cp:revision>
  <dcterms:created xsi:type="dcterms:W3CDTF">2022-01-23T08:07:39Z</dcterms:created>
  <dcterms:modified xsi:type="dcterms:W3CDTF">2022-01-27T07:07:15Z</dcterms:modified>
</cp:coreProperties>
</file>