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6" r:id="rId6"/>
    <p:sldId id="262" r:id="rId7"/>
    <p:sldId id="263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0"/>
    <p:restoredTop sz="70924"/>
  </p:normalViewPr>
  <p:slideViewPr>
    <p:cSldViewPr snapToGrid="0" snapToObjects="1">
      <p:cViewPr varScale="1">
        <p:scale>
          <a:sx n="84" d="100"/>
          <a:sy n="84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7292E-62B3-6D47-8453-4971A8F93258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D2AB66-3218-9F4A-8B8B-B10790146A7B}">
      <dgm:prSet phldrT="[Text]"/>
      <dgm:spPr/>
      <dgm:t>
        <a:bodyPr/>
        <a:lstStyle/>
        <a:p>
          <a:r>
            <a:rPr lang="en-US" b="1" dirty="0"/>
            <a:t>Attach</a:t>
          </a:r>
          <a:r>
            <a:rPr lang="en-US" dirty="0"/>
            <a:t> </a:t>
          </a:r>
          <a:br>
            <a:rPr lang="en-US" dirty="0"/>
          </a:br>
          <a:r>
            <a:rPr lang="en-US" dirty="0"/>
            <a:t>(By CM or </a:t>
          </a:r>
          <a:r>
            <a:rPr lang="en-US" dirty="0" err="1"/>
            <a:t>Kubelet</a:t>
          </a:r>
          <a:r>
            <a:rPr lang="en-US" dirty="0"/>
            <a:t>)</a:t>
          </a:r>
        </a:p>
      </dgm:t>
    </dgm:pt>
    <dgm:pt modelId="{3BADEEDB-33B0-DF40-8DE1-45B5F74769E2}" type="parTrans" cxnId="{4C37B585-AE47-104A-A2A9-168B14AE092C}">
      <dgm:prSet/>
      <dgm:spPr/>
      <dgm:t>
        <a:bodyPr/>
        <a:lstStyle/>
        <a:p>
          <a:endParaRPr lang="en-US"/>
        </a:p>
      </dgm:t>
    </dgm:pt>
    <dgm:pt modelId="{30910406-0FC7-A746-908C-CF324346609E}" type="sibTrans" cxnId="{4C37B585-AE47-104A-A2A9-168B14AE092C}">
      <dgm:prSet/>
      <dgm:spPr/>
      <dgm:t>
        <a:bodyPr/>
        <a:lstStyle/>
        <a:p>
          <a:endParaRPr lang="en-US"/>
        </a:p>
      </dgm:t>
    </dgm:pt>
    <dgm:pt modelId="{AF891642-B0F4-E246-9FB7-0CDD9C1075FD}">
      <dgm:prSet phldrT="[Text]"/>
      <dgm:spPr/>
      <dgm:t>
        <a:bodyPr/>
        <a:lstStyle/>
        <a:p>
          <a:r>
            <a:rPr lang="en-US" b="1" dirty="0"/>
            <a:t>Mount + Format</a:t>
          </a:r>
          <a:br>
            <a:rPr lang="en-US" dirty="0"/>
          </a:br>
          <a:r>
            <a:rPr lang="en-US" dirty="0"/>
            <a:t>(always on the node)</a:t>
          </a:r>
        </a:p>
      </dgm:t>
    </dgm:pt>
    <dgm:pt modelId="{7F21C99F-7E51-9143-BD2C-7ADCBB029724}" type="parTrans" cxnId="{AA03ABA9-2BE7-994E-A930-6DC1AAFE3C90}">
      <dgm:prSet/>
      <dgm:spPr/>
      <dgm:t>
        <a:bodyPr/>
        <a:lstStyle/>
        <a:p>
          <a:endParaRPr lang="en-US"/>
        </a:p>
      </dgm:t>
    </dgm:pt>
    <dgm:pt modelId="{896CAA4D-5F2D-FF4E-8791-78E673D12773}" type="sibTrans" cxnId="{AA03ABA9-2BE7-994E-A930-6DC1AAFE3C90}">
      <dgm:prSet/>
      <dgm:spPr/>
      <dgm:t>
        <a:bodyPr/>
        <a:lstStyle/>
        <a:p>
          <a:endParaRPr lang="en-US"/>
        </a:p>
      </dgm:t>
    </dgm:pt>
    <dgm:pt modelId="{7B63A511-EB08-BB4E-9684-0F26F058F611}">
      <dgm:prSet phldrT="[Text]"/>
      <dgm:spPr/>
      <dgm:t>
        <a:bodyPr/>
        <a:lstStyle/>
        <a:p>
          <a:r>
            <a:rPr lang="en-US" b="1" dirty="0"/>
            <a:t>(Pod Running)</a:t>
          </a:r>
        </a:p>
      </dgm:t>
    </dgm:pt>
    <dgm:pt modelId="{29294F6E-C4C1-7641-9988-0576EC8CF73C}" type="parTrans" cxnId="{3D25736A-574F-7248-87EA-5E43EABC70FA}">
      <dgm:prSet/>
      <dgm:spPr/>
      <dgm:t>
        <a:bodyPr/>
        <a:lstStyle/>
        <a:p>
          <a:endParaRPr lang="en-US"/>
        </a:p>
      </dgm:t>
    </dgm:pt>
    <dgm:pt modelId="{E4FECC54-4025-1A49-BCB9-AB6EBDFC71DA}" type="sibTrans" cxnId="{3D25736A-574F-7248-87EA-5E43EABC70FA}">
      <dgm:prSet/>
      <dgm:spPr/>
      <dgm:t>
        <a:bodyPr/>
        <a:lstStyle/>
        <a:p>
          <a:endParaRPr lang="en-US"/>
        </a:p>
      </dgm:t>
    </dgm:pt>
    <dgm:pt modelId="{4C6E0D90-5188-6742-A786-4C01058C327F}">
      <dgm:prSet phldrT="[Text]"/>
      <dgm:spPr/>
      <dgm:t>
        <a:bodyPr/>
        <a:lstStyle/>
        <a:p>
          <a:r>
            <a:rPr lang="en-US" b="1" dirty="0"/>
            <a:t>Unmount</a:t>
          </a:r>
          <a:br>
            <a:rPr lang="en-US" b="1" dirty="0"/>
          </a:br>
          <a:r>
            <a:rPr lang="en-US" dirty="0"/>
            <a:t> (always on the node)</a:t>
          </a:r>
        </a:p>
      </dgm:t>
    </dgm:pt>
    <dgm:pt modelId="{B482954A-FEBF-9E46-8BF2-14F77E9F1586}" type="parTrans" cxnId="{3B246883-4861-4047-B2DA-39FB5DA4ACC2}">
      <dgm:prSet/>
      <dgm:spPr/>
      <dgm:t>
        <a:bodyPr/>
        <a:lstStyle/>
        <a:p>
          <a:endParaRPr lang="en-US"/>
        </a:p>
      </dgm:t>
    </dgm:pt>
    <dgm:pt modelId="{A8C7AD5A-295A-0148-BAE4-A5AEB33C533A}" type="sibTrans" cxnId="{3B246883-4861-4047-B2DA-39FB5DA4ACC2}">
      <dgm:prSet/>
      <dgm:spPr/>
      <dgm:t>
        <a:bodyPr/>
        <a:lstStyle/>
        <a:p>
          <a:endParaRPr lang="en-US"/>
        </a:p>
      </dgm:t>
    </dgm:pt>
    <dgm:pt modelId="{88005FA8-C4D4-C44B-AF16-B6D16651A646}">
      <dgm:prSet phldrT="[Text]"/>
      <dgm:spPr/>
      <dgm:t>
        <a:bodyPr/>
        <a:lstStyle/>
        <a:p>
          <a:r>
            <a:rPr lang="en-US" b="1" dirty="0"/>
            <a:t>Detach</a:t>
          </a:r>
          <a:r>
            <a:rPr lang="en-US" dirty="0"/>
            <a:t> </a:t>
          </a:r>
          <a:br>
            <a:rPr lang="en-US" dirty="0"/>
          </a:br>
          <a:r>
            <a:rPr lang="en-US" dirty="0"/>
            <a:t>(By CM or </a:t>
          </a:r>
          <a:r>
            <a:rPr lang="en-US" dirty="0" err="1"/>
            <a:t>Kubelet</a:t>
          </a:r>
          <a:r>
            <a:rPr lang="en-US" dirty="0"/>
            <a:t>)</a:t>
          </a:r>
        </a:p>
      </dgm:t>
    </dgm:pt>
    <dgm:pt modelId="{FEAFA85E-7156-3E4D-98EB-CEB4EFE35C40}" type="parTrans" cxnId="{C3CDC83B-EFA0-ED4A-833D-99B13ADE1C2A}">
      <dgm:prSet/>
      <dgm:spPr/>
      <dgm:t>
        <a:bodyPr/>
        <a:lstStyle/>
        <a:p>
          <a:endParaRPr lang="en-US"/>
        </a:p>
      </dgm:t>
    </dgm:pt>
    <dgm:pt modelId="{913212C0-BBC4-FF4B-A91B-FC48E8F65EFA}" type="sibTrans" cxnId="{C3CDC83B-EFA0-ED4A-833D-99B13ADE1C2A}">
      <dgm:prSet/>
      <dgm:spPr/>
      <dgm:t>
        <a:bodyPr/>
        <a:lstStyle/>
        <a:p>
          <a:endParaRPr lang="en-US"/>
        </a:p>
      </dgm:t>
    </dgm:pt>
    <dgm:pt modelId="{F879743A-369A-EC4A-88F7-C4211BA8A0E7}" type="pres">
      <dgm:prSet presAssocID="{F637292E-62B3-6D47-8453-4971A8F93258}" presName="Name0" presStyleCnt="0">
        <dgm:presLayoutVars>
          <dgm:dir/>
          <dgm:resizeHandles val="exact"/>
        </dgm:presLayoutVars>
      </dgm:prSet>
      <dgm:spPr/>
    </dgm:pt>
    <dgm:pt modelId="{12540B4C-2C2E-0A48-B07E-800884B62525}" type="pres">
      <dgm:prSet presAssocID="{F637292E-62B3-6D47-8453-4971A8F93258}" presName="arrow" presStyleLbl="bgShp" presStyleIdx="0" presStyleCnt="1"/>
      <dgm:spPr/>
    </dgm:pt>
    <dgm:pt modelId="{F36EE714-2BF4-7044-8135-9A580EB7FFDF}" type="pres">
      <dgm:prSet presAssocID="{F637292E-62B3-6D47-8453-4971A8F93258}" presName="points" presStyleCnt="0"/>
      <dgm:spPr/>
    </dgm:pt>
    <dgm:pt modelId="{1F112623-B9DA-024A-9191-2EC9F507A92D}" type="pres">
      <dgm:prSet presAssocID="{8CD2AB66-3218-9F4A-8B8B-B10790146A7B}" presName="compositeA" presStyleCnt="0"/>
      <dgm:spPr/>
    </dgm:pt>
    <dgm:pt modelId="{39339725-6445-8447-8462-7FF98B1D2DB3}" type="pres">
      <dgm:prSet presAssocID="{8CD2AB66-3218-9F4A-8B8B-B10790146A7B}" presName="textA" presStyleLbl="revTx" presStyleIdx="0" presStyleCnt="5" custScaleX="288471">
        <dgm:presLayoutVars>
          <dgm:bulletEnabled val="1"/>
        </dgm:presLayoutVars>
      </dgm:prSet>
      <dgm:spPr/>
    </dgm:pt>
    <dgm:pt modelId="{451B3323-B7B8-444B-96F7-DA48EF111DA9}" type="pres">
      <dgm:prSet presAssocID="{8CD2AB66-3218-9F4A-8B8B-B10790146A7B}" presName="circleA" presStyleLbl="node1" presStyleIdx="0" presStyleCnt="5"/>
      <dgm:spPr/>
    </dgm:pt>
    <dgm:pt modelId="{74614556-E435-DF45-B9DE-A1B573702E19}" type="pres">
      <dgm:prSet presAssocID="{8CD2AB66-3218-9F4A-8B8B-B10790146A7B}" presName="spaceA" presStyleCnt="0"/>
      <dgm:spPr/>
    </dgm:pt>
    <dgm:pt modelId="{63718077-BB13-0C4E-9F66-3AD5F0A2961C}" type="pres">
      <dgm:prSet presAssocID="{30910406-0FC7-A746-908C-CF324346609E}" presName="space" presStyleCnt="0"/>
      <dgm:spPr/>
    </dgm:pt>
    <dgm:pt modelId="{CCD3A821-803B-A947-8B8C-9F81E8A0CB56}" type="pres">
      <dgm:prSet presAssocID="{AF891642-B0F4-E246-9FB7-0CDD9C1075FD}" presName="compositeB" presStyleCnt="0"/>
      <dgm:spPr/>
    </dgm:pt>
    <dgm:pt modelId="{45340805-6DAB-F94B-8F9F-64A6E04CCAC1}" type="pres">
      <dgm:prSet presAssocID="{AF891642-B0F4-E246-9FB7-0CDD9C1075FD}" presName="textB" presStyleLbl="revTx" presStyleIdx="1" presStyleCnt="5" custScaleX="212069">
        <dgm:presLayoutVars>
          <dgm:bulletEnabled val="1"/>
        </dgm:presLayoutVars>
      </dgm:prSet>
      <dgm:spPr/>
    </dgm:pt>
    <dgm:pt modelId="{7E483EE6-99EB-B048-9C76-B1D2B1188C35}" type="pres">
      <dgm:prSet presAssocID="{AF891642-B0F4-E246-9FB7-0CDD9C1075FD}" presName="circleB" presStyleLbl="node1" presStyleIdx="1" presStyleCnt="5"/>
      <dgm:spPr/>
    </dgm:pt>
    <dgm:pt modelId="{7929FD40-48B3-7C4E-9D63-A90818C46A15}" type="pres">
      <dgm:prSet presAssocID="{AF891642-B0F4-E246-9FB7-0CDD9C1075FD}" presName="spaceB" presStyleCnt="0"/>
      <dgm:spPr/>
    </dgm:pt>
    <dgm:pt modelId="{B27DCE83-B90E-E14F-B222-399CF32E2678}" type="pres">
      <dgm:prSet presAssocID="{896CAA4D-5F2D-FF4E-8791-78E673D12773}" presName="space" presStyleCnt="0"/>
      <dgm:spPr/>
    </dgm:pt>
    <dgm:pt modelId="{67C0CCE1-8BE2-8E42-A7BD-C61AD1EB95F1}" type="pres">
      <dgm:prSet presAssocID="{7B63A511-EB08-BB4E-9684-0F26F058F611}" presName="compositeA" presStyleCnt="0"/>
      <dgm:spPr/>
    </dgm:pt>
    <dgm:pt modelId="{6CFB8BA2-4DB7-B349-968A-3C1E67EB2033}" type="pres">
      <dgm:prSet presAssocID="{7B63A511-EB08-BB4E-9684-0F26F058F611}" presName="textA" presStyleLbl="revTx" presStyleIdx="2" presStyleCnt="5" custScaleX="159359">
        <dgm:presLayoutVars>
          <dgm:bulletEnabled val="1"/>
        </dgm:presLayoutVars>
      </dgm:prSet>
      <dgm:spPr/>
    </dgm:pt>
    <dgm:pt modelId="{DD964546-A77B-6C47-8CA6-6490EF70ABBD}" type="pres">
      <dgm:prSet presAssocID="{7B63A511-EB08-BB4E-9684-0F26F058F611}" presName="circleA" presStyleLbl="node1" presStyleIdx="2" presStyleCnt="5"/>
      <dgm:spPr/>
    </dgm:pt>
    <dgm:pt modelId="{21334B0C-A151-9F4E-98B5-BBBF7DE33081}" type="pres">
      <dgm:prSet presAssocID="{7B63A511-EB08-BB4E-9684-0F26F058F611}" presName="spaceA" presStyleCnt="0"/>
      <dgm:spPr/>
    </dgm:pt>
    <dgm:pt modelId="{9EA977E8-2F9E-A64A-988C-A69F67B28B93}" type="pres">
      <dgm:prSet presAssocID="{E4FECC54-4025-1A49-BCB9-AB6EBDFC71DA}" presName="space" presStyleCnt="0"/>
      <dgm:spPr/>
    </dgm:pt>
    <dgm:pt modelId="{BFAC8933-E994-994F-964A-A90FE4C4F0AC}" type="pres">
      <dgm:prSet presAssocID="{4C6E0D90-5188-6742-A786-4C01058C327F}" presName="compositeB" presStyleCnt="0"/>
      <dgm:spPr/>
    </dgm:pt>
    <dgm:pt modelId="{D63AC844-EB97-4943-A157-9AB2C2FA99AC}" type="pres">
      <dgm:prSet presAssocID="{4C6E0D90-5188-6742-A786-4C01058C327F}" presName="textB" presStyleLbl="revTx" presStyleIdx="3" presStyleCnt="5" custScaleX="162455">
        <dgm:presLayoutVars>
          <dgm:bulletEnabled val="1"/>
        </dgm:presLayoutVars>
      </dgm:prSet>
      <dgm:spPr/>
    </dgm:pt>
    <dgm:pt modelId="{41F6D6C5-5A92-BF44-BA36-316D017A55C1}" type="pres">
      <dgm:prSet presAssocID="{4C6E0D90-5188-6742-A786-4C01058C327F}" presName="circleB" presStyleLbl="node1" presStyleIdx="3" presStyleCnt="5"/>
      <dgm:spPr/>
    </dgm:pt>
    <dgm:pt modelId="{97EF360B-1069-0D48-AA25-B0347C1CB56A}" type="pres">
      <dgm:prSet presAssocID="{4C6E0D90-5188-6742-A786-4C01058C327F}" presName="spaceB" presStyleCnt="0"/>
      <dgm:spPr/>
    </dgm:pt>
    <dgm:pt modelId="{53497727-5CEC-534E-9555-52E5F3702B46}" type="pres">
      <dgm:prSet presAssocID="{A8C7AD5A-295A-0148-BAE4-A5AEB33C533A}" presName="space" presStyleCnt="0"/>
      <dgm:spPr/>
    </dgm:pt>
    <dgm:pt modelId="{F68D631D-6FC3-0A4E-B92A-94E4A3DA4D40}" type="pres">
      <dgm:prSet presAssocID="{88005FA8-C4D4-C44B-AF16-B6D16651A646}" presName="compositeA" presStyleCnt="0"/>
      <dgm:spPr/>
    </dgm:pt>
    <dgm:pt modelId="{EABC6594-1713-9145-9037-2880E151FD5A}" type="pres">
      <dgm:prSet presAssocID="{88005FA8-C4D4-C44B-AF16-B6D16651A646}" presName="textA" presStyleLbl="revTx" presStyleIdx="4" presStyleCnt="5" custScaleX="294312">
        <dgm:presLayoutVars>
          <dgm:bulletEnabled val="1"/>
        </dgm:presLayoutVars>
      </dgm:prSet>
      <dgm:spPr/>
    </dgm:pt>
    <dgm:pt modelId="{F1B7BDB4-5342-E44F-962A-7AC815EECF47}" type="pres">
      <dgm:prSet presAssocID="{88005FA8-C4D4-C44B-AF16-B6D16651A646}" presName="circleA" presStyleLbl="node1" presStyleIdx="4" presStyleCnt="5"/>
      <dgm:spPr/>
    </dgm:pt>
    <dgm:pt modelId="{AC29C479-7493-B04B-B134-67F902ADB997}" type="pres">
      <dgm:prSet presAssocID="{88005FA8-C4D4-C44B-AF16-B6D16651A646}" presName="spaceA" presStyleCnt="0"/>
      <dgm:spPr/>
    </dgm:pt>
  </dgm:ptLst>
  <dgm:cxnLst>
    <dgm:cxn modelId="{544EB70D-4213-754C-BACA-69866E65B45E}" type="presOf" srcId="{88005FA8-C4D4-C44B-AF16-B6D16651A646}" destId="{EABC6594-1713-9145-9037-2880E151FD5A}" srcOrd="0" destOrd="0" presId="urn:microsoft.com/office/officeart/2005/8/layout/hProcess11"/>
    <dgm:cxn modelId="{E58C2510-6C11-0E4F-9C33-30C29C481645}" type="presOf" srcId="{AF891642-B0F4-E246-9FB7-0CDD9C1075FD}" destId="{45340805-6DAB-F94B-8F9F-64A6E04CCAC1}" srcOrd="0" destOrd="0" presId="urn:microsoft.com/office/officeart/2005/8/layout/hProcess11"/>
    <dgm:cxn modelId="{55FB7534-A926-8149-BB92-1C9747C18B14}" type="presOf" srcId="{F637292E-62B3-6D47-8453-4971A8F93258}" destId="{F879743A-369A-EC4A-88F7-C4211BA8A0E7}" srcOrd="0" destOrd="0" presId="urn:microsoft.com/office/officeart/2005/8/layout/hProcess11"/>
    <dgm:cxn modelId="{C3CDC83B-EFA0-ED4A-833D-99B13ADE1C2A}" srcId="{F637292E-62B3-6D47-8453-4971A8F93258}" destId="{88005FA8-C4D4-C44B-AF16-B6D16651A646}" srcOrd="4" destOrd="0" parTransId="{FEAFA85E-7156-3E4D-98EB-CEB4EFE35C40}" sibTransId="{913212C0-BBC4-FF4B-A91B-FC48E8F65EFA}"/>
    <dgm:cxn modelId="{E8D61754-0A17-DA4A-9F71-8E9F8F216778}" type="presOf" srcId="{4C6E0D90-5188-6742-A786-4C01058C327F}" destId="{D63AC844-EB97-4943-A157-9AB2C2FA99AC}" srcOrd="0" destOrd="0" presId="urn:microsoft.com/office/officeart/2005/8/layout/hProcess11"/>
    <dgm:cxn modelId="{3D25736A-574F-7248-87EA-5E43EABC70FA}" srcId="{F637292E-62B3-6D47-8453-4971A8F93258}" destId="{7B63A511-EB08-BB4E-9684-0F26F058F611}" srcOrd="2" destOrd="0" parTransId="{29294F6E-C4C1-7641-9988-0576EC8CF73C}" sibTransId="{E4FECC54-4025-1A49-BCB9-AB6EBDFC71DA}"/>
    <dgm:cxn modelId="{02FAB276-085D-0E41-9B07-90E83D87FA15}" type="presOf" srcId="{8CD2AB66-3218-9F4A-8B8B-B10790146A7B}" destId="{39339725-6445-8447-8462-7FF98B1D2DB3}" srcOrd="0" destOrd="0" presId="urn:microsoft.com/office/officeart/2005/8/layout/hProcess11"/>
    <dgm:cxn modelId="{3B246883-4861-4047-B2DA-39FB5DA4ACC2}" srcId="{F637292E-62B3-6D47-8453-4971A8F93258}" destId="{4C6E0D90-5188-6742-A786-4C01058C327F}" srcOrd="3" destOrd="0" parTransId="{B482954A-FEBF-9E46-8BF2-14F77E9F1586}" sibTransId="{A8C7AD5A-295A-0148-BAE4-A5AEB33C533A}"/>
    <dgm:cxn modelId="{4C37B585-AE47-104A-A2A9-168B14AE092C}" srcId="{F637292E-62B3-6D47-8453-4971A8F93258}" destId="{8CD2AB66-3218-9F4A-8B8B-B10790146A7B}" srcOrd="0" destOrd="0" parTransId="{3BADEEDB-33B0-DF40-8DE1-45B5F74769E2}" sibTransId="{30910406-0FC7-A746-908C-CF324346609E}"/>
    <dgm:cxn modelId="{AA03ABA9-2BE7-994E-A930-6DC1AAFE3C90}" srcId="{F637292E-62B3-6D47-8453-4971A8F93258}" destId="{AF891642-B0F4-E246-9FB7-0CDD9C1075FD}" srcOrd="1" destOrd="0" parTransId="{7F21C99F-7E51-9143-BD2C-7ADCBB029724}" sibTransId="{896CAA4D-5F2D-FF4E-8791-78E673D12773}"/>
    <dgm:cxn modelId="{F5424FB0-9544-0048-BF82-B7A7ED6F0C46}" type="presOf" srcId="{7B63A511-EB08-BB4E-9684-0F26F058F611}" destId="{6CFB8BA2-4DB7-B349-968A-3C1E67EB2033}" srcOrd="0" destOrd="0" presId="urn:microsoft.com/office/officeart/2005/8/layout/hProcess11"/>
    <dgm:cxn modelId="{2D89E67C-13EE-2A47-9739-40D7915CD65F}" type="presParOf" srcId="{F879743A-369A-EC4A-88F7-C4211BA8A0E7}" destId="{12540B4C-2C2E-0A48-B07E-800884B62525}" srcOrd="0" destOrd="0" presId="urn:microsoft.com/office/officeart/2005/8/layout/hProcess11"/>
    <dgm:cxn modelId="{3F110154-95DE-9148-8EB7-26D26EC42539}" type="presParOf" srcId="{F879743A-369A-EC4A-88F7-C4211BA8A0E7}" destId="{F36EE714-2BF4-7044-8135-9A580EB7FFDF}" srcOrd="1" destOrd="0" presId="urn:microsoft.com/office/officeart/2005/8/layout/hProcess11"/>
    <dgm:cxn modelId="{16C9142D-8AAF-7C42-BCE6-C3FD8B27CE3C}" type="presParOf" srcId="{F36EE714-2BF4-7044-8135-9A580EB7FFDF}" destId="{1F112623-B9DA-024A-9191-2EC9F507A92D}" srcOrd="0" destOrd="0" presId="urn:microsoft.com/office/officeart/2005/8/layout/hProcess11"/>
    <dgm:cxn modelId="{704F108A-0E42-4145-B3E5-5FB38D9904B9}" type="presParOf" srcId="{1F112623-B9DA-024A-9191-2EC9F507A92D}" destId="{39339725-6445-8447-8462-7FF98B1D2DB3}" srcOrd="0" destOrd="0" presId="urn:microsoft.com/office/officeart/2005/8/layout/hProcess11"/>
    <dgm:cxn modelId="{D4930237-9AEB-E540-918F-7106DDB777BD}" type="presParOf" srcId="{1F112623-B9DA-024A-9191-2EC9F507A92D}" destId="{451B3323-B7B8-444B-96F7-DA48EF111DA9}" srcOrd="1" destOrd="0" presId="urn:microsoft.com/office/officeart/2005/8/layout/hProcess11"/>
    <dgm:cxn modelId="{D6530796-46A1-4D44-9D82-B0453053A602}" type="presParOf" srcId="{1F112623-B9DA-024A-9191-2EC9F507A92D}" destId="{74614556-E435-DF45-B9DE-A1B573702E19}" srcOrd="2" destOrd="0" presId="urn:microsoft.com/office/officeart/2005/8/layout/hProcess11"/>
    <dgm:cxn modelId="{86C3B2D0-C0DB-6A4F-8C9A-BE5A7245A1AA}" type="presParOf" srcId="{F36EE714-2BF4-7044-8135-9A580EB7FFDF}" destId="{63718077-BB13-0C4E-9F66-3AD5F0A2961C}" srcOrd="1" destOrd="0" presId="urn:microsoft.com/office/officeart/2005/8/layout/hProcess11"/>
    <dgm:cxn modelId="{09DF12F1-2639-AD42-BA3F-C9A14F565C29}" type="presParOf" srcId="{F36EE714-2BF4-7044-8135-9A580EB7FFDF}" destId="{CCD3A821-803B-A947-8B8C-9F81E8A0CB56}" srcOrd="2" destOrd="0" presId="urn:microsoft.com/office/officeart/2005/8/layout/hProcess11"/>
    <dgm:cxn modelId="{27A8EF83-054D-D94C-8848-F4CC00BB647A}" type="presParOf" srcId="{CCD3A821-803B-A947-8B8C-9F81E8A0CB56}" destId="{45340805-6DAB-F94B-8F9F-64A6E04CCAC1}" srcOrd="0" destOrd="0" presId="urn:microsoft.com/office/officeart/2005/8/layout/hProcess11"/>
    <dgm:cxn modelId="{55E72D5E-527B-DF45-820D-BE5C79708A88}" type="presParOf" srcId="{CCD3A821-803B-A947-8B8C-9F81E8A0CB56}" destId="{7E483EE6-99EB-B048-9C76-B1D2B1188C35}" srcOrd="1" destOrd="0" presId="urn:microsoft.com/office/officeart/2005/8/layout/hProcess11"/>
    <dgm:cxn modelId="{7B6004F1-00F3-4C41-9DD2-62C2ABF2A71B}" type="presParOf" srcId="{CCD3A821-803B-A947-8B8C-9F81E8A0CB56}" destId="{7929FD40-48B3-7C4E-9D63-A90818C46A15}" srcOrd="2" destOrd="0" presId="urn:microsoft.com/office/officeart/2005/8/layout/hProcess11"/>
    <dgm:cxn modelId="{4D7C7125-449A-394F-9C9B-B78932C6F085}" type="presParOf" srcId="{F36EE714-2BF4-7044-8135-9A580EB7FFDF}" destId="{B27DCE83-B90E-E14F-B222-399CF32E2678}" srcOrd="3" destOrd="0" presId="urn:microsoft.com/office/officeart/2005/8/layout/hProcess11"/>
    <dgm:cxn modelId="{18A957BC-8055-7A46-B6E4-554B52022AFB}" type="presParOf" srcId="{F36EE714-2BF4-7044-8135-9A580EB7FFDF}" destId="{67C0CCE1-8BE2-8E42-A7BD-C61AD1EB95F1}" srcOrd="4" destOrd="0" presId="urn:microsoft.com/office/officeart/2005/8/layout/hProcess11"/>
    <dgm:cxn modelId="{C60EC404-94D8-3544-A857-E55F1D171A06}" type="presParOf" srcId="{67C0CCE1-8BE2-8E42-A7BD-C61AD1EB95F1}" destId="{6CFB8BA2-4DB7-B349-968A-3C1E67EB2033}" srcOrd="0" destOrd="0" presId="urn:microsoft.com/office/officeart/2005/8/layout/hProcess11"/>
    <dgm:cxn modelId="{53305708-301D-C341-8FEB-A9FA3007025D}" type="presParOf" srcId="{67C0CCE1-8BE2-8E42-A7BD-C61AD1EB95F1}" destId="{DD964546-A77B-6C47-8CA6-6490EF70ABBD}" srcOrd="1" destOrd="0" presId="urn:microsoft.com/office/officeart/2005/8/layout/hProcess11"/>
    <dgm:cxn modelId="{44D89768-101B-B54A-85E6-264CCA1C5F5C}" type="presParOf" srcId="{67C0CCE1-8BE2-8E42-A7BD-C61AD1EB95F1}" destId="{21334B0C-A151-9F4E-98B5-BBBF7DE33081}" srcOrd="2" destOrd="0" presId="urn:microsoft.com/office/officeart/2005/8/layout/hProcess11"/>
    <dgm:cxn modelId="{9CB8008B-2285-AB43-BEA7-D44EF53F098B}" type="presParOf" srcId="{F36EE714-2BF4-7044-8135-9A580EB7FFDF}" destId="{9EA977E8-2F9E-A64A-988C-A69F67B28B93}" srcOrd="5" destOrd="0" presId="urn:microsoft.com/office/officeart/2005/8/layout/hProcess11"/>
    <dgm:cxn modelId="{028F27DE-110B-C54A-A55F-ACA8B1DA6C3D}" type="presParOf" srcId="{F36EE714-2BF4-7044-8135-9A580EB7FFDF}" destId="{BFAC8933-E994-994F-964A-A90FE4C4F0AC}" srcOrd="6" destOrd="0" presId="urn:microsoft.com/office/officeart/2005/8/layout/hProcess11"/>
    <dgm:cxn modelId="{C6ACE9B7-7C73-A74F-B74E-884199C59C8A}" type="presParOf" srcId="{BFAC8933-E994-994F-964A-A90FE4C4F0AC}" destId="{D63AC844-EB97-4943-A157-9AB2C2FA99AC}" srcOrd="0" destOrd="0" presId="urn:microsoft.com/office/officeart/2005/8/layout/hProcess11"/>
    <dgm:cxn modelId="{DD04A84B-7F54-1440-B844-C50C29AA3D4E}" type="presParOf" srcId="{BFAC8933-E994-994F-964A-A90FE4C4F0AC}" destId="{41F6D6C5-5A92-BF44-BA36-316D017A55C1}" srcOrd="1" destOrd="0" presId="urn:microsoft.com/office/officeart/2005/8/layout/hProcess11"/>
    <dgm:cxn modelId="{751DBDDF-9334-1F42-8CAC-AFACC3FDB2F3}" type="presParOf" srcId="{BFAC8933-E994-994F-964A-A90FE4C4F0AC}" destId="{97EF360B-1069-0D48-AA25-B0347C1CB56A}" srcOrd="2" destOrd="0" presId="urn:microsoft.com/office/officeart/2005/8/layout/hProcess11"/>
    <dgm:cxn modelId="{FB707C06-66FC-8D4D-B9C1-5D865BFD97AB}" type="presParOf" srcId="{F36EE714-2BF4-7044-8135-9A580EB7FFDF}" destId="{53497727-5CEC-534E-9555-52E5F3702B46}" srcOrd="7" destOrd="0" presId="urn:microsoft.com/office/officeart/2005/8/layout/hProcess11"/>
    <dgm:cxn modelId="{AB52B529-97C5-9D4C-9295-9B1A0A7AF4AA}" type="presParOf" srcId="{F36EE714-2BF4-7044-8135-9A580EB7FFDF}" destId="{F68D631D-6FC3-0A4E-B92A-94E4A3DA4D40}" srcOrd="8" destOrd="0" presId="urn:microsoft.com/office/officeart/2005/8/layout/hProcess11"/>
    <dgm:cxn modelId="{7D016DBB-3EEF-9647-901B-607DF845CF35}" type="presParOf" srcId="{F68D631D-6FC3-0A4E-B92A-94E4A3DA4D40}" destId="{EABC6594-1713-9145-9037-2880E151FD5A}" srcOrd="0" destOrd="0" presId="urn:microsoft.com/office/officeart/2005/8/layout/hProcess11"/>
    <dgm:cxn modelId="{07BAEFF5-5640-6E4B-9976-994DCBB8DDAA}" type="presParOf" srcId="{F68D631D-6FC3-0A4E-B92A-94E4A3DA4D40}" destId="{F1B7BDB4-5342-E44F-962A-7AC815EECF47}" srcOrd="1" destOrd="0" presId="urn:microsoft.com/office/officeart/2005/8/layout/hProcess11"/>
    <dgm:cxn modelId="{E4FC8C4A-CA46-5043-8F15-6D6B6518A0D7}" type="presParOf" srcId="{F68D631D-6FC3-0A4E-B92A-94E4A3DA4D40}" destId="{AC29C479-7493-B04B-B134-67F902ADB99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40B4C-2C2E-0A48-B07E-800884B62525}">
      <dsp:nvSpPr>
        <dsp:cNvPr id="0" name=""/>
        <dsp:cNvSpPr/>
      </dsp:nvSpPr>
      <dsp:spPr>
        <a:xfrm>
          <a:off x="0" y="808385"/>
          <a:ext cx="10515600" cy="107784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39725-6445-8447-8462-7FF98B1D2DB3}">
      <dsp:nvSpPr>
        <dsp:cNvPr id="0" name=""/>
        <dsp:cNvSpPr/>
      </dsp:nvSpPr>
      <dsp:spPr>
        <a:xfrm>
          <a:off x="4623" y="0"/>
          <a:ext cx="2399502" cy="107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Attach</a:t>
          </a:r>
          <a:r>
            <a:rPr lang="en-US" sz="1400" kern="1200" dirty="0"/>
            <a:t> </a:t>
          </a:r>
          <a:br>
            <a:rPr lang="en-US" sz="1400" kern="1200" dirty="0"/>
          </a:br>
          <a:r>
            <a:rPr lang="en-US" sz="1400" kern="1200" dirty="0"/>
            <a:t>(By CM or </a:t>
          </a:r>
          <a:r>
            <a:rPr lang="en-US" sz="1400" kern="1200" dirty="0" err="1"/>
            <a:t>Kubelet</a:t>
          </a:r>
          <a:r>
            <a:rPr lang="en-US" sz="1400" kern="1200" dirty="0"/>
            <a:t>)</a:t>
          </a:r>
        </a:p>
      </dsp:txBody>
      <dsp:txXfrm>
        <a:off x="4623" y="0"/>
        <a:ext cx="2399502" cy="1077846"/>
      </dsp:txXfrm>
    </dsp:sp>
    <dsp:sp modelId="{451B3323-B7B8-444B-96F7-DA48EF111DA9}">
      <dsp:nvSpPr>
        <dsp:cNvPr id="0" name=""/>
        <dsp:cNvSpPr/>
      </dsp:nvSpPr>
      <dsp:spPr>
        <a:xfrm>
          <a:off x="1069644" y="1212577"/>
          <a:ext cx="269461" cy="2694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40805-6DAB-F94B-8F9F-64A6E04CCAC1}">
      <dsp:nvSpPr>
        <dsp:cNvPr id="0" name=""/>
        <dsp:cNvSpPr/>
      </dsp:nvSpPr>
      <dsp:spPr>
        <a:xfrm>
          <a:off x="2445716" y="1616770"/>
          <a:ext cx="1763990" cy="107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Mount + Format</a:t>
          </a:r>
          <a:br>
            <a:rPr lang="en-US" sz="1400" kern="1200" dirty="0"/>
          </a:br>
          <a:r>
            <a:rPr lang="en-US" sz="1400" kern="1200" dirty="0"/>
            <a:t>(always on the node)</a:t>
          </a:r>
        </a:p>
      </dsp:txBody>
      <dsp:txXfrm>
        <a:off x="2445716" y="1616770"/>
        <a:ext cx="1763990" cy="1077846"/>
      </dsp:txXfrm>
    </dsp:sp>
    <dsp:sp modelId="{7E483EE6-99EB-B048-9C76-B1D2B1188C35}">
      <dsp:nvSpPr>
        <dsp:cNvPr id="0" name=""/>
        <dsp:cNvSpPr/>
      </dsp:nvSpPr>
      <dsp:spPr>
        <a:xfrm>
          <a:off x="3192981" y="1212577"/>
          <a:ext cx="269461" cy="2694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B8BA2-4DB7-B349-968A-3C1E67EB2033}">
      <dsp:nvSpPr>
        <dsp:cNvPr id="0" name=""/>
        <dsp:cNvSpPr/>
      </dsp:nvSpPr>
      <dsp:spPr>
        <a:xfrm>
          <a:off x="4251297" y="0"/>
          <a:ext cx="1325548" cy="107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(Pod Running)</a:t>
          </a:r>
        </a:p>
      </dsp:txBody>
      <dsp:txXfrm>
        <a:off x="4251297" y="0"/>
        <a:ext cx="1325548" cy="1077846"/>
      </dsp:txXfrm>
    </dsp:sp>
    <dsp:sp modelId="{DD964546-A77B-6C47-8CA6-6490EF70ABBD}">
      <dsp:nvSpPr>
        <dsp:cNvPr id="0" name=""/>
        <dsp:cNvSpPr/>
      </dsp:nvSpPr>
      <dsp:spPr>
        <a:xfrm>
          <a:off x="4779341" y="1212577"/>
          <a:ext cx="269461" cy="2694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AC844-EB97-4943-A157-9AB2C2FA99AC}">
      <dsp:nvSpPr>
        <dsp:cNvPr id="0" name=""/>
        <dsp:cNvSpPr/>
      </dsp:nvSpPr>
      <dsp:spPr>
        <a:xfrm>
          <a:off x="5618436" y="1616770"/>
          <a:ext cx="1351301" cy="107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Unmount</a:t>
          </a:r>
          <a:br>
            <a:rPr lang="en-US" sz="1300" b="1" kern="1200" dirty="0"/>
          </a:br>
          <a:r>
            <a:rPr lang="en-US" sz="1300" kern="1200" dirty="0"/>
            <a:t> (always on the node)</a:t>
          </a:r>
        </a:p>
      </dsp:txBody>
      <dsp:txXfrm>
        <a:off x="5618436" y="1616770"/>
        <a:ext cx="1351301" cy="1077846"/>
      </dsp:txXfrm>
    </dsp:sp>
    <dsp:sp modelId="{41F6D6C5-5A92-BF44-BA36-316D017A55C1}">
      <dsp:nvSpPr>
        <dsp:cNvPr id="0" name=""/>
        <dsp:cNvSpPr/>
      </dsp:nvSpPr>
      <dsp:spPr>
        <a:xfrm>
          <a:off x="6159356" y="1212577"/>
          <a:ext cx="269461" cy="2694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C6594-1713-9145-9037-2880E151FD5A}">
      <dsp:nvSpPr>
        <dsp:cNvPr id="0" name=""/>
        <dsp:cNvSpPr/>
      </dsp:nvSpPr>
      <dsp:spPr>
        <a:xfrm>
          <a:off x="7011327" y="0"/>
          <a:ext cx="2448088" cy="107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Detach</a:t>
          </a:r>
          <a:r>
            <a:rPr lang="en-US" sz="1300" kern="1200" dirty="0"/>
            <a:t> </a:t>
          </a:r>
          <a:br>
            <a:rPr lang="en-US" sz="1300" kern="1200" dirty="0"/>
          </a:br>
          <a:r>
            <a:rPr lang="en-US" sz="1300" kern="1200" dirty="0"/>
            <a:t>(By CM or </a:t>
          </a:r>
          <a:r>
            <a:rPr lang="en-US" sz="1300" kern="1200" dirty="0" err="1"/>
            <a:t>Kubelet</a:t>
          </a:r>
          <a:r>
            <a:rPr lang="en-US" sz="1300" kern="1200" dirty="0"/>
            <a:t>)</a:t>
          </a:r>
        </a:p>
      </dsp:txBody>
      <dsp:txXfrm>
        <a:off x="7011327" y="0"/>
        <a:ext cx="2448088" cy="1077846"/>
      </dsp:txXfrm>
    </dsp:sp>
    <dsp:sp modelId="{F1B7BDB4-5342-E44F-962A-7AC815EECF47}">
      <dsp:nvSpPr>
        <dsp:cNvPr id="0" name=""/>
        <dsp:cNvSpPr/>
      </dsp:nvSpPr>
      <dsp:spPr>
        <a:xfrm>
          <a:off x="8100641" y="1212577"/>
          <a:ext cx="269461" cy="2694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5C7B7-BB1E-D448-9F27-D29185668CE8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FE876-9DFC-D448-8101-ACB1EF222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63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Really, there isn’t</a:t>
            </a:r>
          </a:p>
          <a:p>
            <a:r>
              <a:rPr lang="en-US" dirty="0"/>
              <a:t>Linux kernel does have “container” concepts, interface, nor </a:t>
            </a:r>
            <a:r>
              <a:rPr lang="en-US" dirty="0" err="1"/>
              <a:t>syscalls</a:t>
            </a:r>
            <a:endParaRPr lang="en-US" dirty="0"/>
          </a:p>
          <a:p>
            <a:r>
              <a:rPr lang="en-US" dirty="0"/>
              <a:t>What the kernel has is a set of tools, together they can isolate or “jail” a process. In other words kernel can run a process and limit what it can “see” or “do” to the system</a:t>
            </a:r>
          </a:p>
          <a:p>
            <a:r>
              <a:rPr lang="en-US" b="1" dirty="0"/>
              <a:t>These tools are</a:t>
            </a:r>
          </a:p>
          <a:p>
            <a:pPr lvl="1"/>
            <a:r>
              <a:rPr lang="en-US" b="1" dirty="0" err="1"/>
              <a:t>chroot</a:t>
            </a:r>
            <a:r>
              <a:rPr lang="en-US" dirty="0"/>
              <a:t>: start a process with different root filesystem</a:t>
            </a:r>
          </a:p>
          <a:p>
            <a:pPr lvl="1"/>
            <a:r>
              <a:rPr lang="en-US" b="1" dirty="0"/>
              <a:t>namespaces</a:t>
            </a:r>
            <a:r>
              <a:rPr lang="en-US" dirty="0"/>
              <a:t>: limit a process can “see” in terms of PID, UTS, network, mount, users, IPC…</a:t>
            </a:r>
          </a:p>
          <a:p>
            <a:pPr lvl="1"/>
            <a:r>
              <a:rPr lang="en-US" b="1" dirty="0" err="1"/>
              <a:t>cgroups</a:t>
            </a:r>
            <a:r>
              <a:rPr lang="en-US" dirty="0"/>
              <a:t>: limit resources that a process can “use”</a:t>
            </a:r>
          </a:p>
          <a:p>
            <a:pPr lvl="1"/>
            <a:r>
              <a:rPr lang="en-US" dirty="0"/>
              <a:t>Process capabilities: limit what a process can do “aggregated”</a:t>
            </a:r>
          </a:p>
          <a:p>
            <a:pPr lvl="1"/>
            <a:r>
              <a:rPr lang="en-US" b="1" dirty="0" err="1"/>
              <a:t>secomp</a:t>
            </a:r>
            <a:r>
              <a:rPr lang="en-US" dirty="0"/>
              <a:t>: limit the </a:t>
            </a:r>
            <a:r>
              <a:rPr lang="en-US" dirty="0" err="1"/>
              <a:t>syscalls</a:t>
            </a:r>
            <a:r>
              <a:rPr lang="en-US" dirty="0"/>
              <a:t> that a process can “call”</a:t>
            </a:r>
          </a:p>
          <a:p>
            <a:pPr lvl="1"/>
            <a:r>
              <a:rPr lang="en-US" b="1" dirty="0" err="1"/>
              <a:t>apparmor</a:t>
            </a:r>
            <a:r>
              <a:rPr lang="en-US" dirty="0"/>
              <a:t> and </a:t>
            </a:r>
            <a:r>
              <a:rPr lang="en-US" b="1" dirty="0" err="1"/>
              <a:t>selinux</a:t>
            </a:r>
            <a:r>
              <a:rPr lang="en-US" dirty="0"/>
              <a:t>: both are MAC to limit what a process can do to the system</a:t>
            </a:r>
          </a:p>
          <a:p>
            <a:r>
              <a:rPr lang="en-US" dirty="0"/>
              <a:t>--------</a:t>
            </a:r>
          </a:p>
          <a:p>
            <a:r>
              <a:rPr lang="en-US" dirty="0"/>
              <a:t>There is no “</a:t>
            </a:r>
            <a:r>
              <a:rPr lang="en-US" dirty="0" err="1"/>
              <a:t>createNS</a:t>
            </a:r>
            <a:r>
              <a:rPr lang="en-US" dirty="0"/>
              <a:t>” or “</a:t>
            </a:r>
            <a:r>
              <a:rPr lang="en-US" dirty="0" err="1"/>
              <a:t>addtoNS</a:t>
            </a:r>
            <a:r>
              <a:rPr lang="en-US" dirty="0"/>
              <a:t>” calls. You have to start a new process via </a:t>
            </a:r>
            <a:r>
              <a:rPr lang="en-US" b="1" dirty="0"/>
              <a:t>clone(2)</a:t>
            </a:r>
            <a:r>
              <a:rPr lang="en-US" dirty="0"/>
              <a:t> selectively creating or cloning namespaces from parent.</a:t>
            </a:r>
          </a:p>
          <a:p>
            <a:r>
              <a:rPr lang="en-US" dirty="0"/>
              <a:t>The namespace – and </a:t>
            </a:r>
            <a:r>
              <a:rPr lang="en-US" dirty="0" err="1"/>
              <a:t>chroot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/>
              <a:t> –  is held as long as there is a process in it. Folds once there is none</a:t>
            </a:r>
          </a:p>
          <a:p>
            <a:r>
              <a:rPr lang="en-US" dirty="0"/>
              <a:t>“Everything is a file” mantra </a:t>
            </a:r>
            <a:r>
              <a:rPr lang="en-US" i="1" dirty="0"/>
              <a:t>fails-a-little</a:t>
            </a:r>
            <a:r>
              <a:rPr lang="en-US" dirty="0"/>
              <a:t> because namespaces are configured via Guess what? … files</a:t>
            </a:r>
          </a:p>
          <a:p>
            <a:r>
              <a:rPr lang="en-US" dirty="0"/>
              <a:t>”Containing a Process” typically goes like:</a:t>
            </a:r>
          </a:p>
          <a:p>
            <a:pPr lvl="1"/>
            <a:r>
              <a:rPr lang="en-US" dirty="0"/>
              <a:t>Clone the current process by calling </a:t>
            </a:r>
            <a:r>
              <a:rPr lang="en-US" b="1" i="1" dirty="0"/>
              <a:t>clone(2) </a:t>
            </a:r>
            <a:r>
              <a:rPr lang="en-US" dirty="0"/>
              <a:t>into new namespace(s)</a:t>
            </a:r>
          </a:p>
          <a:p>
            <a:pPr lvl="1"/>
            <a:r>
              <a:rPr lang="en-US" dirty="0"/>
              <a:t>Setup the namespaces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chroot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Setup hostname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Setup network connection/routes/</a:t>
            </a:r>
            <a:r>
              <a:rPr lang="en-US" dirty="0" err="1"/>
              <a:t>iptables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Setup needed mount (sys, proc, dev, others)</a:t>
            </a:r>
          </a:p>
          <a:p>
            <a:pPr lvl="1"/>
            <a:r>
              <a:rPr lang="en-US" dirty="0"/>
              <a:t>Call </a:t>
            </a:r>
            <a:r>
              <a:rPr lang="en-US" b="1" dirty="0" err="1"/>
              <a:t>execve</a:t>
            </a:r>
            <a:r>
              <a:rPr lang="en-US" b="1" dirty="0"/>
              <a:t>(2) </a:t>
            </a:r>
            <a:r>
              <a:rPr lang="en-US" dirty="0"/>
              <a:t>to replace current process with different executable</a:t>
            </a:r>
          </a:p>
          <a:p>
            <a:r>
              <a:rPr lang="en-US" dirty="0"/>
              <a:t>You can do the same on shell using </a:t>
            </a:r>
            <a:r>
              <a:rPr lang="en-US" dirty="0" err="1"/>
              <a:t>unshare</a:t>
            </a:r>
            <a:r>
              <a:rPr lang="en-US" dirty="0"/>
              <a:t>(1) and </a:t>
            </a:r>
            <a:r>
              <a:rPr lang="en-US" dirty="0" err="1"/>
              <a:t>chroot</a:t>
            </a:r>
            <a:r>
              <a:rPr lang="en-US" dirty="0"/>
              <a:t>(1)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FE876-9DFC-D448-8101-ACB1EF222D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8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tools and controls we talked about earlier apply on pods/containers according to pod/container SPEC. not everything is applied the same way.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Sandbox is always tied to network namespace (and UTS). </a:t>
            </a:r>
          </a:p>
          <a:p>
            <a:pPr marL="171450" indent="-171450">
              <a:buFontTx/>
              <a:buChar char="-"/>
            </a:pPr>
            <a:r>
              <a:rPr lang="en-US" dirty="0"/>
              <a:t>Mount namespace is always isolated (not only for </a:t>
            </a:r>
            <a:r>
              <a:rPr lang="en-US" dirty="0" err="1"/>
              <a:t>vol</a:t>
            </a:r>
            <a:r>
              <a:rPr lang="en-US" dirty="0"/>
              <a:t> drivers, but for OCI images to be </a:t>
            </a:r>
            <a:r>
              <a:rPr lang="en-US" dirty="0" err="1"/>
              <a:t>chrooted</a:t>
            </a:r>
            <a:r>
              <a:rPr lang="en-US" dirty="0"/>
              <a:t> for execution). Pseudo files are mounted in each mount namespaces (otherwise tools `free` or `</a:t>
            </a:r>
            <a:r>
              <a:rPr lang="en-US" dirty="0" err="1"/>
              <a:t>lsblk</a:t>
            </a:r>
            <a:r>
              <a:rPr lang="en-US" dirty="0"/>
              <a:t>` will break. They were never designed to run in a different mount namespace).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Kubelet</a:t>
            </a:r>
            <a:r>
              <a:rPr lang="en-US" dirty="0"/>
              <a:t> rewrites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resolv.conf</a:t>
            </a:r>
            <a:r>
              <a:rPr lang="en-US" dirty="0"/>
              <a:t> for each container (yes in every mount namespace)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Pid</a:t>
            </a:r>
            <a:r>
              <a:rPr lang="en-US" dirty="0"/>
              <a:t>/</a:t>
            </a:r>
            <a:r>
              <a:rPr lang="en-US" dirty="0" err="1"/>
              <a:t>ipc</a:t>
            </a:r>
            <a:r>
              <a:rPr lang="en-US" dirty="0"/>
              <a:t> can run in: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Isolated, per container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Shared with all containers in pod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Host shared </a:t>
            </a:r>
          </a:p>
          <a:p>
            <a:pPr marL="171450" lvl="0" indent="-171450">
              <a:buFontTx/>
              <a:buChar char="-"/>
            </a:pPr>
            <a:r>
              <a:rPr lang="en-US" dirty="0" err="1"/>
              <a:t>Cgroups</a:t>
            </a:r>
            <a:r>
              <a:rPr lang="en-US" dirty="0"/>
              <a:t>, </a:t>
            </a:r>
            <a:r>
              <a:rPr lang="en-US" dirty="0" err="1"/>
              <a:t>apparour</a:t>
            </a:r>
            <a:r>
              <a:rPr lang="en-US" dirty="0"/>
              <a:t>, </a:t>
            </a:r>
            <a:r>
              <a:rPr lang="en-US" dirty="0" err="1"/>
              <a:t>selinux</a:t>
            </a:r>
            <a:r>
              <a:rPr lang="en-US" dirty="0"/>
              <a:t>, caps are applied on per containers either via spec or via stuff like </a:t>
            </a:r>
            <a:r>
              <a:rPr lang="en-US" dirty="0" err="1"/>
              <a:t>PodSecurityPolicies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User namespace remapping is per container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“Pause container” is needed for: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Allowing containers to restart happily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Perform </a:t>
            </a:r>
            <a:r>
              <a:rPr lang="en-US" dirty="0" err="1"/>
              <a:t>waitpid</a:t>
            </a:r>
            <a:r>
              <a:rPr lang="en-US" dirty="0"/>
              <a:t>() on exited containers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FE876-9DFC-D448-8101-ACB1EF222D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1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Kubernetes is a DSC system. Each of the above steps is executed by a “controller” that: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List+watch</a:t>
            </a:r>
            <a:r>
              <a:rPr lang="en-US" dirty="0"/>
              <a:t> objects of interest.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Performs a merge between “desired state of the world”, “current state of the world” and applies the delta on “current state of the world”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Because of the varying nature each controls. Some controls can apply the state changes concurrently (scheduling), others don’t (volume)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FE876-9DFC-D448-8101-ACB1EF222D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0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above lifecycle does not include create/delete for PV (or in relation to PVC)</a:t>
            </a:r>
          </a:p>
          <a:p>
            <a:r>
              <a:rPr lang="en-US" dirty="0"/>
              <a:t>The above is the same for all CSI/</a:t>
            </a:r>
            <a:r>
              <a:rPr lang="en-US" dirty="0" err="1"/>
              <a:t>Intree</a:t>
            </a:r>
            <a:r>
              <a:rPr lang="en-US" dirty="0"/>
              <a:t>/</a:t>
            </a:r>
            <a:r>
              <a:rPr lang="en-US" dirty="0" err="1"/>
              <a:t>flexvol</a:t>
            </a:r>
            <a:r>
              <a:rPr lang="en-US" dirty="0"/>
              <a:t> though calls are made differently (</a:t>
            </a:r>
            <a:r>
              <a:rPr lang="en-US" dirty="0" err="1"/>
              <a:t>flexvol</a:t>
            </a:r>
            <a:r>
              <a:rPr lang="en-US" dirty="0"/>
              <a:t>: exec </a:t>
            </a:r>
            <a:r>
              <a:rPr lang="en-US" dirty="0" err="1"/>
              <a:t>csi</a:t>
            </a:r>
            <a:r>
              <a:rPr lang="en-US" dirty="0"/>
              <a:t>: </a:t>
            </a:r>
            <a:r>
              <a:rPr lang="en-US" dirty="0" err="1"/>
              <a:t>grpc</a:t>
            </a:r>
            <a:r>
              <a:rPr lang="en-US" dirty="0"/>
              <a:t>)</a:t>
            </a:r>
          </a:p>
          <a:p>
            <a:r>
              <a:rPr lang="en-US" dirty="0"/>
              <a:t>Not all volumes require attach/detach some volumes are directly mountable</a:t>
            </a:r>
          </a:p>
          <a:p>
            <a:r>
              <a:rPr lang="en-US" dirty="0"/>
              <a:t>Slightly different for block devices, but pretty much the same</a:t>
            </a:r>
          </a:p>
          <a:p>
            <a:endParaRPr lang="en-US" dirty="0"/>
          </a:p>
          <a:p>
            <a:r>
              <a:rPr lang="en-US" dirty="0"/>
              <a:t>** expanding on device plugins is left for you.. One hint: it is per container not per pod **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FE876-9DFC-D448-8101-ACB1EF222D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3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`New pod` -&gt; result of </a:t>
            </a:r>
            <a:r>
              <a:rPr lang="en-US" dirty="0" err="1"/>
              <a:t>apiserver</a:t>
            </a:r>
            <a:r>
              <a:rPr lang="en-US" dirty="0"/>
              <a:t> state sync or static pods (aka mirror pod)</a:t>
            </a:r>
          </a:p>
          <a:p>
            <a:r>
              <a:rPr lang="en-US" dirty="0"/>
              <a:t>`start container` is in a sync look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FE876-9DFC-D448-8101-ACB1EF222D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94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Stop a user container in a pod =&gt; pod sandbox still there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Stop pause container in a pod =&gt; </a:t>
            </a:r>
            <a:r>
              <a:rPr lang="en-US"/>
              <a:t>pod sandbox is gone, and is recreated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FE876-9DFC-D448-8101-ACB1EF222D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4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77F0-149C-DF4A-BECF-527555888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A9D53-4691-A542-AA19-98D925278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EE177-A4A6-724B-804E-1F84B76C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CD02-050D-9E4E-A378-16EAAB394A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1DA99-B83C-944B-90FA-A4B4D8F6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D4B6A-D2C8-384A-9224-3CE530A6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F64E-F4C3-7247-B4F3-19C609AC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0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4511-4A11-AB47-813B-D9BA86B4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B34EC-F082-024B-810C-4A101DB1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BAA16-BBCA-3E41-9626-9CE1E696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CD02-050D-9E4E-A378-16EAAB394A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AB37B-694E-8949-BECF-6AE05E89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8A449-CC02-3844-9F03-C2C7422E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F64E-F4C3-7247-B4F3-19C609AC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3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7374-8576-6447-A934-FFF8F0B91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5A36A-FB2A-3C41-B877-13D3C8950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42889-F8B5-CB49-92B1-489C457C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CD02-050D-9E4E-A378-16EAAB394A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C0E5-9379-214C-B369-395B61AB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3ECC2-4D86-5447-BE8C-F62945DF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F64E-F4C3-7247-B4F3-19C609AC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3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8471-E13D-E545-A563-95DA678D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363E-06B5-F941-BB7E-8DB7A7A3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9B73-B8DC-CF41-B210-23908316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CD02-050D-9E4E-A378-16EAAB394A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53A17-1F23-BA42-8C9B-9B3741A5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E94BB-E059-B34E-B011-014CE2BF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F64E-F4C3-7247-B4F3-19C609AC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6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AA3D-8C2C-2243-98B1-637759A8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A46A-7D78-4E4D-B741-EA7578B35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F5E6-A0C2-C14D-AC1C-404A8A5D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CD02-050D-9E4E-A378-16EAAB394A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B8888-8938-2F46-AAD7-064BCF48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2151-A6F4-0843-919E-8D141BEB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F64E-F4C3-7247-B4F3-19C609AC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4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2419-C65E-8F49-BB81-80027ED6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4CEF-AA19-A94A-BC8B-7A1846A49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8B2A5-2332-0140-971E-7DDD39B17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43A51-FF75-A84F-B811-A04CCDC5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CD02-050D-9E4E-A378-16EAAB394A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424E2-C01E-E341-AEF8-EA8A226B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89E82-5E2B-D14B-9447-1F12EEDE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F64E-F4C3-7247-B4F3-19C609AC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7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11C9-ED49-9F4B-8DCC-C57C839C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BDE8F-6CFC-2044-BCA0-E46AB4CB9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EA142-DF5D-E54F-A2A0-E9AAD4FD2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15791-66B0-A644-8058-8E5F7F19D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CFD65-828C-2F4E-9AF0-24967B3CE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AF678-0C24-F64D-A86C-B8C1AEE3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CD02-050D-9E4E-A378-16EAAB394A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23EC4-AC7E-7746-A8A0-85A6D6AA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179D4-EEB2-C245-B078-570E1C0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F64E-F4C3-7247-B4F3-19C609AC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DA59-DEA0-1B47-A411-7CA7656F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4D557-E16A-1240-8A89-6617BCC5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CD02-050D-9E4E-A378-16EAAB394A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693BC-A616-D648-8B5B-C2480545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EE252-880E-EE4A-99EA-28CFC9F7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F64E-F4C3-7247-B4F3-19C609AC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7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D9905-C8B4-0A43-8376-DFA7AFCB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CD02-050D-9E4E-A378-16EAAB394A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F626F-CA9C-2E45-ABCC-D946CF34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E59E0-AADF-1342-9F59-109C2BB4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F64E-F4C3-7247-B4F3-19C609AC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9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71CB-96E8-8A43-9804-C3A1E2D0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B7B39-9B6C-1F4C-957E-F8160B3F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D30FC-03F0-024C-9E5A-F1E944B6D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D0797-6668-DF42-881B-136ADAA7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CD02-050D-9E4E-A378-16EAAB394A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35CDF-5595-1947-974C-07D89315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89E34-0BE3-0642-88C7-129506A6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F64E-F4C3-7247-B4F3-19C609AC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2082-5DB5-F840-A4B0-15E0D46E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3D367-6D17-3148-8073-687C06E3B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DE85B-3B77-6D4E-B0FF-9A412E829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D6D48-AAE1-9A45-856A-8AD32526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CD02-050D-9E4E-A378-16EAAB394A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ABD0B-51F2-2841-B9DD-8C9B8417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46990-9EF0-D246-A864-281DE41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F64E-F4C3-7247-B4F3-19C609AC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0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3BAF8-38C9-9841-A225-CD9A7C2D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DE042-C0A1-8147-A68B-2BC44F9F2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A8115-FAD7-574E-A91A-BDC270FD5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BCD02-050D-9E4E-A378-16EAAB394A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D52C5-55FD-1445-98B9-377F15DB1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39A6-4E1A-B24C-A5D4-2266AB2B7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7F64E-F4C3-7247-B4F3-19C609AC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0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416F-16C3-AB40-9ED5-FFC018853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 pod lifecycle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C7E25-6EC5-6543-9935-CAFB48FE9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1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D5EDE4-D9EA-964A-B733-0614A4FB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 “container”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C5337-8F90-E841-9505-ABB345B35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25864-01F6-E446-A177-E044F224A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593" y="1445420"/>
            <a:ext cx="6599489" cy="494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3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9578-3283-8D43-A66F-79BDAD5E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Your first “container”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32E00-76E5-AF49-9451-46DC9564A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3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C2B6-285F-F94B-917A-B472D647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my pod!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64430E5-5954-0846-A216-966155DFDE60}"/>
              </a:ext>
            </a:extLst>
          </p:cNvPr>
          <p:cNvSpPr/>
          <p:nvPr/>
        </p:nvSpPr>
        <p:spPr>
          <a:xfrm>
            <a:off x="2554941" y="1690688"/>
            <a:ext cx="6373906" cy="2451006"/>
          </a:xfrm>
          <a:prstGeom prst="roundRect">
            <a:avLst>
              <a:gd name="adj" fmla="val 2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Network Namespace (sandbox)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EB5688-90AB-3041-9973-E91CDD172B9D}"/>
              </a:ext>
            </a:extLst>
          </p:cNvPr>
          <p:cNvSpPr/>
          <p:nvPr/>
        </p:nvSpPr>
        <p:spPr>
          <a:xfrm>
            <a:off x="2958353" y="2501154"/>
            <a:ext cx="5446059" cy="914400"/>
          </a:xfrm>
          <a:prstGeom prst="roundRect">
            <a:avLst>
              <a:gd name="adj" fmla="val 512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37E8DF-C430-2C4A-972A-CE9B9D1E9D28}"/>
              </a:ext>
            </a:extLst>
          </p:cNvPr>
          <p:cNvSpPr/>
          <p:nvPr/>
        </p:nvSpPr>
        <p:spPr>
          <a:xfrm>
            <a:off x="3018864" y="2625258"/>
            <a:ext cx="5446059" cy="914400"/>
          </a:xfrm>
          <a:prstGeom prst="roundRect">
            <a:avLst>
              <a:gd name="adj" fmla="val 512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D3E08C-B92E-7043-950F-135797471BC6}"/>
              </a:ext>
            </a:extLst>
          </p:cNvPr>
          <p:cNvSpPr txBox="1"/>
          <p:nvPr/>
        </p:nvSpPr>
        <p:spPr>
          <a:xfrm>
            <a:off x="309281" y="4141694"/>
            <a:ext cx="229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ISOLATED/HOST net namespace. UTS follows accordingly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857386-620F-1745-8D1B-41A6E94CBE31}"/>
              </a:ext>
            </a:extLst>
          </p:cNvPr>
          <p:cNvCxnSpPr>
            <a:cxnSpLocks/>
          </p:cNvCxnSpPr>
          <p:nvPr/>
        </p:nvCxnSpPr>
        <p:spPr>
          <a:xfrm flipH="1" flipV="1">
            <a:off x="8464923" y="3321424"/>
            <a:ext cx="2494430" cy="10219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1361F7-73BC-BD41-BA05-97AECBDA6E18}"/>
              </a:ext>
            </a:extLst>
          </p:cNvPr>
          <p:cNvCxnSpPr>
            <a:cxnSpLocks/>
          </p:cNvCxnSpPr>
          <p:nvPr/>
        </p:nvCxnSpPr>
        <p:spPr>
          <a:xfrm flipV="1">
            <a:off x="954741" y="3082458"/>
            <a:ext cx="1600199" cy="105923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E26AB4-0B7F-6D49-A46C-0A9EBDA695F0}"/>
              </a:ext>
            </a:extLst>
          </p:cNvPr>
          <p:cNvSpPr txBox="1"/>
          <p:nvPr/>
        </p:nvSpPr>
        <p:spPr>
          <a:xfrm>
            <a:off x="10011335" y="4343400"/>
            <a:ext cx="189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ISOLATED mount namespace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506D84-D96E-B94E-B0EC-8435C454F7C4}"/>
              </a:ext>
            </a:extLst>
          </p:cNvPr>
          <p:cNvCxnSpPr>
            <a:cxnSpLocks/>
          </p:cNvCxnSpPr>
          <p:nvPr/>
        </p:nvCxnSpPr>
        <p:spPr>
          <a:xfrm flipV="1">
            <a:off x="4561914" y="4136947"/>
            <a:ext cx="0" cy="117464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866F50-7AF5-DF44-845F-4F29943D847D}"/>
              </a:ext>
            </a:extLst>
          </p:cNvPr>
          <p:cNvSpPr txBox="1"/>
          <p:nvPr/>
        </p:nvSpPr>
        <p:spPr>
          <a:xfrm>
            <a:off x="3785345" y="5311588"/>
            <a:ext cx="2736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HOST/SHARED/ISOLATED (per container) isolated </a:t>
            </a:r>
            <a:r>
              <a:rPr lang="en-US" dirty="0" err="1"/>
              <a:t>pid</a:t>
            </a:r>
            <a:r>
              <a:rPr lang="en-US" dirty="0"/>
              <a:t>/</a:t>
            </a:r>
            <a:r>
              <a:rPr lang="en-US" dirty="0" err="1"/>
              <a:t>ipc</a:t>
            </a:r>
            <a:r>
              <a:rPr lang="en-US" dirty="0"/>
              <a:t> namespace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5BA5-C89C-A64B-8D0B-9A952347DCB4}"/>
              </a:ext>
            </a:extLst>
          </p:cNvPr>
          <p:cNvCxnSpPr>
            <a:cxnSpLocks/>
          </p:cNvCxnSpPr>
          <p:nvPr/>
        </p:nvCxnSpPr>
        <p:spPr>
          <a:xfrm flipH="1">
            <a:off x="8464923" y="2227682"/>
            <a:ext cx="2180665" cy="61316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49F911-893C-4844-BD16-D45F6B0359B5}"/>
              </a:ext>
            </a:extLst>
          </p:cNvPr>
          <p:cNvSpPr txBox="1"/>
          <p:nvPr/>
        </p:nvSpPr>
        <p:spPr>
          <a:xfrm>
            <a:off x="9758081" y="1581351"/>
            <a:ext cx="189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namespace remapping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57E3D7-F5CF-5542-A806-92CBF4FF8543}"/>
              </a:ext>
            </a:extLst>
          </p:cNvPr>
          <p:cNvCxnSpPr>
            <a:cxnSpLocks/>
          </p:cNvCxnSpPr>
          <p:nvPr/>
        </p:nvCxnSpPr>
        <p:spPr>
          <a:xfrm flipH="1">
            <a:off x="6128729" y="1185317"/>
            <a:ext cx="619453" cy="13158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20DEEA-E822-9642-96D6-538CA1FC7684}"/>
              </a:ext>
            </a:extLst>
          </p:cNvPr>
          <p:cNvSpPr txBox="1"/>
          <p:nvPr/>
        </p:nvSpPr>
        <p:spPr>
          <a:xfrm>
            <a:off x="6128729" y="543556"/>
            <a:ext cx="258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Cgroups</a:t>
            </a:r>
            <a:r>
              <a:rPr lang="en-US" dirty="0"/>
              <a:t>, </a:t>
            </a:r>
            <a:r>
              <a:rPr lang="en-US" dirty="0" err="1"/>
              <a:t>apparmor</a:t>
            </a:r>
            <a:r>
              <a:rPr lang="en-US" dirty="0"/>
              <a:t>, </a:t>
            </a:r>
            <a:r>
              <a:rPr lang="en-US" dirty="0" err="1"/>
              <a:t>selinux</a:t>
            </a:r>
            <a:r>
              <a:rPr lang="en-US" dirty="0"/>
              <a:t>, caps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DC7C83D-E12E-0B47-B01C-B54BC366B216}"/>
              </a:ext>
            </a:extLst>
          </p:cNvPr>
          <p:cNvSpPr/>
          <p:nvPr/>
        </p:nvSpPr>
        <p:spPr>
          <a:xfrm>
            <a:off x="7988775" y="1756297"/>
            <a:ext cx="831273" cy="543766"/>
          </a:xfrm>
          <a:prstGeom prst="roundRect">
            <a:avLst>
              <a:gd name="adj" fmla="val 512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17B477-EA2E-FA45-A1C8-F48E88B05FB8}"/>
              </a:ext>
            </a:extLst>
          </p:cNvPr>
          <p:cNvCxnSpPr>
            <a:cxnSpLocks/>
          </p:cNvCxnSpPr>
          <p:nvPr/>
        </p:nvCxnSpPr>
        <p:spPr>
          <a:xfrm flipH="1">
            <a:off x="8619965" y="1022893"/>
            <a:ext cx="619452" cy="7449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F90002-C32B-8C48-AD2C-9A3EDF218CD6}"/>
              </a:ext>
            </a:extLst>
          </p:cNvPr>
          <p:cNvSpPr txBox="1"/>
          <p:nvPr/>
        </p:nvSpPr>
        <p:spPr>
          <a:xfrm>
            <a:off x="8901777" y="365125"/>
            <a:ext cx="275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Waitpid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holds the sandbox together</a:t>
            </a:r>
          </a:p>
        </p:txBody>
      </p:sp>
    </p:spTree>
    <p:extLst>
      <p:ext uri="{BB962C8B-B14F-4D97-AF65-F5344CB8AC3E}">
        <p14:creationId xmlns:p14="http://schemas.microsoft.com/office/powerpoint/2010/main" val="192968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EA7CA8-CBB3-534C-BB84-D548DE13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poor man’s pod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66C0D-32EA-0449-9D5B-3B239894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62A4-C803-7242-AE5C-85F9ACB3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Plane View of Pod Lifecycle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C49FD3-6D6C-6746-B15A-4F0A59DD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/>
              <a:t>Control Plane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Created</a:t>
            </a:r>
            <a:r>
              <a:rPr lang="en-US" dirty="0"/>
              <a:t>: All sync web-hooks has executed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Initialized</a:t>
            </a:r>
            <a:r>
              <a:rPr lang="en-US" dirty="0"/>
              <a:t>: All </a:t>
            </a:r>
            <a:r>
              <a:rPr lang="en-US" dirty="0" err="1"/>
              <a:t>async</a:t>
            </a:r>
            <a:r>
              <a:rPr lang="en-US" dirty="0"/>
              <a:t> initializers has executed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Scheduled</a:t>
            </a:r>
            <a:r>
              <a:rPr lang="en-US" dirty="0"/>
              <a:t>: Affinity/node selectors/allocate-able has been </a:t>
            </a:r>
            <a:r>
              <a:rPr lang="en-US" dirty="0" err="1"/>
              <a:t>calc</a:t>
            </a:r>
            <a:r>
              <a:rPr lang="en-US" dirty="0"/>
              <a:t>-ed.</a:t>
            </a:r>
          </a:p>
          <a:p>
            <a:pPr marL="0" indent="0">
              <a:buNone/>
            </a:pPr>
            <a:r>
              <a:rPr lang="en-US" b="1" u="sng" dirty="0"/>
              <a:t>Control Plane + </a:t>
            </a:r>
            <a:r>
              <a:rPr lang="en-US" b="1" u="sng" dirty="0" err="1"/>
              <a:t>kubelet</a:t>
            </a:r>
            <a:endParaRPr lang="en-US" b="1" u="sng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Volumes ready</a:t>
            </a:r>
            <a:r>
              <a:rPr lang="en-US" dirty="0"/>
              <a:t>: attach (central || not) + mount + format</a:t>
            </a:r>
          </a:p>
          <a:p>
            <a:pPr marL="0" indent="0">
              <a:buNone/>
            </a:pPr>
            <a:r>
              <a:rPr lang="en-US" b="1" u="sng" dirty="0" err="1"/>
              <a:t>kubelet</a:t>
            </a:r>
            <a:endParaRPr lang="en-US" b="1" u="sng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Devices ready</a:t>
            </a:r>
            <a:r>
              <a:rPr lang="en-US" dirty="0"/>
              <a:t>: call device plugins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Run Sandbox</a:t>
            </a:r>
            <a:r>
              <a:rPr lang="en-US" dirty="0"/>
              <a:t>: start network namespace via </a:t>
            </a:r>
            <a:r>
              <a:rPr lang="en-US" dirty="0" err="1"/>
              <a:t>cni</a:t>
            </a:r>
            <a:r>
              <a:rPr lang="en-US" dirty="0"/>
              <a:t> calls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Start/watch containers</a:t>
            </a:r>
            <a:r>
              <a:rPr lang="en-US" dirty="0"/>
              <a:t>: prop-</a:t>
            </a:r>
            <a:r>
              <a:rPr lang="en-US" dirty="0" err="1"/>
              <a:t>er</a:t>
            </a:r>
            <a:r>
              <a:rPr lang="en-US" dirty="0"/>
              <a:t> to perform </a:t>
            </a:r>
            <a:r>
              <a:rPr lang="en-US" dirty="0" err="1"/>
              <a:t>healthz</a:t>
            </a:r>
            <a:r>
              <a:rPr lang="en-US" dirty="0"/>
              <a:t>/restart failed containers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If pod was deleted, the entire process runs again from the top.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2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3647-CAF6-B24B-9A84-05C6AE39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“Volumes Ready”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5D0F23-A1F1-7040-9D42-CAD95A7F32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854838"/>
              </p:ext>
            </p:extLst>
          </p:nvPr>
        </p:nvGraphicFramePr>
        <p:xfrm>
          <a:off x="838200" y="2274203"/>
          <a:ext cx="10515600" cy="2694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DE3635-4654-934C-AEAA-329BC94AE7CB}"/>
              </a:ext>
            </a:extLst>
          </p:cNvPr>
          <p:cNvCxnSpPr>
            <a:cxnSpLocks/>
          </p:cNvCxnSpPr>
          <p:nvPr/>
        </p:nvCxnSpPr>
        <p:spPr>
          <a:xfrm flipV="1">
            <a:off x="3254357" y="3634560"/>
            <a:ext cx="0" cy="202437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ECED8C-2EFD-4245-9B01-1D260DEB60B6}"/>
              </a:ext>
            </a:extLst>
          </p:cNvPr>
          <p:cNvSpPr txBox="1"/>
          <p:nvPr/>
        </p:nvSpPr>
        <p:spPr>
          <a:xfrm>
            <a:off x="2305450" y="5740446"/>
            <a:ext cx="235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Gate: </a:t>
            </a:r>
            <a:r>
              <a:rPr lang="en-US" dirty="0" err="1"/>
              <a:t>Kubelet</a:t>
            </a:r>
            <a:r>
              <a:rPr lang="en-US" dirty="0"/>
              <a:t> execute </a:t>
            </a:r>
            <a:r>
              <a:rPr lang="en-US" dirty="0" err="1"/>
              <a:t>waitforattach</a:t>
            </a:r>
            <a:r>
              <a:rPr lang="en-US" dirty="0"/>
              <a:t>(…)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1A812-B380-494E-A5AE-27B8BB121C21}"/>
              </a:ext>
            </a:extLst>
          </p:cNvPr>
          <p:cNvCxnSpPr>
            <a:cxnSpLocks/>
          </p:cNvCxnSpPr>
          <p:nvPr/>
        </p:nvCxnSpPr>
        <p:spPr>
          <a:xfrm flipV="1">
            <a:off x="8072970" y="3548290"/>
            <a:ext cx="0" cy="202437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B45D07-8ED8-8047-AB43-2AC375E6BB81}"/>
              </a:ext>
            </a:extLst>
          </p:cNvPr>
          <p:cNvSpPr txBox="1"/>
          <p:nvPr/>
        </p:nvSpPr>
        <p:spPr>
          <a:xfrm>
            <a:off x="6942232" y="5666688"/>
            <a:ext cx="2495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Gate: CM check for </a:t>
            </a:r>
            <a:r>
              <a:rPr lang="en-US" dirty="0" err="1"/>
              <a:t>vol</a:t>
            </a:r>
            <a:r>
              <a:rPr lang="en-US" dirty="0"/>
              <a:t> is not ”in-use” in node spec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6F9E2A-0D94-FC4B-8BA1-6DB0C7D2B95E}"/>
              </a:ext>
            </a:extLst>
          </p:cNvPr>
          <p:cNvCxnSpPr>
            <a:cxnSpLocks/>
          </p:cNvCxnSpPr>
          <p:nvPr/>
        </p:nvCxnSpPr>
        <p:spPr>
          <a:xfrm>
            <a:off x="4168757" y="2398143"/>
            <a:ext cx="0" cy="102620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6B2082-7736-014D-A1F0-51788C655BC8}"/>
              </a:ext>
            </a:extLst>
          </p:cNvPr>
          <p:cNvSpPr txBox="1"/>
          <p:nvPr/>
        </p:nvSpPr>
        <p:spPr>
          <a:xfrm>
            <a:off x="3450056" y="1560378"/>
            <a:ext cx="1505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 </a:t>
            </a:r>
            <a:r>
              <a:rPr lang="en-US" dirty="0" err="1"/>
              <a:t>vol</a:t>
            </a:r>
            <a:br>
              <a:rPr lang="en-US" dirty="0"/>
            </a:br>
            <a:r>
              <a:rPr lang="en-US" dirty="0"/>
              <a:t> in use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99925D-DBA1-4E4A-989A-43CF6622F505}"/>
              </a:ext>
            </a:extLst>
          </p:cNvPr>
          <p:cNvCxnSpPr>
            <a:cxnSpLocks/>
          </p:cNvCxnSpPr>
          <p:nvPr/>
        </p:nvCxnSpPr>
        <p:spPr>
          <a:xfrm flipV="1">
            <a:off x="2054607" y="3847382"/>
            <a:ext cx="0" cy="7568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B637CB-A1AE-FA4D-9D5A-71C69F364D14}"/>
              </a:ext>
            </a:extLst>
          </p:cNvPr>
          <p:cNvSpPr txBox="1"/>
          <p:nvPr/>
        </p:nvSpPr>
        <p:spPr>
          <a:xfrm>
            <a:off x="992881" y="4599488"/>
            <a:ext cx="226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</a:t>
            </a:r>
            <a:r>
              <a:rPr lang="en-US" dirty="0" err="1"/>
              <a:t>vol</a:t>
            </a:r>
            <a:r>
              <a:rPr lang="en-US" dirty="0"/>
              <a:t> to node spec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E575C1-1E7C-6B4F-80DB-AA685545A3F6}"/>
              </a:ext>
            </a:extLst>
          </p:cNvPr>
          <p:cNvCxnSpPr>
            <a:cxnSpLocks/>
          </p:cNvCxnSpPr>
          <p:nvPr/>
        </p:nvCxnSpPr>
        <p:spPr>
          <a:xfrm>
            <a:off x="7124064" y="2387611"/>
            <a:ext cx="0" cy="102620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06A8D4-1E21-8446-AC70-DF6CA147DE1F}"/>
              </a:ext>
            </a:extLst>
          </p:cNvPr>
          <p:cNvSpPr txBox="1"/>
          <p:nvPr/>
        </p:nvSpPr>
        <p:spPr>
          <a:xfrm>
            <a:off x="6362827" y="1748238"/>
            <a:ext cx="146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 </a:t>
            </a:r>
            <a:r>
              <a:rPr lang="en-US" dirty="0" err="1"/>
              <a:t>vol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not in use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3BFB5B-A00A-8044-86C7-DF0444F8F297}"/>
              </a:ext>
            </a:extLst>
          </p:cNvPr>
          <p:cNvCxnSpPr>
            <a:cxnSpLocks/>
          </p:cNvCxnSpPr>
          <p:nvPr/>
        </p:nvCxnSpPr>
        <p:spPr>
          <a:xfrm>
            <a:off x="9003863" y="1840002"/>
            <a:ext cx="0" cy="102620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E4548C-3578-934E-A43C-B545AFADD67C}"/>
              </a:ext>
            </a:extLst>
          </p:cNvPr>
          <p:cNvSpPr txBox="1"/>
          <p:nvPr/>
        </p:nvSpPr>
        <p:spPr>
          <a:xfrm>
            <a:off x="8171497" y="1224603"/>
            <a:ext cx="183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Remove </a:t>
            </a:r>
            <a:r>
              <a:rPr lang="en-US" dirty="0" err="1"/>
              <a:t>vol</a:t>
            </a:r>
            <a:r>
              <a:rPr lang="en-US" dirty="0"/>
              <a:t> from node spec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A563C6-67B7-BF4E-96E8-AC0D944D7142}"/>
              </a:ext>
            </a:extLst>
          </p:cNvPr>
          <p:cNvCxnSpPr>
            <a:cxnSpLocks/>
          </p:cNvCxnSpPr>
          <p:nvPr/>
        </p:nvCxnSpPr>
        <p:spPr>
          <a:xfrm>
            <a:off x="1229145" y="2323713"/>
            <a:ext cx="0" cy="13559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6030D87-26D2-374B-92EF-4794A84D594C}"/>
              </a:ext>
            </a:extLst>
          </p:cNvPr>
          <p:cNvSpPr txBox="1"/>
          <p:nvPr/>
        </p:nvSpPr>
        <p:spPr>
          <a:xfrm>
            <a:off x="488444" y="1562661"/>
            <a:ext cx="1505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Pod Created [</a:t>
            </a:r>
            <a:r>
              <a:rPr lang="en-US" dirty="0" err="1"/>
              <a:t>RunPodSandBox</a:t>
            </a:r>
            <a:r>
              <a:rPr lang="en-US" dirty="0"/>
              <a:t>()]</a:t>
            </a:r>
          </a:p>
        </p:txBody>
      </p:sp>
    </p:spTree>
    <p:extLst>
      <p:ext uri="{BB962C8B-B14F-4D97-AF65-F5344CB8AC3E}">
        <p14:creationId xmlns:p14="http://schemas.microsoft.com/office/powerpoint/2010/main" val="352242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F83E-CEE2-7048-BB70-04CA289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“</a:t>
            </a:r>
            <a:r>
              <a:rPr lang="en-US" dirty="0" err="1"/>
              <a:t>RunSandbox</a:t>
            </a:r>
            <a:r>
              <a:rPr lang="en-US" dirty="0"/>
              <a:t>()”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ECA3-BE89-1447-9594-E6162B15C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RunPodSandbox</a:t>
            </a:r>
            <a:r>
              <a:rPr lang="en-US" dirty="0"/>
              <a:t>() [</a:t>
            </a:r>
            <a:r>
              <a:rPr lang="en-US" dirty="0" err="1"/>
              <a:t>pkg</a:t>
            </a:r>
            <a:r>
              <a:rPr lang="en-US" dirty="0"/>
              <a:t>/</a:t>
            </a:r>
            <a:r>
              <a:rPr lang="en-US" dirty="0" err="1"/>
              <a:t>kubelet</a:t>
            </a:r>
            <a:r>
              <a:rPr lang="en-US" dirty="0"/>
              <a:t>/</a:t>
            </a:r>
            <a:r>
              <a:rPr lang="en-US" dirty="0" err="1"/>
              <a:t>kuberuntime</a:t>
            </a:r>
            <a:r>
              <a:rPr lang="en-US" dirty="0"/>
              <a:t>] called once in response to `new pod`</a:t>
            </a:r>
          </a:p>
          <a:p>
            <a:r>
              <a:rPr lang="en-US" dirty="0" err="1"/>
              <a:t>StartContainer</a:t>
            </a:r>
            <a:r>
              <a:rPr lang="en-US" dirty="0"/>
              <a:t>() [</a:t>
            </a:r>
            <a:r>
              <a:rPr lang="en-US" dirty="0" err="1"/>
              <a:t>pkg</a:t>
            </a:r>
            <a:r>
              <a:rPr lang="en-US" dirty="0"/>
              <a:t>/</a:t>
            </a:r>
            <a:r>
              <a:rPr lang="en-US" dirty="0" err="1"/>
              <a:t>kubelet</a:t>
            </a:r>
            <a:r>
              <a:rPr lang="en-US" dirty="0"/>
              <a:t>/</a:t>
            </a:r>
            <a:r>
              <a:rPr lang="en-US" dirty="0" err="1"/>
              <a:t>kuberuntime</a:t>
            </a:r>
            <a:r>
              <a:rPr lang="en-US" dirty="0"/>
              <a:t>] is called many times in response to failed containers || unhealthy containers</a:t>
            </a:r>
          </a:p>
          <a:p>
            <a:r>
              <a:rPr lang="en-US" dirty="0" err="1"/>
              <a:t>kubelet</a:t>
            </a:r>
            <a:r>
              <a:rPr lang="en-US" dirty="0"/>
              <a:t>/</a:t>
            </a:r>
            <a:r>
              <a:rPr lang="en-US" dirty="0" err="1"/>
              <a:t>dockershim</a:t>
            </a:r>
            <a:r>
              <a:rPr lang="en-US" dirty="0"/>
              <a:t>/</a:t>
            </a:r>
            <a:r>
              <a:rPr lang="en-US" dirty="0" err="1"/>
              <a:t>docker_sandbox.go</a:t>
            </a:r>
            <a:r>
              <a:rPr lang="en-US" dirty="0"/>
              <a:t> has all the details.</a:t>
            </a:r>
          </a:p>
          <a:p>
            <a:r>
              <a:rPr lang="en-US" dirty="0" err="1"/>
              <a:t>Kubelet</a:t>
            </a:r>
            <a:r>
              <a:rPr lang="en-US" dirty="0"/>
              <a:t> stitches together:</a:t>
            </a:r>
          </a:p>
          <a:p>
            <a:pPr lvl="1"/>
            <a:r>
              <a:rPr lang="en-US" dirty="0"/>
              <a:t>Status Manager (aggregate cached view of current world)</a:t>
            </a:r>
          </a:p>
          <a:p>
            <a:pPr lvl="1"/>
            <a:r>
              <a:rPr lang="en-US" dirty="0"/>
              <a:t>PLEG</a:t>
            </a:r>
          </a:p>
          <a:p>
            <a:pPr lvl="1"/>
            <a:r>
              <a:rPr lang="en-US" dirty="0"/>
              <a:t>Proper</a:t>
            </a:r>
          </a:p>
          <a:p>
            <a:pPr lvl="1"/>
            <a:r>
              <a:rPr lang="en-US" dirty="0"/>
              <a:t>Runtime Service (CRI/CNI/Image Service)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8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9578-3283-8D43-A66F-79BDAD5E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Let’s break some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32E00-76E5-AF49-9451-46DC9564A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2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17044</TotalTime>
  <Words>1016</Words>
  <Application>Microsoft Macintosh PowerPoint</Application>
  <PresentationFormat>Widescreen</PresentationFormat>
  <Paragraphs>113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On pod lifecycle</vt:lpstr>
      <vt:lpstr>There is no “container”</vt:lpstr>
      <vt:lpstr>Demo: Your first “container”</vt:lpstr>
      <vt:lpstr>oh my pod!</vt:lpstr>
      <vt:lpstr>Demo: poor man’s pod</vt:lpstr>
      <vt:lpstr>Control Plane View of Pod Lifecycle </vt:lpstr>
      <vt:lpstr>On “Volumes Ready”</vt:lpstr>
      <vt:lpstr>On “RunSandbox()”</vt:lpstr>
      <vt:lpstr>Demo: Let’s break some stuff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Henidak (KAL)</dc:creator>
  <cp:lastModifiedBy>Khaled Henidak (KAL)</cp:lastModifiedBy>
  <cp:revision>74</cp:revision>
  <dcterms:created xsi:type="dcterms:W3CDTF">2019-04-22T00:56:40Z</dcterms:created>
  <dcterms:modified xsi:type="dcterms:W3CDTF">2019-05-03T21:01:29Z</dcterms:modified>
</cp:coreProperties>
</file>