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68" r:id="rId6"/>
    <p:sldId id="259" r:id="rId7"/>
    <p:sldId id="272" r:id="rId8"/>
    <p:sldId id="260" r:id="rId9"/>
    <p:sldId id="270" r:id="rId10"/>
    <p:sldId id="261" r:id="rId11"/>
    <p:sldId id="265" r:id="rId12"/>
    <p:sldId id="267" r:id="rId13"/>
    <p:sldId id="264" r:id="rId14"/>
    <p:sldId id="26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B9B5D1-BE9A-0E47-934B-3848E4BE75FA}">
          <p14:sldIdLst>
            <p14:sldId id="256"/>
          </p14:sldIdLst>
        </p14:section>
        <p14:section name="advanced basics" id="{87983CA9-B610-4E41-A05C-6692DB4B5932}">
          <p14:sldIdLst>
            <p14:sldId id="269"/>
            <p14:sldId id="257"/>
            <p14:sldId id="258"/>
            <p14:sldId id="268"/>
            <p14:sldId id="259"/>
          </p14:sldIdLst>
        </p14:section>
        <p14:section name="and then." id="{B9D16D16-9207-FF4D-8634-4FC5F35D357E}">
          <p14:sldIdLst>
            <p14:sldId id="272"/>
            <p14:sldId id="260"/>
            <p14:sldId id="270"/>
            <p14:sldId id="261"/>
            <p14:sldId id="265"/>
            <p14:sldId id="267"/>
            <p14:sldId id="264"/>
            <p14:sldId id="262"/>
            <p14:sldId id="271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67308"/>
  </p:normalViewPr>
  <p:slideViewPr>
    <p:cSldViewPr snapToGrid="0" snapToObjects="1">
      <p:cViewPr>
        <p:scale>
          <a:sx n="90" d="100"/>
          <a:sy n="90" d="100"/>
        </p:scale>
        <p:origin x="153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7807-4B96-B648-AEB0-AC3E1453449E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1BDA8-427A-9340-AFF4-796F0BB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5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technologies/linux/tutorials/l-taskle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inux.it/~rubini/docs/ksy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linux+event+sources+tracing&amp;rlz=1C5CHFA_enUS776US776&amp;sxsrf=ACYBGNSVpZR6i61CQFcy3OGgO8Yhe3MYsg:1582068522004&amp;source=lnms&amp;tbm=isch&amp;sa=X&amp;ved=2ahUKEwjhnI7CoNznAhVKqJ4KHcn5BP4Q_AUoAnoECAwQBA&amp;biw=1920&amp;bih=969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30526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2/perf_event_open.2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details on deferring kernel work refer to:</a:t>
            </a:r>
          </a:p>
          <a:p>
            <a:r>
              <a:rPr lang="en-US" dirty="0">
                <a:hlinkClick r:id="rId3"/>
              </a:rPr>
              <a:t>https://developer.ibm.com/technologies/linux/tutorials/l-tasklets/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more details on sys calls</a:t>
            </a:r>
          </a:p>
          <a:p>
            <a:r>
              <a:rPr lang="en-US" dirty="0">
                <a:hlinkClick r:id="rId4"/>
              </a:rPr>
              <a:t>http://www.linux.it/~rubini/docs/ksys/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7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= open census and open tracing now an CNCF sandbox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size is set by </a:t>
            </a:r>
            <a:r>
              <a:rPr lang="en-US" dirty="0" err="1"/>
              <a:t>setrlimit</a:t>
            </a:r>
            <a:r>
              <a:rPr lang="en-US" dirty="0"/>
              <a:t>(RLIMIT_STACK)</a:t>
            </a:r>
          </a:p>
          <a:p>
            <a:r>
              <a:rPr lang="en-US" dirty="0"/>
              <a:t>ELF start/end data section defines the size data </a:t>
            </a:r>
            <a:r>
              <a:rPr lang="en-US" dirty="0" err="1"/>
              <a:t>segement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diagram showing the difference between </a:t>
            </a:r>
          </a:p>
          <a:p>
            <a:pPr lvl="1"/>
            <a:r>
              <a:rPr lang="en-US" dirty="0"/>
              <a:t>event generation</a:t>
            </a:r>
          </a:p>
          <a:p>
            <a:pPr lvl="1"/>
            <a:r>
              <a:rPr lang="en-US" dirty="0"/>
              <a:t>Calculation/roll over</a:t>
            </a:r>
          </a:p>
          <a:p>
            <a:pPr lvl="1"/>
            <a:r>
              <a:rPr lang="en-US" dirty="0"/>
              <a:t>Submission/storage/reporting</a:t>
            </a:r>
          </a:p>
          <a:p>
            <a:r>
              <a:rPr lang="en-US" dirty="0"/>
              <a:t>Make sure audience understand where we are going to focus</a:t>
            </a:r>
          </a:p>
          <a:p>
            <a:r>
              <a:rPr lang="en-US" dirty="0"/>
              <a:t>Make sure that audience understand that there is no ETW</a:t>
            </a:r>
          </a:p>
          <a:p>
            <a:r>
              <a:rPr lang="en-US" dirty="0"/>
              <a:t>A few notes about </a:t>
            </a:r>
            <a:r>
              <a:rPr lang="en-US" dirty="0" err="1"/>
              <a:t>openTelemetry</a:t>
            </a:r>
            <a:r>
              <a:rPr lang="en-US" dirty="0"/>
              <a:t> and other work might be worthy</a:t>
            </a:r>
          </a:p>
          <a:p>
            <a:endParaRPr lang="en-US" dirty="0"/>
          </a:p>
          <a:p>
            <a:r>
              <a:rPr lang="en-US" dirty="0"/>
              <a:t>We can do our discussion top down (tools, then internals) or bottom up (internals then tools). I choose the later, because I want us to under the inner working, the tools are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diagram is probably the most </a:t>
            </a:r>
            <a:r>
              <a:rPr lang="en-US" dirty="0" err="1"/>
              <a:t>signfant</a:t>
            </a:r>
            <a:r>
              <a:rPr lang="en-US" dirty="0"/>
              <a:t> diagram made on </a:t>
            </a:r>
            <a:r>
              <a:rPr lang="en-US" dirty="0" err="1"/>
              <a:t>linux</a:t>
            </a:r>
            <a:r>
              <a:rPr lang="en-US" dirty="0"/>
              <a:t> tracing in the past 5 years or so. 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by Brendan Gregg of Netflix</a:t>
            </a:r>
          </a:p>
          <a:p>
            <a:pPr marL="171450" indent="-171450">
              <a:buFontTx/>
              <a:buChar char="-"/>
            </a:pPr>
            <a:r>
              <a:rPr lang="en-US" dirty="0"/>
              <a:t>Diagram has been modified to include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Observibility</a:t>
            </a:r>
            <a:r>
              <a:rPr lang="en-US" dirty="0"/>
              <a:t> (using the </a:t>
            </a:r>
            <a:r>
              <a:rPr lang="en-US" dirty="0" err="1"/>
              <a:t>userspace</a:t>
            </a:r>
            <a:r>
              <a:rPr lang="en-US" dirty="0"/>
              <a:t> tools to view the events)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Tunning</a:t>
            </a:r>
            <a:r>
              <a:rPr lang="en-US" dirty="0"/>
              <a:t> (modifying variables that effect each sub system)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Overlayed</a:t>
            </a:r>
            <a:r>
              <a:rPr lang="en-US" dirty="0"/>
              <a:t> with kernel versions that supports various features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Check: </a:t>
            </a:r>
            <a:r>
              <a:rPr lang="en-US" dirty="0">
                <a:hlinkClick r:id="rId3"/>
              </a:rPr>
              <a:t>https://www.google.com/search?q=linux+event+sources+tracing&amp;rlz=1C5CHFA_enUS776US776&amp;sxsrf=ACYBGNSVpZR6i61CQFcy3OGgO8Yhe3MYsg:1582068522004&amp;source=lnms&amp;tbm=isch&amp;sa=X&amp;ved=2ahUKEwjhnI7CoNznAhVKqJ4KHcn5BP4Q_AUoAnoECAwQBA&amp;biw=1920&amp;bih=969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debugfs</a:t>
            </a:r>
            <a:r>
              <a:rPr lang="en-US" dirty="0"/>
              <a:t> vs </a:t>
            </a:r>
            <a:r>
              <a:rPr lang="en-US" dirty="0" err="1"/>
              <a:t>tracefs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https://lwn.net/Articles/630526/</a:t>
            </a:r>
            <a:endParaRPr lang="en-US" dirty="0"/>
          </a:p>
          <a:p>
            <a:r>
              <a:rPr lang="en-US" dirty="0"/>
              <a:t>More on </a:t>
            </a:r>
            <a:r>
              <a:rPr lang="en-US" dirty="0" err="1"/>
              <a:t>tracepoints</a:t>
            </a:r>
            <a:r>
              <a:rPr lang="en-US" dirty="0"/>
              <a:t> and </a:t>
            </a:r>
            <a:r>
              <a:rPr lang="en-US" dirty="0" err="1"/>
              <a:t>bpf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Optio</a:t>
            </a:r>
            <a:r>
              <a:rPr lang="en-US" dirty="0"/>
              <a:t> 2: </a:t>
            </a:r>
            <a:r>
              <a:rPr lang="en-US" dirty="0" err="1"/>
              <a:t>perf_event_open</a:t>
            </a:r>
            <a:r>
              <a:rPr lang="en-US" dirty="0"/>
              <a:t> has no </a:t>
            </a:r>
            <a:r>
              <a:rPr lang="en-US" dirty="0" err="1"/>
              <a:t>gilbc</a:t>
            </a:r>
            <a:r>
              <a:rPr lang="en-US" dirty="0"/>
              <a:t> wrapper check </a:t>
            </a:r>
            <a:r>
              <a:rPr lang="en-US" dirty="0">
                <a:hlinkClick r:id="rId3"/>
              </a:rPr>
              <a:t>http://man7.org/linux/man-pages/man2/perf_event_open.2.html</a:t>
            </a:r>
            <a:r>
              <a:rPr lang="en-US" dirty="0"/>
              <a:t> for more details. All </a:t>
            </a:r>
            <a:r>
              <a:rPr lang="en-US" dirty="0" err="1"/>
              <a:t>structs</a:t>
            </a:r>
            <a:r>
              <a:rPr lang="en-US" dirty="0"/>
              <a:t> </a:t>
            </a:r>
            <a:r>
              <a:rPr lang="en-US" dirty="0" err="1"/>
              <a:t>defs</a:t>
            </a:r>
            <a:r>
              <a:rPr lang="en-US" dirty="0"/>
              <a:t> are here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perf_event.h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dtrace</a:t>
            </a:r>
            <a:r>
              <a:rPr lang="en-US" dirty="0"/>
              <a:t> was born in Unix (created by sun). Ported to Linux. For the longest period it was not on bar because of </a:t>
            </a:r>
            <a:r>
              <a:rPr lang="en-US" dirty="0" err="1"/>
              <a:t>linux</a:t>
            </a:r>
            <a:r>
              <a:rPr lang="en-US" dirty="0"/>
              <a:t> kernel missing or not equal capabilities. As of 4.9 that is no longer the case. Why? Because it is not developed by Linus. If you are on </a:t>
            </a:r>
            <a:r>
              <a:rPr lang="en-US" dirty="0" err="1"/>
              <a:t>freebsd</a:t>
            </a:r>
            <a:r>
              <a:rPr lang="en-US" dirty="0"/>
              <a:t> or Max then use </a:t>
            </a:r>
            <a:r>
              <a:rPr lang="en-US" dirty="0" err="1"/>
              <a:t>dTrace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="1" i="1" dirty="0"/>
              <a:t>Linux tracing toolkit: next generation </a:t>
            </a:r>
            <a:r>
              <a:rPr lang="en-US" dirty="0"/>
              <a:t>– not in mainline kernel. (though it does not matter much for a large community). </a:t>
            </a:r>
            <a:r>
              <a:rPr lang="en-US" dirty="0" err="1"/>
              <a:t>Lttng</a:t>
            </a:r>
            <a:r>
              <a:rPr lang="en-US" dirty="0"/>
              <a:t> source code is a great tool to learn the inner working of </a:t>
            </a:r>
            <a:r>
              <a:rPr lang="en-US" dirty="0" err="1"/>
              <a:t>linux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Listing of events.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on/off event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run and view file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BDA8-427A-9340-AFF4-796F0BBD63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DE25-2C4C-0A47-9EB2-9C3B38577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B8F5-42A3-9A45-BF89-98F1C786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F2A4-403C-3343-8614-31449D3D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64EC-B002-E64F-9CE1-E72016F4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07A2-439E-0243-93F6-E39994D6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23B1-F827-404D-BDE1-27BC4798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F3F5-7378-7041-8809-07E9C122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4831-6114-2B42-A442-0E91099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2275-1B0D-7D4A-8624-5250D0B5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3B52-C886-514B-A42C-ECD1E500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F176F-65EB-1C41-86C9-14D96BF52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5015B-44DE-CA44-92DB-0DD5AA98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D85E-7A5C-D248-B5D6-440E316A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F763-F31D-DC49-9804-A7B50683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03B3-4A30-6D42-8C74-B502EB4D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5B2A-8000-934B-969D-7FE401D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B050-6406-2041-ACFD-A385005C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E463-F451-F444-9CD0-07C1FC85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EF04-0749-A44E-9FC3-792B9AD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E1DE-A42A-4546-97A0-1A9EBE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7036-B467-AF45-B1E3-A9EF957A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F8B9-7D98-DB4A-ACA7-58033176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46E7-A457-F74A-A556-56697D38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747A-6D13-914A-980D-D4F06763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36C3-0A76-4B41-989B-81B5024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C10-B03B-564E-A967-9BD25CDE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D885-CD86-924A-B20C-BB0E784D9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4C2B-F890-C544-BB85-BDF869F6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C237-1076-E34E-9B87-0A10E624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E587-3A17-C249-B9C6-4E84978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D18-8C6D-7F4A-81A6-514171CA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2CDF-37A1-7D48-8B5C-A57C0363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033C-4DD1-7F40-AD6C-7B2924D9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E6FF-A118-5B4F-A38F-1FADA4A3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1347C-90DA-B140-A5D1-F098C79F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631-DACF-3E46-9C2F-4B04D8A5F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6CE69-44C7-B144-87A3-E2380E6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8951C-A286-7945-B53C-F44431D2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4B4C-1DBC-4C45-9BFB-8AE197B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32AD-DADA-D141-800A-4CA66CD2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26C1D-E364-0047-9591-C1D3C00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547E4-C858-D348-AB8B-3B4B8960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CA693-3E65-0641-ABCF-2CE8DB9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88FE2-40D9-1649-BBDB-178DA240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0AAE4-79C3-3442-B95B-65C755C8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91E3-9E42-D64B-80D1-8E6D8A0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1407-CBC8-5647-A098-C404DFFA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0545-0583-6847-8C2F-D8094078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BC06E-9037-E143-95B4-E3489455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CB56-1C03-5240-81BE-8215D11F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2E1E0-E868-8749-BF6A-17E20B3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E391-8434-ED4C-ABBA-C171292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FFE-FD68-7840-9524-3B5B5DF4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E6CD3-26C2-5B48-92BF-3B6F4017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B70D-6F49-7744-ABC3-3D1DF2DC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D824E-9534-194F-85A3-1A55C5B2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CDD17-642F-4047-8CC8-E147C40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1479-F056-2344-9EA1-AC4A678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B14C-DE7D-3F48-B5E2-1FFC1057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9A6C-0A22-0943-8E90-108C295A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AD60-EBB8-404F-BC20-DE93F176C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2DD4-39B8-2C40-AA80-B938D627552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00B0-D465-FC40-B7C4-E6509B238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92B6-57ED-0948-92DA-92815931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E831-63CF-0742-A410-1C3AAC94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brendangregg/linux-4x-tracing-tools-using-bpf-superpow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F5FB-8AD7-C041-8746-3007DD816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Tracing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22310-423A-8A47-9B52-1ABE8DEC8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khenidak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974A-BE76-F44B-B735-C169A4AB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config</a:t>
            </a:r>
            <a:r>
              <a:rPr lang="en-US" dirty="0"/>
              <a:t> , format, Events, and files .. OMG!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621F0-37ED-764C-AFA3-0B720E4F3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9DBCE-C925-154D-971F-41701F2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Huh! That can’t be it, right?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554E3E-52BB-504D-AD47-1E86BD95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 1</a:t>
            </a:r>
            <a:r>
              <a:rPr lang="en-US" dirty="0"/>
              <a:t>: Raw, open the file, read the file (please don’t)</a:t>
            </a:r>
          </a:p>
          <a:p>
            <a:r>
              <a:rPr lang="en-US" b="1" dirty="0"/>
              <a:t>Option 2</a:t>
            </a:r>
            <a:r>
              <a:rPr lang="en-US" dirty="0"/>
              <a:t>: Code, write code around </a:t>
            </a:r>
            <a:r>
              <a:rPr lang="en-US" dirty="0" err="1"/>
              <a:t>perf_event_open</a:t>
            </a:r>
            <a:r>
              <a:rPr lang="en-US" dirty="0"/>
              <a:t>(2) (please don’t)</a:t>
            </a:r>
          </a:p>
          <a:p>
            <a:r>
              <a:rPr lang="en-US" b="1" dirty="0"/>
              <a:t>Option 3</a:t>
            </a:r>
            <a:r>
              <a:rPr lang="en-US" dirty="0"/>
              <a:t>: Specialized tools (per subsystem, some are better than other).</a:t>
            </a:r>
          </a:p>
          <a:p>
            <a:r>
              <a:rPr lang="en-US" b="1" dirty="0"/>
              <a:t>Option 4</a:t>
            </a:r>
            <a:r>
              <a:rPr lang="en-US" dirty="0"/>
              <a:t>: </a:t>
            </a:r>
            <a:r>
              <a:rPr lang="en-US" b="1" i="1" dirty="0"/>
              <a:t>Tools </a:t>
            </a:r>
            <a:r>
              <a:rPr lang="en-US" dirty="0"/>
              <a:t>and some degree of “scripts”.</a:t>
            </a:r>
          </a:p>
          <a:p>
            <a:r>
              <a:rPr lang="en-US" b="1" dirty="0"/>
              <a:t>Option 5</a:t>
            </a:r>
            <a:r>
              <a:rPr lang="en-US" dirty="0"/>
              <a:t>: </a:t>
            </a:r>
            <a:r>
              <a:rPr lang="en-US" dirty="0" err="1"/>
              <a:t>ebpf</a:t>
            </a:r>
            <a:r>
              <a:rPr lang="en-US" dirty="0"/>
              <a:t> directly or via tools like bcc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2C0D-B4D5-4248-B26A-A9358514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Things you can use but I will not talk about (and why)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20F0-70F2-8847-A5B5-B2F4CEC5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dtrace</a:t>
            </a:r>
            <a:r>
              <a:rPr lang="en-US" dirty="0"/>
              <a:t>: I love “my little ponies” (I really do btw).</a:t>
            </a:r>
          </a:p>
          <a:p>
            <a:r>
              <a:rPr lang="en-US" b="1" dirty="0" err="1"/>
              <a:t>lTTng</a:t>
            </a:r>
            <a:r>
              <a:rPr lang="en-US" dirty="0"/>
              <a:t>: power of community. Has some guard rails</a:t>
            </a:r>
          </a:p>
          <a:p>
            <a:r>
              <a:rPr lang="en-US" b="1" dirty="0" err="1"/>
              <a:t>SystemTap</a:t>
            </a:r>
            <a:r>
              <a:rPr lang="en-US" b="1" dirty="0"/>
              <a:t> and </a:t>
            </a:r>
            <a:r>
              <a:rPr lang="en-US" b="1" dirty="0" err="1"/>
              <a:t>sysdig</a:t>
            </a:r>
            <a:r>
              <a:rPr lang="en-US" dirty="0"/>
              <a:t>: kernel modules everywhere!.</a:t>
            </a:r>
          </a:p>
          <a:p>
            <a:r>
              <a:rPr lang="en-US" b="1" dirty="0" err="1"/>
              <a:t>sTrace</a:t>
            </a:r>
            <a:r>
              <a:rPr lang="en-US" dirty="0"/>
              <a:t>: traces </a:t>
            </a:r>
            <a:r>
              <a:rPr lang="en-US" dirty="0" err="1"/>
              <a:t>syscalls</a:t>
            </a:r>
            <a:r>
              <a:rPr lang="en-US" dirty="0"/>
              <a:t>. You should (must?) learn how to use it.</a:t>
            </a:r>
          </a:p>
          <a:p>
            <a:r>
              <a:rPr lang="en-US" b="1" dirty="0" err="1"/>
              <a:t>fTrace</a:t>
            </a:r>
            <a:r>
              <a:rPr lang="en-US" dirty="0"/>
              <a:t>: traces kernel function calls (part of mainline tree).</a:t>
            </a:r>
          </a:p>
          <a:p>
            <a:r>
              <a:rPr lang="en-US" b="1" dirty="0" err="1"/>
              <a:t>Debugfs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debugfs</a:t>
            </a:r>
            <a:r>
              <a:rPr lang="en-US" dirty="0"/>
              <a:t> kernel apis.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7957E-B170-4140-88A4-FE563D7A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Perf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26506-1169-E449-8AFB-EF624B21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swiss</a:t>
            </a:r>
            <a:r>
              <a:rPr lang="en-US" dirty="0"/>
              <a:t> knife of </a:t>
            </a:r>
            <a:r>
              <a:rPr lang="en-US" dirty="0" err="1"/>
              <a:t>linux</a:t>
            </a:r>
            <a:r>
              <a:rPr lang="en-US" dirty="0"/>
              <a:t> tracing </a:t>
            </a:r>
          </a:p>
          <a:p>
            <a:r>
              <a:rPr lang="en-US" dirty="0"/>
              <a:t>A cli UX on top of </a:t>
            </a:r>
            <a:r>
              <a:rPr lang="en-US" dirty="0" err="1"/>
              <a:t>linux</a:t>
            </a:r>
            <a:r>
              <a:rPr lang="en-US" dirty="0"/>
              <a:t> features.</a:t>
            </a:r>
          </a:p>
          <a:p>
            <a:r>
              <a:rPr lang="en-US" dirty="0"/>
              <a:t>Build and maintained as part of the kernel.</a:t>
            </a:r>
          </a:p>
          <a:p>
            <a:r>
              <a:rPr lang="en-US" i="1" dirty="0"/>
              <a:t>It is a </a:t>
            </a:r>
            <a:r>
              <a:rPr lang="en-US" b="1" i="1" dirty="0"/>
              <a:t>Tracer</a:t>
            </a:r>
            <a:r>
              <a:rPr lang="en-US" dirty="0"/>
              <a:t>, a </a:t>
            </a:r>
            <a:r>
              <a:rPr lang="en-US" b="1" i="1" dirty="0"/>
              <a:t>profiler</a:t>
            </a:r>
            <a:r>
              <a:rPr lang="en-US" dirty="0"/>
              <a:t>, a </a:t>
            </a:r>
            <a:r>
              <a:rPr lang="en-US" b="1" i="1" dirty="0"/>
              <a:t>metric </a:t>
            </a:r>
            <a:r>
              <a:rPr lang="en-US" b="1" dirty="0"/>
              <a:t>generator </a:t>
            </a:r>
            <a:r>
              <a:rPr lang="en-US" dirty="0"/>
              <a:t>and an </a:t>
            </a:r>
            <a:r>
              <a:rPr lang="en-US" b="1" dirty="0"/>
              <a:t>analyzer</a:t>
            </a:r>
            <a:r>
              <a:rPr lang="en-US" dirty="0"/>
              <a:t>.</a:t>
            </a:r>
          </a:p>
          <a:p>
            <a:r>
              <a:rPr lang="en-US" dirty="0"/>
              <a:t>One of the very few tools that does </a:t>
            </a:r>
            <a:r>
              <a:rPr lang="en-US"/>
              <a:t>not follow Unix </a:t>
            </a:r>
            <a:r>
              <a:rPr lang="en-US" dirty="0"/>
              <a:t>philosophy on Linux </a:t>
            </a:r>
            <a:r>
              <a:rPr lang="en-US"/>
              <a:t>(one </a:t>
            </a:r>
            <a:r>
              <a:rPr lang="en-US" dirty="0"/>
              <a:t>of the </a:t>
            </a:r>
            <a:r>
              <a:rPr lang="en-US"/>
              <a:t>successful ones at that).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974A-BE76-F44B-B735-C169A4AB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Perf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621F0-37ED-764C-AFA3-0B720E4F3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A1D1-7AA2-D44B-B4A1-555A1AED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uprobe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CF99-1150-3540-BD3A-2B60A2CA5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45602E-E81B-C948-8C45-FBB719C0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eBPF</a:t>
            </a:r>
            <a:r>
              <a:rPr lang="en-US" dirty="0"/>
              <a:t>?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0CE5D69-966B-C14A-989A-5E15256F0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e/</a:t>
            </a:r>
            <a:r>
              <a:rPr lang="en-US" dirty="0" err="1"/>
              <a:t>bpf</a:t>
            </a:r>
            <a:r>
              <a:rPr lang="en-US" dirty="0"/>
              <a:t> programs are byte code verified (upon loading) and executed by the kernel.</a:t>
            </a:r>
          </a:p>
          <a:p>
            <a:r>
              <a:rPr lang="en-US" dirty="0"/>
              <a:t>Build opts:</a:t>
            </a:r>
          </a:p>
          <a:p>
            <a:pPr lvl="1"/>
            <a:r>
              <a:rPr lang="en-US" dirty="0"/>
              <a:t>C =&gt;</a:t>
            </a:r>
            <a:r>
              <a:rPr lang="en-US" dirty="0" err="1"/>
              <a:t>llvm</a:t>
            </a:r>
            <a:r>
              <a:rPr lang="en-US" dirty="0"/>
              <a:t> (</a:t>
            </a:r>
            <a:r>
              <a:rPr lang="en-US" dirty="0" err="1"/>
              <a:t>bpf</a:t>
            </a:r>
            <a:r>
              <a:rPr lang="en-US" dirty="0"/>
              <a:t> backend)=&gt;byte code.</a:t>
            </a:r>
          </a:p>
          <a:p>
            <a:pPr lvl="1"/>
            <a:r>
              <a:rPr lang="en-US" dirty="0"/>
              <a:t>custom (</a:t>
            </a:r>
            <a:r>
              <a:rPr lang="en-US" dirty="0" err="1"/>
              <a:t>gobpf</a:t>
            </a:r>
            <a:r>
              <a:rPr lang="en-US" dirty="0"/>
              <a:t>, bcc, ..) =&gt; byte code.</a:t>
            </a:r>
          </a:p>
          <a:p>
            <a:r>
              <a:rPr lang="en-US" dirty="0"/>
              <a:t>Kernel has few – interlocked - data structure to share data between user space and kernel space (map/array), offers a single </a:t>
            </a:r>
            <a:r>
              <a:rPr lang="en-US" dirty="0" err="1"/>
              <a:t>syscall</a:t>
            </a:r>
            <a:r>
              <a:rPr lang="en-US" dirty="0"/>
              <a:t> to do everything.</a:t>
            </a:r>
          </a:p>
          <a:p>
            <a:r>
              <a:rPr lang="en-US" dirty="0"/>
              <a:t>e/</a:t>
            </a:r>
            <a:r>
              <a:rPr lang="en-US" dirty="0" err="1"/>
              <a:t>bpf</a:t>
            </a:r>
            <a:r>
              <a:rPr lang="en-US" dirty="0"/>
              <a:t> programs have limits such as </a:t>
            </a:r>
            <a:r>
              <a:rPr lang="en-US" i="1" dirty="0"/>
              <a:t>no loops/everything is </a:t>
            </a:r>
            <a:r>
              <a:rPr lang="en-US" i="1" dirty="0" err="1"/>
              <a:t>inlined</a:t>
            </a:r>
            <a:r>
              <a:rPr lang="en-US" dirty="0"/>
              <a:t>. These limits relaxes in newer kernel versions (e.g. 5.x does not need </a:t>
            </a:r>
            <a:r>
              <a:rPr lang="en-US" dirty="0" err="1"/>
              <a:t>inlining</a:t>
            </a:r>
            <a:r>
              <a:rPr lang="en-US" dirty="0"/>
              <a:t>. Bounded loop are in 5.3+</a:t>
            </a: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F5556B-23C8-BD43-A8B6-2C92AD6B2EDC}"/>
              </a:ext>
            </a:extLst>
          </p:cNvPr>
          <p:cNvSpPr/>
          <p:nvPr/>
        </p:nvSpPr>
        <p:spPr>
          <a:xfrm>
            <a:off x="6416040" y="4175760"/>
            <a:ext cx="1550274" cy="792480"/>
          </a:xfrm>
          <a:prstGeom prst="roundRect">
            <a:avLst>
              <a:gd name="adj" fmla="val 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AE45E3-CDBC-7C48-84EC-40AFA2FAE442}"/>
              </a:ext>
            </a:extLst>
          </p:cNvPr>
          <p:cNvSpPr/>
          <p:nvPr/>
        </p:nvSpPr>
        <p:spPr>
          <a:xfrm>
            <a:off x="9128760" y="4175760"/>
            <a:ext cx="1550274" cy="792480"/>
          </a:xfrm>
          <a:prstGeom prst="roundRect">
            <a:avLst>
              <a:gd name="adj" fmla="val 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ebpf</a:t>
            </a:r>
            <a:r>
              <a:rPr lang="en-US" dirty="0"/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FB30D8-009B-A84A-9319-ADABC69535FD}"/>
              </a:ext>
            </a:extLst>
          </p:cNvPr>
          <p:cNvSpPr/>
          <p:nvPr/>
        </p:nvSpPr>
        <p:spPr>
          <a:xfrm>
            <a:off x="9128760" y="2865120"/>
            <a:ext cx="1550274" cy="792480"/>
          </a:xfrm>
          <a:prstGeom prst="roundRect">
            <a:avLst>
              <a:gd name="adj" fmla="val 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Map/array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2045D2-A061-EE4F-BAB5-CDD642B83D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66314" y="4572000"/>
            <a:ext cx="11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52A1-9EF6-6946-9C99-B83FF21DA1A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9903897" y="365760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9B0901-19D5-914C-A062-AEE9FADCDCA1}"/>
              </a:ext>
            </a:extLst>
          </p:cNvPr>
          <p:cNvSpPr txBox="1"/>
          <p:nvPr/>
        </p:nvSpPr>
        <p:spPr>
          <a:xfrm>
            <a:off x="9951720" y="3794760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reads/writes 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B9262-85C4-514E-B0D9-15438D93C1F6}"/>
              </a:ext>
            </a:extLst>
          </p:cNvPr>
          <p:cNvSpPr txBox="1"/>
          <p:nvPr/>
        </p:nvSpPr>
        <p:spPr>
          <a:xfrm>
            <a:off x="8229600" y="4648200"/>
            <a:ext cx="5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881710-9B84-344D-BEEB-FA4952FBE5B5}"/>
              </a:ext>
            </a:extLst>
          </p:cNvPr>
          <p:cNvCxnSpPr>
            <a:cxnSpLocks/>
          </p:cNvCxnSpPr>
          <p:nvPr/>
        </p:nvCxnSpPr>
        <p:spPr>
          <a:xfrm>
            <a:off x="6309360" y="2667001"/>
            <a:ext cx="5691385" cy="1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D17251-24C8-3740-A9DA-6357B44BECCD}"/>
              </a:ext>
            </a:extLst>
          </p:cNvPr>
          <p:cNvSpPr txBox="1"/>
          <p:nvPr/>
        </p:nvSpPr>
        <p:spPr>
          <a:xfrm>
            <a:off x="6218844" y="2606041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E95CDD-CCFD-E944-A3BE-6A6EBC15031A}"/>
              </a:ext>
            </a:extLst>
          </p:cNvPr>
          <p:cNvSpPr/>
          <p:nvPr/>
        </p:nvSpPr>
        <p:spPr>
          <a:xfrm>
            <a:off x="9128760" y="1234440"/>
            <a:ext cx="1550274" cy="792480"/>
          </a:xfrm>
          <a:prstGeom prst="roundRect">
            <a:avLst>
              <a:gd name="adj" fmla="val 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program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154BC-7F03-F94C-8952-4FC6EE766ACE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9903897" y="202692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063FB-856F-B644-B4A9-69C2417EEC7D}"/>
              </a:ext>
            </a:extLst>
          </p:cNvPr>
          <p:cNvSpPr txBox="1"/>
          <p:nvPr/>
        </p:nvSpPr>
        <p:spPr>
          <a:xfrm>
            <a:off x="10048736" y="2087879"/>
            <a:ext cx="195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bpf</a:t>
            </a:r>
            <a:r>
              <a:rPr lang="en-US" dirty="0"/>
              <a:t>(2) to read</a:t>
            </a:r>
          </a:p>
          <a:p>
            <a:r>
              <a:rPr lang="en-US" dirty="0"/>
              <a:t>write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DD518-A349-354A-8F17-519A37DB1FEA}"/>
              </a:ext>
            </a:extLst>
          </p:cNvPr>
          <p:cNvSpPr txBox="1"/>
          <p:nvPr/>
        </p:nvSpPr>
        <p:spPr>
          <a:xfrm>
            <a:off x="6246297" y="234338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41612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B3B50-54CB-3645-B63B-2CC4B3A8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DF5FA-A831-9D4C-BE32-321E483A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Apps use a higher level framework </a:t>
            </a:r>
          </a:p>
          <a:p>
            <a:pPr lvl="1"/>
            <a:r>
              <a:rPr lang="en-US" dirty="0" err="1"/>
              <a:t>OpenTelemetry</a:t>
            </a:r>
            <a:r>
              <a:rPr lang="en-US" dirty="0"/>
              <a:t> for event collection, transport</a:t>
            </a:r>
          </a:p>
          <a:p>
            <a:pPr lvl="1"/>
            <a:r>
              <a:rPr lang="en-US" dirty="0" err="1"/>
              <a:t>Grapfana</a:t>
            </a:r>
            <a:r>
              <a:rPr lang="en-US" dirty="0"/>
              <a:t> for visualization</a:t>
            </a:r>
          </a:p>
          <a:p>
            <a:pPr lvl="1"/>
            <a:r>
              <a:rPr lang="en-US" dirty="0"/>
              <a:t>Prometheus for storage</a:t>
            </a:r>
          </a:p>
          <a:p>
            <a:pPr lvl="1"/>
            <a:r>
              <a:rPr lang="en-US" dirty="0"/>
              <a:t>Or the likes of </a:t>
            </a:r>
            <a:r>
              <a:rPr lang="en-US" dirty="0" err="1"/>
              <a:t>zipkin</a:t>
            </a:r>
            <a:endParaRPr lang="en-US" dirty="0"/>
          </a:p>
          <a:p>
            <a:pPr lvl="1"/>
            <a:r>
              <a:rPr lang="en-US" i="1" dirty="0"/>
              <a:t>Everybody likes to say “distributed tracing”</a:t>
            </a:r>
          </a:p>
          <a:p>
            <a:r>
              <a:rPr lang="en-US" dirty="0"/>
              <a:t>Most of “that level of” tracing happens by</a:t>
            </a:r>
          </a:p>
          <a:p>
            <a:pPr lvl="1"/>
            <a:r>
              <a:rPr lang="en-US" dirty="0"/>
              <a:t>System engineers e.g. building networking proxies. Or meta: e.g. who is doing something stupid with </a:t>
            </a:r>
            <a:r>
              <a:rPr lang="en-US" dirty="0" err="1"/>
              <a:t>bpf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Framework/runtime/library builders</a:t>
            </a:r>
          </a:p>
          <a:p>
            <a:pPr lvl="1"/>
            <a:r>
              <a:rPr lang="en-US" dirty="0"/>
              <a:t>Kernel engineers.</a:t>
            </a:r>
          </a:p>
          <a:p>
            <a:pPr lvl="1"/>
            <a:r>
              <a:rPr lang="en-US" dirty="0"/>
              <a:t>System operator responding to “why my system is too slow?” they typically use specialized tools (</a:t>
            </a:r>
            <a:r>
              <a:rPr lang="en-US" dirty="0" err="1"/>
              <a:t>iostat</a:t>
            </a:r>
            <a:r>
              <a:rPr lang="en-US" dirty="0"/>
              <a:t> etc.)</a:t>
            </a:r>
          </a:p>
          <a:p>
            <a:pPr lvl="1"/>
            <a:r>
              <a:rPr lang="en-US" dirty="0"/>
              <a:t>Benchmarks</a:t>
            </a:r>
          </a:p>
          <a:p>
            <a:pPr lvl="1"/>
            <a:r>
              <a:rPr lang="en-US" dirty="0"/>
              <a:t>You should look into using </a:t>
            </a:r>
            <a:r>
              <a:rPr lang="en-US" dirty="0" err="1"/>
              <a:t>iovisior</a:t>
            </a:r>
            <a:r>
              <a:rPr lang="en-US" dirty="0"/>
              <a:t>/bcc, currently position to lead the progressing on the tooling front.</a:t>
            </a:r>
          </a:p>
          <a:p>
            <a:r>
              <a:rPr lang="en-US" dirty="0"/>
              <a:t>Or: Folks where 0.1% save == </a:t>
            </a:r>
            <a:r>
              <a:rPr lang="en-US" i="1" dirty="0"/>
              <a:t>mil$</a:t>
            </a:r>
            <a:r>
              <a:rPr lang="en-US" dirty="0"/>
              <a:t> (</a:t>
            </a:r>
            <a:r>
              <a:rPr lang="en-US" b="1" i="1" dirty="0"/>
              <a:t>btw Microsoft is one of them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214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76FF1F-CDA8-D541-B318-2C735152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8AC8-7AB1-474F-9BFD-5ABFA4790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3A6E-3D34-0C42-B36D-604EE444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Basics/1: </a:t>
            </a:r>
            <a:r>
              <a:rPr lang="en-US" dirty="0" err="1"/>
              <a:t>syscalls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6464F-E104-B74C-99CE-48F04ECC0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 code running on any giving Linux box is either:</a:t>
            </a:r>
          </a:p>
          <a:p>
            <a:pPr>
              <a:buFontTx/>
              <a:buChar char="-"/>
            </a:pPr>
            <a:r>
              <a:rPr lang="en-US" dirty="0"/>
              <a:t>User space code.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Kernel space on behalf of the user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Background kernel mode</a:t>
            </a:r>
          </a:p>
          <a:p>
            <a:pPr lvl="1">
              <a:buFontTx/>
              <a:buChar char="-"/>
            </a:pPr>
            <a:r>
              <a:rPr lang="en-US" dirty="0"/>
              <a:t>Top half: _uninterrupted_ interrupt handling.</a:t>
            </a:r>
          </a:p>
          <a:p>
            <a:pPr lvl="1">
              <a:buFontTx/>
              <a:buChar char="-"/>
            </a:pPr>
            <a:r>
              <a:rPr lang="en-US" dirty="0"/>
              <a:t>Bottom half (aka deferred </a:t>
            </a:r>
            <a:r>
              <a:rPr lang="en-US" dirty="0" err="1"/>
              <a:t>pr</a:t>
            </a:r>
            <a:r>
              <a:rPr lang="en-US" dirty="0"/>
              <a:t> background)</a:t>
            </a:r>
          </a:p>
          <a:p>
            <a:pPr lvl="2">
              <a:buFontTx/>
              <a:buChar char="-"/>
            </a:pPr>
            <a:r>
              <a:rPr lang="en-US" dirty="0"/>
              <a:t>Custom Kernel threads.</a:t>
            </a:r>
          </a:p>
          <a:p>
            <a:pPr lvl="2">
              <a:buFontTx/>
              <a:buChar char="-"/>
            </a:pPr>
            <a:r>
              <a:rPr lang="en-US" dirty="0" err="1"/>
              <a:t>Tasklets</a:t>
            </a:r>
            <a:r>
              <a:rPr lang="en-US" dirty="0"/>
              <a:t>/worker queue.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91EB86-4051-944F-AC16-9E827E571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49335" y="1377219"/>
            <a:ext cx="3175865" cy="5248149"/>
          </a:xfrm>
        </p:spPr>
      </p:pic>
    </p:spTree>
    <p:extLst>
      <p:ext uri="{BB962C8B-B14F-4D97-AF65-F5344CB8AC3E}">
        <p14:creationId xmlns:p14="http://schemas.microsoft.com/office/powerpoint/2010/main" val="10070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44F7-3205-B741-8215-BD92BB28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5517515"/>
          </a:xfrm>
        </p:spPr>
        <p:txBody>
          <a:bodyPr/>
          <a:lstStyle/>
          <a:p>
            <a:r>
              <a:rPr lang="en-US" dirty="0"/>
              <a:t>Advanced Basics/2: Process Memory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D2084-41D4-F748-9615-7BF58815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5680"/>
            <a:ext cx="7315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D84C-5694-9347-861B-52878CDE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Basics/3: Quick word on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8E17-154D-0048-9C5B-775E6171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 knows one executable format. ELF.</a:t>
            </a:r>
          </a:p>
          <a:p>
            <a:r>
              <a:rPr lang="en-US" dirty="0"/>
              <a:t>This also applies on your “shebang line”, it references ELF that can be used to run the script.</a:t>
            </a:r>
          </a:p>
          <a:p>
            <a:r>
              <a:rPr lang="en-US" dirty="0"/>
              <a:t>You can teach Linux how to run different binaries via “</a:t>
            </a:r>
            <a:r>
              <a:rPr lang="en-US" dirty="0" err="1"/>
              <a:t>binfmt</a:t>
            </a:r>
            <a:r>
              <a:rPr lang="en-US" dirty="0"/>
              <a:t>”.</a:t>
            </a:r>
          </a:p>
          <a:p>
            <a:r>
              <a:rPr lang="en-US" dirty="0"/>
              <a:t>While what will be running is your file. In reality it is the interpreter/executable which is ELF, hence the memory layout is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A326-2B88-304B-A5A2-23777B2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Basics/4: Tracing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0ACC59-F9EF-6042-A0ED-4094038EC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2730" y="1690688"/>
            <a:ext cx="6107430" cy="4688532"/>
          </a:xfrm>
        </p:spPr>
      </p:pic>
    </p:spTree>
    <p:extLst>
      <p:ext uri="{BB962C8B-B14F-4D97-AF65-F5344CB8AC3E}">
        <p14:creationId xmlns:p14="http://schemas.microsoft.com/office/powerpoint/2010/main" val="392265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AC5A-D559-8D41-AEF9-2C0EE974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F89D5-AEF2-6D48-85F5-32C4A2B5E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8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A6469-D677-0146-BC64-AB0788B55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6" y="325436"/>
            <a:ext cx="9491662" cy="59113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BA023-11B3-8C4C-94F4-174867271893}"/>
              </a:ext>
            </a:extLst>
          </p:cNvPr>
          <p:cNvSpPr txBox="1"/>
          <p:nvPr/>
        </p:nvSpPr>
        <p:spPr>
          <a:xfrm>
            <a:off x="638176" y="6287136"/>
            <a:ext cx="921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https://www.slideshare.net/brendangregg/linux-4x-tracing-tools-using-bpf-superpowers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5902-3714-2C48-811D-608999FA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B1778-4749-DF40-BD59-06E648DA1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Mount </a:t>
            </a:r>
            <a:r>
              <a:rPr lang="en-US" dirty="0" err="1"/>
              <a:t>tracefs</a:t>
            </a:r>
            <a:r>
              <a:rPr lang="en-US" dirty="0"/>
              <a:t> or </a:t>
            </a:r>
            <a:r>
              <a:rPr lang="en-US" dirty="0" err="1"/>
              <a:t>debugfs</a:t>
            </a:r>
            <a:endParaRPr lang="en-US" dirty="0"/>
          </a:p>
          <a:p>
            <a:r>
              <a:rPr lang="en-US" dirty="0"/>
              <a:t>Enable or disable all events (at root)</a:t>
            </a:r>
          </a:p>
          <a:p>
            <a:r>
              <a:rPr lang="en-US" dirty="0"/>
              <a:t>Enable or disable selective events (per system/per event).</a:t>
            </a:r>
          </a:p>
          <a:p>
            <a:r>
              <a:rPr lang="en-US" dirty="0"/>
              <a:t>Learn event format</a:t>
            </a:r>
          </a:p>
          <a:p>
            <a:r>
              <a:rPr lang="en-US" dirty="0"/>
              <a:t>Configure 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histograms</a:t>
            </a:r>
          </a:p>
          <a:p>
            <a:r>
              <a:rPr lang="en-US" dirty="0"/>
              <a:t>Read </a:t>
            </a:r>
          </a:p>
          <a:p>
            <a:pPr lvl="1"/>
            <a:r>
              <a:rPr lang="en-US" dirty="0"/>
              <a:t>from file or from pipe like file.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Use tools.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44EEC-DBE2-124E-A492-CDF8ABB7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70" y="30480"/>
            <a:ext cx="4457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9932</TotalTime>
  <Words>1238</Words>
  <Application>Microsoft Macintosh PowerPoint</Application>
  <PresentationFormat>Widescreen</PresentationFormat>
  <Paragraphs>131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Linux Tracing Deep Dive</vt:lpstr>
      <vt:lpstr>But first.</vt:lpstr>
      <vt:lpstr>Advanced Basics/1: syscalls </vt:lpstr>
      <vt:lpstr>Advanced Basics/2: Process Memory Layout</vt:lpstr>
      <vt:lpstr>Advanced Basics/3: Quick word on binaries</vt:lpstr>
      <vt:lpstr>Advanced Basics/4: Tracing</vt:lpstr>
      <vt:lpstr>And then..</vt:lpstr>
      <vt:lpstr>PowerPoint Presentation</vt:lpstr>
      <vt:lpstr>How</vt:lpstr>
      <vt:lpstr>Demo: config , format, Events, and files .. OMG!</vt:lpstr>
      <vt:lpstr>Huh! That can’t be it, right?</vt:lpstr>
      <vt:lpstr>Things you can use but I will not talk about (and why)</vt:lpstr>
      <vt:lpstr>Meet Perf</vt:lpstr>
      <vt:lpstr>Demo: Perf tool</vt:lpstr>
      <vt:lpstr>Demo: uprobe</vt:lpstr>
      <vt:lpstr>What about eBPF?</vt:lpstr>
      <vt:lpstr>Closing notes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Henidak (KAL)</dc:creator>
  <cp:lastModifiedBy>Khaled Henidak (KAL)</cp:lastModifiedBy>
  <cp:revision>109</cp:revision>
  <dcterms:created xsi:type="dcterms:W3CDTF">2020-02-18T20:36:19Z</dcterms:created>
  <dcterms:modified xsi:type="dcterms:W3CDTF">2020-02-27T17:50:22Z</dcterms:modified>
</cp:coreProperties>
</file>