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24" r:id="rId1"/>
  </p:sldMasterIdLst>
  <p:notesMasterIdLst>
    <p:notesMasterId r:id="rId52"/>
  </p:notesMasterIdLst>
  <p:handoutMasterIdLst>
    <p:handoutMasterId r:id="rId53"/>
  </p:handoutMasterIdLst>
  <p:sldIdLst>
    <p:sldId id="256" r:id="rId2"/>
    <p:sldId id="307" r:id="rId3"/>
    <p:sldId id="257" r:id="rId4"/>
    <p:sldId id="303" r:id="rId5"/>
    <p:sldId id="316" r:id="rId6"/>
    <p:sldId id="315" r:id="rId7"/>
    <p:sldId id="308" r:id="rId8"/>
    <p:sldId id="265" r:id="rId9"/>
    <p:sldId id="266" r:id="rId10"/>
    <p:sldId id="309" r:id="rId11"/>
    <p:sldId id="260" r:id="rId12"/>
    <p:sldId id="310" r:id="rId13"/>
    <p:sldId id="261" r:id="rId14"/>
    <p:sldId id="262" r:id="rId15"/>
    <p:sldId id="263" r:id="rId16"/>
    <p:sldId id="264" r:id="rId17"/>
    <p:sldId id="267" r:id="rId18"/>
    <p:sldId id="268" r:id="rId19"/>
    <p:sldId id="311" r:id="rId20"/>
    <p:sldId id="269" r:id="rId21"/>
    <p:sldId id="293" r:id="rId22"/>
    <p:sldId id="305" r:id="rId23"/>
    <p:sldId id="318" r:id="rId24"/>
    <p:sldId id="294" r:id="rId25"/>
    <p:sldId id="295" r:id="rId26"/>
    <p:sldId id="296" r:id="rId27"/>
    <p:sldId id="297" r:id="rId28"/>
    <p:sldId id="298" r:id="rId29"/>
    <p:sldId id="300" r:id="rId30"/>
    <p:sldId id="299" r:id="rId31"/>
    <p:sldId id="306" r:id="rId32"/>
    <p:sldId id="312" r:id="rId33"/>
    <p:sldId id="279" r:id="rId34"/>
    <p:sldId id="302" r:id="rId35"/>
    <p:sldId id="281" r:id="rId36"/>
    <p:sldId id="280" r:id="rId37"/>
    <p:sldId id="283" r:id="rId38"/>
    <p:sldId id="284" r:id="rId39"/>
    <p:sldId id="285" r:id="rId40"/>
    <p:sldId id="282" r:id="rId41"/>
    <p:sldId id="313" r:id="rId42"/>
    <p:sldId id="286" r:id="rId43"/>
    <p:sldId id="287" r:id="rId44"/>
    <p:sldId id="288" r:id="rId45"/>
    <p:sldId id="289" r:id="rId46"/>
    <p:sldId id="292" r:id="rId47"/>
    <p:sldId id="290" r:id="rId48"/>
    <p:sldId id="317" r:id="rId49"/>
    <p:sldId id="314" r:id="rId50"/>
    <p:sldId id="301" r:id="rId5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CCCCFF"/>
    <a:srgbClr val="9966FF"/>
    <a:srgbClr val="000000"/>
    <a:srgbClr val="FF0000"/>
    <a:srgbClr val="FF9900"/>
    <a:srgbClr val="32F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4" autoAdjust="0"/>
    <p:restoredTop sz="94725" autoAdjust="0"/>
  </p:normalViewPr>
  <p:slideViewPr>
    <p:cSldViewPr>
      <p:cViewPr varScale="1">
        <p:scale>
          <a:sx n="114" d="100"/>
          <a:sy n="114" d="100"/>
        </p:scale>
        <p:origin x="21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30" d="100"/>
          <a:sy n="130" d="100"/>
        </p:scale>
        <p:origin x="-398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17B76C-1CC9-45DE-9A6B-6475DA88B705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35592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230BDB6-1ABA-4DAB-AF10-14AD295319E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74036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0272CA8B-02D0-4FFD-A57B-FA338191541D}" type="slidenum">
              <a:rPr lang="fr-FR" altLang="fr-FR" sz="1200">
                <a:latin typeface="Arial" panose="020B0604020202020204" pitchFamily="34" charset="0"/>
              </a:rPr>
              <a:pPr/>
              <a:t>1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6FF7D338-D595-4152-85B9-7C34E0D2848A}" type="slidenum">
              <a:rPr lang="fr-FR" altLang="fr-FR" sz="1200">
                <a:latin typeface="Arial" panose="020B0604020202020204" pitchFamily="34" charset="0"/>
              </a:rPr>
              <a:pPr/>
              <a:t>16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EEF99C9F-C529-41C3-B164-B26A21EE27CB}" type="slidenum">
              <a:rPr lang="fr-FR" altLang="fr-FR" sz="1200">
                <a:latin typeface="Arial" panose="020B0604020202020204" pitchFamily="34" charset="0"/>
              </a:rPr>
              <a:pPr/>
              <a:t>17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8319721F-C287-4970-89EC-A24E92E598DA}" type="slidenum">
              <a:rPr lang="fr-FR" altLang="fr-FR" sz="1200">
                <a:latin typeface="Arial" panose="020B0604020202020204" pitchFamily="34" charset="0"/>
              </a:rPr>
              <a:pPr/>
              <a:t>18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15AA1EA8-0D00-4DD7-AF8D-C3806F0A065F}" type="slidenum">
              <a:rPr lang="fr-FR" altLang="fr-FR" sz="1200">
                <a:latin typeface="Arial" panose="020B0604020202020204" pitchFamily="34" charset="0"/>
              </a:rPr>
              <a:pPr/>
              <a:t>20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5A4C650B-E883-44AB-AAE7-C34606F2ECE8}" type="slidenum">
              <a:rPr lang="fr-FR" altLang="fr-FR" sz="1200">
                <a:latin typeface="Arial" panose="020B0604020202020204" pitchFamily="34" charset="0"/>
              </a:rPr>
              <a:pPr/>
              <a:t>21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F85E8718-9697-4966-95EC-8BF619840345}" type="slidenum">
              <a:rPr lang="fr-FR" altLang="fr-FR" sz="1200">
                <a:latin typeface="Arial" panose="020B0604020202020204" pitchFamily="34" charset="0"/>
              </a:rPr>
              <a:pPr/>
              <a:t>22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FFDE77BA-EEBF-4DA0-8012-C59CAB65598F}" type="slidenum">
              <a:rPr lang="fr-FR" altLang="fr-FR" sz="1200">
                <a:latin typeface="Arial" panose="020B0604020202020204" pitchFamily="34" charset="0"/>
              </a:rPr>
              <a:pPr/>
              <a:t>23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44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FFDE77BA-EEBF-4DA0-8012-C59CAB65598F}" type="slidenum">
              <a:rPr lang="fr-FR" altLang="fr-FR" sz="1200">
                <a:latin typeface="Arial" panose="020B0604020202020204" pitchFamily="34" charset="0"/>
              </a:rPr>
              <a:pPr/>
              <a:t>24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3BB661E9-D76A-426C-88AD-2865B79AFED2}" type="slidenum">
              <a:rPr lang="fr-FR" altLang="fr-FR" sz="1200">
                <a:latin typeface="Arial" panose="020B0604020202020204" pitchFamily="34" charset="0"/>
              </a:rPr>
              <a:pPr/>
              <a:t>25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50CBF19B-EC69-4ED2-9304-01F18687AB1D}" type="slidenum">
              <a:rPr lang="fr-FR" altLang="fr-FR" sz="1200">
                <a:latin typeface="Arial" panose="020B0604020202020204" pitchFamily="34" charset="0"/>
              </a:rPr>
              <a:pPr/>
              <a:t>26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911B140A-A7D7-49D0-980B-3B2AE63C7960}" type="slidenum">
              <a:rPr lang="fr-FR" altLang="fr-FR" sz="1200">
                <a:latin typeface="Arial" panose="020B0604020202020204" pitchFamily="34" charset="0"/>
              </a:rPr>
              <a:pPr/>
              <a:t>3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C858AE0A-EF08-4067-ABC9-EEFD482D2866}" type="slidenum">
              <a:rPr lang="fr-FR" altLang="fr-FR" sz="1200">
                <a:latin typeface="Arial" panose="020B0604020202020204" pitchFamily="34" charset="0"/>
              </a:rPr>
              <a:pPr/>
              <a:t>27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0FB9E7AE-D585-4AA3-9266-F235FF2DB79B}" type="slidenum">
              <a:rPr lang="fr-FR" altLang="fr-FR" sz="1200">
                <a:latin typeface="Arial" panose="020B0604020202020204" pitchFamily="34" charset="0"/>
              </a:rPr>
              <a:pPr/>
              <a:t>28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4D951ECE-DFB5-4A81-AC6A-84FE96C18DD7}" type="slidenum">
              <a:rPr lang="fr-FR" altLang="fr-FR" sz="1200">
                <a:latin typeface="Arial" panose="020B0604020202020204" pitchFamily="34" charset="0"/>
              </a:rPr>
              <a:pPr/>
              <a:t>29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7825EE50-8600-4F9E-8F43-50E6E51B261F}" type="slidenum">
              <a:rPr lang="fr-FR" altLang="fr-FR" sz="1200">
                <a:latin typeface="Arial" panose="020B0604020202020204" pitchFamily="34" charset="0"/>
              </a:rPr>
              <a:pPr/>
              <a:t>30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E1B07412-97D4-4B57-A3FD-4C7AE3489DFC}" type="slidenum">
              <a:rPr lang="fr-FR" altLang="fr-FR" sz="1200">
                <a:latin typeface="Arial" panose="020B0604020202020204" pitchFamily="34" charset="0"/>
              </a:rPr>
              <a:pPr/>
              <a:t>33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70552E32-49DA-4BBF-B721-768B7140AFAC}" type="slidenum">
              <a:rPr lang="fr-FR" altLang="fr-FR" sz="1200">
                <a:latin typeface="Arial" panose="020B0604020202020204" pitchFamily="34" charset="0"/>
              </a:rPr>
              <a:pPr/>
              <a:t>34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741A8341-89D0-478F-BCEB-BF5DDFD61D7C}" type="slidenum">
              <a:rPr lang="fr-FR" altLang="fr-FR" sz="1200">
                <a:latin typeface="Arial" panose="020B0604020202020204" pitchFamily="34" charset="0"/>
              </a:rPr>
              <a:pPr/>
              <a:t>35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1F43297F-6319-4689-B205-DA46E7D72F27}" type="slidenum">
              <a:rPr lang="fr-FR" altLang="fr-FR" sz="1200">
                <a:latin typeface="Arial" panose="020B0604020202020204" pitchFamily="34" charset="0"/>
              </a:rPr>
              <a:pPr/>
              <a:t>36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D77621EE-34C4-420A-AEE5-5D9A094276BC}" type="slidenum">
              <a:rPr lang="fr-FR" altLang="fr-FR" sz="1200">
                <a:latin typeface="Arial" panose="020B0604020202020204" pitchFamily="34" charset="0"/>
              </a:rPr>
              <a:pPr/>
              <a:t>37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1694FB62-0C63-4C0E-B9F4-DD76F78D4A41}" type="slidenum">
              <a:rPr lang="fr-FR" altLang="fr-FR" sz="1200">
                <a:latin typeface="Arial" panose="020B0604020202020204" pitchFamily="34" charset="0"/>
              </a:rPr>
              <a:pPr/>
              <a:t>38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60415885-CEFE-49E7-A223-A28F6B9FBA14}" type="slidenum">
              <a:rPr lang="fr-FR" altLang="fr-FR" sz="1200">
                <a:latin typeface="Arial" panose="020B0604020202020204" pitchFamily="34" charset="0"/>
              </a:rPr>
              <a:pPr/>
              <a:t>6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565C69A8-FC55-4AB7-AA6D-E9FEC0004270}" type="slidenum">
              <a:rPr lang="fr-FR" altLang="fr-FR" sz="1200">
                <a:latin typeface="Arial" panose="020B0604020202020204" pitchFamily="34" charset="0"/>
              </a:rPr>
              <a:pPr/>
              <a:t>39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A39EB280-0F62-4B8F-8D00-8794FA16B249}" type="slidenum">
              <a:rPr lang="fr-FR" altLang="fr-FR" sz="1200">
                <a:latin typeface="Arial" panose="020B0604020202020204" pitchFamily="34" charset="0"/>
              </a:rPr>
              <a:pPr/>
              <a:t>40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7EB64A54-A872-410E-97B0-C1330AAE13C3}" type="slidenum">
              <a:rPr lang="fr-FR" altLang="fr-FR" sz="1200">
                <a:latin typeface="Arial" panose="020B0604020202020204" pitchFamily="34" charset="0"/>
              </a:rPr>
              <a:pPr/>
              <a:t>42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AA8CA497-0980-4C2C-A328-FC8AD6C8AA08}" type="slidenum">
              <a:rPr lang="fr-FR" altLang="fr-FR" sz="1200">
                <a:latin typeface="Arial" panose="020B0604020202020204" pitchFamily="34" charset="0"/>
              </a:rPr>
              <a:pPr/>
              <a:t>43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6611548B-3474-4E16-AA4F-A5208A4EBAD8}" type="slidenum">
              <a:rPr lang="fr-FR" altLang="fr-FR" sz="1200">
                <a:latin typeface="Arial" panose="020B0604020202020204" pitchFamily="34" charset="0"/>
              </a:rPr>
              <a:pPr/>
              <a:t>44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835A65C4-9D54-40A0-8762-EF3092C42442}" type="slidenum">
              <a:rPr lang="fr-FR" altLang="fr-FR" sz="1200">
                <a:latin typeface="Arial" panose="020B0604020202020204" pitchFamily="34" charset="0"/>
              </a:rPr>
              <a:pPr/>
              <a:t>45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824CBDF9-1594-4065-8AC4-9CC0A2776C89}" type="slidenum">
              <a:rPr lang="fr-FR" altLang="fr-FR" sz="1200">
                <a:latin typeface="Arial" panose="020B0604020202020204" pitchFamily="34" charset="0"/>
              </a:rPr>
              <a:pPr/>
              <a:t>46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4B635F21-5818-45E6-900B-E887D134836C}" type="slidenum">
              <a:rPr lang="fr-FR" altLang="fr-FR" sz="1200">
                <a:latin typeface="Arial" panose="020B0604020202020204" pitchFamily="34" charset="0"/>
              </a:rPr>
              <a:pPr/>
              <a:t>47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30C2EFE6-B909-4427-B89B-9E9712EE2A68}" type="slidenum">
              <a:rPr lang="fr-FR" altLang="fr-FR" sz="1200">
                <a:latin typeface="Arial" panose="020B0604020202020204" pitchFamily="34" charset="0"/>
              </a:rPr>
              <a:pPr/>
              <a:t>50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4F8F6ABE-A5F9-419E-86A9-1542C1561AC1}" type="slidenum">
              <a:rPr lang="fr-FR" altLang="fr-FR" sz="1200">
                <a:latin typeface="Arial" panose="020B0604020202020204" pitchFamily="34" charset="0"/>
              </a:rPr>
              <a:pPr/>
              <a:t>8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4F91E039-9AD5-4CC2-8144-764701EE43BE}" type="slidenum">
              <a:rPr lang="fr-FR" altLang="fr-FR" sz="1200">
                <a:latin typeface="Arial" panose="020B0604020202020204" pitchFamily="34" charset="0"/>
              </a:rPr>
              <a:pPr/>
              <a:t>9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63354810-3C75-4A65-B95B-6FCBD7B4BB52}" type="slidenum">
              <a:rPr lang="fr-FR" altLang="fr-FR" sz="1200">
                <a:latin typeface="Arial" panose="020B0604020202020204" pitchFamily="34" charset="0"/>
              </a:rPr>
              <a:pPr/>
              <a:t>11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4239D8F5-4DFF-4662-8C18-18FE22513206}" type="slidenum">
              <a:rPr lang="fr-FR" altLang="fr-FR" sz="1200">
                <a:latin typeface="Arial" panose="020B0604020202020204" pitchFamily="34" charset="0"/>
              </a:rPr>
              <a:pPr/>
              <a:t>13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B5480DC3-8DCE-4ECA-BFE5-934A6C731556}" type="slidenum">
              <a:rPr lang="fr-FR" altLang="fr-FR" sz="1200">
                <a:latin typeface="Arial" panose="020B0604020202020204" pitchFamily="34" charset="0"/>
              </a:rPr>
              <a:pPr/>
              <a:t>14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fld id="{ACE96FA0-DC08-495A-BE51-6CE50FF0CEB8}" type="slidenum">
              <a:rPr lang="fr-FR" altLang="fr-FR" sz="1200">
                <a:latin typeface="Arial" panose="020B0604020202020204" pitchFamily="34" charset="0"/>
              </a:rPr>
              <a:pPr/>
              <a:t>15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fr-FR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9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44676"/>
            <a:ext cx="10363200" cy="1736725"/>
          </a:xfrm>
        </p:spPr>
        <p:txBody>
          <a:bodyPr anchor="b" anchorCtr="1"/>
          <a:lstStyle>
            <a:lvl1pPr>
              <a:defRPr sz="4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2309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D9EDB382-69B6-45FC-9527-B30C47C1B76A}" type="datetime11">
              <a:rPr lang="fr-FR" smtClean="0"/>
              <a:pPr>
                <a:defRPr/>
              </a:pPr>
              <a:t>10:19:19</a:t>
            </a:fld>
            <a:endParaRPr lang="fr-FR"/>
          </a:p>
        </p:txBody>
      </p:sp>
      <p:sp>
        <p:nvSpPr>
          <p:cNvPr id="5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fr-FR" smtClean="0"/>
              <a:t>Programmation Web 2017-2018</a:t>
            </a:r>
            <a:endParaRPr lang="fr-FR"/>
          </a:p>
        </p:txBody>
      </p:sp>
      <p:sp>
        <p:nvSpPr>
          <p:cNvPr id="6" name="Rectangle 22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E2F6B6-43CF-4BDA-B9BE-AFD70624D459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4336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11F0E-C281-4053-8B7C-2BC0A85585DB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3B974-3763-4209-B115-34626673D8A6}" type="datetime11">
              <a:rPr lang="fr-FR" smtClean="0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Programmation Web 2017-2018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3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603408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603408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3F4E4-5827-4B46-AD01-21A46EC86E65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DC24F-1070-495A-BA52-B05F0C909DC5}" type="datetime11">
              <a:rPr lang="fr-FR" smtClean="0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Programmation Web 2017-2018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82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341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09600" y="1268413"/>
            <a:ext cx="5384800" cy="50403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50403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FCFD98-51FA-4D4B-B623-E754EF2C0BF8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F4A45-2EA8-4EED-BE35-C10CACE59727}" type="datetime11">
              <a:rPr lang="fr-FR" smtClean="0"/>
              <a:pPr>
                <a:defRPr/>
              </a:pPr>
              <a:t>10:19:19</a:t>
            </a:fld>
            <a:endParaRPr lang="fr-FR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Programmation Web 2017-2018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267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48000"/>
          </a:xfrm>
        </p:spPr>
        <p:txBody>
          <a:bodyPr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268413"/>
            <a:ext cx="10972800" cy="504031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5D2D45-D494-49E5-B709-CD2C5C42511F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532F8211-209C-43C1-9AD2-8B1E9D41D14F}" type="datetime11">
              <a:rPr lang="fr-FR" smtClean="0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fr-FR" smtClean="0"/>
              <a:t>Programmation Web 2017-2018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279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Elephpa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488" y="942975"/>
            <a:ext cx="4997450" cy="344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10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629B47-1CEB-4979-8BB2-81B16BCE276C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584BFC2C-2655-4D07-8154-A30204572657}" type="datetime11">
              <a:rPr lang="fr-FR" smtClean="0"/>
              <a:pPr>
                <a:defRPr/>
              </a:pPr>
              <a:t>10:19:19</a:t>
            </a:fld>
            <a:endParaRPr lang="fr-FR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fr-FR" smtClean="0"/>
              <a:t>Programmation Web 2017-2018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37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5040312"/>
          </a:xfrm>
        </p:spPr>
        <p:txBody>
          <a:bodyPr/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5040312"/>
          </a:xfrm>
        </p:spPr>
        <p:txBody>
          <a:bodyPr/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3B367D-C392-4256-BB9B-BA0F22E75B8D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1FE67D06-9CD9-4B4E-8554-459B708934F1}" type="datetime11">
              <a:rPr lang="fr-FR" smtClean="0"/>
              <a:pPr>
                <a:defRPr/>
              </a:pPr>
              <a:t>10:19:19</a:t>
            </a:fld>
            <a:endParaRPr lang="fr-FR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fr-FR" smtClean="0"/>
              <a:t>Programmation Web 2017-2018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84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E0FECA-945C-42A9-A466-62DE91D3E3C4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109F1ADE-3F02-4829-9FD5-A81E1A70421F}" type="datetime11">
              <a:rPr lang="fr-FR" smtClean="0"/>
              <a:pPr>
                <a:defRPr/>
              </a:pPr>
              <a:t>10:19:19</a:t>
            </a:fld>
            <a:endParaRPr lang="fr-FR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fr-FR" smtClean="0"/>
              <a:t>Programmation Web 2017-2018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86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1580D9-26BC-4F61-A73E-18D755CE3FF6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76D52AA9-7461-4D3B-8923-F08F5D5F86D5}" type="datetime11">
              <a:rPr lang="fr-FR" smtClean="0"/>
              <a:pPr>
                <a:defRPr/>
              </a:pPr>
              <a:t>10:19:19</a:t>
            </a:fld>
            <a:endParaRPr lang="fr-FR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fr-FR" smtClean="0"/>
              <a:t>Programmation Web 2017-2018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457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7E018D-329F-4912-B0C5-EE44B336DD14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9E0C4677-00C6-43B4-AE5A-148F350DBBA9}" type="datetime11">
              <a:rPr lang="fr-FR" smtClean="0"/>
              <a:pPr>
                <a:defRPr/>
              </a:pPr>
              <a:t>10:19:19</a:t>
            </a:fld>
            <a:endParaRPr lang="fr-FR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fr-FR" smtClean="0"/>
              <a:t>Programmation Web 2017-2018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1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2D8BA3-5D07-43DB-AF2B-FC3AFD6CC861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21B30EAF-123D-4370-AD15-CAF67ABC1E93}" type="datetime11">
              <a:rPr lang="fr-FR" smtClean="0"/>
              <a:pPr>
                <a:defRPr/>
              </a:pPr>
              <a:t>10:19:19</a:t>
            </a:fld>
            <a:endParaRPr lang="fr-FR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fr-FR" smtClean="0"/>
              <a:t>Programmation Web 2017-2018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48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 smtClean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28A9F-DC86-4AED-BEC1-65D68EC8ACDD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513A9-86A2-41C9-B30E-07AAE12CC1B8}" type="datetime11">
              <a:rPr lang="fr-FR" smtClean="0"/>
              <a:pPr>
                <a:defRPr/>
              </a:pPr>
              <a:t>10:19:19</a:t>
            </a:fld>
            <a:endParaRPr lang="fr-FR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Programmation Web 2017-2018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33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 l="-11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7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8"/>
            <a:ext cx="2844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D27FE-72A2-4445-A27D-D81132E3797E}" type="slidenum">
              <a:rPr lang="fr-FR" altLang="fr-FR" smtClean="0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12207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8"/>
            <a:ext cx="2844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CEBBFA7F-BC8B-47A7-B2E4-229C749A9AF9}" type="datetime11">
              <a:rPr lang="fr-FR" smtClean="0"/>
              <a:pPr>
                <a:defRPr/>
              </a:pPr>
              <a:t>10:19:19</a:t>
            </a:fld>
            <a:endParaRPr lang="fr-FR"/>
          </a:p>
        </p:txBody>
      </p:sp>
      <p:sp>
        <p:nvSpPr>
          <p:cNvPr id="12207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8"/>
            <a:ext cx="3860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fr-FR" smtClean="0"/>
              <a:t>Programmation Web 2017-2018</a:t>
            </a:r>
            <a:endParaRPr lang="fr-FR"/>
          </a:p>
        </p:txBody>
      </p:sp>
      <p:sp>
        <p:nvSpPr>
          <p:cNvPr id="12207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2207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274638"/>
            <a:ext cx="10959008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  <p:sldLayoutId id="2147484136" r:id="rId1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5"/>
        </a:buBlip>
        <a:defRPr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5"/>
        </a:buBlip>
        <a:defRPr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5"/>
        </a:buBlip>
        <a:defRPr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5"/>
        </a:buBlip>
        <a:defRPr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5"/>
        </a:buBlip>
        <a:defRPr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mtClean="0"/>
              <a:t>PHP</a:t>
            </a:r>
            <a:br>
              <a:rPr lang="fr-FR" smtClean="0"/>
            </a:br>
            <a:r>
              <a:rPr lang="fr-FR" smtClean="0"/>
              <a:t>PDO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dirty="0" smtClean="0"/>
              <a:t>Jérôme CUTRONA</a:t>
            </a:r>
          </a:p>
          <a:p>
            <a:pPr eaLnBrk="1" hangingPunct="1">
              <a:defRPr/>
            </a:pPr>
            <a:r>
              <a:rPr lang="fr-FR" b="1" dirty="0" smtClean="0">
                <a:latin typeface="Courier New" pitchFamily="49" charset="0"/>
              </a:rPr>
              <a:t>jerome.cutrona@univ-reims.fr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01034F-A072-4F74-A7C2-636EFFAA8FAA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5685E626-6451-4AA6-B5B8-C1B8198F145D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lang="fr-FR" altLang="fr-FR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Comment se connecter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03B18884-C137-4CB4-97DE-FDD8C385BEBE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10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99BA2D9-D0C9-4806-BD72-8B7FA92ED075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Connexions et gestionnaire de connexion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Instanciation d'un objet </a:t>
            </a:r>
            <a:r>
              <a:rPr lang="fr-FR" b="1" dirty="0" smtClean="0">
                <a:solidFill>
                  <a:schemeClr val="accent2"/>
                </a:solidFill>
              </a:rPr>
              <a:t>PDO</a:t>
            </a:r>
          </a:p>
          <a:p>
            <a:pPr eaLnBrk="1" hangingPunct="1">
              <a:defRPr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=new </a:t>
            </a:r>
            <a:r>
              <a:rPr lang="fr-FR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i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[, </a:t>
            </a:r>
            <a:r>
              <a:rPr lang="fr-FR" b="1" i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[, </a:t>
            </a:r>
            <a:r>
              <a:rPr lang="fr-FR" b="1" i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[, </a:t>
            </a:r>
            <a:r>
              <a:rPr lang="fr-FR" b="1" i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]]]);</a:t>
            </a:r>
          </a:p>
          <a:p>
            <a:pPr eaLnBrk="1" hangingPunct="1">
              <a:defRPr/>
            </a:pPr>
            <a:r>
              <a:rPr lang="fr-FR" b="1" i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DSN</a:t>
            </a:r>
            <a:r>
              <a:rPr lang="fr-FR" dirty="0" smtClean="0"/>
              <a:t> : </a:t>
            </a:r>
            <a:r>
              <a:rPr lang="fr-FR" b="1" dirty="0" smtClean="0">
                <a:solidFill>
                  <a:schemeClr val="accent2"/>
                </a:solidFill>
              </a:rPr>
              <a:t>D</a:t>
            </a:r>
            <a:r>
              <a:rPr lang="fr-FR" dirty="0" smtClean="0"/>
              <a:t>ata </a:t>
            </a:r>
            <a:r>
              <a:rPr lang="fr-FR" b="1" dirty="0" smtClean="0">
                <a:solidFill>
                  <a:schemeClr val="accent2"/>
                </a:solidFill>
              </a:rPr>
              <a:t>S</a:t>
            </a:r>
            <a:r>
              <a:rPr lang="fr-FR" dirty="0" smtClean="0"/>
              <a:t>ource </a:t>
            </a:r>
            <a:r>
              <a:rPr lang="fr-FR" b="1" dirty="0" smtClean="0">
                <a:solidFill>
                  <a:schemeClr val="accent2"/>
                </a:solidFill>
              </a:rPr>
              <a:t>N</a:t>
            </a:r>
            <a:r>
              <a:rPr lang="fr-FR" dirty="0" smtClean="0"/>
              <a:t>ame</a:t>
            </a:r>
          </a:p>
          <a:p>
            <a:pPr lvl="1" eaLnBrk="1" hangingPunct="1">
              <a:buSzTx/>
              <a:buFont typeface="Wingdings" panose="05000000000000000000" pitchFamily="2" charset="2"/>
              <a:buChar char="§"/>
              <a:defRPr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nom_du_driver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syntaxe_spécifique_au_driver</a:t>
            </a:r>
            <a:endParaRPr lang="fr-F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SzTx/>
              <a:buFont typeface="Wingdings" panose="05000000000000000000" pitchFamily="2" charset="2"/>
              <a:buChar char="§"/>
              <a:defRPr/>
            </a:pPr>
            <a:r>
              <a:rPr lang="fr-FR" dirty="0" smtClean="0"/>
              <a:t>Ex :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mysql:host</a:t>
            </a:r>
            <a:r>
              <a:rPr lang="fr-FR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localhost;dbname</a:t>
            </a:r>
            <a:r>
              <a:rPr lang="fr-FR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ma_base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fr-FR" b="1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fr-FR" b="1" i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fr-FR" dirty="0" smtClean="0"/>
              <a:t> : nom d'utilisateur, </a:t>
            </a:r>
            <a:r>
              <a:rPr lang="fr-FR" b="1" i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fr-FR" dirty="0" smtClean="0"/>
              <a:t> : mot de passe</a:t>
            </a:r>
          </a:p>
          <a:p>
            <a:pPr eaLnBrk="1" hangingPunct="1">
              <a:defRPr/>
            </a:pPr>
            <a:r>
              <a:rPr lang="fr-FR" b="1" i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fr-FR" dirty="0" smtClean="0"/>
              <a:t> : tableau associatif</a:t>
            </a:r>
          </a:p>
          <a:p>
            <a:pPr lvl="1" eaLnBrk="1" hangingPunct="1">
              <a:defRPr/>
            </a:pPr>
            <a:r>
              <a:rPr lang="fr-FR" dirty="0" smtClean="0"/>
              <a:t>spécifiques au driver</a:t>
            </a:r>
          </a:p>
          <a:p>
            <a:pPr lvl="1" eaLnBrk="1" hangingPunct="1">
              <a:defRPr/>
            </a:pPr>
            <a:r>
              <a:rPr lang="fr-FR" dirty="0" smtClean="0"/>
              <a:t>Ex :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(PDO::ATTR_PERSISTENT =&gt;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eaLnBrk="1" hangingPunct="1">
              <a:defRPr/>
            </a:pPr>
            <a:r>
              <a:rPr lang="fr-FR" dirty="0" smtClean="0"/>
              <a:t>Fin de connexion :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/* ou */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dbh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AF69C59C-C8BF-443D-80E9-AC1A8AB49346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11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6255BEE-99A7-4CB9-A1F4-063B7650D88D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Gestion des erreurs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8E5F7DA8-B545-4B6A-AEE2-7B6348A59EB3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12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1FD061-24E0-40A5-B02F-F0E351750D9A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Gestion des erreurs de connexion 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Connexion par construction d'un objet</a:t>
            </a:r>
          </a:p>
          <a:p>
            <a:pPr eaLnBrk="1" hangingPunct="1">
              <a:defRPr/>
            </a:pPr>
            <a:r>
              <a:rPr lang="fr-FR" dirty="0" smtClean="0"/>
              <a:t>Gestion envisageable des erreurs</a:t>
            </a:r>
          </a:p>
          <a:p>
            <a:pPr lvl="1" eaLnBrk="1" hangingPunct="1">
              <a:defRPr/>
            </a:pPr>
            <a:r>
              <a:rPr lang="fr-FR" dirty="0" smtClean="0"/>
              <a:t>Aucune</a:t>
            </a:r>
          </a:p>
          <a:p>
            <a:pPr lvl="1" eaLnBrk="1" hangingPunct="1">
              <a:defRPr/>
            </a:pPr>
            <a:r>
              <a:rPr lang="fr-FR" dirty="0" smtClean="0"/>
              <a:t>Fin brutale (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fr-FR" dirty="0" smtClean="0"/>
              <a:t>,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die</a:t>
            </a:r>
            <a:r>
              <a:rPr lang="fr-FR" dirty="0" smtClean="0"/>
              <a:t>)</a:t>
            </a:r>
          </a:p>
          <a:p>
            <a:pPr lvl="1" eaLnBrk="1" hangingPunct="1">
              <a:defRPr/>
            </a:pPr>
            <a:r>
              <a:rPr lang="fr-FR" dirty="0" smtClean="0"/>
              <a:t>État</a:t>
            </a:r>
          </a:p>
          <a:p>
            <a:pPr lvl="1" eaLnBrk="1" hangingPunct="1">
              <a:defRPr/>
            </a:pPr>
            <a:r>
              <a:rPr lang="fr-FR" dirty="0" smtClean="0"/>
              <a:t>Exception</a:t>
            </a:r>
          </a:p>
          <a:p>
            <a:pPr eaLnBrk="1" hangingPunct="1">
              <a:defRPr/>
            </a:pPr>
            <a:r>
              <a:rPr lang="fr-FR" dirty="0" smtClean="0"/>
              <a:t>En cas d'erreur de connexion</a:t>
            </a:r>
          </a:p>
          <a:p>
            <a:pPr lvl="1" eaLnBrk="1" hangingPunct="1">
              <a:defRPr/>
            </a:pPr>
            <a:r>
              <a:rPr lang="fr-FR" dirty="0" smtClean="0"/>
              <a:t>Objet </a:t>
            </a:r>
            <a:r>
              <a:rPr lang="fr-FR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PDOException</a:t>
            </a:r>
            <a:r>
              <a:rPr lang="fr-FR" dirty="0" smtClean="0"/>
              <a:t> lancé</a:t>
            </a:r>
          </a:p>
          <a:p>
            <a:pPr lvl="1" eaLnBrk="1" hangingPunct="1">
              <a:defRPr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PDOException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2"/>
                </a:solidFill>
              </a:rPr>
              <a:t>hérite</a:t>
            </a:r>
            <a:r>
              <a:rPr lang="fr-FR" dirty="0" smtClean="0">
                <a:solidFill>
                  <a:schemeClr val="hlink"/>
                </a:solidFill>
              </a:rPr>
              <a:t> </a:t>
            </a:r>
            <a:r>
              <a:rPr lang="fr-FR" dirty="0" smtClean="0">
                <a:solidFill>
                  <a:schemeClr val="accent2"/>
                </a:solidFill>
              </a:rPr>
              <a:t>de</a:t>
            </a:r>
            <a:r>
              <a:rPr lang="fr-FR" dirty="0" smtClean="0">
                <a:solidFill>
                  <a:schemeClr val="hlink"/>
                </a:solidFill>
              </a:rPr>
              <a:t> </a:t>
            </a:r>
            <a:r>
              <a:rPr lang="fr-FR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70B91432-CBBF-4666-B73A-5457B6BE4F66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13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F96BC3B-D4AF-4904-A56D-85283F23F1F9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Gestion des erreurs de connexion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&lt;?</a:t>
            </a:r>
            <a:r>
              <a:rPr lang="fr-FR" sz="2400" b="1" dirty="0" err="1">
                <a:solidFill>
                  <a:srgbClr val="6A5ACD"/>
                </a:solidFill>
                <a:latin typeface="Courier New" pitchFamily="49" charset="0"/>
              </a:rPr>
              <a:t>php</a:t>
            </a:r>
            <a:endParaRPr lang="fr-FR" sz="2400" b="1" dirty="0">
              <a:solidFill>
                <a:srgbClr val="6A5ACD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 err="1">
                <a:solidFill>
                  <a:srgbClr val="804040"/>
                </a:solidFill>
                <a:latin typeface="Courier New" pitchFamily="49" charset="0"/>
              </a:rPr>
              <a:t>try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 $</a:t>
            </a:r>
            <a:r>
              <a:rPr lang="fr-FR" sz="2400" b="1" dirty="0" err="1">
                <a:solidFill>
                  <a:srgbClr val="008080"/>
                </a:solidFill>
                <a:latin typeface="Courier New" pitchFamily="49" charset="0"/>
              </a:rPr>
              <a:t>dbh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A020F0"/>
                </a:solidFill>
                <a:latin typeface="Courier New" pitchFamily="49" charset="0"/>
              </a:rPr>
              <a:t>new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400" b="1" dirty="0" smtClean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400" b="1" dirty="0" err="1" smtClean="0">
                <a:solidFill>
                  <a:srgbClr val="FF00FF"/>
                </a:solidFill>
                <a:latin typeface="Courier New" pitchFamily="49" charset="0"/>
              </a:rPr>
              <a:t>mysql:host</a:t>
            </a:r>
            <a:r>
              <a:rPr lang="fr-FR" sz="2400" b="1" dirty="0" smtClean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400" b="1" dirty="0" err="1" smtClean="0">
                <a:solidFill>
                  <a:srgbClr val="FF00FF"/>
                </a:solidFill>
                <a:latin typeface="Courier New" pitchFamily="49" charset="0"/>
              </a:rPr>
              <a:t>dbs;dbname</a:t>
            </a:r>
            <a:r>
              <a:rPr lang="fr-FR" sz="2400" b="1" dirty="0" smtClean="0">
                <a:solidFill>
                  <a:srgbClr val="FF00FF"/>
                </a:solidFill>
                <a:latin typeface="Courier New" pitchFamily="49" charset="0"/>
              </a:rPr>
              <a:t>=music</a:t>
            </a:r>
            <a:r>
              <a:rPr lang="fr-FR" sz="2400" b="1" dirty="0" smtClean="0">
                <a:solidFill>
                  <a:srgbClr val="000000"/>
                </a:solidFill>
                <a:latin typeface="Courier New" pitchFamily="49" charset="0"/>
              </a:rPr>
              <a:t>',</a:t>
            </a:r>
            <a:endParaRPr lang="fr-FR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400" b="1" dirty="0">
                <a:solidFill>
                  <a:srgbClr val="008080"/>
                </a:solidFill>
                <a:latin typeface="Courier New" pitchFamily="49" charset="0"/>
              </a:rPr>
              <a:t>user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400" b="1" dirty="0" err="1">
                <a:solidFill>
                  <a:srgbClr val="008080"/>
                </a:solidFill>
                <a:latin typeface="Courier New" pitchFamily="49" charset="0"/>
              </a:rPr>
              <a:t>pass</a:t>
            </a: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) </a:t>
            </a:r>
            <a:r>
              <a:rPr lang="fr-FR" sz="24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latin typeface="Courier New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400" b="1" dirty="0" err="1">
                <a:solidFill>
                  <a:srgbClr val="008080"/>
                </a:solidFill>
                <a:latin typeface="Courier New" pitchFamily="49" charset="0"/>
              </a:rPr>
              <a:t>dbh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2E8B57"/>
                </a:solidFill>
                <a:latin typeface="Courier New" pitchFamily="49" charset="0"/>
              </a:rPr>
              <a:t>null</a:t>
            </a:r>
            <a:r>
              <a:rPr lang="fr-FR" sz="2400" b="1" dirty="0">
                <a:solidFill>
                  <a:srgbClr val="2E8B57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catch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400" b="1" dirty="0" err="1">
                <a:solidFill>
                  <a:srgbClr val="008080"/>
                </a:solidFill>
                <a:latin typeface="Courier New" pitchFamily="49" charset="0"/>
              </a:rPr>
              <a:t>PDOException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400" b="1" dirty="0">
                <a:solidFill>
                  <a:srgbClr val="008080"/>
                </a:solidFill>
                <a:latin typeface="Courier New" pitchFamily="49" charset="0"/>
              </a:rPr>
              <a:t>e</a:t>
            </a: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A020F0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400" b="1" dirty="0">
                <a:solidFill>
                  <a:srgbClr val="FF00FF"/>
                </a:solidFill>
                <a:latin typeface="Courier New" pitchFamily="49" charset="0"/>
              </a:rPr>
              <a:t>&lt;p&gt;Erreur: 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.$</a:t>
            </a:r>
            <a:r>
              <a:rPr lang="fr-FR" sz="2400" b="1" dirty="0">
                <a:solidFill>
                  <a:srgbClr val="008080"/>
                </a:solidFill>
                <a:latin typeface="Courier New" pitchFamily="49" charset="0"/>
              </a:rPr>
              <a:t>e</a:t>
            </a:r>
            <a:r>
              <a:rPr lang="fr-FR" sz="24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400" b="1" dirty="0" err="1">
                <a:solidFill>
                  <a:srgbClr val="000000"/>
                </a:solidFill>
                <a:latin typeface="Courier New" pitchFamily="49" charset="0"/>
              </a:rPr>
              <a:t>getMessage</a:t>
            </a: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()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die</a:t>
            </a: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() </a:t>
            </a:r>
            <a:r>
              <a:rPr lang="fr-FR" sz="24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 smtClean="0">
                <a:solidFill>
                  <a:srgbClr val="6A5ACD"/>
                </a:solidFill>
                <a:latin typeface="Courier New" pitchFamily="49" charset="0"/>
              </a:rPr>
              <a:t>}</a:t>
            </a:r>
            <a:endParaRPr lang="fr-FR" sz="2400" b="1" dirty="0">
              <a:solidFill>
                <a:srgbClr val="6A5ACD"/>
              </a:solidFill>
              <a:latin typeface="Courier New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B9AC10B-8875-4668-8057-AC1EFF47A8E1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14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03E51A8-72B1-4B10-9193-C54CE782DA38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Gestion des erreurs (hormis connexion)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PDO::ERRMODE_SILENT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r>
              <a:rPr lang="fr-FR" dirty="0" smtClean="0"/>
              <a:t>(</a:t>
            </a:r>
            <a:r>
              <a:rPr lang="fr-FR" i="1" dirty="0" smtClean="0"/>
              <a:t>par défaut</a:t>
            </a:r>
            <a:r>
              <a:rPr lang="fr-FR" dirty="0" smtClean="0"/>
              <a:t>)	</a:t>
            </a:r>
          </a:p>
          <a:p>
            <a:pPr lvl="1" eaLnBrk="1" hangingPunct="1">
              <a:defRPr/>
            </a:pPr>
            <a:r>
              <a:rPr lang="fr-FR" dirty="0" smtClean="0"/>
              <a:t>Mode </a:t>
            </a:r>
            <a:r>
              <a:rPr lang="fr-FR" dirty="0" smtClean="0">
                <a:solidFill>
                  <a:schemeClr val="accent2"/>
                </a:solidFill>
              </a:rPr>
              <a:t>silencieux</a:t>
            </a:r>
            <a:r>
              <a:rPr lang="fr-FR" dirty="0" smtClean="0"/>
              <a:t>, mise en place d'un </a:t>
            </a:r>
            <a:r>
              <a:rPr lang="fr-FR" dirty="0" smtClean="0">
                <a:solidFill>
                  <a:schemeClr val="accent2"/>
                </a:solidFill>
              </a:rPr>
              <a:t>code</a:t>
            </a:r>
            <a:r>
              <a:rPr lang="fr-FR" dirty="0" smtClean="0">
                <a:solidFill>
                  <a:schemeClr val="hlink"/>
                </a:solidFill>
              </a:rPr>
              <a:t> </a:t>
            </a:r>
            <a:r>
              <a:rPr lang="fr-FR" dirty="0" smtClean="0">
                <a:solidFill>
                  <a:schemeClr val="accent2"/>
                </a:solidFill>
              </a:rPr>
              <a:t>d'erreur</a:t>
            </a:r>
          </a:p>
          <a:p>
            <a:pPr lvl="1" eaLnBrk="1" hangingPunct="1">
              <a:defRPr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fr-FR" dirty="0" smtClean="0"/>
              <a:t> : </a:t>
            </a:r>
            <a:r>
              <a:rPr lang="fr-FR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 smtClean="0"/>
              <a:t> / </a:t>
            </a:r>
            <a:r>
              <a:rPr lang="fr-FR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errorInfo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PDOStatement</a:t>
            </a:r>
            <a:r>
              <a:rPr lang="fr-FR" dirty="0" smtClean="0"/>
              <a:t> : </a:t>
            </a:r>
            <a:r>
              <a:rPr lang="fr-FR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 smtClean="0">
                <a:cs typeface="Courier New" panose="02070309020205020404" pitchFamily="49" charset="0"/>
              </a:rPr>
              <a:t> </a:t>
            </a:r>
            <a:r>
              <a:rPr lang="fr-FR" dirty="0" smtClean="0"/>
              <a:t>/ </a:t>
            </a:r>
            <a:r>
              <a:rPr lang="fr-FR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errorInfo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b="1" dirty="0" smtClean="0"/>
              <a:t> </a:t>
            </a:r>
          </a:p>
          <a:p>
            <a:pPr eaLnBrk="1" hangingPunct="1">
              <a:defRPr/>
            </a:pPr>
            <a:r>
              <a:rPr lang="fr-F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PDO::ERRMODE_WARNING</a:t>
            </a:r>
          </a:p>
          <a:p>
            <a:pPr lvl="1" eaLnBrk="1" hangingPunct="1">
              <a:defRPr/>
            </a:pPr>
            <a:r>
              <a:rPr lang="fr-FR" dirty="0" smtClean="0"/>
              <a:t>Mise en place du </a:t>
            </a:r>
            <a:r>
              <a:rPr lang="fr-FR" dirty="0" smtClean="0">
                <a:solidFill>
                  <a:schemeClr val="accent2"/>
                </a:solidFill>
              </a:rPr>
              <a:t>code</a:t>
            </a:r>
            <a:r>
              <a:rPr lang="fr-FR" dirty="0" smtClean="0">
                <a:solidFill>
                  <a:schemeClr val="hlink"/>
                </a:solidFill>
              </a:rPr>
              <a:t> </a:t>
            </a:r>
            <a:r>
              <a:rPr lang="fr-FR" dirty="0" smtClean="0">
                <a:solidFill>
                  <a:schemeClr val="accent2"/>
                </a:solidFill>
              </a:rPr>
              <a:t>d'erreur</a:t>
            </a:r>
          </a:p>
          <a:p>
            <a:pPr lvl="1" eaLnBrk="1" hangingPunct="1">
              <a:defRPr/>
            </a:pPr>
            <a:r>
              <a:rPr lang="fr-FR" dirty="0" smtClean="0"/>
              <a:t>Émission d'une erreur de type </a:t>
            </a:r>
            <a:r>
              <a:rPr lang="fr-FR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E_WARNING</a:t>
            </a:r>
          </a:p>
          <a:p>
            <a:pPr eaLnBrk="1" hangingPunct="1">
              <a:defRPr/>
            </a:pPr>
            <a:r>
              <a:rPr lang="fr-F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PDO::ERRMODE_EXCEPTION</a:t>
            </a:r>
          </a:p>
          <a:p>
            <a:pPr lvl="1" eaLnBrk="1" hangingPunct="1">
              <a:defRPr/>
            </a:pPr>
            <a:r>
              <a:rPr lang="fr-FR" dirty="0" smtClean="0"/>
              <a:t>Mise en place du </a:t>
            </a:r>
            <a:r>
              <a:rPr lang="fr-FR" dirty="0" smtClean="0">
                <a:solidFill>
                  <a:schemeClr val="accent2"/>
                </a:solidFill>
              </a:rPr>
              <a:t>code</a:t>
            </a:r>
            <a:r>
              <a:rPr lang="fr-FR" dirty="0" smtClean="0">
                <a:solidFill>
                  <a:schemeClr val="hlink"/>
                </a:solidFill>
              </a:rPr>
              <a:t> </a:t>
            </a:r>
            <a:r>
              <a:rPr lang="fr-FR" dirty="0" smtClean="0">
                <a:solidFill>
                  <a:schemeClr val="accent2"/>
                </a:solidFill>
              </a:rPr>
              <a:t>d'erreur</a:t>
            </a:r>
          </a:p>
          <a:p>
            <a:pPr lvl="1" eaLnBrk="1" hangingPunct="1">
              <a:defRPr/>
            </a:pPr>
            <a:r>
              <a:rPr lang="fr-FR" dirty="0" smtClean="0"/>
              <a:t>Objet </a:t>
            </a:r>
            <a:r>
              <a:rPr lang="fr-FR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PDOException</a:t>
            </a:r>
            <a:r>
              <a:rPr lang="fr-FR" dirty="0" smtClean="0"/>
              <a:t> lancé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1A99585B-C36B-48BF-9D9D-957CD280F53E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15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EC68D05-0677-4F16-8F86-0C1BFA95C94F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Gestion des erreurs (hormis connexion)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&lt;?</a:t>
            </a:r>
            <a:r>
              <a:rPr lang="fr-FR" sz="2400" b="1" dirty="0" err="1">
                <a:solidFill>
                  <a:srgbClr val="6A5ACD"/>
                </a:solidFill>
                <a:latin typeface="Courier New" pitchFamily="49" charset="0"/>
              </a:rPr>
              <a:t>php</a:t>
            </a:r>
            <a:endParaRPr lang="fr-FR" sz="2400" b="1" dirty="0">
              <a:solidFill>
                <a:srgbClr val="6A5ACD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 err="1">
                <a:solidFill>
                  <a:srgbClr val="804040"/>
                </a:solidFill>
                <a:latin typeface="Courier New" pitchFamily="49" charset="0"/>
              </a:rPr>
              <a:t>try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 $</a:t>
            </a:r>
            <a:r>
              <a:rPr lang="fr-FR" sz="2400" b="1" dirty="0" err="1">
                <a:solidFill>
                  <a:srgbClr val="008080"/>
                </a:solidFill>
                <a:latin typeface="Courier New" pitchFamily="49" charset="0"/>
              </a:rPr>
              <a:t>dbh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A020F0"/>
                </a:solidFill>
                <a:latin typeface="Courier New" pitchFamily="49" charset="0"/>
              </a:rPr>
              <a:t>new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400" b="1" dirty="0" smtClean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400" b="1" dirty="0" err="1" smtClean="0">
                <a:solidFill>
                  <a:srgbClr val="FF00FF"/>
                </a:solidFill>
                <a:latin typeface="Courier New" pitchFamily="49" charset="0"/>
              </a:rPr>
              <a:t>mysql:host</a:t>
            </a:r>
            <a:r>
              <a:rPr lang="fr-FR" sz="2400" b="1" dirty="0" smtClean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400" b="1" dirty="0" err="1" smtClean="0">
                <a:solidFill>
                  <a:srgbClr val="FF00FF"/>
                </a:solidFill>
                <a:latin typeface="Courier New" pitchFamily="49" charset="0"/>
              </a:rPr>
              <a:t>dbs;dbname</a:t>
            </a:r>
            <a:r>
              <a:rPr lang="fr-FR" sz="2400" b="1" dirty="0" smtClean="0">
                <a:solidFill>
                  <a:srgbClr val="FF00FF"/>
                </a:solidFill>
                <a:latin typeface="Courier New" pitchFamily="49" charset="0"/>
              </a:rPr>
              <a:t>=music</a:t>
            </a:r>
            <a:r>
              <a:rPr lang="fr-FR" sz="2400" b="1" dirty="0" smtClean="0">
                <a:solidFill>
                  <a:srgbClr val="000000"/>
                </a:solidFill>
                <a:latin typeface="Courier New" pitchFamily="49" charset="0"/>
              </a:rPr>
              <a:t>',</a:t>
            </a:r>
            <a:endParaRPr lang="fr-FR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               </a:t>
            </a: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400" b="1" dirty="0">
                <a:solidFill>
                  <a:srgbClr val="008080"/>
                </a:solidFill>
                <a:latin typeface="Courier New" pitchFamily="49" charset="0"/>
              </a:rPr>
              <a:t>user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400" b="1" dirty="0" err="1">
                <a:solidFill>
                  <a:srgbClr val="008080"/>
                </a:solidFill>
                <a:latin typeface="Courier New" pitchFamily="49" charset="0"/>
              </a:rPr>
              <a:t>pass</a:t>
            </a: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) </a:t>
            </a:r>
            <a:r>
              <a:rPr lang="fr-FR" sz="24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 $</a:t>
            </a:r>
            <a:r>
              <a:rPr lang="fr-FR" sz="2400" b="1" dirty="0" err="1">
                <a:solidFill>
                  <a:srgbClr val="008080"/>
                </a:solidFill>
                <a:latin typeface="Courier New" pitchFamily="49" charset="0"/>
              </a:rPr>
              <a:t>dbh</a:t>
            </a:r>
            <a:r>
              <a:rPr lang="fr-FR" sz="24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400" b="1" dirty="0" err="1">
                <a:solidFill>
                  <a:srgbClr val="000000"/>
                </a:solidFill>
                <a:latin typeface="Courier New" pitchFamily="49" charset="0"/>
              </a:rPr>
              <a:t>setAttribute</a:t>
            </a: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4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ATTR_ERRMODE,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                   </a:t>
            </a:r>
            <a:r>
              <a:rPr lang="fr-FR" sz="24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ERRMODE_EXCEPTION</a:t>
            </a: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4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400" b="1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latin typeface="Courier New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 $</a:t>
            </a:r>
            <a:r>
              <a:rPr lang="fr-FR" sz="2400" b="1" dirty="0" err="1">
                <a:solidFill>
                  <a:srgbClr val="008080"/>
                </a:solidFill>
                <a:latin typeface="Courier New" pitchFamily="49" charset="0"/>
              </a:rPr>
              <a:t>dbh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2E8B57"/>
                </a:solidFill>
                <a:latin typeface="Courier New" pitchFamily="49" charset="0"/>
              </a:rPr>
              <a:t>null</a:t>
            </a:r>
            <a:r>
              <a:rPr lang="fr-FR" sz="2400" b="1" dirty="0">
                <a:solidFill>
                  <a:srgbClr val="2E8B57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catch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400" b="1" dirty="0" err="1">
                <a:solidFill>
                  <a:srgbClr val="008080"/>
                </a:solidFill>
                <a:latin typeface="Courier New" pitchFamily="49" charset="0"/>
              </a:rPr>
              <a:t>PDOException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400" b="1" dirty="0">
                <a:solidFill>
                  <a:srgbClr val="008080"/>
                </a:solidFill>
                <a:latin typeface="Courier New" pitchFamily="49" charset="0"/>
              </a:rPr>
              <a:t>e</a:t>
            </a: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A020F0"/>
                </a:solidFill>
                <a:latin typeface="Courier New" pitchFamily="49" charset="0"/>
              </a:rPr>
              <a:t> </a:t>
            </a:r>
            <a:r>
              <a:rPr lang="fr-FR" sz="24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400" b="1" dirty="0">
                <a:solidFill>
                  <a:srgbClr val="FF00FF"/>
                </a:solidFill>
                <a:latin typeface="Courier New" pitchFamily="49" charset="0"/>
              </a:rPr>
              <a:t>&lt;p&gt;Erreur: 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.$</a:t>
            </a:r>
            <a:r>
              <a:rPr lang="fr-FR" sz="2400" b="1" dirty="0">
                <a:solidFill>
                  <a:srgbClr val="008080"/>
                </a:solidFill>
                <a:latin typeface="Courier New" pitchFamily="49" charset="0"/>
              </a:rPr>
              <a:t>e</a:t>
            </a:r>
            <a:r>
              <a:rPr lang="fr-FR" sz="24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400" b="1" dirty="0" err="1">
                <a:solidFill>
                  <a:srgbClr val="000000"/>
                </a:solidFill>
                <a:latin typeface="Courier New" pitchFamily="49" charset="0"/>
              </a:rPr>
              <a:t>getMessage</a:t>
            </a: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()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4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die</a:t>
            </a: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() </a:t>
            </a:r>
            <a:r>
              <a:rPr lang="fr-FR" sz="24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  <a:endParaRPr lang="fr-FR" sz="24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0D803C8D-E34F-40F9-99DA-AEBBE25133F4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16</a:t>
            </a:fld>
            <a:endParaRPr lang="fr-FR" altLang="fr-FR" sz="1200"/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E465D2D-1442-45C0-9FE1-1B29116AFFE6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265220" name="AutoShape 4"/>
          <p:cNvSpPr>
            <a:spLocks noChangeArrowheads="1"/>
          </p:cNvSpPr>
          <p:nvPr/>
        </p:nvSpPr>
        <p:spPr bwMode="auto">
          <a:xfrm>
            <a:off x="609600" y="2767014"/>
            <a:ext cx="8064500" cy="7778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Gestion des erreurs : code d'erreur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&lt;?</a:t>
            </a:r>
            <a:r>
              <a:rPr lang="fr-FR" sz="2000" b="1" dirty="0" err="1">
                <a:solidFill>
                  <a:srgbClr val="6A5ACD"/>
                </a:solidFill>
                <a:latin typeface="Courier New" pitchFamily="49" charset="0"/>
              </a:rPr>
              <a:t>php</a:t>
            </a:r>
            <a:endParaRPr lang="fr-FR" sz="2000" b="1" dirty="0">
              <a:solidFill>
                <a:srgbClr val="6A5ACD"/>
              </a:solidFill>
              <a:latin typeface="Courier New" pitchFamily="49" charset="0"/>
            </a:endParaRPr>
          </a:p>
          <a:p>
            <a:pPr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 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new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mysql:host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dbs;dbname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=music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 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query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COUCOU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if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errorCode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())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ERREUR !!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\n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&lt;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pre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&gt;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\n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var_dump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errorInfo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())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&lt;/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pre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&gt;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\n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08771D32-C4D5-45BC-9C93-F3C3EBC40FFE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17</a:t>
            </a:fld>
            <a:endParaRPr lang="fr-FR" altLang="fr-FR" sz="120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24651ED-147C-4029-BF41-B16E2E28EC26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268292" name="AutoShape 4"/>
          <p:cNvSpPr>
            <a:spLocks noChangeArrowheads="1"/>
          </p:cNvSpPr>
          <p:nvPr/>
        </p:nvSpPr>
        <p:spPr bwMode="auto">
          <a:xfrm>
            <a:off x="1774826" y="4654550"/>
            <a:ext cx="8670925" cy="172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fr-F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ERREUR !!</a:t>
            </a:r>
          </a:p>
          <a:p>
            <a:pPr eaLnBrk="1" hangingPunct="1">
              <a:defRPr/>
            </a:pPr>
            <a:r>
              <a:rPr lang="fr-F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array(3) {</a:t>
            </a:r>
          </a:p>
          <a:p>
            <a:pPr eaLnBrk="1" hangingPunct="1">
              <a:defRPr/>
            </a:pPr>
            <a:r>
              <a:rPr lang="fr-F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[0]=&gt; string(5) "42000"</a:t>
            </a:r>
          </a:p>
          <a:p>
            <a:pPr eaLnBrk="1" hangingPunct="1">
              <a:defRPr/>
            </a:pPr>
            <a:r>
              <a:rPr lang="fr-F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[1]=&gt; int(1064)</a:t>
            </a:r>
          </a:p>
          <a:p>
            <a:pPr eaLnBrk="1" hangingPunct="1">
              <a:defRPr/>
            </a:pPr>
            <a:r>
              <a:rPr lang="fr-F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[2]=&gt; string(47) "Erreur de syntaxe près de 'COUCOU' à la ligne 1"</a:t>
            </a:r>
          </a:p>
          <a:p>
            <a:pPr eaLnBrk="1" hangingPunct="1">
              <a:defRPr/>
            </a:pPr>
            <a:r>
              <a:rPr lang="fr-F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</a:p>
        </p:txBody>
      </p:sp>
      <p:sp>
        <p:nvSpPr>
          <p:cNvPr id="268293" name="AutoShape 5"/>
          <p:cNvSpPr>
            <a:spLocks noChangeArrowheads="1"/>
          </p:cNvSpPr>
          <p:nvPr/>
        </p:nvSpPr>
        <p:spPr bwMode="auto">
          <a:xfrm>
            <a:off x="7104064" y="2636838"/>
            <a:ext cx="3095625" cy="442912"/>
          </a:xfrm>
          <a:prstGeom prst="wedgeRoundRectCallout">
            <a:avLst>
              <a:gd name="adj1" fmla="val -116361"/>
              <a:gd name="adj2" fmla="val 584926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Code SQLSTATE </a:t>
            </a:r>
          </a:p>
        </p:txBody>
      </p:sp>
      <p:sp>
        <p:nvSpPr>
          <p:cNvPr id="268294" name="AutoShape 6"/>
          <p:cNvSpPr>
            <a:spLocks noChangeArrowheads="1"/>
          </p:cNvSpPr>
          <p:nvPr/>
        </p:nvSpPr>
        <p:spPr bwMode="auto">
          <a:xfrm>
            <a:off x="7175501" y="3860800"/>
            <a:ext cx="3095625" cy="782638"/>
          </a:xfrm>
          <a:prstGeom prst="wedgeRoundRectCallout">
            <a:avLst>
              <a:gd name="adj1" fmla="val -118616"/>
              <a:gd name="adj2" fmla="val 180000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Code erreur spécifique du driver </a:t>
            </a:r>
          </a:p>
        </p:txBody>
      </p:sp>
      <p:sp>
        <p:nvSpPr>
          <p:cNvPr id="268295" name="AutoShape 7"/>
          <p:cNvSpPr>
            <a:spLocks noChangeArrowheads="1"/>
          </p:cNvSpPr>
          <p:nvPr/>
        </p:nvSpPr>
        <p:spPr bwMode="auto">
          <a:xfrm>
            <a:off x="7177089" y="4941889"/>
            <a:ext cx="3095625" cy="782637"/>
          </a:xfrm>
          <a:prstGeom prst="wedgeRoundRectCallout">
            <a:avLst>
              <a:gd name="adj1" fmla="val -117694"/>
              <a:gd name="adj2" fmla="val 61875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Chaîne erreur spécifique au driver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  <p:bldP spid="268293" grpId="0" animBg="1"/>
      <p:bldP spid="268294" grpId="0" animBg="1"/>
      <p:bldP spid="26829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Gestion des erreurs : exceptions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&lt;?</a:t>
            </a:r>
            <a:r>
              <a:rPr lang="fr-FR" sz="2000" b="1" dirty="0" err="1">
                <a:solidFill>
                  <a:srgbClr val="6A5ACD"/>
                </a:solidFill>
                <a:latin typeface="Courier New" pitchFamily="49" charset="0"/>
              </a:rPr>
              <a:t>php</a:t>
            </a:r>
            <a:endParaRPr lang="fr-FR" sz="2000" b="1" dirty="0">
              <a:solidFill>
                <a:srgbClr val="6A5ACD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804040"/>
                </a:solidFill>
                <a:latin typeface="Courier New" pitchFamily="49" charset="0"/>
              </a:rPr>
              <a:t>try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new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mysql:host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dbs;dbname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=music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setAttribute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ATTR_ERRMODE,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                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ERRMODE_EXCEPTION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query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COUCOU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catch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Exception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&lt;p&gt;ERREUR :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.$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e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getMessage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B9FC4BC0-5744-456B-A51E-9A59954A323D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18</a:t>
            </a:fld>
            <a:endParaRPr lang="fr-FR" altLang="fr-FR" sz="120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41E1624-94F5-41DA-8FA5-BF1BE891BEC1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276484" name="AutoShape 4"/>
          <p:cNvSpPr>
            <a:spLocks noChangeArrowheads="1"/>
          </p:cNvSpPr>
          <p:nvPr/>
        </p:nvSpPr>
        <p:spPr bwMode="auto">
          <a:xfrm>
            <a:off x="2063751" y="5448301"/>
            <a:ext cx="8080375" cy="644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fr-F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ERREUR : SQLSTATE[42000]: Syntax error or access violation: 1064</a:t>
            </a:r>
          </a:p>
          <a:p>
            <a:pPr eaLnBrk="1" hangingPunct="1">
              <a:defRPr/>
            </a:pPr>
            <a:r>
              <a:rPr lang="fr-FR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Erreur de syntaxe près de 'COUCOU' à la ligne 1</a:t>
            </a:r>
          </a:p>
        </p:txBody>
      </p:sp>
      <p:sp>
        <p:nvSpPr>
          <p:cNvPr id="276488" name="AutoShape 8"/>
          <p:cNvSpPr>
            <a:spLocks noChangeArrowheads="1"/>
          </p:cNvSpPr>
          <p:nvPr/>
        </p:nvSpPr>
        <p:spPr bwMode="auto">
          <a:xfrm>
            <a:off x="2495551" y="4508501"/>
            <a:ext cx="3095625" cy="442913"/>
          </a:xfrm>
          <a:prstGeom prst="wedgeRoundRectCallout">
            <a:avLst>
              <a:gd name="adj1" fmla="val 22051"/>
              <a:gd name="adj2" fmla="val 179412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Code SQLSTATE </a:t>
            </a:r>
          </a:p>
        </p:txBody>
      </p:sp>
      <p:sp>
        <p:nvSpPr>
          <p:cNvPr id="276489" name="AutoShape 9"/>
          <p:cNvSpPr>
            <a:spLocks noChangeArrowheads="1"/>
          </p:cNvSpPr>
          <p:nvPr/>
        </p:nvSpPr>
        <p:spPr bwMode="auto">
          <a:xfrm>
            <a:off x="7248526" y="3357564"/>
            <a:ext cx="3095625" cy="782637"/>
          </a:xfrm>
          <a:prstGeom prst="wedgeRoundRectCallout">
            <a:avLst>
              <a:gd name="adj1" fmla="val 28412"/>
              <a:gd name="adj2" fmla="val 239375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Code erreur spécifique du driver </a:t>
            </a:r>
          </a:p>
        </p:txBody>
      </p:sp>
      <p:sp>
        <p:nvSpPr>
          <p:cNvPr id="276490" name="AutoShape 10"/>
          <p:cNvSpPr>
            <a:spLocks noChangeArrowheads="1"/>
          </p:cNvSpPr>
          <p:nvPr/>
        </p:nvSpPr>
        <p:spPr bwMode="auto">
          <a:xfrm>
            <a:off x="5880101" y="4437064"/>
            <a:ext cx="3095625" cy="782637"/>
          </a:xfrm>
          <a:prstGeom prst="wedgeRoundRectCallout">
            <a:avLst>
              <a:gd name="adj1" fmla="val -65537"/>
              <a:gd name="adj2" fmla="val 132500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Chaîne erreur spécifique au driver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 animBg="1"/>
      <p:bldP spid="276488" grpId="0" animBg="1"/>
      <p:bldP spid="276489" grpId="0" animBg="1"/>
      <p:bldP spid="27649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Effectuer une requête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6FAED177-200F-4225-A1F4-D4F4F7C079B7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19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175ABBA-1FE2-434E-A44F-3C100CE65423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42A8D63E-C3A9-4E9A-B287-18F5B482C19A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2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3CDA78F-A8AB-4545-863A-C6FE76EE953C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Exécution d'une requête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PDO::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):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PDOStatement</a:t>
            </a:r>
            <a:endParaRPr lang="fr-F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fr-FR" dirty="0" smtClean="0"/>
          </a:p>
          <a:p>
            <a:pPr eaLnBrk="1" hangingPunct="1">
              <a:defRPr/>
            </a:pPr>
            <a:endParaRPr lang="fr-FR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fr-FR" sz="2000" b="1" dirty="0">
              <a:solidFill>
                <a:srgbClr val="6A5ACD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&lt;?</a:t>
            </a:r>
            <a:r>
              <a:rPr lang="fr-FR" sz="2000" b="1" dirty="0" err="1">
                <a:solidFill>
                  <a:srgbClr val="6A5ACD"/>
                </a:solidFill>
                <a:latin typeface="Courier New" pitchFamily="49" charset="0"/>
              </a:rPr>
              <a:t>php</a:t>
            </a:r>
            <a:endParaRPr lang="fr-FR" sz="2000" b="1" dirty="0">
              <a:solidFill>
                <a:srgbClr val="6A5ACD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804040"/>
                </a:solidFill>
                <a:latin typeface="Courier New" pitchFamily="49" charset="0"/>
              </a:rPr>
              <a:t>try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new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mysql:host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dbs;dbname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=music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  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query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SELECT * FROM </a:t>
            </a:r>
            <a:r>
              <a:rPr lang="fr-FR" sz="2000" b="1" dirty="0" err="1" smtClean="0">
                <a:solidFill>
                  <a:srgbClr val="FF00FF"/>
                </a:solidFill>
                <a:latin typeface="Courier New" pitchFamily="49" charset="0"/>
              </a:rPr>
              <a:t>artist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catch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Exception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&lt;p&gt;ERREUR :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.$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e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getMessage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A1E7BA98-09F4-4050-87B6-6E2AFF801398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20</a:t>
            </a:fld>
            <a:endParaRPr lang="fr-FR" altLang="fr-FR" sz="120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01A6694-22DF-410B-93A4-EF2EC470301E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8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277508" name="AutoShape 4"/>
          <p:cNvSpPr>
            <a:spLocks noChangeArrowheads="1"/>
          </p:cNvSpPr>
          <p:nvPr/>
        </p:nvSpPr>
        <p:spPr bwMode="auto">
          <a:xfrm>
            <a:off x="3929769" y="2133601"/>
            <a:ext cx="3095625" cy="442913"/>
          </a:xfrm>
          <a:prstGeom prst="wedgeRoundRectCallout">
            <a:avLst>
              <a:gd name="adj1" fmla="val 11028"/>
              <a:gd name="adj2" fmla="val -152940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Requête </a:t>
            </a:r>
          </a:p>
        </p:txBody>
      </p:sp>
      <p:sp>
        <p:nvSpPr>
          <p:cNvPr id="277509" name="AutoShape 5"/>
          <p:cNvSpPr>
            <a:spLocks noChangeArrowheads="1"/>
          </p:cNvSpPr>
          <p:nvPr/>
        </p:nvSpPr>
        <p:spPr bwMode="auto">
          <a:xfrm>
            <a:off x="8112224" y="2137049"/>
            <a:ext cx="3095625" cy="442913"/>
          </a:xfrm>
          <a:prstGeom prst="wedgeRoundRectCallout">
            <a:avLst>
              <a:gd name="adj1" fmla="val -9384"/>
              <a:gd name="adj2" fmla="val -148162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Résultat de requête </a:t>
            </a:r>
          </a:p>
        </p:txBody>
      </p:sp>
      <p:sp>
        <p:nvSpPr>
          <p:cNvPr id="9" name="Rectangle à coins arrondis 8"/>
          <p:cNvSpPr/>
          <p:nvPr/>
        </p:nvSpPr>
        <p:spPr bwMode="auto">
          <a:xfrm rot="19800000">
            <a:off x="1208417" y="2648753"/>
            <a:ext cx="9313207" cy="157319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Une requête doit toujours être préparée !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fr-FR" sz="3200" b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query</a:t>
            </a:r>
            <a:r>
              <a:rPr lang="fr-FR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fr-FR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sera </a:t>
            </a:r>
            <a:r>
              <a:rPr lang="fr-FR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donc à </a:t>
            </a:r>
            <a:r>
              <a:rPr lang="fr-FR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bannir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Il est conservé le temps de quelques transparents</a:t>
            </a:r>
            <a:endParaRPr 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nimBg="1"/>
      <p:bldP spid="277509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dirty="0" smtClean="0"/>
              <a:t>Exploitation des résultats d'une requête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smtClean="0"/>
              <a:t>Récupération des données ligne à ligne</a:t>
            </a:r>
          </a:p>
          <a:p>
            <a:pPr eaLnBrk="1" hangingPunct="1">
              <a:defRPr/>
            </a:pPr>
            <a:r>
              <a:rPr lang="fr-FR" smtClean="0"/>
              <a:t>Une ligne peut être :</a:t>
            </a:r>
          </a:p>
          <a:p>
            <a:pPr lvl="1" eaLnBrk="1" hangingPunct="1">
              <a:defRPr/>
            </a:pPr>
            <a:r>
              <a:rPr lang="fr-FR" smtClean="0"/>
              <a:t>un tableau indexé</a:t>
            </a:r>
          </a:p>
          <a:p>
            <a:pPr lvl="1" eaLnBrk="1" hangingPunct="1">
              <a:defRPr/>
            </a:pPr>
            <a:r>
              <a:rPr lang="fr-FR" smtClean="0"/>
              <a:t>un tableau associatif</a:t>
            </a:r>
          </a:p>
          <a:p>
            <a:pPr lvl="1" eaLnBrk="1" hangingPunct="1">
              <a:defRPr/>
            </a:pPr>
            <a:r>
              <a:rPr lang="fr-FR" smtClean="0"/>
              <a:t>un tableau mixte (par défaut)</a:t>
            </a:r>
          </a:p>
          <a:p>
            <a:pPr lvl="1" eaLnBrk="1" hangingPunct="1">
              <a:defRPr/>
            </a:pPr>
            <a:r>
              <a:rPr lang="fr-FR" smtClean="0"/>
              <a:t>un objet anonyme</a:t>
            </a:r>
          </a:p>
          <a:p>
            <a:pPr lvl="1" eaLnBrk="1" hangingPunct="1">
              <a:defRPr/>
            </a:pPr>
            <a:r>
              <a:rPr lang="fr-FR" smtClean="0"/>
              <a:t>un objet d'une classe définie par l'utilisateur</a:t>
            </a:r>
          </a:p>
          <a:p>
            <a:pPr eaLnBrk="1" hangingPunct="1">
              <a:defRPr/>
            </a:pPr>
            <a:r>
              <a:rPr lang="fr-FR" smtClean="0"/>
              <a:t>Récupération des données d'une colonne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69C9319A-4D34-4871-A3BF-D3F937DDF7F3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21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0E566A3-16B8-45CC-B727-115DD6B5257B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dirty="0" smtClean="0"/>
              <a:t>Parcours du résultat d'une requête</a:t>
            </a:r>
            <a:endParaRPr lang="fr-FR" dirty="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1"/>
            <a:ext cx="10972800" cy="5059363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fr-FR" dirty="0" smtClean="0"/>
              <a:t>Parcourir le résultat de la requête</a:t>
            </a: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96B545DE-085E-484E-8CF3-3CE4C53D1576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22</a:t>
            </a:fld>
            <a:endParaRPr lang="fr-FR" altLang="fr-FR" sz="1200"/>
          </a:p>
        </p:txBody>
      </p:sp>
      <p:sp>
        <p:nvSpPr>
          <p:cNvPr id="12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E28AA16-C059-4117-9EE8-BA9944E16A09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13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347142" name="AutoShape 6"/>
          <p:cNvSpPr>
            <a:spLocks noChangeArrowheads="1"/>
          </p:cNvSpPr>
          <p:nvPr/>
        </p:nvSpPr>
        <p:spPr bwMode="auto">
          <a:xfrm>
            <a:off x="3791744" y="2204120"/>
            <a:ext cx="7788275" cy="38478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+--------+------------------------------------+</a:t>
            </a:r>
          </a:p>
          <a:p>
            <a:pPr>
              <a:defRPr/>
            </a:pP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mor_id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mor_nom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|</a:t>
            </a:r>
          </a:p>
          <a:p>
            <a:pPr>
              <a:defRPr/>
            </a:pP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+--------+------------------------------------+</a:t>
            </a:r>
          </a:p>
          <a:p>
            <a:pPr>
              <a:defRPr/>
            </a:pP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   872 |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Little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Help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Friends |</a:t>
            </a:r>
          </a:p>
          <a:p>
            <a:pPr>
              <a:defRPr/>
            </a:pP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   873 | The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Letter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|</a:t>
            </a:r>
          </a:p>
          <a:p>
            <a:pPr>
              <a:defRPr/>
            </a:pP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   874 |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Marjorine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|</a:t>
            </a:r>
          </a:p>
          <a:p>
            <a:pPr>
              <a:defRPr/>
            </a:pP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   875 |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Midnight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Rider                     |</a:t>
            </a:r>
          </a:p>
          <a:p>
            <a:pPr>
              <a:defRPr/>
            </a:pP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   876 | You Are So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Beautiful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|</a:t>
            </a:r>
          </a:p>
          <a:p>
            <a:pPr>
              <a:defRPr/>
            </a:pP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   877 |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Feelin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Allright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|</a:t>
            </a:r>
          </a:p>
          <a:p>
            <a:pPr>
              <a:defRPr/>
            </a:pP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   878 | Cry Me A River                     |</a:t>
            </a:r>
          </a:p>
          <a:p>
            <a:pPr>
              <a:defRPr/>
            </a:pP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</p:txBody>
      </p:sp>
      <p:sp>
        <p:nvSpPr>
          <p:cNvPr id="347143" name="AutoShape 7"/>
          <p:cNvSpPr>
            <a:spLocks noChangeArrowheads="1"/>
          </p:cNvSpPr>
          <p:nvPr/>
        </p:nvSpPr>
        <p:spPr bwMode="auto">
          <a:xfrm>
            <a:off x="1055440" y="1584325"/>
            <a:ext cx="2839183" cy="1225868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*</a:t>
            </a:r>
          </a:p>
          <a:p>
            <a:pPr>
              <a:defRPr/>
            </a:pPr>
            <a:r>
              <a:rPr lang="fr-FR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morceau</a:t>
            </a:r>
          </a:p>
          <a:p>
            <a:pPr>
              <a:defRPr/>
            </a:pPr>
            <a:r>
              <a:rPr lang="fr-FR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</a:t>
            </a:r>
            <a:r>
              <a:rPr lang="fr-FR" sz="22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mor_id</a:t>
            </a:r>
            <a:endParaRPr lang="fr-FR" sz="2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7144" name="AutoShape 8"/>
          <p:cNvSpPr>
            <a:spLocks noChangeArrowheads="1"/>
          </p:cNvSpPr>
          <p:nvPr/>
        </p:nvSpPr>
        <p:spPr bwMode="auto">
          <a:xfrm>
            <a:off x="6816080" y="1529433"/>
            <a:ext cx="2900363" cy="511175"/>
          </a:xfrm>
          <a:prstGeom prst="wedgeRoundRectCallout">
            <a:avLst>
              <a:gd name="adj1" fmla="val 15028"/>
              <a:gd name="adj2" fmla="val 226116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Résultat de requête</a:t>
            </a:r>
          </a:p>
        </p:txBody>
      </p:sp>
      <p:sp>
        <p:nvSpPr>
          <p:cNvPr id="347145" name="AutoShape 9"/>
          <p:cNvSpPr>
            <a:spLocks noChangeArrowheads="1"/>
          </p:cNvSpPr>
          <p:nvPr/>
        </p:nvSpPr>
        <p:spPr bwMode="auto">
          <a:xfrm>
            <a:off x="3154311" y="3287501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7146" name="AutoShape 10"/>
          <p:cNvSpPr>
            <a:spLocks noChangeArrowheads="1"/>
          </p:cNvSpPr>
          <p:nvPr/>
        </p:nvSpPr>
        <p:spPr bwMode="auto">
          <a:xfrm>
            <a:off x="3154311" y="3560551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7147" name="AutoShape 11"/>
          <p:cNvSpPr>
            <a:spLocks noChangeArrowheads="1"/>
          </p:cNvSpPr>
          <p:nvPr/>
        </p:nvSpPr>
        <p:spPr bwMode="auto">
          <a:xfrm>
            <a:off x="3154311" y="3833601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7148" name="AutoShape 12"/>
          <p:cNvSpPr>
            <a:spLocks noChangeArrowheads="1"/>
          </p:cNvSpPr>
          <p:nvPr/>
        </p:nvSpPr>
        <p:spPr bwMode="auto">
          <a:xfrm>
            <a:off x="609600" y="4869160"/>
            <a:ext cx="2354263" cy="511175"/>
          </a:xfrm>
          <a:prstGeom prst="wedgeRoundRectCallout">
            <a:avLst>
              <a:gd name="adj1" fmla="val 56309"/>
              <a:gd name="adj2" fmla="val -292455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Curseur interne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7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347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347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347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2" grpId="0" animBg="1"/>
      <p:bldP spid="347144" grpId="0" animBg="1"/>
      <p:bldP spid="347145" grpId="0" animBg="1"/>
      <p:bldP spid="347145" grpId="1" animBg="1"/>
      <p:bldP spid="347146" grpId="0" animBg="1"/>
      <p:bldP spid="347146" grpId="1" animBg="1"/>
      <p:bldP spid="347147" grpId="0" animBg="1"/>
      <p:bldP spid="347147" grpId="1" animBg="1"/>
      <p:bldP spid="347148" grpId="0" animBg="1"/>
      <p:bldP spid="34714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274638"/>
            <a:ext cx="10972802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dirty="0" smtClean="0"/>
              <a:t>Mode de récupération des résultats d'une requête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fr-FR" sz="2200" b="1" dirty="0">
              <a:solidFill>
                <a:srgbClr val="6A5ACD"/>
              </a:solidFill>
              <a:latin typeface="Courier New" pitchFamily="49" charset="0"/>
            </a:endParaRP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EE73618-7D0C-47D6-9A59-4C042B9D840A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23</a:t>
            </a:fld>
            <a:endParaRPr lang="fr-FR" altLang="fr-FR" sz="1200"/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78A5A32-B83F-4863-AAD8-3A8C7EE8AE7B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2" name="Rectangle 1"/>
          <p:cNvSpPr/>
          <p:nvPr/>
        </p:nvSpPr>
        <p:spPr>
          <a:xfrm>
            <a:off x="2573422" y="1268413"/>
            <a:ext cx="616417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fr-FR" sz="22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pdostat</a:t>
            </a:r>
            <a:r>
              <a:rPr lang="fr-FR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fr-FR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fr-FR" sz="22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pdo</a:t>
            </a:r>
            <a:r>
              <a:rPr lang="fr-FR" sz="2200" b="1" dirty="0">
                <a:solidFill>
                  <a:srgbClr val="2E8B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fr-FR" sz="2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  <a:r>
              <a:rPr lang="fr-FR" sz="22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</a:p>
          <a:p>
            <a:r>
              <a:rPr lang="fr-FR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"</a:t>
            </a:r>
            <a:r>
              <a:rPr lang="fr-FR" sz="22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fr-FR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id, </a:t>
            </a:r>
            <a:r>
              <a:rPr lang="fr-FR" sz="2200" b="1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fr-FR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2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fr-FR" sz="2200" b="1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artist</a:t>
            </a:r>
            <a:r>
              <a:rPr lang="fr-FR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fr-FR" sz="22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fr-FR" sz="2200" b="1" dirty="0" smtClean="0">
                <a:solidFill>
                  <a:srgbClr val="A02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fr-FR" sz="2200" b="1" dirty="0">
              <a:solidFill>
                <a:srgbClr val="A02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2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fr-FR" sz="2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fr-FR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2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fr-FR" sz="22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pdostat</a:t>
            </a:r>
            <a:r>
              <a:rPr lang="fr-FR" sz="2200" b="1" dirty="0">
                <a:solidFill>
                  <a:srgbClr val="2E8B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fr-FR" sz="2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</a:t>
            </a:r>
            <a:r>
              <a:rPr lang="fr-FR" sz="22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22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fetch_mode</a:t>
            </a:r>
            <a:r>
              <a:rPr lang="fr-FR" sz="22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  <a:r>
              <a:rPr lang="fr-FR" sz="2200" b="1" dirty="0" smtClean="0">
                <a:solidFill>
                  <a:srgbClr val="A02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fr-F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79040" y="2765694"/>
            <a:ext cx="29033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PDO</a:t>
            </a:r>
            <a:r>
              <a:rPr lang="fr-FR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fr-FR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FETCH_ASSOC</a:t>
            </a:r>
            <a:endParaRPr lang="fr-F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599" y="2722484"/>
            <a:ext cx="25635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PDO</a:t>
            </a:r>
            <a:r>
              <a:rPr lang="fr-FR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fr-F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FETCH_NUM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96774" y="3234570"/>
            <a:ext cx="25635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PDO</a:t>
            </a:r>
            <a:r>
              <a:rPr lang="fr-FR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fr-F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FETCH_OBJ</a:t>
            </a:r>
            <a:endParaRPr lang="fr-F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43672" y="3957845"/>
            <a:ext cx="30732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PDO</a:t>
            </a:r>
            <a:r>
              <a:rPr lang="fr-FR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fr-F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FETCH_CLASS,</a:t>
            </a:r>
          </a:p>
          <a:p>
            <a:pPr eaLnBrk="1" hangingPunct="1">
              <a:defRPr/>
            </a:pPr>
            <a:r>
              <a:rPr lang="fr-FR" sz="2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ma_classe</a:t>
            </a:r>
            <a:endParaRPr lang="fr-FR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21570" y="5200729"/>
            <a:ext cx="171393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fr-FR" sz="2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fr-FR" sz="2200" b="1" dirty="0" smtClean="0">
              <a:solidFill>
                <a:srgbClr val="8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2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fr-FR" sz="2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sz="2200" b="1" dirty="0">
                <a:solidFill>
                  <a:srgbClr val="2E8B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fr-FR" sz="2200" b="1" dirty="0" smtClean="0">
                <a:solidFill>
                  <a:srgbClr val="2E8B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fr-FR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</a:p>
          <a:p>
            <a:r>
              <a:rPr lang="fr-FR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fr-FR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sz="2200" b="1" dirty="0">
                <a:solidFill>
                  <a:srgbClr val="2E8B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fr-FR" sz="2200" b="1" dirty="0" smtClean="0">
                <a:solidFill>
                  <a:srgbClr val="2E8B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fr-FR" sz="2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fr-F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19354" y="5200729"/>
            <a:ext cx="154401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fr-FR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fr-FR" sz="2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endParaRPr lang="fr-FR" sz="2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2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fr-FR" sz="2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sz="22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fr-FR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fr-FR" sz="22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endParaRPr lang="fr-F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2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fr-FR" sz="2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sz="22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fr-FR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fr-FR" sz="22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endParaRPr lang="fr-F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03836" y="5200729"/>
            <a:ext cx="205376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fr-FR" sz="2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endParaRPr lang="fr-FR" sz="2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2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fr-FR" sz="2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sz="22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fr-FR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fr-FR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fr-FR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fr-FR" sz="22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endParaRPr lang="fr-F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2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fr-FR" sz="2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sz="22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fr-FR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fr-FR" sz="22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fr-FR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fr-FR" sz="22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endParaRPr lang="fr-F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68467" y="5200729"/>
            <a:ext cx="222368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fr-FR" sz="22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ma_classe</a:t>
            </a:r>
            <a:endParaRPr lang="fr-FR" sz="2200" b="1" dirty="0" smtClean="0">
              <a:solidFill>
                <a:srgbClr val="8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2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fr-FR" sz="2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sz="2200" b="1" dirty="0">
                <a:solidFill>
                  <a:srgbClr val="2E8B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fr-FR" sz="2200" b="1" dirty="0" smtClean="0">
                <a:solidFill>
                  <a:srgbClr val="2E8B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fr-FR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</a:p>
          <a:p>
            <a:r>
              <a:rPr lang="fr-FR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r>
              <a:rPr lang="fr-FR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fr-FR" sz="2200" b="1" dirty="0">
                <a:solidFill>
                  <a:srgbClr val="2E8B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fr-FR" sz="2200" b="1" dirty="0" smtClean="0">
                <a:solidFill>
                  <a:srgbClr val="2E8B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fr-FR" sz="2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fr-F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Connecteur droit avec flèche 13"/>
          <p:cNvCxnSpPr>
            <a:stCxn id="2" idx="2"/>
            <a:endCxn id="4" idx="0"/>
          </p:cNvCxnSpPr>
          <p:nvPr/>
        </p:nvCxnSpPr>
        <p:spPr bwMode="auto">
          <a:xfrm flipH="1">
            <a:off x="1891360" y="2376409"/>
            <a:ext cx="3764151" cy="34607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cxnSp>
        <p:nvCxnSpPr>
          <p:cNvPr id="24" name="Connecteur droit avec flèche 23"/>
          <p:cNvCxnSpPr>
            <a:stCxn id="2" idx="2"/>
            <a:endCxn id="3" idx="0"/>
          </p:cNvCxnSpPr>
          <p:nvPr/>
        </p:nvCxnSpPr>
        <p:spPr bwMode="auto">
          <a:xfrm>
            <a:off x="5655511" y="2376409"/>
            <a:ext cx="4475209" cy="389285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cxnSp>
        <p:nvCxnSpPr>
          <p:cNvPr id="27" name="Connecteur droit avec flèche 26"/>
          <p:cNvCxnSpPr>
            <a:stCxn id="2" idx="2"/>
            <a:endCxn id="12" idx="0"/>
          </p:cNvCxnSpPr>
          <p:nvPr/>
        </p:nvCxnSpPr>
        <p:spPr bwMode="auto">
          <a:xfrm>
            <a:off x="5655511" y="2376409"/>
            <a:ext cx="1823024" cy="85816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cxnSp>
        <p:nvCxnSpPr>
          <p:cNvPr id="30" name="Connecteur droit avec flèche 29"/>
          <p:cNvCxnSpPr>
            <a:stCxn id="2" idx="2"/>
            <a:endCxn id="13" idx="0"/>
          </p:cNvCxnSpPr>
          <p:nvPr/>
        </p:nvCxnSpPr>
        <p:spPr bwMode="auto">
          <a:xfrm flipH="1">
            <a:off x="4680311" y="2376409"/>
            <a:ext cx="975200" cy="1581436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cxnSp>
        <p:nvCxnSpPr>
          <p:cNvPr id="33" name="Connecteur droit avec flèche 32"/>
          <p:cNvCxnSpPr>
            <a:stCxn id="4" idx="2"/>
            <a:endCxn id="10" idx="0"/>
          </p:cNvCxnSpPr>
          <p:nvPr/>
        </p:nvCxnSpPr>
        <p:spPr bwMode="auto">
          <a:xfrm>
            <a:off x="1891360" y="3153371"/>
            <a:ext cx="0" cy="204735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cxnSp>
        <p:nvCxnSpPr>
          <p:cNvPr id="36" name="Connecteur droit avec flèche 35"/>
          <p:cNvCxnSpPr>
            <a:stCxn id="3" idx="2"/>
            <a:endCxn id="16" idx="0"/>
          </p:cNvCxnSpPr>
          <p:nvPr/>
        </p:nvCxnSpPr>
        <p:spPr bwMode="auto">
          <a:xfrm>
            <a:off x="10130720" y="3196581"/>
            <a:ext cx="0" cy="200414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cxnSp>
        <p:nvCxnSpPr>
          <p:cNvPr id="39" name="Connecteur droit avec flèche 38"/>
          <p:cNvCxnSpPr>
            <a:stCxn id="12" idx="2"/>
            <a:endCxn id="9" idx="0"/>
          </p:cNvCxnSpPr>
          <p:nvPr/>
        </p:nvCxnSpPr>
        <p:spPr bwMode="auto">
          <a:xfrm>
            <a:off x="7478535" y="3665457"/>
            <a:ext cx="1" cy="1535272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cxnSp>
        <p:nvCxnSpPr>
          <p:cNvPr id="42" name="Connecteur droit avec flèche 41"/>
          <p:cNvCxnSpPr>
            <a:stCxn id="13" idx="2"/>
            <a:endCxn id="17" idx="0"/>
          </p:cNvCxnSpPr>
          <p:nvPr/>
        </p:nvCxnSpPr>
        <p:spPr bwMode="auto">
          <a:xfrm flipH="1">
            <a:off x="4680310" y="4727286"/>
            <a:ext cx="1" cy="473443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sp>
        <p:nvSpPr>
          <p:cNvPr id="310302" name="Rectangle 310301"/>
          <p:cNvSpPr/>
          <p:nvPr/>
        </p:nvSpPr>
        <p:spPr>
          <a:xfrm>
            <a:off x="4709760" y="2423051"/>
            <a:ext cx="18838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fetch_mode</a:t>
            </a:r>
            <a:endParaRPr lang="fr-F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01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Exploitation des résultats d'une requête (1)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 err="1">
                <a:solidFill>
                  <a:srgbClr val="804040"/>
                </a:solidFill>
                <a:latin typeface="Courier New" pitchFamily="49" charset="0"/>
              </a:rPr>
              <a:t>try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new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err="1" smtClean="0">
                <a:solidFill>
                  <a:srgbClr val="FF00FF"/>
                </a:solidFill>
                <a:latin typeface="Courier New" pitchFamily="49" charset="0"/>
              </a:rPr>
              <a:t>mysql:host</a:t>
            </a: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 smtClean="0">
                <a:solidFill>
                  <a:srgbClr val="FF00FF"/>
                </a:solidFill>
                <a:latin typeface="Courier New" pitchFamily="49" charset="0"/>
              </a:rPr>
              <a:t>dbs;dbname</a:t>
            </a: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=music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 smtClean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000" b="1" dirty="0">
              <a:solidFill>
                <a:srgbClr val="A020F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setAttribute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ATTR_ERRMODE,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               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ERRMODE_EXCEPTION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query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SELECT </a:t>
            </a: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id, </a:t>
            </a:r>
            <a:r>
              <a:rPr lang="fr-FR" sz="2000" b="1" dirty="0" err="1" smtClean="0">
                <a:solidFill>
                  <a:srgbClr val="FF00FF"/>
                </a:solidFill>
                <a:latin typeface="Courier New" pitchFamily="49" charset="0"/>
              </a:rPr>
              <a:t>name</a:t>
            </a: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FROM </a:t>
            </a:r>
            <a:r>
              <a:rPr lang="fr-FR" sz="2000" b="1" dirty="0" err="1" smtClean="0">
                <a:solidFill>
                  <a:srgbClr val="FF00FF"/>
                </a:solidFill>
                <a:latin typeface="Courier New" pitchFamily="49" charset="0"/>
              </a:rPr>
              <a:t>artist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 smtClean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000" b="1" dirty="0">
              <a:solidFill>
                <a:srgbClr val="A020F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setFetchMode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FETCH_ASSOC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 smtClean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000" b="1" dirty="0">
              <a:solidFill>
                <a:srgbClr val="A020F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804040"/>
                </a:solidFill>
                <a:latin typeface="Courier New" pitchFamily="49" charset="0"/>
              </a:rPr>
              <a:t>foreach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as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ligne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fr-FR" sz="20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&lt;p&gt;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. 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ligne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[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name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]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.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\n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smtClean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000" b="1" dirty="0">
              <a:solidFill>
                <a:srgbClr val="A020F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catch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Exception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fr-FR" sz="20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&lt;p&gt;ERREUR :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.$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e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getMessage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()</a:t>
            </a:r>
            <a:r>
              <a:rPr lang="fr-FR" sz="2000" b="1" dirty="0" smtClean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000" b="1" dirty="0">
              <a:solidFill>
                <a:srgbClr val="A020F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EE73618-7D0C-47D6-9A59-4C042B9D840A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24</a:t>
            </a:fld>
            <a:endParaRPr lang="fr-FR" altLang="fr-FR" sz="1200"/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78A5A32-B83F-4863-AAD8-3A8C7EE8AE7B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310276" name="AutoShape 4"/>
          <p:cNvSpPr>
            <a:spLocks noChangeArrowheads="1"/>
          </p:cNvSpPr>
          <p:nvPr/>
        </p:nvSpPr>
        <p:spPr bwMode="auto">
          <a:xfrm>
            <a:off x="609600" y="3122613"/>
            <a:ext cx="10972800" cy="145891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Exploitation des résultats d'une requête (2)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 err="1">
                <a:solidFill>
                  <a:srgbClr val="804040"/>
                </a:solidFill>
                <a:latin typeface="Courier New" pitchFamily="49" charset="0"/>
              </a:rPr>
              <a:t>try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new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err="1" smtClean="0">
                <a:solidFill>
                  <a:srgbClr val="FF00FF"/>
                </a:solidFill>
                <a:latin typeface="Courier New" pitchFamily="49" charset="0"/>
              </a:rPr>
              <a:t>mysql:host</a:t>
            </a: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 smtClean="0">
                <a:solidFill>
                  <a:srgbClr val="FF00FF"/>
                </a:solidFill>
                <a:latin typeface="Courier New" pitchFamily="49" charset="0"/>
              </a:rPr>
              <a:t>dbs;dbname</a:t>
            </a: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=music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 smtClean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000" b="1" dirty="0">
              <a:solidFill>
                <a:srgbClr val="A020F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setAttribute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ATTR_ERRMODE,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               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ERRMODE_EXCEPTION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query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SELECT 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id, 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name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 FROM </a:t>
            </a:r>
            <a:r>
              <a:rPr lang="fr-FR" sz="2000" b="1" dirty="0" err="1" smtClean="0">
                <a:solidFill>
                  <a:srgbClr val="FF00FF"/>
                </a:solidFill>
                <a:latin typeface="Courier New" pitchFamily="49" charset="0"/>
              </a:rPr>
              <a:t>artist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 smtClean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000" b="1" dirty="0">
              <a:solidFill>
                <a:srgbClr val="A020F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804040"/>
                </a:solidFill>
                <a:latin typeface="Courier New" pitchFamily="49" charset="0"/>
              </a:rPr>
              <a:t>foreach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fetchAll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FETCH_ASSOC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) </a:t>
            </a: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as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ligne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fr-FR" sz="20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&lt;p&gt;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. 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ligne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[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name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]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.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\n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smtClean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000" b="1" dirty="0">
              <a:solidFill>
                <a:srgbClr val="A020F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catch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Exception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fr-FR" sz="20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&lt;p&gt;ERREUR :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.$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e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getMessage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()</a:t>
            </a:r>
            <a:r>
              <a:rPr lang="fr-FR" sz="2000" b="1" dirty="0" smtClean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000" b="1" dirty="0">
              <a:solidFill>
                <a:srgbClr val="A020F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7D1D5B80-6A8B-4887-8FA4-BEA7C75F3FB1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25</a:t>
            </a:fld>
            <a:endParaRPr lang="fr-FR" altLang="fr-FR" sz="1200"/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BB3D2BE-C3B8-4D17-A2E7-18F797598ED2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311300" name="AutoShape 4"/>
          <p:cNvSpPr>
            <a:spLocks noChangeArrowheads="1"/>
          </p:cNvSpPr>
          <p:nvPr/>
        </p:nvSpPr>
        <p:spPr bwMode="auto">
          <a:xfrm>
            <a:off x="609600" y="3122613"/>
            <a:ext cx="10972800" cy="10984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Exploitation des résultats d'une requête (3)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 err="1">
                <a:solidFill>
                  <a:srgbClr val="804040"/>
                </a:solidFill>
                <a:latin typeface="Courier New" pitchFamily="49" charset="0"/>
              </a:rPr>
              <a:t>try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new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mysql:host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localhost;dbname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mysql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setAttribute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ATTR_ERRMODE,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               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ERRMODE_EXCEPTION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query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SELECT 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name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 FROM user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804040"/>
                </a:solidFill>
                <a:latin typeface="Courier New" pitchFamily="49" charset="0"/>
              </a:rPr>
              <a:t>while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((</a:t>
            </a: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smtClean="0">
                <a:solidFill>
                  <a:srgbClr val="008080"/>
                </a:solidFill>
                <a:latin typeface="Courier New" pitchFamily="49" charset="0"/>
              </a:rPr>
              <a:t>ligne </a:t>
            </a: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=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fetch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FETCH_ASSOC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2000" b="1" dirty="0">
                <a:solidFill>
                  <a:srgbClr val="804040"/>
                </a:solidFill>
                <a:latin typeface="Courier New"/>
              </a:rPr>
              <a:t>!==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2000" b="1" dirty="0">
                <a:solidFill>
                  <a:srgbClr val="FF00FF"/>
                </a:solidFill>
                <a:latin typeface="Courier New"/>
              </a:rPr>
              <a:t>false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fr-FR" sz="20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&lt;p&gt;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. 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ligne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[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name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]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.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\n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catch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Exception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&lt;p&gt;ERREUR :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.$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e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getMessage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D29A6F37-9A07-449C-A183-38C5EA75C459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26</a:t>
            </a:fld>
            <a:endParaRPr lang="fr-FR" altLang="fr-FR" sz="1200"/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99E2B83-E57B-477C-B24B-4E9A6AD0DEFF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312324" name="AutoShape 4"/>
          <p:cNvSpPr>
            <a:spLocks noChangeArrowheads="1"/>
          </p:cNvSpPr>
          <p:nvPr/>
        </p:nvSpPr>
        <p:spPr bwMode="auto">
          <a:xfrm>
            <a:off x="609600" y="3122613"/>
            <a:ext cx="10972800" cy="10984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Modes de récupération des données (1)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PDO::FETCH_ASSOC</a:t>
            </a:r>
          </a:p>
          <a:p>
            <a:pPr lvl="1" eaLnBrk="1" hangingPunct="1">
              <a:defRPr/>
            </a:pPr>
            <a:r>
              <a:rPr lang="fr-FR" dirty="0" smtClean="0"/>
              <a:t>retourner </a:t>
            </a:r>
            <a:r>
              <a:rPr lang="fr-FR" dirty="0" smtClean="0">
                <a:solidFill>
                  <a:schemeClr val="accent2"/>
                </a:solidFill>
              </a:rPr>
              <a:t>chaque ligne </a:t>
            </a:r>
            <a:r>
              <a:rPr lang="fr-FR" dirty="0" smtClean="0"/>
              <a:t>dans un </a:t>
            </a:r>
            <a:r>
              <a:rPr lang="fr-FR" dirty="0" smtClean="0">
                <a:solidFill>
                  <a:schemeClr val="accent2"/>
                </a:solidFill>
              </a:rPr>
              <a:t>tableau indexé par les noms des colonnes</a:t>
            </a:r>
            <a:r>
              <a:rPr lang="fr-FR" dirty="0" smtClean="0"/>
              <a:t> comme elles sont retournées dans le jeu de résultats correspondant. Si le jeu de résultats contient </a:t>
            </a:r>
            <a:r>
              <a:rPr lang="fr-FR" dirty="0" smtClean="0">
                <a:solidFill>
                  <a:schemeClr val="accent2"/>
                </a:solidFill>
              </a:rPr>
              <a:t>de multiples colonnes avec le même nom</a:t>
            </a:r>
            <a:r>
              <a:rPr lang="fr-FR" dirty="0" smtClean="0"/>
              <a:t>,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PDO::FETCH_ASSOC </a:t>
            </a:r>
            <a:r>
              <a:rPr lang="fr-FR" dirty="0" smtClean="0"/>
              <a:t>retourne </a:t>
            </a:r>
            <a:r>
              <a:rPr lang="fr-FR" dirty="0" smtClean="0">
                <a:solidFill>
                  <a:schemeClr val="accent2"/>
                </a:solidFill>
              </a:rPr>
              <a:t>une seule valeur par nom de colonne</a:t>
            </a:r>
            <a:r>
              <a:rPr lang="fr-FR" dirty="0" smtClean="0"/>
              <a:t>.</a:t>
            </a:r>
          </a:p>
          <a:p>
            <a:pPr eaLnBrk="1" hangingPunct="1">
              <a:defRPr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PDO::FETCH_NUM</a:t>
            </a:r>
          </a:p>
          <a:p>
            <a:pPr lvl="1" eaLnBrk="1" hangingPunct="1">
              <a:defRPr/>
            </a:pPr>
            <a:r>
              <a:rPr lang="fr-FR" dirty="0" smtClean="0"/>
              <a:t>retourner </a:t>
            </a:r>
            <a:r>
              <a:rPr lang="fr-FR" dirty="0" smtClean="0">
                <a:solidFill>
                  <a:schemeClr val="accent2"/>
                </a:solidFill>
              </a:rPr>
              <a:t>chaque ligne </a:t>
            </a:r>
            <a:r>
              <a:rPr lang="fr-FR" dirty="0" smtClean="0"/>
              <a:t>dans un </a:t>
            </a:r>
            <a:r>
              <a:rPr lang="fr-FR" dirty="0" smtClean="0">
                <a:solidFill>
                  <a:schemeClr val="accent2"/>
                </a:solidFill>
              </a:rPr>
              <a:t>tableau indexé par le numéro des colonnes </a:t>
            </a:r>
            <a:r>
              <a:rPr lang="fr-FR" dirty="0" smtClean="0"/>
              <a:t>comme elles sont retournées dans le jeu de résultats correspondant, en </a:t>
            </a:r>
            <a:r>
              <a:rPr lang="fr-FR" dirty="0" smtClean="0">
                <a:solidFill>
                  <a:schemeClr val="accent2"/>
                </a:solidFill>
              </a:rPr>
              <a:t>commençant à 0</a:t>
            </a:r>
            <a:r>
              <a:rPr lang="fr-FR" dirty="0" smtClean="0"/>
              <a:t>.</a:t>
            </a:r>
          </a:p>
          <a:p>
            <a:pPr lvl="1" eaLnBrk="1" hangingPunct="1">
              <a:defRPr/>
            </a:pPr>
            <a:endParaRPr lang="fr-FR" b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882F124E-DE4B-464B-87C4-014D8B2D1434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27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90DDD1B-2D78-45D2-84AF-6ADB98390A89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Modes de récupération des données (2)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PDO::FETCH_BOTH</a:t>
            </a:r>
            <a:r>
              <a:rPr lang="fr-FR" dirty="0" smtClean="0"/>
              <a:t> (</a:t>
            </a:r>
            <a:r>
              <a:rPr lang="fr-FR" i="1" dirty="0" smtClean="0"/>
              <a:t>par défaut</a:t>
            </a:r>
            <a:r>
              <a:rPr lang="fr-FR" dirty="0" smtClean="0"/>
              <a:t>)</a:t>
            </a:r>
          </a:p>
          <a:p>
            <a:pPr lvl="1" eaLnBrk="1" hangingPunct="1">
              <a:defRPr/>
            </a:pPr>
            <a:r>
              <a:rPr lang="fr-FR" dirty="0" smtClean="0"/>
              <a:t>retourner </a:t>
            </a:r>
            <a:r>
              <a:rPr lang="fr-FR" dirty="0" smtClean="0">
                <a:solidFill>
                  <a:schemeClr val="accent2"/>
                </a:solidFill>
              </a:rPr>
              <a:t>chaque ligne </a:t>
            </a:r>
            <a:r>
              <a:rPr lang="fr-FR" dirty="0" smtClean="0"/>
              <a:t>dans un </a:t>
            </a:r>
            <a:r>
              <a:rPr lang="fr-FR" dirty="0" smtClean="0">
                <a:solidFill>
                  <a:schemeClr val="accent2"/>
                </a:solidFill>
              </a:rPr>
              <a:t>tableau</a:t>
            </a:r>
            <a:r>
              <a:rPr lang="fr-FR" dirty="0" smtClean="0">
                <a:solidFill>
                  <a:schemeClr val="hlink"/>
                </a:solidFill>
              </a:rPr>
              <a:t> </a:t>
            </a:r>
            <a:r>
              <a:rPr lang="fr-FR" dirty="0" smtClean="0">
                <a:solidFill>
                  <a:schemeClr val="accent2"/>
                </a:solidFill>
              </a:rPr>
              <a:t>indexé</a:t>
            </a:r>
            <a:r>
              <a:rPr lang="fr-FR" dirty="0" smtClean="0">
                <a:solidFill>
                  <a:schemeClr val="hlink"/>
                </a:solidFill>
              </a:rPr>
              <a:t> </a:t>
            </a:r>
            <a:r>
              <a:rPr lang="fr-FR" dirty="0" smtClean="0">
                <a:solidFill>
                  <a:schemeClr val="accent2"/>
                </a:solidFill>
              </a:rPr>
              <a:t>par les noms des colonnes ainsi que leurs numéros</a:t>
            </a:r>
            <a:r>
              <a:rPr lang="fr-FR" dirty="0" smtClean="0"/>
              <a:t>, comme elles sont retournées dans le jeu de résultats correspondant, en </a:t>
            </a:r>
            <a:r>
              <a:rPr lang="fr-FR" dirty="0" smtClean="0">
                <a:solidFill>
                  <a:schemeClr val="accent2"/>
                </a:solidFill>
              </a:rPr>
              <a:t>commençant à 0</a:t>
            </a:r>
            <a:r>
              <a:rPr lang="fr-FR" dirty="0" smtClean="0"/>
              <a:t>.</a:t>
            </a:r>
          </a:p>
          <a:p>
            <a:pPr eaLnBrk="1" hangingPunct="1">
              <a:defRPr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PDO::FETCH_OBJ</a:t>
            </a:r>
          </a:p>
          <a:p>
            <a:pPr lvl="1" eaLnBrk="1" hangingPunct="1">
              <a:defRPr/>
            </a:pPr>
            <a:r>
              <a:rPr lang="fr-FR" dirty="0" smtClean="0"/>
              <a:t>retourner </a:t>
            </a:r>
            <a:r>
              <a:rPr lang="fr-FR" dirty="0" smtClean="0">
                <a:solidFill>
                  <a:schemeClr val="accent2"/>
                </a:solidFill>
              </a:rPr>
              <a:t>chaque ligne </a:t>
            </a:r>
            <a:r>
              <a:rPr lang="fr-FR" dirty="0" smtClean="0"/>
              <a:t>dans un </a:t>
            </a:r>
            <a:r>
              <a:rPr lang="fr-FR" dirty="0" smtClean="0">
                <a:solidFill>
                  <a:schemeClr val="accent2"/>
                </a:solidFill>
              </a:rPr>
              <a:t>objet avec les noms de propriétés correspondant aux noms des colonnes </a:t>
            </a:r>
            <a:r>
              <a:rPr lang="fr-FR" dirty="0" smtClean="0"/>
              <a:t>comme elles sont retournées dans le jeu de résultats.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0723F6E-6407-4A68-AC9F-F94A8334128A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28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927E911-63C0-4157-83D1-A10BAF5D1ED0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dirty="0" smtClean="0"/>
              <a:t>Modes de récupération des données (3)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PDO::FETCH_BOUND</a:t>
            </a:r>
          </a:p>
          <a:p>
            <a:pPr lvl="1" eaLnBrk="1" hangingPunct="1">
              <a:defRPr/>
            </a:pPr>
            <a:r>
              <a:rPr lang="fr-FR" dirty="0" smtClean="0"/>
              <a:t>retourner </a:t>
            </a:r>
            <a:r>
              <a:rPr lang="fr-FR" b="1" dirty="0" err="1" smtClean="0">
                <a:latin typeface="Courier New" pitchFamily="49" charset="0"/>
              </a:rPr>
              <a:t>true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accent2"/>
                </a:solidFill>
              </a:rPr>
              <a:t>assigner les valeurs </a:t>
            </a:r>
            <a:r>
              <a:rPr lang="fr-FR" dirty="0" smtClean="0"/>
              <a:t>des colonnes du jeu de résultats </a:t>
            </a:r>
            <a:r>
              <a:rPr lang="fr-FR" dirty="0" smtClean="0">
                <a:solidFill>
                  <a:schemeClr val="accent2"/>
                </a:solidFill>
              </a:rPr>
              <a:t>dans les variables PHP auxquelles elles sont liées</a:t>
            </a:r>
            <a:r>
              <a:rPr lang="fr-FR" dirty="0" smtClean="0"/>
              <a:t> avec la méthode </a:t>
            </a:r>
            <a:r>
              <a:rPr lang="fr-FR" b="1" dirty="0" err="1" smtClean="0">
                <a:latin typeface="Courier New" pitchFamily="49" charset="0"/>
              </a:rPr>
              <a:t>PDOStatement</a:t>
            </a:r>
            <a:r>
              <a:rPr lang="fr-FR" b="1" dirty="0" smtClean="0">
                <a:latin typeface="Courier New" pitchFamily="49" charset="0"/>
              </a:rPr>
              <a:t>::</a:t>
            </a:r>
            <a:r>
              <a:rPr lang="fr-FR" b="1" dirty="0" err="1" smtClean="0">
                <a:latin typeface="Courier New" pitchFamily="49" charset="0"/>
              </a:rPr>
              <a:t>bindParam</a:t>
            </a:r>
            <a:r>
              <a:rPr lang="fr-FR" b="1" dirty="0" smtClean="0">
                <a:latin typeface="Courier New" pitchFamily="49" charset="0"/>
              </a:rPr>
              <a:t>()</a:t>
            </a:r>
            <a:r>
              <a:rPr lang="fr-FR" dirty="0" smtClean="0"/>
              <a:t> ou la méthode </a:t>
            </a:r>
            <a:r>
              <a:rPr lang="fr-FR" b="1" dirty="0" err="1" smtClean="0">
                <a:latin typeface="Courier New" pitchFamily="49" charset="0"/>
              </a:rPr>
              <a:t>PDOStatement</a:t>
            </a:r>
            <a:r>
              <a:rPr lang="fr-FR" b="1" dirty="0" smtClean="0">
                <a:latin typeface="Courier New" pitchFamily="49" charset="0"/>
              </a:rPr>
              <a:t>::</a:t>
            </a:r>
            <a:r>
              <a:rPr lang="fr-FR" b="1" dirty="0" err="1" smtClean="0">
                <a:latin typeface="Courier New" pitchFamily="49" charset="0"/>
              </a:rPr>
              <a:t>bindColumn</a:t>
            </a:r>
            <a:r>
              <a:rPr lang="fr-FR" b="1" dirty="0" smtClean="0">
                <a:latin typeface="Courier New" pitchFamily="49" charset="0"/>
              </a:rPr>
              <a:t>()</a:t>
            </a:r>
            <a:r>
              <a:rPr lang="fr-FR" dirty="0" smtClean="0"/>
              <a:t>. </a:t>
            </a:r>
          </a:p>
          <a:p>
            <a:pPr eaLnBrk="1" hangingPunct="1">
              <a:defRPr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PDO::FETCH_CLASS | PDO::FETCH_CLASSTYPE</a:t>
            </a:r>
          </a:p>
          <a:p>
            <a:pPr lvl="1" eaLnBrk="1" hangingPunct="1">
              <a:defRPr/>
            </a:pPr>
            <a:r>
              <a:rPr lang="fr-FR" dirty="0" smtClean="0"/>
              <a:t>retourner une nouvelle </a:t>
            </a:r>
            <a:r>
              <a:rPr lang="fr-FR" dirty="0" smtClean="0">
                <a:solidFill>
                  <a:schemeClr val="accent2"/>
                </a:solidFill>
              </a:rPr>
              <a:t>instance de la classe demandée</a:t>
            </a:r>
            <a:r>
              <a:rPr lang="fr-FR" dirty="0" smtClean="0"/>
              <a:t>, liant les colonnes aux propriétés nommées dans la classe.</a:t>
            </a:r>
            <a:br>
              <a:rPr lang="fr-FR" dirty="0" smtClean="0"/>
            </a:br>
            <a:r>
              <a:rPr lang="fr-FR" dirty="0" smtClean="0">
                <a:solidFill>
                  <a:schemeClr val="accent2"/>
                </a:solidFill>
              </a:rPr>
              <a:t>Nom de la classe = 1ère colonne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7764FD94-BAA9-4D28-8023-4BF28E549E90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29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9AAA217-4F07-4E2D-BF50-5921333200A1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dirty="0" smtClean="0"/>
              <a:t>PDO</a:t>
            </a:r>
            <a:endParaRPr lang="fr-FR" sz="2800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PDO :</a:t>
            </a:r>
            <a:r>
              <a:rPr lang="fr-FR" b="1" dirty="0" smtClean="0">
                <a:solidFill>
                  <a:schemeClr val="hlink"/>
                </a:solidFill>
              </a:rPr>
              <a:t> </a:t>
            </a:r>
            <a:r>
              <a:rPr lang="fr-FR" b="1" dirty="0" smtClean="0">
                <a:solidFill>
                  <a:schemeClr val="accent2"/>
                </a:solidFill>
              </a:rPr>
              <a:t>P</a:t>
            </a:r>
            <a:r>
              <a:rPr lang="fr-FR" dirty="0" smtClean="0"/>
              <a:t>HP </a:t>
            </a:r>
            <a:r>
              <a:rPr lang="fr-FR" b="1" dirty="0" smtClean="0">
                <a:solidFill>
                  <a:schemeClr val="accent2"/>
                </a:solidFill>
              </a:rPr>
              <a:t>D</a:t>
            </a:r>
            <a:r>
              <a:rPr lang="fr-FR" dirty="0" smtClean="0"/>
              <a:t>ata </a:t>
            </a:r>
            <a:r>
              <a:rPr lang="fr-FR" b="1" dirty="0" err="1" smtClean="0">
                <a:solidFill>
                  <a:schemeClr val="accent2"/>
                </a:solidFill>
              </a:rPr>
              <a:t>O</a:t>
            </a:r>
            <a:r>
              <a:rPr lang="fr-FR" dirty="0" err="1" smtClean="0"/>
              <a:t>bjects</a:t>
            </a:r>
            <a:endParaRPr lang="fr-FR" dirty="0" smtClean="0"/>
          </a:p>
          <a:p>
            <a:pPr eaLnBrk="1" hangingPunct="1">
              <a:defRPr/>
            </a:pPr>
            <a:r>
              <a:rPr lang="fr-FR" dirty="0" smtClean="0"/>
              <a:t>Extension PHP fournissant une interface pour accéder à une base de données</a:t>
            </a:r>
          </a:p>
          <a:p>
            <a:pPr eaLnBrk="1" hangingPunct="1">
              <a:defRPr/>
            </a:pPr>
            <a:r>
              <a:rPr lang="fr-FR" dirty="0" smtClean="0"/>
              <a:t>Fournit une interface d'</a:t>
            </a:r>
            <a:r>
              <a:rPr lang="fr-FR" dirty="0" smtClean="0">
                <a:solidFill>
                  <a:schemeClr val="accent2"/>
                </a:solidFill>
              </a:rPr>
              <a:t>abstraction pour l'accès aux données</a:t>
            </a:r>
          </a:p>
          <a:p>
            <a:pPr eaLnBrk="1" hangingPunct="1">
              <a:defRPr/>
            </a:pPr>
            <a:r>
              <a:rPr lang="fr-FR" dirty="0" smtClean="0"/>
              <a:t>Ne fournit </a:t>
            </a:r>
            <a:r>
              <a:rPr lang="fr-FR" dirty="0" smtClean="0">
                <a:solidFill>
                  <a:schemeClr val="accent2"/>
                </a:solidFill>
              </a:rPr>
              <a:t>PAS</a:t>
            </a:r>
            <a:r>
              <a:rPr lang="fr-FR" dirty="0" smtClean="0"/>
              <a:t> une </a:t>
            </a:r>
            <a:r>
              <a:rPr lang="fr-FR" dirty="0" smtClean="0">
                <a:solidFill>
                  <a:schemeClr val="accent2"/>
                </a:solidFill>
              </a:rPr>
              <a:t>abstraction de base de données</a:t>
            </a:r>
          </a:p>
          <a:p>
            <a:pPr lvl="1" eaLnBrk="1" hangingPunct="1">
              <a:defRPr/>
            </a:pPr>
            <a:r>
              <a:rPr lang="fr-FR" sz="2800" dirty="0"/>
              <a:t>SQL spécifique au moteur</a:t>
            </a:r>
          </a:p>
          <a:p>
            <a:pPr lvl="1" eaLnBrk="1" hangingPunct="1">
              <a:defRPr/>
            </a:pPr>
            <a:r>
              <a:rPr lang="fr-FR" sz="2800" dirty="0"/>
              <a:t>Fonctionnalités présentes / absentes</a:t>
            </a:r>
          </a:p>
          <a:p>
            <a:pPr eaLnBrk="1" hangingPunct="1">
              <a:defRPr/>
            </a:pPr>
            <a:r>
              <a:rPr lang="fr-FR" dirty="0" smtClean="0"/>
              <a:t>Interface orientée objet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EF8811F-311F-4095-B3E4-5FBF018DF7AF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3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0429598-BE92-4CF8-9BEA-06EED2794C74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dirty="0" smtClean="0"/>
              <a:t>Modes de récupération des données (4)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PDO::FETCH_INTO</a:t>
            </a:r>
          </a:p>
          <a:p>
            <a:pPr lvl="1" eaLnBrk="1" hangingPunct="1">
              <a:defRPr/>
            </a:pPr>
            <a:r>
              <a:rPr lang="fr-FR" dirty="0" smtClean="0">
                <a:solidFill>
                  <a:schemeClr val="accent2"/>
                </a:solidFill>
              </a:rPr>
              <a:t>met à jour une instance existante </a:t>
            </a:r>
            <a:r>
              <a:rPr lang="fr-FR" dirty="0" smtClean="0"/>
              <a:t>de la classe demandée, liant les </a:t>
            </a:r>
            <a:r>
              <a:rPr lang="fr-FR" dirty="0" smtClean="0">
                <a:solidFill>
                  <a:schemeClr val="accent2"/>
                </a:solidFill>
              </a:rPr>
              <a:t>colonnes du jeu de résultats </a:t>
            </a:r>
            <a:r>
              <a:rPr lang="fr-FR" dirty="0" smtClean="0"/>
              <a:t>aux noms des </a:t>
            </a:r>
            <a:r>
              <a:rPr lang="fr-FR" dirty="0" smtClean="0">
                <a:solidFill>
                  <a:schemeClr val="accent2"/>
                </a:solidFill>
              </a:rPr>
              <a:t>propriétés de la classe</a:t>
            </a:r>
            <a:r>
              <a:rPr lang="fr-FR" dirty="0" smtClean="0"/>
              <a:t>.</a:t>
            </a:r>
          </a:p>
          <a:p>
            <a:pPr eaLnBrk="1" hangingPunct="1">
              <a:defRPr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PDO::FETCH_LAZY</a:t>
            </a:r>
          </a:p>
          <a:p>
            <a:pPr lvl="1" eaLnBrk="1" hangingPunct="1">
              <a:defRPr/>
            </a:pPr>
            <a:r>
              <a:rPr lang="fr-FR" dirty="0" smtClean="0"/>
              <a:t>retourner </a:t>
            </a:r>
            <a:r>
              <a:rPr lang="fr-FR" dirty="0" smtClean="0">
                <a:solidFill>
                  <a:schemeClr val="accent2"/>
                </a:solidFill>
              </a:rPr>
              <a:t>chaque ligne </a:t>
            </a:r>
            <a:r>
              <a:rPr lang="fr-FR" dirty="0" smtClean="0"/>
              <a:t>en tant </a:t>
            </a:r>
            <a:r>
              <a:rPr lang="fr-FR" dirty="0" smtClean="0">
                <a:solidFill>
                  <a:schemeClr val="accent2"/>
                </a:solidFill>
              </a:rPr>
              <a:t>qu'objet avec les noms des attributs correspondant aux noms des colonnes </a:t>
            </a:r>
            <a:r>
              <a:rPr lang="fr-FR" dirty="0" smtClean="0"/>
              <a:t>retournées dans le jeu de résultats.</a:t>
            </a:r>
          </a:p>
          <a:p>
            <a:pPr lvl="1" eaLnBrk="1" hangingPunct="1">
              <a:defRPr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PDO::FETCH_LAZY </a:t>
            </a:r>
            <a:r>
              <a:rPr lang="fr-FR" dirty="0" smtClean="0"/>
              <a:t>crée les </a:t>
            </a:r>
            <a:r>
              <a:rPr lang="fr-FR" dirty="0" smtClean="0">
                <a:solidFill>
                  <a:schemeClr val="accent2"/>
                </a:solidFill>
              </a:rPr>
              <a:t>noms des attributs de l'objet comme ils sont rencontrés</a:t>
            </a:r>
            <a:r>
              <a:rPr lang="fr-FR" dirty="0" smtClean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B55DED66-E026-4208-A4C7-124E793EA9F5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30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5CAEAC6-E882-4451-843A-60296CF63BC0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dirty="0" smtClean="0"/>
              <a:t>Exemple avec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PDO::FETCH_CLASS 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/>
              </a:rPr>
              <a:t>stmt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fr-FR" sz="2000" b="1" dirty="0">
                <a:solidFill>
                  <a:srgbClr val="804040"/>
                </a:solidFill>
                <a:latin typeface="Courier New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fr-FR" sz="2000" b="1" dirty="0">
                <a:solidFill>
                  <a:srgbClr val="804040"/>
                </a:solidFill>
                <a:latin typeface="Courier New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query</a:t>
            </a:r>
            <a:r>
              <a:rPr lang="fr-FR" sz="2000" b="1" dirty="0">
                <a:solidFill>
                  <a:srgbClr val="6A5ACD"/>
                </a:solidFill>
                <a:latin typeface="Courier New"/>
              </a:rPr>
              <a:t>(</a:t>
            </a:r>
            <a:r>
              <a:rPr lang="fr-FR" sz="2000" b="1" dirty="0">
                <a:solidFill>
                  <a:srgbClr val="804040"/>
                </a:solidFill>
                <a:latin typeface="Courier New"/>
              </a:rPr>
              <a:t>&lt;&lt;&lt;</a:t>
            </a:r>
            <a:r>
              <a:rPr lang="fr-FR" sz="2000" b="1" dirty="0">
                <a:solidFill>
                  <a:srgbClr val="6A5ACD"/>
                </a:solidFill>
                <a:latin typeface="Courier New"/>
              </a:rPr>
              <a:t>SQL</a:t>
            </a:r>
            <a:endParaRPr lang="fr-FR" sz="2000" b="1" dirty="0">
              <a:solidFill>
                <a:srgbClr val="000000"/>
              </a:solidFill>
              <a:latin typeface="Courier New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fr-FR" sz="2000" b="1" dirty="0">
                <a:solidFill>
                  <a:srgbClr val="804040"/>
                </a:solidFill>
                <a:latin typeface="Courier New"/>
              </a:rPr>
              <a:t>SELECT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 id, 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name</a:t>
            </a:r>
            <a:endParaRPr lang="fr-FR" sz="2000" b="1" dirty="0">
              <a:solidFill>
                <a:srgbClr val="000000"/>
              </a:solidFill>
              <a:latin typeface="Courier New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fr-FR" sz="2000" b="1" dirty="0">
                <a:solidFill>
                  <a:srgbClr val="6A5ACD"/>
                </a:solidFill>
                <a:latin typeface="Courier New"/>
              </a:rPr>
              <a:t>FROM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artist</a:t>
            </a:r>
            <a:endParaRPr lang="fr-FR" sz="2000" b="1" dirty="0">
              <a:solidFill>
                <a:srgbClr val="000000"/>
              </a:solidFill>
              <a:latin typeface="Courier New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fr-FR" sz="2000" b="1" dirty="0">
                <a:solidFill>
                  <a:srgbClr val="6A5ACD"/>
                </a:solidFill>
                <a:latin typeface="Courier New"/>
              </a:rPr>
              <a:t>WHERE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 id = 12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/>
              </a:rPr>
              <a:t>SQL</a:t>
            </a:r>
            <a:endParaRPr lang="fr-FR" sz="2000" b="1" dirty="0">
              <a:solidFill>
                <a:srgbClr val="000000"/>
              </a:solidFill>
              <a:latin typeface="Courier New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 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/>
              </a:rPr>
              <a:t>stmt</a:t>
            </a:r>
            <a:r>
              <a:rPr lang="fr-FR" sz="2000" b="1" dirty="0">
                <a:solidFill>
                  <a:srgbClr val="2E8B57"/>
                </a:solidFill>
                <a:latin typeface="Courier New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/>
              </a:rPr>
              <a:t>setFetchMode</a:t>
            </a:r>
            <a:r>
              <a:rPr lang="fr-FR" sz="2000" b="1" dirty="0">
                <a:solidFill>
                  <a:srgbClr val="6A5ACD"/>
                </a:solidFill>
                <a:latin typeface="Courier New"/>
              </a:rPr>
              <a:t>(</a:t>
            </a:r>
            <a:r>
              <a:rPr lang="fr-FR" sz="2000" b="1" dirty="0">
                <a:solidFill>
                  <a:srgbClr val="008080"/>
                </a:solidFill>
                <a:latin typeface="Courier New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/>
              </a:rPr>
              <a:t>::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FETCH_CLASS, '</a:t>
            </a:r>
            <a:r>
              <a:rPr lang="fr-FR" sz="2000" b="1" dirty="0" err="1">
                <a:solidFill>
                  <a:srgbClr val="FF00FF"/>
                </a:solidFill>
                <a:latin typeface="Courier New"/>
              </a:rPr>
              <a:t>Artist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 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804040"/>
                </a:solidFill>
                <a:latin typeface="Courier New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2000" b="1" dirty="0">
                <a:solidFill>
                  <a:srgbClr val="6A5ACD"/>
                </a:solidFill>
                <a:latin typeface="Courier New"/>
              </a:rPr>
              <a:t>((</a:t>
            </a:r>
            <a:r>
              <a:rPr lang="en-US" sz="2000" b="1" dirty="0">
                <a:solidFill>
                  <a:srgbClr val="804040"/>
                </a:solidFill>
                <a:latin typeface="Courier New"/>
              </a:rPr>
              <a:t>$</a:t>
            </a:r>
            <a:r>
              <a:rPr lang="en-US" sz="2000" b="1" dirty="0">
                <a:solidFill>
                  <a:srgbClr val="008080"/>
                </a:solidFill>
                <a:latin typeface="Courier New"/>
              </a:rPr>
              <a:t>object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2000" b="1" dirty="0">
                <a:solidFill>
                  <a:srgbClr val="804040"/>
                </a:solidFill>
                <a:latin typeface="Courier New"/>
              </a:rPr>
              <a:t>=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2000" b="1" dirty="0">
                <a:solidFill>
                  <a:srgbClr val="804040"/>
                </a:solidFill>
                <a:latin typeface="Courier New"/>
              </a:rPr>
              <a:t>$</a:t>
            </a:r>
            <a:r>
              <a:rPr lang="en-US" sz="2000" b="1" dirty="0">
                <a:solidFill>
                  <a:srgbClr val="008080"/>
                </a:solidFill>
                <a:latin typeface="Courier New"/>
              </a:rPr>
              <a:t>stmt</a:t>
            </a:r>
            <a:r>
              <a:rPr lang="en-US" sz="2000" b="1" dirty="0">
                <a:solidFill>
                  <a:srgbClr val="2E8B57"/>
                </a:solidFill>
                <a:latin typeface="Courier New"/>
              </a:rPr>
              <a:t>-&gt;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fetch</a:t>
            </a:r>
            <a:r>
              <a:rPr lang="en-US" sz="2000" b="1" dirty="0">
                <a:solidFill>
                  <a:srgbClr val="6A5ACD"/>
                </a:solidFill>
                <a:latin typeface="Courier New"/>
              </a:rPr>
              <a:t>())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2000" b="1" dirty="0">
                <a:solidFill>
                  <a:srgbClr val="804040"/>
                </a:solidFill>
                <a:latin typeface="Courier New"/>
              </a:rPr>
              <a:t>!==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2000" b="1" dirty="0">
                <a:solidFill>
                  <a:srgbClr val="FF00FF"/>
                </a:solidFill>
                <a:latin typeface="Courier New"/>
              </a:rPr>
              <a:t>false</a:t>
            </a:r>
            <a:r>
              <a:rPr lang="en-US" sz="2000" b="1" dirty="0">
                <a:solidFill>
                  <a:srgbClr val="6A5ACD"/>
                </a:solidFill>
                <a:latin typeface="Courier New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2000" b="1" dirty="0">
                <a:solidFill>
                  <a:srgbClr val="6A5ACD"/>
                </a:solidFill>
                <a:latin typeface="Courier New"/>
              </a:rPr>
              <a:t>{</a:t>
            </a:r>
            <a:endParaRPr lang="en-US" sz="2000" b="1" dirty="0">
              <a:solidFill>
                <a:srgbClr val="000000"/>
              </a:solidFill>
              <a:latin typeface="Courier New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/>
              </a:rPr>
              <a:t>    </a:t>
            </a:r>
            <a:r>
              <a:rPr lang="fr-FR" sz="2000" b="1" dirty="0">
                <a:solidFill>
                  <a:srgbClr val="804040"/>
                </a:solidFill>
                <a:latin typeface="Courier New"/>
              </a:rPr>
              <a:t>return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fr-FR" sz="2000" b="1" dirty="0">
                <a:solidFill>
                  <a:srgbClr val="804040"/>
                </a:solidFill>
                <a:latin typeface="Courier New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/>
              </a:rPr>
              <a:t>object</a:t>
            </a:r>
            <a:r>
              <a:rPr lang="fr-FR" sz="2000" b="1" dirty="0">
                <a:solidFill>
                  <a:srgbClr val="000000"/>
                </a:solidFill>
                <a:latin typeface="Courier New"/>
              </a:rPr>
              <a:t> 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/>
              </a:rPr>
              <a:t>}</a:t>
            </a:r>
            <a:endParaRPr lang="fr-FR" sz="2000" b="1" dirty="0">
              <a:solidFill>
                <a:srgbClr val="000000"/>
              </a:solidFill>
              <a:latin typeface="Courier New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fr-FR" sz="20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B2E920C5-FAAD-420B-8556-866790DF32EF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31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AC9CC28-55C5-4364-AB3D-228CD14F6966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046060" y="4941888"/>
            <a:ext cx="6898396" cy="1328023"/>
          </a:xfrm>
          <a:prstGeom prst="wedgeRoundRectCallout">
            <a:avLst>
              <a:gd name="adj1" fmla="val -33245"/>
              <a:gd name="adj2" fmla="val -108796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Instancie un objet de la classe </a:t>
            </a:r>
            <a:r>
              <a:rPr lang="fr-FR" sz="2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Artist</a:t>
            </a:r>
            <a:endParaRPr lang="fr-FR" sz="2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urier New" pitchFamily="49" charset="0"/>
            </a:endParaRPr>
          </a:p>
          <a:p>
            <a:pPr algn="ctr">
              <a:defRPr/>
            </a:pPr>
            <a:r>
              <a:rPr lang="fr-FR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dont les attributs sont supposés être </a:t>
            </a:r>
            <a:r>
              <a:rPr lang="fr-FR" sz="2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id</a:t>
            </a:r>
            <a:r>
              <a:rPr lang="fr-FR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et </a:t>
            </a:r>
            <a:r>
              <a:rPr lang="fr-FR" sz="24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name</a:t>
            </a:r>
            <a:r>
              <a:rPr lang="fr-FR" sz="24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,</a:t>
            </a:r>
          </a:p>
          <a:p>
            <a:pPr algn="ctr">
              <a:defRPr/>
            </a:pPr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Courier New" pitchFamily="49" charset="0"/>
              </a:rPr>
              <a:t>exactement le nom des champs de la table</a:t>
            </a:r>
            <a:endParaRPr lang="fr-FR" sz="2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Requêtes préparées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8F603B8B-83EF-4D74-9B3E-9198952766ED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32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283543F-C697-42AA-A5ED-8C9C59471CDB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Préparation d'une requête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sz="2600" dirty="0" smtClean="0">
                <a:solidFill>
                  <a:schemeClr val="accent2"/>
                </a:solidFill>
              </a:rPr>
              <a:t>Déroulement</a:t>
            </a:r>
            <a:r>
              <a:rPr lang="fr-FR" sz="2600" dirty="0" smtClean="0"/>
              <a:t> d'une requête SQL</a:t>
            </a:r>
          </a:p>
          <a:p>
            <a:pPr marL="1371600" lvl="2" indent="-514350"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fr-FR" sz="2600" dirty="0" smtClean="0"/>
              <a:t>Analyse</a:t>
            </a:r>
          </a:p>
          <a:p>
            <a:pPr marL="1371600" lvl="2" indent="-514350"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fr-FR" sz="2600" dirty="0" smtClean="0"/>
              <a:t>Compilation</a:t>
            </a:r>
          </a:p>
          <a:p>
            <a:pPr marL="1371600" lvl="2" indent="-514350"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fr-FR" sz="2600" dirty="0" smtClean="0"/>
              <a:t>Optimisation</a:t>
            </a:r>
          </a:p>
          <a:p>
            <a:pPr marL="1371600" lvl="2" indent="-514350">
              <a:buClr>
                <a:schemeClr val="accent4"/>
              </a:buClr>
              <a:buFont typeface="+mj-lt"/>
              <a:buAutoNum type="arabicPeriod"/>
              <a:defRPr/>
            </a:pPr>
            <a:r>
              <a:rPr lang="fr-FR" sz="2600" dirty="0" smtClean="0"/>
              <a:t>Exécution</a:t>
            </a:r>
          </a:p>
          <a:p>
            <a:pPr>
              <a:defRPr/>
            </a:pPr>
            <a:r>
              <a:rPr lang="fr-FR" sz="2600" dirty="0" smtClean="0">
                <a:solidFill>
                  <a:schemeClr val="accent2"/>
                </a:solidFill>
              </a:rPr>
              <a:t>Exécution répétée </a:t>
            </a:r>
            <a:r>
              <a:rPr lang="fr-FR" sz="2600" dirty="0" smtClean="0"/>
              <a:t>d'une requête : </a:t>
            </a:r>
            <a:r>
              <a:rPr lang="fr-FR" sz="2600" dirty="0" smtClean="0">
                <a:solidFill>
                  <a:schemeClr val="accent4"/>
                </a:solidFill>
              </a:rPr>
              <a:t>1</a:t>
            </a:r>
            <a:r>
              <a:rPr lang="fr-FR" sz="2600" dirty="0" smtClean="0"/>
              <a:t>+</a:t>
            </a:r>
            <a:r>
              <a:rPr lang="fr-FR" sz="2600" dirty="0" smtClean="0">
                <a:solidFill>
                  <a:schemeClr val="accent4"/>
                </a:solidFill>
              </a:rPr>
              <a:t>2</a:t>
            </a:r>
            <a:r>
              <a:rPr lang="fr-FR" sz="2600" dirty="0" smtClean="0"/>
              <a:t>+</a:t>
            </a:r>
            <a:r>
              <a:rPr lang="fr-FR" sz="2600" dirty="0" smtClean="0">
                <a:solidFill>
                  <a:schemeClr val="accent4"/>
                </a:solidFill>
              </a:rPr>
              <a:t>3</a:t>
            </a:r>
            <a:r>
              <a:rPr lang="fr-FR" sz="2600" dirty="0" smtClean="0"/>
              <a:t>+</a:t>
            </a:r>
            <a:r>
              <a:rPr lang="fr-FR" sz="2600" dirty="0" smtClean="0">
                <a:solidFill>
                  <a:schemeClr val="accent4"/>
                </a:solidFill>
              </a:rPr>
              <a:t>4</a:t>
            </a:r>
          </a:p>
          <a:p>
            <a:pPr>
              <a:defRPr/>
            </a:pPr>
            <a:r>
              <a:rPr lang="fr-FR" sz="2600" dirty="0" smtClean="0">
                <a:solidFill>
                  <a:schemeClr val="accent2"/>
                </a:solidFill>
              </a:rPr>
              <a:t>Préparation</a:t>
            </a:r>
            <a:r>
              <a:rPr lang="fr-FR" sz="2600" dirty="0" smtClean="0"/>
              <a:t> d'une requête : </a:t>
            </a:r>
            <a:r>
              <a:rPr lang="fr-FR" sz="2600" dirty="0" smtClean="0">
                <a:solidFill>
                  <a:schemeClr val="accent4"/>
                </a:solidFill>
              </a:rPr>
              <a:t>1</a:t>
            </a:r>
            <a:r>
              <a:rPr lang="fr-FR" sz="2600" dirty="0" smtClean="0"/>
              <a:t>+</a:t>
            </a:r>
            <a:r>
              <a:rPr lang="fr-FR" sz="2600" dirty="0" smtClean="0">
                <a:solidFill>
                  <a:schemeClr val="accent4"/>
                </a:solidFill>
              </a:rPr>
              <a:t>2</a:t>
            </a:r>
            <a:r>
              <a:rPr lang="fr-FR" sz="2600" dirty="0" smtClean="0"/>
              <a:t>+</a:t>
            </a:r>
            <a:r>
              <a:rPr lang="fr-FR" sz="2600" dirty="0" smtClean="0">
                <a:solidFill>
                  <a:schemeClr val="accent4"/>
                </a:solidFill>
              </a:rPr>
              <a:t>3</a:t>
            </a:r>
          </a:p>
          <a:p>
            <a:pPr>
              <a:defRPr/>
            </a:pPr>
            <a:r>
              <a:rPr lang="fr-FR" sz="2600" dirty="0" smtClean="0">
                <a:solidFill>
                  <a:schemeClr val="accent2"/>
                </a:solidFill>
              </a:rPr>
              <a:t>Exécution</a:t>
            </a:r>
            <a:r>
              <a:rPr lang="fr-FR" sz="2600" dirty="0" smtClean="0">
                <a:solidFill>
                  <a:schemeClr val="hlink"/>
                </a:solidFill>
              </a:rPr>
              <a:t> </a:t>
            </a:r>
            <a:r>
              <a:rPr lang="fr-FR" sz="2600" dirty="0" smtClean="0">
                <a:solidFill>
                  <a:schemeClr val="accent2"/>
                </a:solidFill>
              </a:rPr>
              <a:t>répétée</a:t>
            </a:r>
            <a:r>
              <a:rPr lang="fr-FR" sz="2600" dirty="0" smtClean="0"/>
              <a:t> d'une </a:t>
            </a:r>
            <a:r>
              <a:rPr lang="fr-FR" sz="2600" dirty="0" smtClean="0">
                <a:solidFill>
                  <a:schemeClr val="accent2"/>
                </a:solidFill>
              </a:rPr>
              <a:t>requête</a:t>
            </a:r>
            <a:r>
              <a:rPr lang="fr-FR" sz="2600" dirty="0" smtClean="0">
                <a:solidFill>
                  <a:schemeClr val="hlink"/>
                </a:solidFill>
              </a:rPr>
              <a:t> </a:t>
            </a:r>
            <a:r>
              <a:rPr lang="fr-FR" sz="2600" dirty="0" smtClean="0">
                <a:solidFill>
                  <a:schemeClr val="accent2"/>
                </a:solidFill>
              </a:rPr>
              <a:t>préparée</a:t>
            </a:r>
            <a:r>
              <a:rPr lang="fr-FR" sz="2600" dirty="0" smtClean="0"/>
              <a:t> : </a:t>
            </a:r>
            <a:r>
              <a:rPr lang="fr-FR" sz="2600" dirty="0" smtClean="0">
                <a:solidFill>
                  <a:schemeClr val="accent4"/>
                </a:solidFill>
              </a:rPr>
              <a:t>4</a:t>
            </a:r>
          </a:p>
          <a:p>
            <a:pPr>
              <a:defRPr/>
            </a:pPr>
            <a:r>
              <a:rPr lang="fr-FR" sz="2600" dirty="0" smtClean="0"/>
              <a:t>Préparation en fonction de paramètres :</a:t>
            </a:r>
          </a:p>
          <a:p>
            <a:pPr lvl="1">
              <a:defRPr/>
            </a:pPr>
            <a:r>
              <a:rPr lang="fr-FR" sz="2600" dirty="0" smtClean="0"/>
              <a:t>Anonymes</a:t>
            </a:r>
          </a:p>
          <a:p>
            <a:pPr lvl="1">
              <a:defRPr/>
            </a:pPr>
            <a:r>
              <a:rPr lang="fr-FR" sz="2600" dirty="0" smtClean="0"/>
              <a:t>Nommés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BC8D261-CFEA-4308-80BE-FF14C2AE927C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33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247B1EF-43E9-4C71-9F4B-2A2E9D996B2D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Préparation d'une requête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PDO::</a:t>
            </a:r>
            <a:r>
              <a:rPr lang="fr-FR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i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i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fr-FR" b="1" i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b="1" i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 i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fr-FR" b="1" i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i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driver_options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PDOStatement</a:t>
            </a:r>
            <a:endParaRPr lang="fr-FR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fr-FR" b="1" i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fr-FR" dirty="0" smtClean="0"/>
              <a:t> : la requête à préparer.</a:t>
            </a:r>
            <a:br>
              <a:rPr lang="fr-FR" dirty="0" smtClean="0"/>
            </a:br>
            <a:r>
              <a:rPr lang="fr-FR" dirty="0" smtClean="0"/>
              <a:t>Peut contenir des paramètres anonymes (</a:t>
            </a:r>
            <a:r>
              <a:rPr lang="fr-FR" b="1" dirty="0" smtClean="0">
                <a:solidFill>
                  <a:schemeClr val="accent2"/>
                </a:solidFill>
                <a:latin typeface="Courier New" pitchFamily="49" charset="0"/>
              </a:rPr>
              <a:t>?</a:t>
            </a:r>
            <a:r>
              <a:rPr lang="fr-FR" dirty="0" smtClean="0"/>
              <a:t>) ou nommés (</a:t>
            </a:r>
            <a:r>
              <a:rPr lang="fr-FR" b="1" dirty="0" smtClean="0">
                <a:solidFill>
                  <a:schemeClr val="accent2"/>
                </a:solidFill>
                <a:latin typeface="Courier New" pitchFamily="49" charset="0"/>
              </a:rPr>
              <a:t>:nom</a:t>
            </a:r>
            <a:r>
              <a:rPr lang="fr-FR" dirty="0" smtClean="0"/>
              <a:t>)</a:t>
            </a:r>
          </a:p>
          <a:p>
            <a:pPr lvl="1" eaLnBrk="1" hangingPunct="1">
              <a:defRPr/>
            </a:pPr>
            <a:r>
              <a:rPr lang="fr-FR" b="1" i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driver_options</a:t>
            </a:r>
            <a:r>
              <a:rPr lang="fr-FR" dirty="0" smtClean="0"/>
              <a:t> : tableau d'options du driver</a:t>
            </a:r>
          </a:p>
          <a:p>
            <a:pPr lvl="1" eaLnBrk="1" hangingPunct="1">
              <a:defRPr/>
            </a:pPr>
            <a:r>
              <a:rPr lang="fr-FR" dirty="0" smtClean="0"/>
              <a:t>retourne un objet </a:t>
            </a:r>
            <a:r>
              <a:rPr lang="fr-FR" b="1" dirty="0" err="1" smtClean="0">
                <a:solidFill>
                  <a:schemeClr val="accent2"/>
                </a:solidFill>
                <a:latin typeface="Courier New" pitchFamily="49" charset="0"/>
              </a:rPr>
              <a:t>PDOStatement</a:t>
            </a:r>
            <a:r>
              <a:rPr lang="fr-FR" dirty="0" smtClean="0"/>
              <a:t> qui effectuera l'association des paramètres et exécutera la requête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fr-FR" sz="2000" b="1" dirty="0">
              <a:solidFill>
                <a:srgbClr val="80404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400" b="1" dirty="0" err="1" smtClean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400" b="1" dirty="0" smtClean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fr-FR" sz="2400" b="1" dirty="0" smtClean="0">
                <a:solidFill>
                  <a:srgbClr val="804040"/>
                </a:solidFill>
                <a:latin typeface="Courier New" pitchFamily="49" charset="0"/>
              </a:rPr>
              <a:t>= </a:t>
            </a:r>
            <a:r>
              <a:rPr lang="fr-FR" sz="2400" b="1" dirty="0" smtClean="0">
                <a:solidFill>
                  <a:srgbClr val="A020F0"/>
                </a:solidFill>
                <a:latin typeface="Courier New" pitchFamily="49" charset="0"/>
              </a:rPr>
              <a:t>new</a:t>
            </a:r>
            <a:r>
              <a:rPr lang="fr-FR" sz="24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4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400" b="1" dirty="0" err="1">
                <a:solidFill>
                  <a:srgbClr val="FF00FF"/>
                </a:solidFill>
                <a:latin typeface="Courier New" pitchFamily="49" charset="0"/>
              </a:rPr>
              <a:t>mysql:host</a:t>
            </a:r>
            <a:r>
              <a:rPr lang="fr-FR" sz="2400" b="1" dirty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400" b="1" dirty="0" err="1">
                <a:solidFill>
                  <a:srgbClr val="FF00FF"/>
                </a:solidFill>
                <a:latin typeface="Courier New" pitchFamily="49" charset="0"/>
              </a:rPr>
              <a:t>localhost;dbname</a:t>
            </a:r>
            <a:r>
              <a:rPr lang="fr-FR" sz="2400" b="1" dirty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400" b="1" dirty="0" err="1">
                <a:solidFill>
                  <a:srgbClr val="FF00FF"/>
                </a:solidFill>
                <a:latin typeface="Courier New" pitchFamily="49" charset="0"/>
              </a:rPr>
              <a:t>mysql</a:t>
            </a:r>
            <a:r>
              <a:rPr lang="fr-FR" sz="24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400" b="1" dirty="0" smtClean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400" b="1" dirty="0" smtClean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400" b="1" dirty="0">
              <a:solidFill>
                <a:srgbClr val="A020F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4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4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4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4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400" b="1" dirty="0" err="1">
                <a:solidFill>
                  <a:srgbClr val="000000"/>
                </a:solidFill>
                <a:latin typeface="Courier New" pitchFamily="49" charset="0"/>
              </a:rPr>
              <a:t>prepare</a:t>
            </a:r>
            <a:r>
              <a:rPr lang="fr-FR" sz="2400" b="1" dirty="0" smtClean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4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400" b="1" dirty="0">
                <a:solidFill>
                  <a:srgbClr val="FF00FF"/>
                </a:solidFill>
                <a:latin typeface="Courier New" pitchFamily="49" charset="0"/>
              </a:rPr>
              <a:t>SELECT </a:t>
            </a:r>
            <a:r>
              <a:rPr lang="fr-FR" sz="2400" b="1" dirty="0" smtClean="0">
                <a:solidFill>
                  <a:srgbClr val="FF00FF"/>
                </a:solidFill>
                <a:latin typeface="Courier New" pitchFamily="49" charset="0"/>
              </a:rPr>
              <a:t>id, </a:t>
            </a:r>
            <a:r>
              <a:rPr lang="fr-FR" sz="2400" b="1" dirty="0" err="1" smtClean="0">
                <a:solidFill>
                  <a:srgbClr val="FF00FF"/>
                </a:solidFill>
                <a:latin typeface="Courier New" pitchFamily="49" charset="0"/>
              </a:rPr>
              <a:t>name</a:t>
            </a:r>
            <a:endParaRPr lang="fr-FR" sz="2400" b="1" dirty="0" smtClean="0">
              <a:solidFill>
                <a:srgbClr val="FF00FF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400" b="1" dirty="0" smtClean="0">
                <a:solidFill>
                  <a:srgbClr val="FF00FF"/>
                </a:solidFill>
                <a:latin typeface="Courier New" pitchFamily="49" charset="0"/>
              </a:rPr>
              <a:t>                          FROM </a:t>
            </a:r>
            <a:r>
              <a:rPr lang="fr-FR" sz="2400" b="1" dirty="0" err="1" smtClean="0">
                <a:solidFill>
                  <a:srgbClr val="FF00FF"/>
                </a:solidFill>
                <a:latin typeface="Courier New" pitchFamily="49" charset="0"/>
              </a:rPr>
              <a:t>artist</a:t>
            </a:r>
            <a:endParaRPr lang="fr-FR" sz="2400" b="1" dirty="0" smtClean="0">
              <a:solidFill>
                <a:srgbClr val="FF00FF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400" b="1" dirty="0">
                <a:solidFill>
                  <a:srgbClr val="FF00FF"/>
                </a:solidFill>
                <a:latin typeface="Courier New" pitchFamily="49" charset="0"/>
              </a:rPr>
              <a:t> </a:t>
            </a:r>
            <a:r>
              <a:rPr lang="fr-FR" sz="2400" b="1" dirty="0" smtClean="0">
                <a:solidFill>
                  <a:srgbClr val="FF00FF"/>
                </a:solidFill>
                <a:latin typeface="Courier New" pitchFamily="49" charset="0"/>
              </a:rPr>
              <a:t>                         WHERE id = ?</a:t>
            </a:r>
            <a:r>
              <a:rPr lang="fr-FR" sz="24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400" b="1" dirty="0" smtClean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400" b="1" dirty="0" smtClean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400" b="1" dirty="0">
              <a:solidFill>
                <a:srgbClr val="A020F0"/>
              </a:solidFill>
              <a:latin typeface="Courier New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EBE6E7C-5796-4620-9A1B-68576A19CDF8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34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81BEC40-0A46-40ED-8E3F-74A6FFE2334D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Association des paramètres d'une requête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sz="26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PDOStatement</a:t>
            </a:r>
            <a:r>
              <a:rPr lang="fr-FR" sz="2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2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bindValue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600" b="1" i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mixed </a:t>
            </a:r>
            <a:r>
              <a:rPr lang="fr-FR" sz="2600" b="1" i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fr-FR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fr-FR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fr-FR" sz="2600" b="1" i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mixed value </a:t>
            </a:r>
            <a:r>
              <a:rPr lang="fr-FR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fr-FR" sz="26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26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fr-FR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lang="fr-FR" sz="2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fr-F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fr-FR" b="1" i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fr-FR" dirty="0" smtClean="0"/>
              <a:t> : le paramètre (nom ou position [1…n])</a:t>
            </a:r>
          </a:p>
          <a:p>
            <a:pPr lvl="1" eaLnBrk="1" hangingPunct="1">
              <a:defRPr/>
            </a:pPr>
            <a:r>
              <a:rPr lang="fr-FR" b="1" i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fr-FR" dirty="0" smtClean="0"/>
              <a:t> : sa valeur</a:t>
            </a:r>
            <a:endParaRPr lang="fr-FR" i="1" dirty="0" smtClean="0">
              <a:solidFill>
                <a:schemeClr val="accent2"/>
              </a:solidFill>
            </a:endParaRPr>
          </a:p>
          <a:p>
            <a:pPr lvl="1" eaLnBrk="1" hangingPunct="1">
              <a:defRPr/>
            </a:pPr>
            <a:r>
              <a:rPr lang="fr-FR" b="1" i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data_type</a:t>
            </a:r>
            <a:r>
              <a:rPr lang="fr-FR" dirty="0" smtClean="0"/>
              <a:t> : le type de la valeur</a:t>
            </a:r>
          </a:p>
          <a:p>
            <a:pPr lvl="2" eaLnBrk="1" hangingPunct="1">
              <a:defRPr/>
            </a:pPr>
            <a:r>
              <a:rPr lang="fr-FR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PDO::PARAM_BOOL</a:t>
            </a:r>
            <a:r>
              <a:rPr lang="fr-FR" sz="2200" b="1" dirty="0">
                <a:latin typeface="Courier New" pitchFamily="49" charset="0"/>
              </a:rPr>
              <a:t> </a:t>
            </a:r>
            <a:r>
              <a:rPr lang="fr-FR" dirty="0" smtClean="0"/>
              <a:t>booléen. </a:t>
            </a:r>
          </a:p>
          <a:p>
            <a:pPr lvl="2" eaLnBrk="1" hangingPunct="1">
              <a:defRPr/>
            </a:pPr>
            <a:r>
              <a:rPr lang="fr-FR" sz="2200" b="1" dirty="0">
                <a:latin typeface="Courier New" pitchFamily="49" charset="0"/>
              </a:rPr>
              <a:t>PDO::PARAM_NULL </a:t>
            </a:r>
            <a:r>
              <a:rPr lang="fr-FR" dirty="0" err="1" smtClean="0"/>
              <a:t>NULL</a:t>
            </a:r>
            <a:r>
              <a:rPr lang="fr-FR" dirty="0" smtClean="0"/>
              <a:t> SQL. </a:t>
            </a:r>
          </a:p>
          <a:p>
            <a:pPr lvl="2" eaLnBrk="1" hangingPunct="1">
              <a:defRPr/>
            </a:pPr>
            <a:r>
              <a:rPr lang="fr-FR" sz="2200" b="1" dirty="0">
                <a:latin typeface="Courier New" pitchFamily="49" charset="0"/>
              </a:rPr>
              <a:t>PDO::PARAM_INT  </a:t>
            </a:r>
            <a:r>
              <a:rPr lang="fr-FR" dirty="0" smtClean="0"/>
              <a:t>INTEGER SQL. </a:t>
            </a:r>
          </a:p>
          <a:p>
            <a:pPr lvl="2" eaLnBrk="1" hangingPunct="1">
              <a:defRPr/>
            </a:pPr>
            <a:r>
              <a:rPr lang="fr-FR" sz="2200" b="1" dirty="0">
                <a:latin typeface="Courier New" pitchFamily="49" charset="0"/>
              </a:rPr>
              <a:t>PDO::PARAM_STR  </a:t>
            </a:r>
            <a:r>
              <a:rPr lang="fr-FR" dirty="0" smtClean="0"/>
              <a:t>CHAR, VARCHAR ou autre chaîne. </a:t>
            </a:r>
          </a:p>
          <a:p>
            <a:pPr lvl="2" eaLnBrk="1" hangingPunct="1">
              <a:defRPr/>
            </a:pPr>
            <a:r>
              <a:rPr lang="fr-FR" sz="2200" b="1" dirty="0">
                <a:latin typeface="Courier New" pitchFamily="49" charset="0"/>
              </a:rPr>
              <a:t>PDO::PARAM_LOB  </a:t>
            </a:r>
            <a:r>
              <a:rPr lang="fr-FR" dirty="0" smtClean="0"/>
              <a:t>"objet large" SQL.</a:t>
            </a:r>
          </a:p>
          <a:p>
            <a:pPr>
              <a:defRPr/>
            </a:pPr>
            <a:r>
              <a:rPr lang="fr-FR" sz="26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PDOStatement</a:t>
            </a:r>
            <a:r>
              <a:rPr lang="fr-FR" sz="2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2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fr-F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fr-FR" sz="26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sz="26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600" b="1" i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fr-FR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]): </a:t>
            </a:r>
            <a:r>
              <a:rPr lang="fr-FR" sz="2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fr-F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fr-FR" b="1" i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fr-FR" i="1" dirty="0" smtClean="0">
                <a:solidFill>
                  <a:schemeClr val="accent2"/>
                </a:solidFill>
              </a:rPr>
              <a:t> </a:t>
            </a:r>
            <a:r>
              <a:rPr lang="fr-FR" dirty="0" smtClean="0"/>
              <a:t>: tableau associatif ou indexé des valeurs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ACA61F2-6B36-4A5F-B001-9E9BF7E2DFBB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35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FA99513-1BB6-4F45-B476-B620E693C718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Préparation puis exécution d'une requête (1)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 smtClean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 smtClean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= </a:t>
            </a:r>
            <a:r>
              <a:rPr lang="fr-FR" sz="2000" b="1" dirty="0" smtClean="0">
                <a:solidFill>
                  <a:srgbClr val="A020F0"/>
                </a:solidFill>
                <a:latin typeface="Courier New" pitchFamily="49" charset="0"/>
              </a:rPr>
              <a:t>new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err="1" smtClean="0">
                <a:solidFill>
                  <a:srgbClr val="FF00FF"/>
                </a:solidFill>
                <a:latin typeface="Courier New" pitchFamily="49" charset="0"/>
              </a:rPr>
              <a:t>mysql:host</a:t>
            </a: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 smtClean="0">
                <a:solidFill>
                  <a:srgbClr val="FF00FF"/>
                </a:solidFill>
                <a:latin typeface="Courier New" pitchFamily="49" charset="0"/>
              </a:rPr>
              <a:t>dbs;dbname</a:t>
            </a: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 smtClean="0">
                <a:solidFill>
                  <a:srgbClr val="FF00FF"/>
                </a:solidFill>
                <a:latin typeface="Courier New" pitchFamily="49" charset="0"/>
              </a:rPr>
              <a:t>app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setAttribute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ATTR_ERRMODE,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              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ERRMODE_EXCEPTION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prepare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SELECT * FROM </a:t>
            </a: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user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 </a:t>
            </a: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                         WHERE login = 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?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bindValue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1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, '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root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execute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FF"/>
                </a:solidFill>
                <a:latin typeface="Courier New" pitchFamily="49" charset="0"/>
              </a:rPr>
              <a:t>// Utilisation du résultat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bindValue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1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, '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cutrona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execute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FF"/>
                </a:solidFill>
                <a:latin typeface="Courier New" pitchFamily="49" charset="0"/>
              </a:rPr>
              <a:t>// Utilisation du résultat</a:t>
            </a:r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78099D4D-0740-4B75-BA44-613FA3BAFA5D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36</a:t>
            </a:fld>
            <a:endParaRPr lang="fr-FR" altLang="fr-FR" sz="1200"/>
          </a:p>
        </p:txBody>
      </p:sp>
      <p:sp>
        <p:nvSpPr>
          <p:cNvPr id="1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3DB083E-AB2B-4B6E-A44C-E84DA0771348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18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289796" name="AutoShape 4"/>
          <p:cNvSpPr>
            <a:spLocks noChangeArrowheads="1"/>
          </p:cNvSpPr>
          <p:nvPr/>
        </p:nvSpPr>
        <p:spPr bwMode="auto">
          <a:xfrm>
            <a:off x="623392" y="2330451"/>
            <a:ext cx="10959008" cy="7921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797" name="AutoShape 5"/>
          <p:cNvSpPr>
            <a:spLocks noChangeArrowheads="1"/>
          </p:cNvSpPr>
          <p:nvPr/>
        </p:nvSpPr>
        <p:spPr bwMode="auto">
          <a:xfrm>
            <a:off x="2279651" y="5511800"/>
            <a:ext cx="7635875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Préparation de la requête</a:t>
            </a:r>
          </a:p>
        </p:txBody>
      </p:sp>
      <p:sp>
        <p:nvSpPr>
          <p:cNvPr id="289800" name="AutoShape 8"/>
          <p:cNvSpPr>
            <a:spLocks noChangeArrowheads="1"/>
          </p:cNvSpPr>
          <p:nvPr/>
        </p:nvSpPr>
        <p:spPr bwMode="auto">
          <a:xfrm>
            <a:off x="623392" y="3122614"/>
            <a:ext cx="10959008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801" name="AutoShape 9"/>
          <p:cNvSpPr>
            <a:spLocks noChangeArrowheads="1"/>
          </p:cNvSpPr>
          <p:nvPr/>
        </p:nvSpPr>
        <p:spPr bwMode="auto">
          <a:xfrm>
            <a:off x="2279651" y="5511800"/>
            <a:ext cx="7635875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Association d'une valeur au 1</a:t>
            </a:r>
            <a:r>
              <a:rPr lang="fr-FR" b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er</a:t>
            </a: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paramètre</a:t>
            </a:r>
          </a:p>
        </p:txBody>
      </p:sp>
      <p:sp>
        <p:nvSpPr>
          <p:cNvPr id="289802" name="AutoShape 10"/>
          <p:cNvSpPr>
            <a:spLocks noChangeArrowheads="1"/>
          </p:cNvSpPr>
          <p:nvPr/>
        </p:nvSpPr>
        <p:spPr bwMode="auto">
          <a:xfrm>
            <a:off x="623392" y="3482976"/>
            <a:ext cx="10959008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803" name="AutoShape 11"/>
          <p:cNvSpPr>
            <a:spLocks noChangeArrowheads="1"/>
          </p:cNvSpPr>
          <p:nvPr/>
        </p:nvSpPr>
        <p:spPr bwMode="auto">
          <a:xfrm>
            <a:off x="2281238" y="5513388"/>
            <a:ext cx="7632700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Exécution de la requête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89811" name="AutoShape 19"/>
          <p:cNvSpPr>
            <a:spLocks noChangeArrowheads="1"/>
          </p:cNvSpPr>
          <p:nvPr/>
        </p:nvSpPr>
        <p:spPr bwMode="auto">
          <a:xfrm>
            <a:off x="623392" y="4221164"/>
            <a:ext cx="10959008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812" name="AutoShape 20"/>
          <p:cNvSpPr>
            <a:spLocks noChangeArrowheads="1"/>
          </p:cNvSpPr>
          <p:nvPr/>
        </p:nvSpPr>
        <p:spPr bwMode="auto">
          <a:xfrm>
            <a:off x="2281238" y="5513388"/>
            <a:ext cx="7632700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Association d'une valeur au 1er paramètre</a:t>
            </a:r>
          </a:p>
        </p:txBody>
      </p:sp>
      <p:sp>
        <p:nvSpPr>
          <p:cNvPr id="289813" name="AutoShape 21"/>
          <p:cNvSpPr>
            <a:spLocks noChangeArrowheads="1"/>
          </p:cNvSpPr>
          <p:nvPr/>
        </p:nvSpPr>
        <p:spPr bwMode="auto">
          <a:xfrm>
            <a:off x="623392" y="4581526"/>
            <a:ext cx="10959008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814" name="AutoShape 22"/>
          <p:cNvSpPr>
            <a:spLocks noChangeArrowheads="1"/>
          </p:cNvSpPr>
          <p:nvPr/>
        </p:nvSpPr>
        <p:spPr bwMode="auto">
          <a:xfrm>
            <a:off x="2281238" y="5513388"/>
            <a:ext cx="7632700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Exécution de la requête</a:t>
            </a:r>
          </a:p>
        </p:txBody>
      </p:sp>
      <p:sp>
        <p:nvSpPr>
          <p:cNvPr id="289815" name="AutoShape 23"/>
          <p:cNvSpPr>
            <a:spLocks noChangeArrowheads="1"/>
          </p:cNvSpPr>
          <p:nvPr/>
        </p:nvSpPr>
        <p:spPr bwMode="auto">
          <a:xfrm>
            <a:off x="6689921" y="2782828"/>
            <a:ext cx="360362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816" name="AutoShape 24"/>
          <p:cNvSpPr>
            <a:spLocks noChangeArrowheads="1"/>
          </p:cNvSpPr>
          <p:nvPr/>
        </p:nvSpPr>
        <p:spPr bwMode="auto">
          <a:xfrm>
            <a:off x="7050283" y="3430529"/>
            <a:ext cx="2879725" cy="442913"/>
          </a:xfrm>
          <a:prstGeom prst="wedgeRoundRectCallout">
            <a:avLst>
              <a:gd name="adj1" fmla="val -49756"/>
              <a:gd name="adj2" fmla="val -131325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paramètre anonyme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 animBg="1"/>
      <p:bldP spid="289796" grpId="1" animBg="1"/>
      <p:bldP spid="289797" grpId="0" animBg="1"/>
      <p:bldP spid="289797" grpId="1" animBg="1"/>
      <p:bldP spid="289800" grpId="0" animBg="1"/>
      <p:bldP spid="289800" grpId="1" animBg="1"/>
      <p:bldP spid="289801" grpId="0" animBg="1"/>
      <p:bldP spid="289801" grpId="1" animBg="1"/>
      <p:bldP spid="289802" grpId="0" animBg="1"/>
      <p:bldP spid="289802" grpId="1" animBg="1"/>
      <p:bldP spid="289803" grpId="0" animBg="1"/>
      <p:bldP spid="289803" grpId="1" animBg="1"/>
      <p:bldP spid="289811" grpId="0" animBg="1"/>
      <p:bldP spid="289811" grpId="1" animBg="1"/>
      <p:bldP spid="289812" grpId="0" animBg="1"/>
      <p:bldP spid="289812" grpId="1" animBg="1"/>
      <p:bldP spid="289813" grpId="0" animBg="1"/>
      <p:bldP spid="289813" grpId="1" animBg="1"/>
      <p:bldP spid="289814" grpId="0" animBg="1"/>
      <p:bldP spid="289814" grpId="1" animBg="1"/>
      <p:bldP spid="289815" grpId="0" animBg="1"/>
      <p:bldP spid="289815" grpId="1" animBg="1"/>
      <p:bldP spid="289816" grpId="0" animBg="1"/>
      <p:bldP spid="28981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Préparation puis exécution d'une requête (2)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new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mysql:host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dbs;dbname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app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setAttribute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ATTR_ERRMODE,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              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ERRMODE_EXCEPTION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prepare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SELECT * FROM </a:t>
            </a: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user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 </a:t>
            </a: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                         WHERE login = 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:utilisateur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bindValue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:utilisateur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', '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root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execute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FF"/>
                </a:solidFill>
                <a:latin typeface="Courier New" pitchFamily="49" charset="0"/>
              </a:rPr>
              <a:t>// Utilisation du résultat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bindValue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:utilisateur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', '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cutrona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execute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FF"/>
                </a:solidFill>
                <a:latin typeface="Courier New" pitchFamily="49" charset="0"/>
              </a:rPr>
              <a:t>// Utilisation du résultat</a:t>
            </a:r>
          </a:p>
        </p:txBody>
      </p:sp>
      <p:sp>
        <p:nvSpPr>
          <p:cNvPr id="16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4D9E4A40-757B-4921-BFBD-D30131279659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37</a:t>
            </a:fld>
            <a:endParaRPr lang="fr-FR" altLang="fr-FR" sz="1200"/>
          </a:p>
        </p:txBody>
      </p:sp>
      <p:sp>
        <p:nvSpPr>
          <p:cNvPr id="1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63EECFB-0644-4E51-B409-76F324518D07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18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295940" name="AutoShape 4"/>
          <p:cNvSpPr>
            <a:spLocks noChangeArrowheads="1"/>
          </p:cNvSpPr>
          <p:nvPr/>
        </p:nvSpPr>
        <p:spPr bwMode="auto">
          <a:xfrm>
            <a:off x="623392" y="2330451"/>
            <a:ext cx="10959008" cy="7921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41" name="AutoShape 5"/>
          <p:cNvSpPr>
            <a:spLocks noChangeArrowheads="1"/>
          </p:cNvSpPr>
          <p:nvPr/>
        </p:nvSpPr>
        <p:spPr bwMode="auto">
          <a:xfrm>
            <a:off x="2279651" y="5513388"/>
            <a:ext cx="7635875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Préparation de la requête</a:t>
            </a:r>
          </a:p>
        </p:txBody>
      </p:sp>
      <p:sp>
        <p:nvSpPr>
          <p:cNvPr id="295942" name="AutoShape 6"/>
          <p:cNvSpPr>
            <a:spLocks noChangeArrowheads="1"/>
          </p:cNvSpPr>
          <p:nvPr/>
        </p:nvSpPr>
        <p:spPr bwMode="auto">
          <a:xfrm>
            <a:off x="623392" y="3122614"/>
            <a:ext cx="10959008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43" name="AutoShape 7"/>
          <p:cNvSpPr>
            <a:spLocks noChangeArrowheads="1"/>
          </p:cNvSpPr>
          <p:nvPr/>
        </p:nvSpPr>
        <p:spPr bwMode="auto">
          <a:xfrm>
            <a:off x="2279651" y="5513388"/>
            <a:ext cx="7635875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Association d'une valeur au paramètre nommé</a:t>
            </a:r>
          </a:p>
        </p:txBody>
      </p:sp>
      <p:sp>
        <p:nvSpPr>
          <p:cNvPr id="295944" name="AutoShape 8"/>
          <p:cNvSpPr>
            <a:spLocks noChangeArrowheads="1"/>
          </p:cNvSpPr>
          <p:nvPr/>
        </p:nvSpPr>
        <p:spPr bwMode="auto">
          <a:xfrm>
            <a:off x="623392" y="3482976"/>
            <a:ext cx="10959008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45" name="AutoShape 9"/>
          <p:cNvSpPr>
            <a:spLocks noChangeArrowheads="1"/>
          </p:cNvSpPr>
          <p:nvPr/>
        </p:nvSpPr>
        <p:spPr bwMode="auto">
          <a:xfrm>
            <a:off x="2279651" y="5513388"/>
            <a:ext cx="7635875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Exécution de la requête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95946" name="AutoShape 10"/>
          <p:cNvSpPr>
            <a:spLocks noChangeArrowheads="1"/>
          </p:cNvSpPr>
          <p:nvPr/>
        </p:nvSpPr>
        <p:spPr bwMode="auto">
          <a:xfrm>
            <a:off x="623392" y="4221164"/>
            <a:ext cx="10959008" cy="3587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47" name="AutoShape 11"/>
          <p:cNvSpPr>
            <a:spLocks noChangeArrowheads="1"/>
          </p:cNvSpPr>
          <p:nvPr/>
        </p:nvSpPr>
        <p:spPr bwMode="auto">
          <a:xfrm>
            <a:off x="2282826" y="5513388"/>
            <a:ext cx="7629525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Association d'une valeur au paramètre nommé</a:t>
            </a:r>
          </a:p>
        </p:txBody>
      </p:sp>
      <p:sp>
        <p:nvSpPr>
          <p:cNvPr id="295948" name="AutoShape 12"/>
          <p:cNvSpPr>
            <a:spLocks noChangeArrowheads="1"/>
          </p:cNvSpPr>
          <p:nvPr/>
        </p:nvSpPr>
        <p:spPr bwMode="auto">
          <a:xfrm>
            <a:off x="623392" y="4581526"/>
            <a:ext cx="10959008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49" name="AutoShape 13"/>
          <p:cNvSpPr>
            <a:spLocks noChangeArrowheads="1"/>
          </p:cNvSpPr>
          <p:nvPr/>
        </p:nvSpPr>
        <p:spPr bwMode="auto">
          <a:xfrm>
            <a:off x="2279651" y="5513388"/>
            <a:ext cx="7635875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Exécution de la requête</a:t>
            </a:r>
          </a:p>
        </p:txBody>
      </p:sp>
      <p:sp>
        <p:nvSpPr>
          <p:cNvPr id="295950" name="AutoShape 14"/>
          <p:cNvSpPr>
            <a:spLocks noChangeArrowheads="1"/>
          </p:cNvSpPr>
          <p:nvPr/>
        </p:nvSpPr>
        <p:spPr bwMode="auto">
          <a:xfrm>
            <a:off x="6760721" y="2781300"/>
            <a:ext cx="1963737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51" name="AutoShape 15"/>
          <p:cNvSpPr>
            <a:spLocks noChangeArrowheads="1"/>
          </p:cNvSpPr>
          <p:nvPr/>
        </p:nvSpPr>
        <p:spPr bwMode="auto">
          <a:xfrm>
            <a:off x="8724458" y="3500438"/>
            <a:ext cx="2520950" cy="442912"/>
          </a:xfrm>
          <a:prstGeom prst="wedgeRoundRectCallout">
            <a:avLst>
              <a:gd name="adj1" fmla="val -49541"/>
              <a:gd name="adj2" fmla="val -148751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paramètre nommé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9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 animBg="1"/>
      <p:bldP spid="295940" grpId="1" animBg="1"/>
      <p:bldP spid="295941" grpId="0" animBg="1"/>
      <p:bldP spid="295941" grpId="1" animBg="1"/>
      <p:bldP spid="295942" grpId="0" animBg="1"/>
      <p:bldP spid="295942" grpId="1" animBg="1"/>
      <p:bldP spid="295943" grpId="0" animBg="1"/>
      <p:bldP spid="295943" grpId="1" animBg="1"/>
      <p:bldP spid="295944" grpId="0" animBg="1"/>
      <p:bldP spid="295944" grpId="1" animBg="1"/>
      <p:bldP spid="295945" grpId="0" animBg="1"/>
      <p:bldP spid="295945" grpId="1" animBg="1"/>
      <p:bldP spid="295946" grpId="0" animBg="1"/>
      <p:bldP spid="295946" grpId="1" animBg="1"/>
      <p:bldP spid="295947" grpId="0" animBg="1"/>
      <p:bldP spid="295947" grpId="1" animBg="1"/>
      <p:bldP spid="295948" grpId="0" animBg="1"/>
      <p:bldP spid="295948" grpId="1" animBg="1"/>
      <p:bldP spid="295949" grpId="0" animBg="1"/>
      <p:bldP spid="295949" grpId="1" animBg="1"/>
      <p:bldP spid="295950" grpId="0" animBg="1"/>
      <p:bldP spid="295950" grpId="1" animBg="1"/>
      <p:bldP spid="29595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Préparation puis exécution d'une requête (3)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new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mysql:host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dbs;dbname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app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setAttribute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ATTR_ERRMODE,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              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ERRMODE_EXCEPTION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prepare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SELECT * FROM </a:t>
            </a: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user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 </a:t>
            </a: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                         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WHERE </a:t>
            </a: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login = 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?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execute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 err="1">
                <a:solidFill>
                  <a:srgbClr val="2E8B57"/>
                </a:solidFill>
                <a:latin typeface="Courier New" pitchFamily="49" charset="0"/>
              </a:rPr>
              <a:t>array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root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FF"/>
                </a:solidFill>
                <a:latin typeface="Courier New" pitchFamily="49" charset="0"/>
              </a:rPr>
              <a:t>// Utilisation du résultat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execute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 err="1">
                <a:solidFill>
                  <a:srgbClr val="2E8B57"/>
                </a:solidFill>
                <a:latin typeface="Courier New" pitchFamily="49" charset="0"/>
              </a:rPr>
              <a:t>array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cutrona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))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FF"/>
                </a:solidFill>
                <a:latin typeface="Courier New" pitchFamily="49" charset="0"/>
              </a:rPr>
              <a:t>// Utilisation du résultat</a:t>
            </a:r>
          </a:p>
        </p:txBody>
      </p:sp>
      <p:sp>
        <p:nvSpPr>
          <p:cNvPr id="1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BFA1D4C2-A85A-4D0A-9DCE-ACBE5B534F05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38</a:t>
            </a:fld>
            <a:endParaRPr lang="fr-FR" altLang="fr-FR" sz="1200"/>
          </a:p>
        </p:txBody>
      </p:sp>
      <p:sp>
        <p:nvSpPr>
          <p:cNvPr id="1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4369A88-3855-4313-B530-393AE053C2FF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1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297988" name="AutoShape 4"/>
          <p:cNvSpPr>
            <a:spLocks noChangeArrowheads="1"/>
          </p:cNvSpPr>
          <p:nvPr/>
        </p:nvSpPr>
        <p:spPr bwMode="auto">
          <a:xfrm>
            <a:off x="623392" y="2330451"/>
            <a:ext cx="10959008" cy="7921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989" name="AutoShape 5"/>
          <p:cNvSpPr>
            <a:spLocks noChangeArrowheads="1"/>
          </p:cNvSpPr>
          <p:nvPr/>
        </p:nvSpPr>
        <p:spPr bwMode="auto">
          <a:xfrm>
            <a:off x="2279651" y="5511800"/>
            <a:ext cx="7635875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Préparation de la requête</a:t>
            </a:r>
          </a:p>
        </p:txBody>
      </p:sp>
      <p:sp>
        <p:nvSpPr>
          <p:cNvPr id="297991" name="AutoShape 7"/>
          <p:cNvSpPr>
            <a:spLocks noChangeArrowheads="1"/>
          </p:cNvSpPr>
          <p:nvPr/>
        </p:nvSpPr>
        <p:spPr bwMode="auto">
          <a:xfrm>
            <a:off x="2279651" y="5511800"/>
            <a:ext cx="7635875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Association d'une valeur au 1</a:t>
            </a:r>
            <a:r>
              <a:rPr lang="fr-FR" b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er</a:t>
            </a: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paramètre</a:t>
            </a:r>
          </a:p>
        </p:txBody>
      </p:sp>
      <p:sp>
        <p:nvSpPr>
          <p:cNvPr id="297992" name="AutoShape 8"/>
          <p:cNvSpPr>
            <a:spLocks noChangeArrowheads="1"/>
          </p:cNvSpPr>
          <p:nvPr/>
        </p:nvSpPr>
        <p:spPr bwMode="auto">
          <a:xfrm>
            <a:off x="623392" y="3122613"/>
            <a:ext cx="10959008" cy="3603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993" name="AutoShape 9"/>
          <p:cNvSpPr>
            <a:spLocks noChangeArrowheads="1"/>
          </p:cNvSpPr>
          <p:nvPr/>
        </p:nvSpPr>
        <p:spPr bwMode="auto">
          <a:xfrm>
            <a:off x="2281238" y="5511800"/>
            <a:ext cx="7632700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Exécution de la requête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97995" name="AutoShape 11"/>
          <p:cNvSpPr>
            <a:spLocks noChangeArrowheads="1"/>
          </p:cNvSpPr>
          <p:nvPr/>
        </p:nvSpPr>
        <p:spPr bwMode="auto">
          <a:xfrm>
            <a:off x="2279650" y="5511800"/>
            <a:ext cx="7632700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Association d'une valeur au 1er paramètre</a:t>
            </a:r>
          </a:p>
        </p:txBody>
      </p:sp>
      <p:sp>
        <p:nvSpPr>
          <p:cNvPr id="297996" name="AutoShape 12"/>
          <p:cNvSpPr>
            <a:spLocks noChangeArrowheads="1"/>
          </p:cNvSpPr>
          <p:nvPr/>
        </p:nvSpPr>
        <p:spPr bwMode="auto">
          <a:xfrm>
            <a:off x="623392" y="3851276"/>
            <a:ext cx="10959008" cy="3603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997" name="AutoShape 13"/>
          <p:cNvSpPr>
            <a:spLocks noChangeArrowheads="1"/>
          </p:cNvSpPr>
          <p:nvPr/>
        </p:nvSpPr>
        <p:spPr bwMode="auto">
          <a:xfrm>
            <a:off x="2281238" y="5511800"/>
            <a:ext cx="7632700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Exécution de la requête</a:t>
            </a:r>
          </a:p>
        </p:txBody>
      </p:sp>
      <p:sp>
        <p:nvSpPr>
          <p:cNvPr id="297998" name="AutoShape 14"/>
          <p:cNvSpPr>
            <a:spLocks noChangeArrowheads="1"/>
          </p:cNvSpPr>
          <p:nvPr/>
        </p:nvSpPr>
        <p:spPr bwMode="auto">
          <a:xfrm>
            <a:off x="6681129" y="2781300"/>
            <a:ext cx="360362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999" name="AutoShape 15"/>
          <p:cNvSpPr>
            <a:spLocks noChangeArrowheads="1"/>
          </p:cNvSpPr>
          <p:nvPr/>
        </p:nvSpPr>
        <p:spPr bwMode="auto">
          <a:xfrm>
            <a:off x="7041491" y="3414713"/>
            <a:ext cx="2879725" cy="442913"/>
          </a:xfrm>
          <a:prstGeom prst="wedgeRoundRectCallout">
            <a:avLst>
              <a:gd name="adj1" fmla="val -50023"/>
              <a:gd name="adj2" fmla="val -129341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2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paramètre anonyme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97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animBg="1"/>
      <p:bldP spid="297988" grpId="1" animBg="1"/>
      <p:bldP spid="297989" grpId="0" animBg="1"/>
      <p:bldP spid="297989" grpId="1" animBg="1"/>
      <p:bldP spid="297991" grpId="0" animBg="1"/>
      <p:bldP spid="297991" grpId="1" animBg="1"/>
      <p:bldP spid="297992" grpId="0" animBg="1"/>
      <p:bldP spid="297992" grpId="1" animBg="1"/>
      <p:bldP spid="297993" grpId="0" animBg="1"/>
      <p:bldP spid="297993" grpId="1" animBg="1"/>
      <p:bldP spid="297995" grpId="0" animBg="1"/>
      <p:bldP spid="297995" grpId="1" animBg="1"/>
      <p:bldP spid="297996" grpId="0" animBg="1"/>
      <p:bldP spid="297996" grpId="1" animBg="1"/>
      <p:bldP spid="297997" grpId="0" animBg="1"/>
      <p:bldP spid="297997" grpId="1" animBg="1"/>
      <p:bldP spid="297998" grpId="0" animBg="1"/>
      <p:bldP spid="297998" grpId="1" animBg="1"/>
      <p:bldP spid="297999" grpId="0" animBg="1"/>
      <p:bldP spid="297999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Préparation puis exécution d'une requête (4)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new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mysql:host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dbs;dbname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app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setAttribute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ATTR_ERRMODE,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              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::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ERRMODE_EXCEPTION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prepare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SELECT * FROM </a:t>
            </a: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user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 smtClean="0">
                <a:solidFill>
                  <a:srgbClr val="FF00FF"/>
                </a:solidFill>
                <a:latin typeface="Courier New" pitchFamily="49" charset="0"/>
              </a:rPr>
              <a:t>                          WHERE login = 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:utilisateur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execute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               </a:t>
            </a:r>
            <a:r>
              <a:rPr lang="fr-FR" sz="2000" b="1" dirty="0" err="1">
                <a:solidFill>
                  <a:srgbClr val="2E8B57"/>
                </a:solidFill>
                <a:latin typeface="Courier New" pitchFamily="49" charset="0"/>
              </a:rPr>
              <a:t>array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:utilisateur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=&gt;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root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FF"/>
                </a:solidFill>
                <a:latin typeface="Courier New" pitchFamily="49" charset="0"/>
              </a:rPr>
              <a:t>// Utilisation du résultat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execute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               </a:t>
            </a:r>
            <a:r>
              <a:rPr lang="fr-FR" sz="2000" b="1" dirty="0" err="1">
                <a:solidFill>
                  <a:srgbClr val="2E8B57"/>
                </a:solidFill>
                <a:latin typeface="Courier New" pitchFamily="49" charset="0"/>
              </a:rPr>
              <a:t>array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:utilisateur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=&gt;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cutrona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))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FF"/>
                </a:solidFill>
                <a:latin typeface="Courier New" pitchFamily="49" charset="0"/>
              </a:rPr>
              <a:t>// Utilisation du résultat</a:t>
            </a:r>
          </a:p>
        </p:txBody>
      </p:sp>
      <p:sp>
        <p:nvSpPr>
          <p:cNvPr id="1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489C888D-943C-48B3-87D2-F775245A3AE7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39</a:t>
            </a:fld>
            <a:endParaRPr lang="fr-FR" altLang="fr-FR" sz="1200"/>
          </a:p>
        </p:txBody>
      </p:sp>
      <p:sp>
        <p:nvSpPr>
          <p:cNvPr id="1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375EC3A-047D-4FCF-A78F-C1A5A9A9AE30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1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300036" name="AutoShape 4"/>
          <p:cNvSpPr>
            <a:spLocks noChangeArrowheads="1"/>
          </p:cNvSpPr>
          <p:nvPr/>
        </p:nvSpPr>
        <p:spPr bwMode="auto">
          <a:xfrm>
            <a:off x="623392" y="2330451"/>
            <a:ext cx="10959008" cy="7921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37" name="AutoShape 5"/>
          <p:cNvSpPr>
            <a:spLocks noChangeArrowheads="1"/>
          </p:cNvSpPr>
          <p:nvPr/>
        </p:nvSpPr>
        <p:spPr bwMode="auto">
          <a:xfrm>
            <a:off x="2279651" y="5511800"/>
            <a:ext cx="7635875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Préparation de la requête</a:t>
            </a:r>
          </a:p>
        </p:txBody>
      </p:sp>
      <p:sp>
        <p:nvSpPr>
          <p:cNvPr id="300038" name="AutoShape 6"/>
          <p:cNvSpPr>
            <a:spLocks noChangeArrowheads="1"/>
          </p:cNvSpPr>
          <p:nvPr/>
        </p:nvSpPr>
        <p:spPr bwMode="auto">
          <a:xfrm>
            <a:off x="2279651" y="5511800"/>
            <a:ext cx="7635875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Association d'une valeur au paramètre nommé</a:t>
            </a:r>
          </a:p>
        </p:txBody>
      </p:sp>
      <p:sp>
        <p:nvSpPr>
          <p:cNvPr id="300039" name="AutoShape 7"/>
          <p:cNvSpPr>
            <a:spLocks noChangeArrowheads="1"/>
          </p:cNvSpPr>
          <p:nvPr/>
        </p:nvSpPr>
        <p:spPr bwMode="auto">
          <a:xfrm>
            <a:off x="623392" y="3122614"/>
            <a:ext cx="10959008" cy="7381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40" name="AutoShape 8"/>
          <p:cNvSpPr>
            <a:spLocks noChangeArrowheads="1"/>
          </p:cNvSpPr>
          <p:nvPr/>
        </p:nvSpPr>
        <p:spPr bwMode="auto">
          <a:xfrm>
            <a:off x="2281238" y="5511800"/>
            <a:ext cx="7632700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Exécution de la requête</a:t>
            </a: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300041" name="AutoShape 9"/>
          <p:cNvSpPr>
            <a:spLocks noChangeArrowheads="1"/>
          </p:cNvSpPr>
          <p:nvPr/>
        </p:nvSpPr>
        <p:spPr bwMode="auto">
          <a:xfrm>
            <a:off x="2281238" y="5511800"/>
            <a:ext cx="7632700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Association d'une valeur au paramètre nommé</a:t>
            </a:r>
          </a:p>
        </p:txBody>
      </p:sp>
      <p:sp>
        <p:nvSpPr>
          <p:cNvPr id="300042" name="AutoShape 10"/>
          <p:cNvSpPr>
            <a:spLocks noChangeArrowheads="1"/>
          </p:cNvSpPr>
          <p:nvPr/>
        </p:nvSpPr>
        <p:spPr bwMode="auto">
          <a:xfrm>
            <a:off x="623392" y="4221164"/>
            <a:ext cx="10959008" cy="7207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43" name="AutoShape 11"/>
          <p:cNvSpPr>
            <a:spLocks noChangeArrowheads="1"/>
          </p:cNvSpPr>
          <p:nvPr/>
        </p:nvSpPr>
        <p:spPr bwMode="auto">
          <a:xfrm>
            <a:off x="2281238" y="5511800"/>
            <a:ext cx="7632700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fr-F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Exécution de la requête</a:t>
            </a:r>
          </a:p>
        </p:txBody>
      </p:sp>
      <p:sp>
        <p:nvSpPr>
          <p:cNvPr id="300044" name="AutoShape 12"/>
          <p:cNvSpPr>
            <a:spLocks noChangeArrowheads="1"/>
          </p:cNvSpPr>
          <p:nvPr/>
        </p:nvSpPr>
        <p:spPr bwMode="auto">
          <a:xfrm>
            <a:off x="6753194" y="2790092"/>
            <a:ext cx="1963737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45" name="AutoShape 13"/>
          <p:cNvSpPr>
            <a:spLocks noChangeArrowheads="1"/>
          </p:cNvSpPr>
          <p:nvPr/>
        </p:nvSpPr>
        <p:spPr bwMode="auto">
          <a:xfrm>
            <a:off x="8716931" y="3437793"/>
            <a:ext cx="2879725" cy="442913"/>
          </a:xfrm>
          <a:prstGeom prst="wedgeRoundRectCallout">
            <a:avLst>
              <a:gd name="adj1" fmla="val -50099"/>
              <a:gd name="adj2" fmla="val -131764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2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paramètre nommé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00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6" grpId="0" animBg="1"/>
      <p:bldP spid="300036" grpId="1" animBg="1"/>
      <p:bldP spid="300037" grpId="0" animBg="1"/>
      <p:bldP spid="300037" grpId="1" animBg="1"/>
      <p:bldP spid="300038" grpId="0" animBg="1"/>
      <p:bldP spid="300038" grpId="1" animBg="1"/>
      <p:bldP spid="300039" grpId="0" animBg="1"/>
      <p:bldP spid="300039" grpId="1" animBg="1"/>
      <p:bldP spid="300040" grpId="0" animBg="1"/>
      <p:bldP spid="300040" grpId="1" animBg="1"/>
      <p:bldP spid="300041" grpId="0" animBg="1"/>
      <p:bldP spid="300041" grpId="1" animBg="1"/>
      <p:bldP spid="300042" grpId="0" animBg="1"/>
      <p:bldP spid="300042" grpId="1" animBg="1"/>
      <p:bldP spid="300043" grpId="0" animBg="1"/>
      <p:bldP spid="300043" grpId="1" animBg="1"/>
      <p:bldP spid="300044" grpId="0" animBg="1"/>
      <p:bldP spid="300044" grpId="1" animBg="1"/>
      <p:bldP spid="300045" grpId="0" animBg="1"/>
      <p:bldP spid="30004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dirty="0" smtClean="0"/>
              <a:t>Bases de données supportées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7DD59365-5D8E-4814-81C5-65300C1FEE8E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4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40277B2-E1E1-4D75-AA8A-85196053915B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630227"/>
              </p:ext>
            </p:extLst>
          </p:nvPr>
        </p:nvGraphicFramePr>
        <p:xfrm>
          <a:off x="1992313" y="1125539"/>
          <a:ext cx="8229600" cy="4962529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5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733">
                <a:tc>
                  <a:txBody>
                    <a:bodyPr/>
                    <a:lstStyle/>
                    <a:p>
                      <a:pPr algn="l"/>
                      <a:r>
                        <a:rPr lang="fr-F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Nom du pilote</a:t>
                      </a:r>
                    </a:p>
                  </a:txBody>
                  <a:tcPr marL="76927" marR="76927" marT="38455" marB="38455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Bases de données prises en charge</a:t>
                      </a:r>
                    </a:p>
                  </a:txBody>
                  <a:tcPr marL="76927" marR="76927" marT="38455" marB="38455" anchor="ctr">
                    <a:lnL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9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733">
                <a:tc>
                  <a:txBody>
                    <a:bodyPr/>
                    <a:lstStyle/>
                    <a:p>
                      <a:pPr fontAlgn="t"/>
                      <a:r>
                        <a:rPr lang="fr-FR" sz="2000" b="1" u="none" strike="noStrike" dirty="0"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PDO_CUBRID</a:t>
                      </a:r>
                      <a:endParaRPr lang="fr-FR" sz="20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Cubrid</a:t>
                      </a:r>
                      <a:endParaRPr lang="fr-FR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733">
                <a:tc>
                  <a:txBody>
                    <a:bodyPr/>
                    <a:lstStyle/>
                    <a:p>
                      <a:pPr fontAlgn="t"/>
                      <a:r>
                        <a:rPr lang="fr-FR" sz="2000" b="1" u="none" strike="noStrike" dirty="0"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PDO_DBLIB</a:t>
                      </a:r>
                      <a:endParaRPr lang="fr-FR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FreeTDS</a:t>
                      </a:r>
                      <a:r>
                        <a:rPr lang="fr-F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/ Microsoft SQL Server / Sybase</a:t>
                      </a: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733">
                <a:tc>
                  <a:txBody>
                    <a:bodyPr/>
                    <a:lstStyle/>
                    <a:p>
                      <a:pPr fontAlgn="t"/>
                      <a:r>
                        <a:rPr lang="fr-FR" sz="2000" b="1" u="none" strike="noStrike" dirty="0"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PDO_FIREBIRD</a:t>
                      </a:r>
                      <a:endParaRPr lang="fr-FR" sz="20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Firebird</a:t>
                      </a:r>
                      <a:endParaRPr lang="fr-FR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733">
                <a:tc>
                  <a:txBody>
                    <a:bodyPr/>
                    <a:lstStyle/>
                    <a:p>
                      <a:pPr fontAlgn="t"/>
                      <a:r>
                        <a:rPr lang="fr-FR" sz="2000" b="1" u="none" strike="noStrike" dirty="0"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PDO_IBM</a:t>
                      </a:r>
                      <a:endParaRPr lang="fr-FR" sz="2000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IBM DB2</a:t>
                      </a: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733">
                <a:tc>
                  <a:txBody>
                    <a:bodyPr/>
                    <a:lstStyle/>
                    <a:p>
                      <a:pPr fontAlgn="t"/>
                      <a:r>
                        <a:rPr lang="fr-FR" sz="2000" b="1" u="none" strike="noStrike" dirty="0"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PDO_INFORMIX</a:t>
                      </a:r>
                      <a:endParaRPr lang="fr-FR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IBM </a:t>
                      </a:r>
                      <a:r>
                        <a:rPr lang="fr-FR" sz="20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Informix</a:t>
                      </a:r>
                      <a:r>
                        <a:rPr lang="fr-F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fr-FR" sz="20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Dynamic</a:t>
                      </a:r>
                      <a:r>
                        <a:rPr lang="fr-F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Server</a:t>
                      </a: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733">
                <a:tc>
                  <a:txBody>
                    <a:bodyPr/>
                    <a:lstStyle/>
                    <a:p>
                      <a:pPr fontAlgn="t"/>
                      <a:r>
                        <a:rPr lang="fr-FR" sz="2000" b="1" u="none" strike="noStrike" dirty="0"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PDO_MYSQL</a:t>
                      </a:r>
                      <a:endParaRPr lang="fr-FR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MySQL 3.x/4.x/5.x</a:t>
                      </a: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33">
                <a:tc>
                  <a:txBody>
                    <a:bodyPr/>
                    <a:lstStyle/>
                    <a:p>
                      <a:pPr fontAlgn="t"/>
                      <a:r>
                        <a:rPr lang="fr-FR" sz="2000" b="1" u="none" strike="noStrike" dirty="0"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PDO_OCI</a:t>
                      </a:r>
                      <a:endParaRPr lang="fr-FR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 b="1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Oracle Call Interface</a:t>
                      </a:r>
                      <a:endParaRPr lang="fr-FR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733">
                <a:tc>
                  <a:txBody>
                    <a:bodyPr/>
                    <a:lstStyle/>
                    <a:p>
                      <a:pPr fontAlgn="t"/>
                      <a:r>
                        <a:rPr lang="fr-FR" sz="2000" b="1" u="none" strike="noStrike" dirty="0"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PDO_ODBC</a:t>
                      </a:r>
                      <a:endParaRPr lang="fr-FR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ODBC v3 (IBM DB2, </a:t>
                      </a:r>
                      <a:r>
                        <a:rPr lang="fr-FR" sz="20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unixODBC</a:t>
                      </a:r>
                      <a:r>
                        <a:rPr lang="fr-F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et win32 ODBC)</a:t>
                      </a: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733">
                <a:tc>
                  <a:txBody>
                    <a:bodyPr/>
                    <a:lstStyle/>
                    <a:p>
                      <a:pPr fontAlgn="t"/>
                      <a:r>
                        <a:rPr lang="fr-FR" sz="2000" b="1" u="none" strike="noStrike" dirty="0"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PDO_PGSQL</a:t>
                      </a:r>
                      <a:endParaRPr lang="fr-FR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PostgreSQL</a:t>
                      </a: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733">
                <a:tc>
                  <a:txBody>
                    <a:bodyPr/>
                    <a:lstStyle/>
                    <a:p>
                      <a:pPr fontAlgn="t"/>
                      <a:r>
                        <a:rPr lang="fr-FR" sz="2000" b="1" u="none" strike="noStrike" dirty="0"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PDO_SQLITE</a:t>
                      </a:r>
                      <a:endParaRPr lang="fr-FR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SQLite</a:t>
                      </a:r>
                      <a:r>
                        <a:rPr lang="fr-F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3 et </a:t>
                      </a:r>
                      <a:r>
                        <a:rPr lang="fr-FR" sz="20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SQLite</a:t>
                      </a:r>
                      <a:r>
                        <a:rPr lang="fr-F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2</a:t>
                      </a: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733">
                <a:tc>
                  <a:txBody>
                    <a:bodyPr/>
                    <a:lstStyle/>
                    <a:p>
                      <a:pPr fontAlgn="t"/>
                      <a:r>
                        <a:rPr lang="fr-FR" sz="2000" b="1" u="none" strike="noStrike" dirty="0"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PDO_SQLSRV</a:t>
                      </a:r>
                      <a:endParaRPr lang="fr-FR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Microsoft SQL Server / SQL Azure</a:t>
                      </a: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733">
                <a:tc>
                  <a:txBody>
                    <a:bodyPr/>
                    <a:lstStyle/>
                    <a:p>
                      <a:pPr fontAlgn="t"/>
                      <a:r>
                        <a:rPr lang="fr-FR" sz="2000" b="1" u="none" strike="noStrike" dirty="0">
                          <a:solidFill>
                            <a:srgbClr val="336699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PDO_4D</a:t>
                      </a:r>
                      <a:endParaRPr lang="fr-FR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4D</a:t>
                      </a:r>
                    </a:p>
                  </a:txBody>
                  <a:tcPr marL="76927" marR="76927" marT="38455" marB="3845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AutoShape 163"/>
          <p:cNvSpPr>
            <a:spLocks noChangeArrowheads="1"/>
          </p:cNvSpPr>
          <p:nvPr/>
        </p:nvSpPr>
        <p:spPr bwMode="auto">
          <a:xfrm>
            <a:off x="4295775" y="3357563"/>
            <a:ext cx="2338388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164"/>
          <p:cNvSpPr>
            <a:spLocks noChangeArrowheads="1"/>
          </p:cNvSpPr>
          <p:nvPr/>
        </p:nvSpPr>
        <p:spPr bwMode="auto">
          <a:xfrm>
            <a:off x="4295776" y="3787775"/>
            <a:ext cx="2625725" cy="431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Intérêt des requêtes préparées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Amélioration des performances en cas d'exécutions répétées</a:t>
            </a:r>
          </a:p>
          <a:p>
            <a:pPr eaLnBrk="1" hangingPunct="1">
              <a:defRPr/>
            </a:pPr>
            <a:endParaRPr lang="fr-FR" dirty="0" smtClean="0"/>
          </a:p>
          <a:p>
            <a:pPr eaLnBrk="1" hangingPunct="1">
              <a:defRPr/>
            </a:pPr>
            <a:r>
              <a:rPr lang="fr-FR" dirty="0" smtClean="0"/>
              <a:t>Émulation faite par 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PDO</a:t>
            </a:r>
            <a:r>
              <a:rPr lang="fr-FR" dirty="0" smtClean="0"/>
              <a:t> si le driver ne les supporte pas nativement</a:t>
            </a:r>
          </a:p>
          <a:p>
            <a:pPr eaLnBrk="1" hangingPunct="1">
              <a:defRPr/>
            </a:pPr>
            <a:endParaRPr lang="fr-FR" dirty="0" smtClean="0"/>
          </a:p>
          <a:p>
            <a:pPr eaLnBrk="1" hangingPunct="1">
              <a:defRPr/>
            </a:pPr>
            <a:r>
              <a:rPr lang="fr-FR" dirty="0" smtClean="0"/>
              <a:t>Protection automatique des valeurs des paramètres pour </a:t>
            </a:r>
            <a:r>
              <a:rPr lang="fr-FR" dirty="0" smtClean="0">
                <a:solidFill>
                  <a:schemeClr val="accent2"/>
                </a:solidFill>
              </a:rPr>
              <a:t>interdire les attaques par injection de code SQL</a:t>
            </a:r>
          </a:p>
          <a:p>
            <a:pPr eaLnBrk="1" hangingPunct="1"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4E0DBEF4-6DA2-4A41-84C8-534E72D7CC3E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40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065EB95-B551-4AB4-B631-2796AE2D6C9F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Attaque par injection SQL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398F9AD-8F21-4E4A-A4EF-8D008827BB76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41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CB4093B-F43B-4E0B-B32B-D6E6F56DB25D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dirty="0" smtClean="0"/>
              <a:t>Attaque par injection SQL ?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Exemple : validation d'un login/</a:t>
            </a:r>
            <a:r>
              <a:rPr lang="fr-FR" dirty="0" err="1" smtClean="0"/>
              <a:t>password</a:t>
            </a:r>
            <a:r>
              <a:rPr lang="fr-FR" dirty="0" smtClean="0"/>
              <a:t> sur un site</a:t>
            </a:r>
          </a:p>
          <a:p>
            <a:pPr>
              <a:defRPr/>
            </a:pPr>
            <a:r>
              <a:rPr lang="fr-FR" dirty="0" smtClean="0"/>
              <a:t>Requête consistant à trouver un enregistrement correspondant au couple </a:t>
            </a:r>
            <a:r>
              <a:rPr lang="fr-FR" dirty="0"/>
              <a:t>login/</a:t>
            </a:r>
            <a:r>
              <a:rPr lang="fr-FR" dirty="0" err="1"/>
              <a:t>password</a:t>
            </a:r>
            <a:r>
              <a:rPr lang="fr-FR" dirty="0"/>
              <a:t> fourni </a:t>
            </a:r>
            <a:r>
              <a:rPr lang="fr-FR" dirty="0" smtClean="0"/>
              <a:t>par l'utilisateur</a:t>
            </a:r>
          </a:p>
          <a:p>
            <a:pPr eaLnBrk="1" hangingPunct="1">
              <a:defRPr/>
            </a:pPr>
            <a:r>
              <a:rPr lang="fr-FR" dirty="0" smtClean="0"/>
              <a:t>Requête naïve :</a:t>
            </a:r>
            <a:br>
              <a:rPr lang="fr-FR" dirty="0" smtClean="0"/>
            </a:br>
            <a:r>
              <a:rPr lang="fr-FR" b="1" dirty="0" smtClean="0">
                <a:solidFill>
                  <a:srgbClr val="804040"/>
                </a:solidFill>
                <a:latin typeface="Courier New" pitchFamily="49" charset="0"/>
              </a:rPr>
              <a:t>SELECT</a:t>
            </a:r>
            <a:r>
              <a:rPr lang="fr-FR" b="1" dirty="0" smtClean="0">
                <a:solidFill>
                  <a:srgbClr val="000000"/>
                </a:solidFill>
                <a:latin typeface="Courier New" pitchFamily="49" charset="0"/>
              </a:rPr>
              <a:t> *</a:t>
            </a:r>
            <a:br>
              <a:rPr lang="fr-FR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fr-FR" b="1" dirty="0" smtClean="0">
                <a:solidFill>
                  <a:srgbClr val="6A5ACD"/>
                </a:solidFill>
                <a:latin typeface="Courier New" pitchFamily="49" charset="0"/>
              </a:rPr>
              <a:t>FROM</a:t>
            </a:r>
            <a:r>
              <a:rPr lang="fr-FR" b="1" dirty="0" smtClean="0">
                <a:solidFill>
                  <a:srgbClr val="000000"/>
                </a:solidFill>
                <a:latin typeface="Courier New" pitchFamily="49" charset="0"/>
              </a:rPr>
              <a:t> membre</a:t>
            </a:r>
            <a:br>
              <a:rPr lang="fr-FR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fr-FR" b="1" dirty="0" smtClean="0">
                <a:solidFill>
                  <a:srgbClr val="6A5ACD"/>
                </a:solidFill>
                <a:latin typeface="Courier New" pitchFamily="49" charset="0"/>
              </a:rPr>
              <a:t>WHERE</a:t>
            </a:r>
            <a:r>
              <a:rPr lang="fr-FR" b="1" dirty="0" smtClean="0">
                <a:solidFill>
                  <a:srgbClr val="000000"/>
                </a:solidFill>
                <a:latin typeface="Courier New" pitchFamily="49" charset="0"/>
              </a:rPr>
              <a:t> login='</a:t>
            </a:r>
            <a:r>
              <a:rPr lang="fr-FR" b="1" dirty="0" smtClean="0">
                <a:solidFill>
                  <a:srgbClr val="6A5ACD"/>
                </a:solidFill>
                <a:latin typeface="Courier New" pitchFamily="49" charset="0"/>
              </a:rPr>
              <a:t>{</a:t>
            </a:r>
            <a:r>
              <a:rPr lang="fr-FR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b="1" dirty="0" smtClean="0">
                <a:solidFill>
                  <a:srgbClr val="6A5ACD"/>
                </a:solidFill>
                <a:latin typeface="Courier New" pitchFamily="49" charset="0"/>
              </a:rPr>
              <a:t>_POST[</a:t>
            </a:r>
            <a:r>
              <a:rPr lang="fr-FR" b="1" dirty="0" smtClean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b="1" dirty="0" smtClean="0">
                <a:solidFill>
                  <a:srgbClr val="FF00FF"/>
                </a:solidFill>
                <a:latin typeface="Courier New" pitchFamily="49" charset="0"/>
              </a:rPr>
              <a:t>login</a:t>
            </a:r>
            <a:r>
              <a:rPr lang="fr-FR" b="1" dirty="0" smtClean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b="1" dirty="0" smtClean="0">
                <a:solidFill>
                  <a:srgbClr val="6A5ACD"/>
                </a:solidFill>
                <a:latin typeface="Courier New" pitchFamily="49" charset="0"/>
              </a:rPr>
              <a:t>]}</a:t>
            </a:r>
            <a:r>
              <a:rPr lang="fr-FR" b="1" dirty="0" smtClean="0">
                <a:solidFill>
                  <a:srgbClr val="000000"/>
                </a:solidFill>
                <a:latin typeface="Courier New" pitchFamily="49" charset="0"/>
              </a:rPr>
              <a:t>'</a:t>
            </a:r>
            <a:br>
              <a:rPr lang="fr-FR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fr-FR" b="1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fr-FR" b="1" dirty="0" smtClean="0">
                <a:solidFill>
                  <a:srgbClr val="804040"/>
                </a:solidFill>
                <a:latin typeface="Courier New" pitchFamily="49" charset="0"/>
              </a:rPr>
              <a:t>AND</a:t>
            </a:r>
            <a:r>
              <a:rPr lang="fr-FR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  <a:latin typeface="Courier New" pitchFamily="49" charset="0"/>
              </a:rPr>
              <a:t>passwd</a:t>
            </a:r>
            <a:r>
              <a:rPr lang="fr-FR" b="1" dirty="0" smtClean="0">
                <a:solidFill>
                  <a:srgbClr val="000000"/>
                </a:solidFill>
                <a:latin typeface="Courier New" pitchFamily="49" charset="0"/>
              </a:rPr>
              <a:t>='</a:t>
            </a:r>
            <a:r>
              <a:rPr lang="fr-FR" b="1" dirty="0" smtClean="0">
                <a:solidFill>
                  <a:srgbClr val="6A5ACD"/>
                </a:solidFill>
                <a:latin typeface="Courier New" pitchFamily="49" charset="0"/>
              </a:rPr>
              <a:t>{</a:t>
            </a:r>
            <a:r>
              <a:rPr lang="fr-FR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b="1" dirty="0" smtClean="0">
                <a:solidFill>
                  <a:srgbClr val="6A5ACD"/>
                </a:solidFill>
                <a:latin typeface="Courier New" pitchFamily="49" charset="0"/>
              </a:rPr>
              <a:t>_POST[</a:t>
            </a:r>
            <a:r>
              <a:rPr lang="fr-FR" b="1" dirty="0" smtClean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b="1" dirty="0" err="1" smtClean="0">
                <a:solidFill>
                  <a:srgbClr val="FF00FF"/>
                </a:solidFill>
                <a:latin typeface="Courier New" pitchFamily="49" charset="0"/>
              </a:rPr>
              <a:t>passwd</a:t>
            </a:r>
            <a:r>
              <a:rPr lang="fr-FR" b="1" dirty="0" smtClean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b="1" dirty="0" smtClean="0">
                <a:solidFill>
                  <a:srgbClr val="6A5ACD"/>
                </a:solidFill>
                <a:latin typeface="Courier New" pitchFamily="49" charset="0"/>
              </a:rPr>
              <a:t>]}</a:t>
            </a:r>
            <a:r>
              <a:rPr lang="fr-FR" b="1" dirty="0" smtClean="0">
                <a:solidFill>
                  <a:srgbClr val="000000"/>
                </a:solidFill>
                <a:latin typeface="Courier New" pitchFamily="49" charset="0"/>
              </a:rPr>
              <a:t>'</a:t>
            </a:r>
          </a:p>
          <a:p>
            <a:pPr eaLnBrk="1" hangingPunct="1">
              <a:defRPr/>
            </a:pPr>
            <a:r>
              <a:rPr lang="fr-FR" dirty="0" smtClean="0"/>
              <a:t>Et si on essayait de fournir un mot de passe un peu particulier…</a:t>
            </a:r>
          </a:p>
          <a:p>
            <a:pPr eaLnBrk="1" hangingPunct="1"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E2313628-F628-4C4A-B1B3-75F5723A1C66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42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2A28A73-BCD2-4174-9BD8-ABC5A6FC2B6F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Exemple concret d'injection SQL (1)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new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mysql:host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dbs;dbname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app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query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req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&lt;&lt;&lt;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SQL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SELECT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*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FROM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membre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WHERE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login  = '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{</a:t>
            </a: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_POST[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login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]}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AND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itchFamily="49" charset="0"/>
              </a:rPr>
              <a:t>passwd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 = '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{</a:t>
            </a: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_POST[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passwd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]}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SQL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Requête: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\n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req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\n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if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utilisateur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fetch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()))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2000" b="1" dirty="0">
                <a:solidFill>
                  <a:srgbClr val="804040"/>
                </a:solidFill>
                <a:latin typeface="Courier New"/>
              </a:rPr>
              <a:t>!==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2000" b="1" dirty="0" smtClean="0">
                <a:solidFill>
                  <a:srgbClr val="FF00FF"/>
                </a:solidFill>
                <a:latin typeface="Courier New"/>
              </a:rPr>
              <a:t>false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)</a:t>
            </a:r>
            <a:endParaRPr lang="fr-FR" sz="2000" b="1" dirty="0">
              <a:solidFill>
                <a:srgbClr val="6A5ACD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  </a:t>
            </a:r>
            <a:r>
              <a:rPr lang="fr-FR" sz="20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Bienvenue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utilisateur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[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nom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]}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000" b="1" dirty="0">
              <a:solidFill>
                <a:srgbClr val="6A5ACD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 err="1">
                <a:solidFill>
                  <a:srgbClr val="804040"/>
                </a:solidFill>
                <a:latin typeface="Courier New" pitchFamily="49" charset="0"/>
              </a:rPr>
              <a:t>else</a:t>
            </a:r>
            <a:endParaRPr lang="fr-FR" sz="2000" b="1" dirty="0">
              <a:solidFill>
                <a:srgbClr val="6A5ACD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Désolé...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54BB11E-07DB-41DE-AF33-50ACCF48C648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43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A820B20-3DCF-4E31-87C1-1708569DC13D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Exemple concret d'injection SQL (2)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dirty="0" smtClean="0"/>
              <a:t>Saisie de l'utilisateur par formulaire :</a:t>
            </a:r>
          </a:p>
          <a:p>
            <a:pPr lvl="1" eaLnBrk="1" hangingPunct="1">
              <a:defRPr/>
            </a:pPr>
            <a:r>
              <a:rPr lang="fr-FR" sz="2800" dirty="0" smtClean="0"/>
              <a:t>login : </a:t>
            </a:r>
            <a:r>
              <a:rPr lang="fr-FR" sz="2800" b="1" dirty="0" err="1" smtClean="0">
                <a:solidFill>
                  <a:schemeClr val="accent2"/>
                </a:solidFill>
                <a:latin typeface="Courier New" pitchFamily="49" charset="0"/>
              </a:rPr>
              <a:t>whatever</a:t>
            </a:r>
            <a:endParaRPr lang="fr-FR" sz="28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defRPr/>
            </a:pPr>
            <a:r>
              <a:rPr lang="fr-FR" sz="2800" dirty="0" err="1" smtClean="0"/>
              <a:t>pass</a:t>
            </a:r>
            <a:r>
              <a:rPr lang="fr-FR" sz="2800" dirty="0" smtClean="0"/>
              <a:t> : </a:t>
            </a:r>
            <a:r>
              <a:rPr lang="fr-FR" sz="2800" b="1" dirty="0" err="1" smtClean="0">
                <a:solidFill>
                  <a:schemeClr val="accent2"/>
                </a:solidFill>
                <a:latin typeface="Courier New" pitchFamily="49" charset="0"/>
              </a:rPr>
              <a:t>who_cares</a:t>
            </a:r>
            <a:r>
              <a:rPr lang="fr-FR" sz="2800" b="1" dirty="0" smtClean="0">
                <a:solidFill>
                  <a:schemeClr val="accent2"/>
                </a:solidFill>
                <a:latin typeface="Courier New" pitchFamily="49" charset="0"/>
              </a:rPr>
              <a:t>?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276C7ED5-A188-411F-B6BE-B870C2C97DB7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44</a:t>
            </a:fld>
            <a:endParaRPr lang="fr-FR" altLang="fr-FR" sz="1200"/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A1CA204-395D-4CCE-8880-581F061C51EE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303108" name="AutoShape 4"/>
          <p:cNvSpPr>
            <a:spLocks noChangeArrowheads="1"/>
          </p:cNvSpPr>
          <p:nvPr/>
        </p:nvSpPr>
        <p:spPr bwMode="auto">
          <a:xfrm>
            <a:off x="1981200" y="3501009"/>
            <a:ext cx="8226426" cy="287858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fr-F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Requête:</a:t>
            </a:r>
          </a:p>
          <a:p>
            <a:pPr eaLnBrk="1" hangingPunct="1">
              <a:defRPr/>
            </a:pPr>
            <a:r>
              <a:rPr lang="fr-F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SELECT *</a:t>
            </a:r>
          </a:p>
          <a:p>
            <a:pPr eaLnBrk="1" hangingPunct="1">
              <a:defRPr/>
            </a:pPr>
            <a:r>
              <a:rPr lang="fr-F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FROM membre</a:t>
            </a:r>
          </a:p>
          <a:p>
            <a:pPr eaLnBrk="1" hangingPunct="1">
              <a:defRPr/>
            </a:pPr>
            <a:r>
              <a:rPr lang="fr-F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WHERE login='</a:t>
            </a:r>
            <a:r>
              <a:rPr lang="fr-FR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whatever</a:t>
            </a:r>
            <a:r>
              <a:rPr lang="fr-F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</a:p>
          <a:p>
            <a:pPr eaLnBrk="1" hangingPunct="1">
              <a:defRPr/>
            </a:pPr>
            <a:r>
              <a:rPr lang="fr-F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AND </a:t>
            </a:r>
            <a:r>
              <a:rPr lang="fr-FR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</a:t>
            </a:r>
            <a:r>
              <a:rPr lang="fr-F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</a:t>
            </a:r>
            <a:r>
              <a:rPr lang="fr-FR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who_cares</a:t>
            </a:r>
            <a:r>
              <a:rPr lang="fr-FR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fr-F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</a:p>
          <a:p>
            <a:pPr eaLnBrk="1" hangingPunct="1">
              <a:defRPr/>
            </a:pPr>
            <a:r>
              <a:rPr lang="fr-F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Désolé...</a:t>
            </a: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Exemple concret d'injection SQL (3)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dirty="0" smtClean="0"/>
              <a:t>Saisie de l'utilisateur :</a:t>
            </a:r>
          </a:p>
          <a:p>
            <a:pPr lvl="1" eaLnBrk="1" hangingPunct="1">
              <a:defRPr/>
            </a:pPr>
            <a:r>
              <a:rPr lang="fr-FR" sz="2800" dirty="0" smtClean="0"/>
              <a:t>login : </a:t>
            </a:r>
            <a:r>
              <a:rPr lang="fr-FR" sz="2800" b="1" dirty="0" err="1" smtClean="0">
                <a:solidFill>
                  <a:schemeClr val="accent2"/>
                </a:solidFill>
                <a:latin typeface="Courier New" pitchFamily="49" charset="0"/>
              </a:rPr>
              <a:t>whatever</a:t>
            </a:r>
            <a:endParaRPr lang="fr-FR" sz="28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lvl="1" eaLnBrk="1" hangingPunct="1">
              <a:defRPr/>
            </a:pPr>
            <a:r>
              <a:rPr lang="fr-FR" sz="2800" dirty="0" err="1" smtClean="0"/>
              <a:t>pass</a:t>
            </a:r>
            <a:r>
              <a:rPr lang="fr-FR" sz="2800" dirty="0" smtClean="0"/>
              <a:t> : </a:t>
            </a:r>
            <a:r>
              <a:rPr lang="fr-FR" sz="2800" b="1" dirty="0" err="1" smtClean="0">
                <a:solidFill>
                  <a:schemeClr val="accent2"/>
                </a:solidFill>
                <a:latin typeface="Courier New" pitchFamily="49" charset="0"/>
              </a:rPr>
              <a:t>who_cares</a:t>
            </a:r>
            <a:r>
              <a:rPr lang="fr-FR" sz="2800" b="1" dirty="0" smtClean="0">
                <a:solidFill>
                  <a:schemeClr val="accent2"/>
                </a:solidFill>
                <a:latin typeface="Courier New" pitchFamily="49" charset="0"/>
              </a:rPr>
              <a:t>?' OR </a:t>
            </a:r>
            <a:r>
              <a:rPr lang="fr-FR" sz="2800" b="1" dirty="0" err="1" smtClean="0">
                <a:solidFill>
                  <a:schemeClr val="accent2"/>
                </a:solidFill>
                <a:latin typeface="Courier New" pitchFamily="49" charset="0"/>
              </a:rPr>
              <a:t>true</a:t>
            </a:r>
            <a:r>
              <a:rPr lang="fr-FR" sz="2800" b="1" dirty="0" smtClean="0">
                <a:solidFill>
                  <a:schemeClr val="accent2"/>
                </a:solidFill>
                <a:latin typeface="Courier New" pitchFamily="49" charset="0"/>
              </a:rPr>
              <a:t>!='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F128BA8C-F37F-4DF1-B1FB-87C431798B35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45</a:t>
            </a:fld>
            <a:endParaRPr lang="fr-FR" altLang="fr-FR" sz="1200"/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E04010B-BD49-4B68-827E-9EA4D0B8CB26}" type="datetime11">
              <a:rPr lang="fr-FR"/>
              <a:pPr>
                <a:defRPr/>
              </a:pPr>
              <a:t>10:19:20</a:t>
            </a:fld>
            <a:endParaRPr lang="fr-FR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305156" name="AutoShape 4"/>
          <p:cNvSpPr>
            <a:spLocks noChangeArrowheads="1"/>
          </p:cNvSpPr>
          <p:nvPr/>
        </p:nvSpPr>
        <p:spPr bwMode="auto">
          <a:xfrm>
            <a:off x="1199456" y="3429001"/>
            <a:ext cx="9789914" cy="28797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fr-F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Requête:</a:t>
            </a:r>
          </a:p>
          <a:p>
            <a:pPr eaLnBrk="1" hangingPunct="1">
              <a:defRPr/>
            </a:pPr>
            <a:r>
              <a:rPr lang="fr-F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SELECT *</a:t>
            </a:r>
          </a:p>
          <a:p>
            <a:pPr eaLnBrk="1" hangingPunct="1">
              <a:defRPr/>
            </a:pPr>
            <a:r>
              <a:rPr lang="fr-F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FROM membre</a:t>
            </a:r>
          </a:p>
          <a:p>
            <a:pPr eaLnBrk="1" hangingPunct="1">
              <a:defRPr/>
            </a:pPr>
            <a:r>
              <a:rPr lang="fr-F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WHERE login=</a:t>
            </a:r>
            <a:r>
              <a:rPr lang="fr-FR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fr-FR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whatever</a:t>
            </a:r>
            <a:r>
              <a:rPr lang="fr-F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</a:p>
          <a:p>
            <a:pPr eaLnBrk="1" hangingPunct="1">
              <a:defRPr/>
            </a:pPr>
            <a:r>
              <a:rPr lang="fr-F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AND </a:t>
            </a:r>
            <a:r>
              <a:rPr lang="fr-FR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</a:t>
            </a:r>
            <a:r>
              <a:rPr lang="fr-F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</a:t>
            </a:r>
            <a:r>
              <a:rPr lang="fr-FR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who_cares</a:t>
            </a:r>
            <a:r>
              <a:rPr lang="fr-FR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?' OR </a:t>
            </a:r>
            <a:r>
              <a:rPr lang="fr-FR" sz="2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fr-FR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!='</a:t>
            </a:r>
            <a:r>
              <a:rPr lang="fr-F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</a:p>
          <a:p>
            <a:pPr eaLnBrk="1" hangingPunct="1">
              <a:defRPr/>
            </a:pPr>
            <a:r>
              <a:rPr lang="fr-FR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Bienvenue John</a:t>
            </a:r>
            <a:endParaRPr lang="fr-F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 rot="19800000">
            <a:off x="412930" y="2893927"/>
            <a:ext cx="10904199" cy="1082850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fr-FR" sz="3200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Donne toutes les lignes de la table membre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fr-FR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 premier membre est certainement l’administrateur !</a:t>
            </a:r>
            <a:endParaRPr lang="fr-FR" sz="32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6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Protection contre les injections SQL (1)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new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mysql:host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dbs;dbname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app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prepare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req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&lt;&lt;&lt;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SQL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SELECT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*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FROM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membre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WHERE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login  = ?</a:t>
            </a:r>
            <a:endParaRPr lang="fr-FR" sz="2000" b="1" dirty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AND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itchFamily="49" charset="0"/>
              </a:rPr>
              <a:t>passwd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 = ?</a:t>
            </a:r>
            <a:endParaRPr lang="fr-FR" sz="2000" b="1" dirty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SQL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execute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 err="1">
                <a:solidFill>
                  <a:srgbClr val="2E8B57"/>
                </a:solidFill>
                <a:latin typeface="Courier New" pitchFamily="49" charset="0"/>
              </a:rPr>
              <a:t>array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_POST[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login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]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                    </a:t>
            </a: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_POST[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passwd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]))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fr-FR" sz="2000" b="1" dirty="0">
              <a:solidFill>
                <a:srgbClr val="A020F0"/>
              </a:solidFill>
              <a:latin typeface="Courier New" pitchFamily="49" charset="0"/>
            </a:endParaRPr>
          </a:p>
          <a:p>
            <a:pPr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if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utilisateur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fetch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())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2000" b="1" dirty="0">
                <a:solidFill>
                  <a:srgbClr val="804040"/>
                </a:solidFill>
                <a:latin typeface="Courier New"/>
              </a:rPr>
              <a:t>!==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2000" b="1" dirty="0">
                <a:solidFill>
                  <a:srgbClr val="FF00FF"/>
                </a:solidFill>
                <a:latin typeface="Courier New"/>
              </a:rPr>
              <a:t>false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)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   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Bienvenue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utilisateur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[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nom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]}\n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  <a:endParaRPr lang="fr-FR" sz="2000" b="1" dirty="0">
              <a:solidFill>
                <a:srgbClr val="A020F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 err="1">
                <a:solidFill>
                  <a:srgbClr val="804040"/>
                </a:solidFill>
                <a:latin typeface="Courier New" pitchFamily="49" charset="0"/>
              </a:rPr>
              <a:t>else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 </a:t>
            </a:r>
            <a:r>
              <a:rPr lang="fr-FR" sz="20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Désole...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\n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2CC7D5C9-70E7-45CD-9474-1A1EF0D83F24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46</a:t>
            </a:fld>
            <a:endParaRPr lang="fr-FR" altLang="fr-FR" sz="1200"/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691C691-217A-4998-B7CA-3AE8C539EDDC}" type="datetime11">
              <a:rPr lang="fr-FR"/>
              <a:pPr>
                <a:defRPr/>
              </a:pPr>
              <a:t>10:19:20</a:t>
            </a:fld>
            <a:endParaRPr lang="fr-FR"/>
          </a:p>
        </p:txBody>
      </p:sp>
      <p:sp>
        <p:nvSpPr>
          <p:cNvPr id="8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308228" name="AutoShape 4"/>
          <p:cNvSpPr>
            <a:spLocks noChangeArrowheads="1"/>
          </p:cNvSpPr>
          <p:nvPr/>
        </p:nvSpPr>
        <p:spPr bwMode="auto">
          <a:xfrm>
            <a:off x="609600" y="2708276"/>
            <a:ext cx="8083550" cy="7921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229" name="AutoShape 5"/>
          <p:cNvSpPr>
            <a:spLocks noChangeArrowheads="1"/>
          </p:cNvSpPr>
          <p:nvPr/>
        </p:nvSpPr>
        <p:spPr bwMode="auto">
          <a:xfrm>
            <a:off x="609600" y="4173538"/>
            <a:ext cx="8083550" cy="7921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8" grpId="0" animBg="1"/>
      <p:bldP spid="3082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dirty="0" smtClean="0"/>
              <a:t>Protection contre les injections SQL (2)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new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mysql:host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dbs;dbname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=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app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smtClean="0">
                <a:solidFill>
                  <a:srgbClr val="008080"/>
                </a:solidFill>
                <a:latin typeface="Courier New" pitchFamily="49" charset="0"/>
              </a:rPr>
              <a:t>login 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quote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_POST[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login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])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passwd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quote</a:t>
            </a:r>
            <a:r>
              <a:rPr lang="fr-FR" sz="2000" b="1" smtClean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smtClean="0">
                <a:solidFill>
                  <a:srgbClr val="6A5ACD"/>
                </a:solidFill>
                <a:latin typeface="Courier New" pitchFamily="49" charset="0"/>
              </a:rPr>
              <a:t>_</a:t>
            </a:r>
            <a:r>
              <a:rPr lang="fr-FR" sz="2000" b="1" smtClean="0">
                <a:solidFill>
                  <a:srgbClr val="6A5ACD"/>
                </a:solidFill>
                <a:latin typeface="Courier New" pitchFamily="49" charset="0"/>
              </a:rPr>
              <a:t>POST[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 err="1">
                <a:solidFill>
                  <a:srgbClr val="FF00FF"/>
                </a:solidFill>
                <a:latin typeface="Courier New" pitchFamily="49" charset="0"/>
              </a:rPr>
              <a:t>passwd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])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query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req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&lt;&lt;&lt;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SQL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SELECT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*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FROM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membre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WHERE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login  = </a:t>
            </a: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login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AND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 err="1" smtClean="0">
                <a:solidFill>
                  <a:srgbClr val="000000"/>
                </a:solidFill>
                <a:latin typeface="Courier New" pitchFamily="49" charset="0"/>
              </a:rPr>
              <a:t>passwd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passwd</a:t>
            </a:r>
            <a:endParaRPr lang="fr-FR" sz="2000" b="1" dirty="0">
              <a:solidFill>
                <a:srgbClr val="00808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SQL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)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Requête: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\n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req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\n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</a:t>
            </a:r>
          </a:p>
          <a:p>
            <a:pPr>
              <a:buNone/>
              <a:defRPr/>
            </a:pP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if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(</a:t>
            </a:r>
            <a:r>
              <a:rPr lang="fr-FR" sz="2000" b="1" dirty="0" smtClean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utilisateur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=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 err="1">
                <a:solidFill>
                  <a:srgbClr val="008080"/>
                </a:solidFill>
                <a:latin typeface="Courier New" pitchFamily="49" charset="0"/>
              </a:rPr>
              <a:t>pdostat</a:t>
            </a:r>
            <a:r>
              <a:rPr lang="fr-FR" sz="2000" b="1" dirty="0">
                <a:solidFill>
                  <a:srgbClr val="2E8B57"/>
                </a:solidFill>
                <a:latin typeface="Courier New" pitchFamily="49" charset="0"/>
              </a:rPr>
              <a:t>-&gt;</a:t>
            </a:r>
            <a:r>
              <a:rPr lang="fr-FR" sz="2000" b="1" dirty="0" err="1">
                <a:solidFill>
                  <a:srgbClr val="000000"/>
                </a:solidFill>
                <a:latin typeface="Courier New" pitchFamily="49" charset="0"/>
              </a:rPr>
              <a:t>fetch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()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b="1" dirty="0" smtClean="0">
                <a:solidFill>
                  <a:srgbClr val="804040"/>
                </a:solidFill>
                <a:latin typeface="Courier New"/>
              </a:rPr>
              <a:t>!==</a:t>
            </a:r>
            <a:r>
              <a:rPr lang="en-US" sz="2000" b="1" dirty="0">
                <a:solidFill>
                  <a:srgbClr val="000000"/>
                </a:solidFill>
                <a:latin typeface="Courier New"/>
              </a:rPr>
              <a:t> </a:t>
            </a:r>
            <a:r>
              <a:rPr lang="en-US" sz="2000" b="1" dirty="0">
                <a:solidFill>
                  <a:srgbClr val="FF00FF"/>
                </a:solidFill>
                <a:latin typeface="Courier New"/>
              </a:rPr>
              <a:t>false</a:t>
            </a:r>
            <a:r>
              <a:rPr lang="fr-FR" sz="2000" b="1" dirty="0" smtClean="0">
                <a:solidFill>
                  <a:srgbClr val="6A5ACD"/>
                </a:solidFill>
                <a:latin typeface="Courier New" pitchFamily="49" charset="0"/>
              </a:rPr>
              <a:t>)</a:t>
            </a:r>
            <a:endParaRPr lang="fr-FR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    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 </a:t>
            </a:r>
            <a:r>
              <a:rPr lang="fr-FR" sz="20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Bienvenue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</a:t>
            </a:r>
            <a:r>
              <a:rPr lang="fr-FR" sz="2000" b="1" dirty="0">
                <a:solidFill>
                  <a:srgbClr val="804040"/>
                </a:solidFill>
                <a:latin typeface="Courier New" pitchFamily="49" charset="0"/>
              </a:rPr>
              <a:t>$</a:t>
            </a:r>
            <a:r>
              <a:rPr lang="fr-FR" sz="2000" b="1" dirty="0">
                <a:solidFill>
                  <a:srgbClr val="008080"/>
                </a:solidFill>
                <a:latin typeface="Courier New" pitchFamily="49" charset="0"/>
              </a:rPr>
              <a:t>utilisateur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[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nom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]}\n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  <a:endParaRPr lang="fr-FR" sz="2000" b="1" dirty="0">
              <a:solidFill>
                <a:srgbClr val="A020F0"/>
              </a:solidFill>
              <a:latin typeface="Courier New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fr-FR" sz="2000" b="1" dirty="0" err="1">
                <a:solidFill>
                  <a:srgbClr val="804040"/>
                </a:solidFill>
                <a:latin typeface="Courier New" pitchFamily="49" charset="0"/>
              </a:rPr>
              <a:t>else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{ </a:t>
            </a:r>
            <a:r>
              <a:rPr lang="fr-FR" sz="2000" b="1" dirty="0" err="1">
                <a:solidFill>
                  <a:srgbClr val="A020F0"/>
                </a:solidFill>
                <a:latin typeface="Courier New" pitchFamily="49" charset="0"/>
              </a:rPr>
              <a:t>echo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 "</a:t>
            </a:r>
            <a:r>
              <a:rPr lang="fr-FR" sz="2000" b="1" dirty="0">
                <a:solidFill>
                  <a:srgbClr val="FF00FF"/>
                </a:solidFill>
                <a:latin typeface="Courier New" pitchFamily="49" charset="0"/>
              </a:rPr>
              <a:t>Désole...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\n</a:t>
            </a:r>
            <a:r>
              <a:rPr lang="fr-FR" sz="2000" b="1" dirty="0">
                <a:solidFill>
                  <a:srgbClr val="000000"/>
                </a:solidFill>
                <a:latin typeface="Courier New" pitchFamily="49" charset="0"/>
              </a:rPr>
              <a:t>" </a:t>
            </a:r>
            <a:r>
              <a:rPr lang="fr-FR" sz="2000" b="1" dirty="0">
                <a:solidFill>
                  <a:srgbClr val="A020F0"/>
                </a:solidFill>
                <a:latin typeface="Courier New" pitchFamily="49" charset="0"/>
              </a:rPr>
              <a:t>; </a:t>
            </a:r>
            <a:r>
              <a:rPr lang="fr-FR" sz="2000" b="1" dirty="0">
                <a:solidFill>
                  <a:srgbClr val="6A5ACD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3B261232-5006-427F-A45A-83BA4EC3ED3D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47</a:t>
            </a:fld>
            <a:endParaRPr lang="fr-FR" altLang="fr-FR" sz="1200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D242D4E-29CF-48A2-A2F6-FD9F3C31CACF}" type="datetime11">
              <a:rPr lang="fr-FR"/>
              <a:pPr>
                <a:defRPr/>
              </a:pPr>
              <a:t>10:19:20</a:t>
            </a:fld>
            <a:endParaRPr lang="fr-FR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306180" name="AutoShape 4"/>
          <p:cNvSpPr>
            <a:spLocks noChangeArrowheads="1"/>
          </p:cNvSpPr>
          <p:nvPr/>
        </p:nvSpPr>
        <p:spPr bwMode="auto">
          <a:xfrm>
            <a:off x="609600" y="1628776"/>
            <a:ext cx="8012113" cy="7921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6182" name="AutoShape 6"/>
          <p:cNvSpPr>
            <a:spLocks noChangeArrowheads="1"/>
          </p:cNvSpPr>
          <p:nvPr/>
        </p:nvSpPr>
        <p:spPr bwMode="auto">
          <a:xfrm>
            <a:off x="609600" y="3457576"/>
            <a:ext cx="8083550" cy="7921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fr-F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6181" name="AutoShape 5"/>
          <p:cNvSpPr>
            <a:spLocks noChangeArrowheads="1"/>
          </p:cNvSpPr>
          <p:nvPr/>
        </p:nvSpPr>
        <p:spPr bwMode="auto">
          <a:xfrm>
            <a:off x="3719736" y="3860801"/>
            <a:ext cx="8210550" cy="24479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Requête:</a:t>
            </a:r>
          </a:p>
          <a:p>
            <a:pPr eaLnBrk="1" hangingPunct="1"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SELECT *</a:t>
            </a:r>
          </a:p>
          <a:p>
            <a:pPr eaLnBrk="1" hangingPunct="1"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FROM membre</a:t>
            </a:r>
          </a:p>
          <a:p>
            <a:pPr eaLnBrk="1" hangingPunct="1"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WHERE login=</a:t>
            </a:r>
            <a:r>
              <a:rPr lang="fr-F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fr-FR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whatever</a:t>
            </a:r>
            <a:r>
              <a:rPr lang="fr-F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</a:p>
          <a:p>
            <a:pPr eaLnBrk="1" hangingPunct="1"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AND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passwd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fr-F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fr-FR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who_cares</a:t>
            </a:r>
            <a:r>
              <a:rPr lang="fr-FR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fr-F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fr-FR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OR </a:t>
            </a:r>
            <a:r>
              <a:rPr lang="fr-FR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fr-FR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!=</a:t>
            </a:r>
            <a:r>
              <a:rPr lang="fr-F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</a:t>
            </a:r>
            <a:r>
              <a:rPr lang="fr-FR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fr-FR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</a:p>
          <a:p>
            <a:pPr eaLnBrk="1" hangingPunct="1"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Désolé...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0" grpId="0" animBg="1"/>
      <p:bldP spid="306182" grpId="0" animBg="1"/>
      <p:bldP spid="30618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Protection contre les injections </a:t>
            </a:r>
            <a:r>
              <a:rPr lang="fr-FR" dirty="0" smtClean="0"/>
              <a:t>SQL : 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accent2"/>
                </a:solidFill>
              </a:rPr>
              <a:t>Jamais de substitution </a:t>
            </a:r>
            <a:r>
              <a:rPr lang="fr-FR" dirty="0" smtClean="0"/>
              <a:t>de variable dans une requête SQL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olidFill>
                  <a:schemeClr val="accent2"/>
                </a:solidFill>
              </a:rPr>
              <a:t>Jamais de concaténation</a:t>
            </a:r>
            <a:r>
              <a:rPr lang="fr-FR" dirty="0" smtClean="0"/>
              <a:t> dans une requête SQL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olidFill>
                  <a:schemeClr val="accent2"/>
                </a:solidFill>
              </a:rPr>
              <a:t>Préparer</a:t>
            </a:r>
            <a:r>
              <a:rPr lang="fr-FR" dirty="0" smtClean="0"/>
              <a:t> une requête = augmenter son </a:t>
            </a:r>
            <a:r>
              <a:rPr lang="fr-FR" dirty="0" smtClean="0">
                <a:solidFill>
                  <a:schemeClr val="accent2"/>
                </a:solidFill>
              </a:rPr>
              <a:t>efficacité</a:t>
            </a:r>
            <a:r>
              <a:rPr lang="fr-FR" dirty="0" smtClean="0"/>
              <a:t> (cache)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>
                <a:solidFill>
                  <a:schemeClr val="accent2"/>
                </a:solidFill>
              </a:rPr>
              <a:t>Préparer</a:t>
            </a:r>
            <a:r>
              <a:rPr lang="fr-FR" dirty="0"/>
              <a:t> une requête = </a:t>
            </a:r>
            <a:r>
              <a:rPr lang="fr-FR" dirty="0" smtClean="0"/>
              <a:t>pouvoir la </a:t>
            </a:r>
            <a:r>
              <a:rPr lang="fr-FR" dirty="0" smtClean="0">
                <a:solidFill>
                  <a:schemeClr val="accent2"/>
                </a:solidFill>
              </a:rPr>
              <a:t>paramétrer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olidFill>
                  <a:schemeClr val="accent2"/>
                </a:solidFill>
              </a:rPr>
              <a:t>Paramétrer</a:t>
            </a:r>
            <a:r>
              <a:rPr lang="fr-FR" dirty="0" smtClean="0"/>
              <a:t> une requête = se </a:t>
            </a:r>
            <a:r>
              <a:rPr lang="fr-FR" dirty="0" smtClean="0">
                <a:solidFill>
                  <a:schemeClr val="accent2"/>
                </a:solidFill>
              </a:rPr>
              <a:t>protéger</a:t>
            </a:r>
            <a:r>
              <a:rPr lang="fr-FR" dirty="0" smtClean="0"/>
              <a:t> contre l’injection de 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5D2D45-D494-49E5-B709-CD2C5C42511F}" type="slidenum">
              <a:rPr lang="fr-FR" altLang="fr-FR" smtClean="0"/>
              <a:pPr>
                <a:defRPr/>
              </a:pPr>
              <a:t>48</a:t>
            </a:fld>
            <a:endParaRPr lang="fr-FR" alt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32F8211-209C-43C1-9AD2-8B1E9D41D14F}" type="datetime11">
              <a:rPr lang="fr-FR" smtClean="0"/>
              <a:pPr>
                <a:defRPr/>
              </a:pPr>
              <a:t>10:19:20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Programmation Web 2017-2018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5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Gestion </a:t>
            </a:r>
            <a:r>
              <a:rPr lang="fr-FR" smtClean="0"/>
              <a:t>des transactions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83666693-5D65-43DB-8B4A-35FFC779369B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49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FB6652-1258-46A3-B054-BACF39BE2DF2}" type="datetime11">
              <a:rPr lang="fr-FR"/>
              <a:pPr>
                <a:defRPr/>
              </a:pPr>
              <a:t>10:19:20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/>
              <a:t>Échanges de données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50736B8C-B22A-492E-8FD0-42C44FCD195B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5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8032687-55B7-4677-930D-A05469490F0E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dirty="0" smtClean="0"/>
              <a:t>Transactions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Transactions :</a:t>
            </a:r>
          </a:p>
          <a:p>
            <a:pPr lvl="1" eaLnBrk="1" hangingPunct="1">
              <a:defRPr/>
            </a:pPr>
            <a:r>
              <a:rPr lang="fr-FR" dirty="0" smtClean="0"/>
              <a:t>Atomicité, Consistance, Isolation et Durabilité</a:t>
            </a:r>
          </a:p>
          <a:p>
            <a:pPr lvl="1" eaLnBrk="1" hangingPunct="1">
              <a:defRPr/>
            </a:pPr>
            <a:r>
              <a:rPr lang="fr-FR" dirty="0" smtClean="0"/>
              <a:t>BEGIN puis COMMIT ou ROLLBACK</a:t>
            </a:r>
          </a:p>
          <a:p>
            <a:pPr eaLnBrk="1" hangingPunct="1">
              <a:defRPr/>
            </a:pPr>
            <a:r>
              <a:rPr lang="fr-FR" dirty="0" smtClean="0"/>
              <a:t>Mode PDO par défaut :</a:t>
            </a:r>
          </a:p>
          <a:p>
            <a:pPr lvl="1" eaLnBrk="1" hangingPunct="1">
              <a:defRPr/>
            </a:pPr>
            <a:r>
              <a:rPr lang="fr-FR" dirty="0" smtClean="0"/>
              <a:t>Chaque requête est validée automatiquement</a:t>
            </a:r>
          </a:p>
          <a:p>
            <a:pPr eaLnBrk="1" hangingPunct="1">
              <a:defRPr/>
            </a:pPr>
            <a:r>
              <a:rPr lang="fr-FR" b="1" dirty="0" smtClean="0">
                <a:latin typeface="Courier New" pitchFamily="49" charset="0"/>
              </a:rPr>
              <a:t>PDO::</a:t>
            </a:r>
            <a:r>
              <a:rPr lang="fr-FR" b="1" dirty="0" err="1" smtClean="0">
                <a:latin typeface="Courier New" pitchFamily="49" charset="0"/>
              </a:rPr>
              <a:t>beginTransaction</a:t>
            </a:r>
            <a:r>
              <a:rPr lang="fr-FR" b="1" dirty="0" smtClean="0">
                <a:latin typeface="Courier New" pitchFamily="49" charset="0"/>
              </a:rPr>
              <a:t>()</a:t>
            </a:r>
            <a:r>
              <a:rPr lang="fr-FR" dirty="0" smtClean="0">
                <a:latin typeface="Courier New" pitchFamily="49" charset="0"/>
              </a:rPr>
              <a:t> </a:t>
            </a:r>
          </a:p>
          <a:p>
            <a:pPr eaLnBrk="1" hangingPunct="1">
              <a:defRPr/>
            </a:pPr>
            <a:r>
              <a:rPr lang="fr-FR" b="1" dirty="0" smtClean="0">
                <a:latin typeface="Courier New" pitchFamily="49" charset="0"/>
              </a:rPr>
              <a:t>PDO::commit()</a:t>
            </a:r>
            <a:endParaRPr lang="fr-FR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fr-FR" b="1" dirty="0" smtClean="0">
                <a:latin typeface="Courier New" pitchFamily="49" charset="0"/>
              </a:rPr>
              <a:t>PDO::</a:t>
            </a:r>
            <a:r>
              <a:rPr lang="fr-FR" b="1" dirty="0" err="1" smtClean="0">
                <a:latin typeface="Courier New" pitchFamily="49" charset="0"/>
              </a:rPr>
              <a:t>rollBack</a:t>
            </a:r>
            <a:r>
              <a:rPr lang="fr-FR" b="1" dirty="0" smtClean="0">
                <a:latin typeface="Courier New" pitchFamily="49" charset="0"/>
              </a:rPr>
              <a:t>()</a:t>
            </a:r>
            <a:endParaRPr lang="fr-FR" dirty="0" smtClean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fr-FR" dirty="0" smtClean="0"/>
              <a:t>Tous les moteurs ne supportent pas </a:t>
            </a:r>
            <a:r>
              <a:rPr lang="fr-FR" smtClean="0"/>
              <a:t>les transactions</a:t>
            </a:r>
            <a:br>
              <a:rPr lang="fr-FR" smtClean="0"/>
            </a:br>
            <a:r>
              <a:rPr lang="fr-FR" smtClean="0">
                <a:sym typeface="Wingdings" pitchFamily="2" charset="2"/>
              </a:rPr>
              <a:t> </a:t>
            </a:r>
            <a:r>
              <a:rPr lang="fr-FR" b="1" dirty="0" err="1" smtClean="0">
                <a:latin typeface="Courier New" pitchFamily="49" charset="0"/>
                <a:sym typeface="Wingdings" pitchFamily="2" charset="2"/>
              </a:rPr>
              <a:t>PDOException</a:t>
            </a:r>
            <a:endParaRPr lang="fr-FR" b="1" dirty="0" smtClean="0">
              <a:latin typeface="Courier New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4098E4EF-D462-47D2-8110-1E98BEA64895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50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192CB1-59D7-4A33-BFDC-2CA8DD32FEF8}" type="datetime11">
              <a:rPr lang="fr-FR"/>
              <a:pPr>
                <a:defRPr/>
              </a:pPr>
              <a:t>10:19:20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dirty="0" smtClean="0"/>
              <a:t>Échanges </a:t>
            </a:r>
            <a:r>
              <a:rPr lang="fr-FR" dirty="0"/>
              <a:t>de données</a:t>
            </a:r>
            <a:endParaRPr lang="fr-FR" dirty="0" smtClean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>
              <a:defRPr/>
            </a:pPr>
            <a:fld id="{6E1FA0AC-1DC5-4348-991F-7B07FB2442EB}" type="slidenum">
              <a:rPr lang="fr-FR" altLang="fr-FR" sz="1200">
                <a:latin typeface="Arial" panose="020B0604020202020204" pitchFamily="34" charset="0"/>
              </a:rPr>
              <a:pPr>
                <a:defRPr/>
              </a:pPr>
              <a:t>6</a:t>
            </a:fld>
            <a:endParaRPr lang="fr-FR" altLang="fr-FR" sz="1200">
              <a:latin typeface="Arial" panose="020B0604020202020204" pitchFamily="34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B4066ED-DD4A-44D3-9492-ADD6AA8CB30D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  <p:sp>
        <p:nvSpPr>
          <p:cNvPr id="10" name="Réseau"/>
          <p:cNvSpPr>
            <a:spLocks noChangeArrowheads="1"/>
          </p:cNvSpPr>
          <p:nvPr/>
        </p:nvSpPr>
        <p:spPr bwMode="auto">
          <a:xfrm flipH="1" flipV="1">
            <a:off x="551383" y="1192637"/>
            <a:ext cx="11233698" cy="518869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0" rIns="0" anchor="b" anchorCtr="1"/>
          <a:lstStyle/>
          <a:p>
            <a:pPr algn="r" eaLnBrk="1" hangingPunct="1">
              <a:defRPr/>
            </a:pPr>
            <a:endParaRPr lang="fr-FR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algn="r" eaLnBrk="1" hangingPunct="1">
              <a:defRPr/>
            </a:pPr>
            <a:endParaRPr lang="fr-FR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algn="r" eaLnBrk="1" hangingPunct="1">
              <a:defRPr/>
            </a:pPr>
            <a:endParaRPr lang="fr-FR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algn="r" eaLnBrk="1" hangingPunct="1">
              <a:defRPr/>
            </a:pPr>
            <a:endParaRPr lang="fr-FR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13318" name="imgServeurWeb" descr="Network-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307" y="1891357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imgServeurBD" descr="Network-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231" y="4263601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erveur BD"/>
          <p:cNvSpPr txBox="1"/>
          <p:nvPr/>
        </p:nvSpPr>
        <p:spPr>
          <a:xfrm>
            <a:off x="8350432" y="5406601"/>
            <a:ext cx="11496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Serveur</a:t>
            </a:r>
          </a:p>
          <a:p>
            <a:pPr algn="ctr" eaLnBrk="1" hangingPunct="1"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</a:t>
            </a:r>
          </a:p>
        </p:txBody>
      </p:sp>
      <p:sp>
        <p:nvSpPr>
          <p:cNvPr id="19" name="Seerveur Web"/>
          <p:cNvSpPr txBox="1"/>
          <p:nvPr/>
        </p:nvSpPr>
        <p:spPr>
          <a:xfrm>
            <a:off x="5536271" y="1226194"/>
            <a:ext cx="11496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Serveur</a:t>
            </a:r>
          </a:p>
          <a:p>
            <a:pPr algn="ctr" eaLnBrk="1" hangingPunct="1"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</a:t>
            </a:r>
          </a:p>
        </p:txBody>
      </p:sp>
      <p:cxnSp>
        <p:nvCxnSpPr>
          <p:cNvPr id="23" name="Req SQL"/>
          <p:cNvCxnSpPr>
            <a:cxnSpLocks noChangeShapeType="1"/>
            <a:stCxn id="13319" idx="0"/>
            <a:endCxn id="13318" idx="2"/>
          </p:cNvCxnSpPr>
          <p:nvPr/>
        </p:nvCxnSpPr>
        <p:spPr bwMode="auto">
          <a:xfrm rot="16200000" flipV="1">
            <a:off x="7098747" y="2275317"/>
            <a:ext cx="1000644" cy="2975924"/>
          </a:xfrm>
          <a:prstGeom prst="curvedConnector3">
            <a:avLst>
              <a:gd name="adj1" fmla="val 50000"/>
            </a:avLst>
          </a:prstGeom>
          <a:noFill/>
          <a:ln w="63500" algn="ctr">
            <a:solidFill>
              <a:schemeClr val="accent4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Rép SQL"/>
          <p:cNvCxnSpPr>
            <a:cxnSpLocks noChangeShapeType="1"/>
            <a:stCxn id="13319" idx="0"/>
            <a:endCxn id="13318" idx="2"/>
          </p:cNvCxnSpPr>
          <p:nvPr/>
        </p:nvCxnSpPr>
        <p:spPr bwMode="auto">
          <a:xfrm rot="16200000" flipV="1">
            <a:off x="7098747" y="2275317"/>
            <a:ext cx="1000644" cy="2975924"/>
          </a:xfrm>
          <a:prstGeom prst="curvedConnector3">
            <a:avLst>
              <a:gd name="adj1" fmla="val 50000"/>
            </a:avLst>
          </a:prstGeom>
          <a:noFill/>
          <a:ln w="63500" algn="ctr">
            <a:solidFill>
              <a:schemeClr val="accent5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Req HTTP"/>
          <p:cNvCxnSpPr>
            <a:cxnSpLocks noChangeShapeType="1"/>
            <a:stCxn id="13318" idx="1"/>
            <a:endCxn id="13332" idx="0"/>
          </p:cNvCxnSpPr>
          <p:nvPr/>
        </p:nvCxnSpPr>
        <p:spPr bwMode="auto">
          <a:xfrm rot="10800000" flipV="1">
            <a:off x="1276351" y="2577156"/>
            <a:ext cx="4148957" cy="1555811"/>
          </a:xfrm>
          <a:prstGeom prst="curvedConnector2">
            <a:avLst/>
          </a:prstGeom>
          <a:noFill/>
          <a:ln w="63500" algn="ctr">
            <a:solidFill>
              <a:schemeClr val="accent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Rép HTTP"/>
          <p:cNvCxnSpPr>
            <a:cxnSpLocks noChangeShapeType="1"/>
            <a:stCxn id="13318" idx="1"/>
            <a:endCxn id="13332" idx="0"/>
          </p:cNvCxnSpPr>
          <p:nvPr/>
        </p:nvCxnSpPr>
        <p:spPr bwMode="auto">
          <a:xfrm rot="10800000" flipV="1">
            <a:off x="1276351" y="2577156"/>
            <a:ext cx="4148957" cy="1555811"/>
          </a:xfrm>
          <a:prstGeom prst="curvedConnector2">
            <a:avLst/>
          </a:prstGeom>
          <a:noFill/>
          <a:ln w="63500" algn="ctr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" name="Requête HTTP"/>
          <p:cNvGrpSpPr>
            <a:grpSpLocks/>
          </p:cNvGrpSpPr>
          <p:nvPr/>
        </p:nvGrpSpPr>
        <p:grpSpPr bwMode="auto">
          <a:xfrm>
            <a:off x="2347915" y="1931862"/>
            <a:ext cx="2047399" cy="409574"/>
            <a:chOff x="5357817" y="2500306"/>
            <a:chExt cx="2047204" cy="409046"/>
          </a:xfrm>
        </p:grpSpPr>
        <p:sp>
          <p:nvSpPr>
            <p:cNvPr id="32" name="ZoneTexte 31"/>
            <p:cNvSpPr txBox="1"/>
            <p:nvPr/>
          </p:nvSpPr>
          <p:spPr>
            <a:xfrm>
              <a:off x="5681636" y="2500306"/>
              <a:ext cx="1723385" cy="3688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fr-F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Requête HTTP</a:t>
              </a:r>
            </a:p>
          </p:txBody>
        </p:sp>
        <p:sp>
          <p:nvSpPr>
            <p:cNvPr id="33" name="Ellipse 32"/>
            <p:cNvSpPr/>
            <p:nvPr/>
          </p:nvSpPr>
          <p:spPr bwMode="auto">
            <a:xfrm>
              <a:off x="5357817" y="2552626"/>
              <a:ext cx="357154" cy="3567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eaLnBrk="1" hangingPunct="1">
                <a:defRPr/>
              </a:pPr>
              <a:r>
                <a:rPr lang="fr-F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1</a:t>
              </a:r>
            </a:p>
          </p:txBody>
        </p:sp>
      </p:grpSp>
      <p:grpSp>
        <p:nvGrpSpPr>
          <p:cNvPr id="34" name="Connexion BD"/>
          <p:cNvGrpSpPr>
            <a:grpSpLocks/>
          </p:cNvGrpSpPr>
          <p:nvPr/>
        </p:nvGrpSpPr>
        <p:grpSpPr bwMode="auto">
          <a:xfrm>
            <a:off x="6671621" y="3157254"/>
            <a:ext cx="1996103" cy="409576"/>
            <a:chOff x="5357818" y="2500306"/>
            <a:chExt cx="1997176" cy="409048"/>
          </a:xfrm>
        </p:grpSpPr>
        <p:sp>
          <p:nvSpPr>
            <p:cNvPr id="35" name="ZoneTexte 34"/>
            <p:cNvSpPr txBox="1"/>
            <p:nvPr/>
          </p:nvSpPr>
          <p:spPr>
            <a:xfrm>
              <a:off x="5681842" y="2500306"/>
              <a:ext cx="1673152" cy="3688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fr-F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Connexion BD</a:t>
              </a:r>
            </a:p>
          </p:txBody>
        </p:sp>
        <p:sp>
          <p:nvSpPr>
            <p:cNvPr id="36" name="Ellipse 35"/>
            <p:cNvSpPr/>
            <p:nvPr/>
          </p:nvSpPr>
          <p:spPr bwMode="auto">
            <a:xfrm>
              <a:off x="5357818" y="2552626"/>
              <a:ext cx="357379" cy="3567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eaLnBrk="1" hangingPunct="1">
                <a:defRPr/>
              </a:pPr>
              <a:r>
                <a:rPr lang="fr-F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3</a:t>
              </a:r>
            </a:p>
          </p:txBody>
        </p:sp>
      </p:grpSp>
      <p:grpSp>
        <p:nvGrpSpPr>
          <p:cNvPr id="37" name="Réponse HTTP"/>
          <p:cNvGrpSpPr>
            <a:grpSpLocks/>
          </p:cNvGrpSpPr>
          <p:nvPr/>
        </p:nvGrpSpPr>
        <p:grpSpPr bwMode="auto">
          <a:xfrm>
            <a:off x="2424115" y="3190755"/>
            <a:ext cx="2098695" cy="409576"/>
            <a:chOff x="5357818" y="2500306"/>
            <a:chExt cx="2099357" cy="409048"/>
          </a:xfrm>
        </p:grpSpPr>
        <p:sp>
          <p:nvSpPr>
            <p:cNvPr id="38" name="ZoneTexte 37"/>
            <p:cNvSpPr txBox="1"/>
            <p:nvPr/>
          </p:nvSpPr>
          <p:spPr>
            <a:xfrm>
              <a:off x="5681770" y="2500306"/>
              <a:ext cx="1775405" cy="36885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fr-F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Réponse HTTP</a:t>
              </a: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5357818" y="2552626"/>
              <a:ext cx="357301" cy="35672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eaLnBrk="1" hangingPunct="1">
                <a:defRPr/>
              </a:pPr>
              <a:r>
                <a:rPr lang="fr-F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7</a:t>
              </a:r>
              <a:endPara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43" name="Affichage résultat"/>
          <p:cNvGrpSpPr>
            <a:grpSpLocks/>
          </p:cNvGrpSpPr>
          <p:nvPr/>
        </p:nvGrpSpPr>
        <p:grpSpPr bwMode="auto">
          <a:xfrm>
            <a:off x="2098674" y="4513968"/>
            <a:ext cx="2286887" cy="409575"/>
            <a:chOff x="5357818" y="2500303"/>
            <a:chExt cx="2287554" cy="408520"/>
          </a:xfrm>
        </p:grpSpPr>
        <p:sp>
          <p:nvSpPr>
            <p:cNvPr id="44" name="ZoneTexte 43"/>
            <p:cNvSpPr txBox="1"/>
            <p:nvPr/>
          </p:nvSpPr>
          <p:spPr>
            <a:xfrm>
              <a:off x="5681762" y="2500303"/>
              <a:ext cx="1963610" cy="3683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fr-F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Affichage résultat</a:t>
              </a:r>
            </a:p>
          </p:txBody>
        </p:sp>
        <p:sp>
          <p:nvSpPr>
            <p:cNvPr id="45" name="Ellipse 44"/>
            <p:cNvSpPr/>
            <p:nvPr/>
          </p:nvSpPr>
          <p:spPr bwMode="auto">
            <a:xfrm>
              <a:off x="5357818" y="2552555"/>
              <a:ext cx="357291" cy="35626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eaLnBrk="1" hangingPunct="1">
                <a:defRPr/>
              </a:pPr>
              <a:r>
                <a:rPr lang="fr-F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9</a:t>
              </a:r>
              <a:endPara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46" name="Script PHP"/>
          <p:cNvGrpSpPr>
            <a:grpSpLocks/>
          </p:cNvGrpSpPr>
          <p:nvPr/>
        </p:nvGrpSpPr>
        <p:grpSpPr bwMode="auto">
          <a:xfrm>
            <a:off x="6607996" y="1967559"/>
            <a:ext cx="1637029" cy="409576"/>
            <a:chOff x="5357818" y="2500306"/>
            <a:chExt cx="1636435" cy="409049"/>
          </a:xfrm>
        </p:grpSpPr>
        <p:sp>
          <p:nvSpPr>
            <p:cNvPr id="47" name="ZoneTexte 46"/>
            <p:cNvSpPr txBox="1"/>
            <p:nvPr/>
          </p:nvSpPr>
          <p:spPr>
            <a:xfrm>
              <a:off x="5681550" y="2500306"/>
              <a:ext cx="1312703" cy="3688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fr-F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Script PHP</a:t>
              </a: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5357818" y="2552626"/>
              <a:ext cx="357057" cy="35672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eaLnBrk="1" hangingPunct="1">
                <a:defRPr/>
              </a:pPr>
              <a:r>
                <a:rPr lang="fr-F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2</a:t>
              </a:r>
            </a:p>
          </p:txBody>
        </p:sp>
      </p:grpSp>
      <p:grpSp>
        <p:nvGrpSpPr>
          <p:cNvPr id="49" name="Requête BD"/>
          <p:cNvGrpSpPr>
            <a:grpSpLocks/>
          </p:cNvGrpSpPr>
          <p:nvPr/>
        </p:nvGrpSpPr>
        <p:grpSpPr bwMode="auto">
          <a:xfrm>
            <a:off x="8350432" y="3394007"/>
            <a:ext cx="1765270" cy="409576"/>
            <a:chOff x="5357818" y="2500306"/>
            <a:chExt cx="1765032" cy="409049"/>
          </a:xfrm>
        </p:grpSpPr>
        <p:sp>
          <p:nvSpPr>
            <p:cNvPr id="50" name="ZoneTexte 49"/>
            <p:cNvSpPr txBox="1"/>
            <p:nvPr/>
          </p:nvSpPr>
          <p:spPr>
            <a:xfrm>
              <a:off x="5681624" y="2500306"/>
              <a:ext cx="1441226" cy="3688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fr-F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Requête BD</a:t>
              </a:r>
            </a:p>
          </p:txBody>
        </p:sp>
        <p:sp>
          <p:nvSpPr>
            <p:cNvPr id="51" name="Ellipse 50"/>
            <p:cNvSpPr/>
            <p:nvPr/>
          </p:nvSpPr>
          <p:spPr bwMode="auto">
            <a:xfrm>
              <a:off x="5357818" y="2552626"/>
              <a:ext cx="357140" cy="35672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eaLnBrk="1" hangingPunct="1">
                <a:defRPr/>
              </a:pPr>
              <a:r>
                <a:rPr lang="fr-F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4</a:t>
              </a:r>
            </a:p>
          </p:txBody>
        </p:sp>
      </p:grpSp>
      <p:pic>
        <p:nvPicPr>
          <p:cNvPr id="13332" name="imgMonPC" descr="Computer_n_scree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132968"/>
            <a:ext cx="1409700" cy="12239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Mon PC"/>
          <p:cNvSpPr txBox="1"/>
          <p:nvPr/>
        </p:nvSpPr>
        <p:spPr>
          <a:xfrm>
            <a:off x="631826" y="5315656"/>
            <a:ext cx="10118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 PC</a:t>
            </a:r>
          </a:p>
        </p:txBody>
      </p:sp>
      <p:sp>
        <p:nvSpPr>
          <p:cNvPr id="58" name="imgBD"/>
          <p:cNvSpPr/>
          <p:nvPr/>
        </p:nvSpPr>
        <p:spPr bwMode="auto">
          <a:xfrm>
            <a:off x="9495019" y="4335038"/>
            <a:ext cx="714375" cy="928688"/>
          </a:xfrm>
          <a:prstGeom prst="can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</a:t>
            </a:r>
          </a:p>
        </p:txBody>
      </p:sp>
      <p:grpSp>
        <p:nvGrpSpPr>
          <p:cNvPr id="59" name="Exploitation résultats BD"/>
          <p:cNvGrpSpPr>
            <a:grpSpLocks/>
          </p:cNvGrpSpPr>
          <p:nvPr/>
        </p:nvGrpSpPr>
        <p:grpSpPr bwMode="auto">
          <a:xfrm>
            <a:off x="6607992" y="2507308"/>
            <a:ext cx="3022025" cy="409575"/>
            <a:chOff x="5357818" y="2500306"/>
            <a:chExt cx="3020296" cy="408784"/>
          </a:xfrm>
        </p:grpSpPr>
        <p:sp>
          <p:nvSpPr>
            <p:cNvPr id="60" name="ZoneTexte 59"/>
            <p:cNvSpPr txBox="1"/>
            <p:nvPr/>
          </p:nvSpPr>
          <p:spPr>
            <a:xfrm>
              <a:off x="5681483" y="2500306"/>
              <a:ext cx="2696631" cy="3686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fr-F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Exploitation résultats </a:t>
              </a:r>
              <a:r>
                <a:rPr lang="fr-F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BD</a:t>
              </a:r>
            </a:p>
          </p:txBody>
        </p:sp>
        <p:sp>
          <p:nvSpPr>
            <p:cNvPr id="61" name="Ellipse 60"/>
            <p:cNvSpPr/>
            <p:nvPr/>
          </p:nvSpPr>
          <p:spPr bwMode="auto">
            <a:xfrm>
              <a:off x="5357818" y="2552592"/>
              <a:ext cx="356982" cy="35649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eaLnBrk="1" hangingPunct="1">
                <a:defRPr/>
              </a:pPr>
              <a:r>
                <a:rPr lang="fr-F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6</a:t>
              </a:r>
              <a:endPara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sp>
        <p:nvSpPr>
          <p:cNvPr id="85" name="Espace réservé du numéro de diapositive 3"/>
          <p:cNvSpPr txBox="1">
            <a:spLocks/>
          </p:cNvSpPr>
          <p:nvPr/>
        </p:nvSpPr>
        <p:spPr bwMode="auto">
          <a:xfrm>
            <a:off x="8077200" y="6453188"/>
            <a:ext cx="2133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  <a:defRPr/>
            </a:pPr>
            <a:fld id="{DA66C726-6F0D-4758-A735-33B7C1649F05}" type="slidenum">
              <a:rPr lang="fr-FR" altLang="fr-FR"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r">
                <a:spcBef>
                  <a:spcPct val="0"/>
                </a:spcBef>
                <a:buClrTx/>
                <a:buFontTx/>
                <a:buNone/>
                <a:defRPr/>
              </a:pPr>
              <a:t>6</a:t>
            </a:fld>
            <a:endParaRPr lang="fr-FR" altLang="fr-FR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Résultatts BD"/>
          <p:cNvGrpSpPr>
            <a:grpSpLocks/>
          </p:cNvGrpSpPr>
          <p:nvPr/>
        </p:nvGrpSpPr>
        <p:grpSpPr bwMode="auto">
          <a:xfrm>
            <a:off x="6600961" y="3937333"/>
            <a:ext cx="1855038" cy="409576"/>
            <a:chOff x="5357818" y="2500306"/>
            <a:chExt cx="1854787" cy="409049"/>
          </a:xfrm>
        </p:grpSpPr>
        <p:sp>
          <p:nvSpPr>
            <p:cNvPr id="62" name="ZoneTexte 61"/>
            <p:cNvSpPr txBox="1"/>
            <p:nvPr/>
          </p:nvSpPr>
          <p:spPr>
            <a:xfrm>
              <a:off x="5681624" y="2500306"/>
              <a:ext cx="1530981" cy="3688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fr-F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Résultats </a:t>
              </a:r>
              <a:r>
                <a:rPr lang="fr-F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BD</a:t>
              </a:r>
            </a:p>
          </p:txBody>
        </p:sp>
        <p:sp>
          <p:nvSpPr>
            <p:cNvPr id="63" name="Ellipse 62"/>
            <p:cNvSpPr/>
            <p:nvPr/>
          </p:nvSpPr>
          <p:spPr bwMode="auto">
            <a:xfrm>
              <a:off x="5357818" y="2552626"/>
              <a:ext cx="357140" cy="35672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eaLnBrk="1" hangingPunct="1">
                <a:defRPr/>
              </a:pPr>
              <a:r>
                <a:rPr lang="fr-F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5</a:t>
              </a:r>
              <a:endPara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  <p:grpSp>
        <p:nvGrpSpPr>
          <p:cNvPr id="52" name="Fin de script"/>
          <p:cNvGrpSpPr>
            <a:grpSpLocks/>
          </p:cNvGrpSpPr>
          <p:nvPr/>
        </p:nvGrpSpPr>
        <p:grpSpPr bwMode="auto">
          <a:xfrm>
            <a:off x="4669324" y="3465362"/>
            <a:ext cx="1765270" cy="409575"/>
            <a:chOff x="5357818" y="2500303"/>
            <a:chExt cx="1765781" cy="408520"/>
          </a:xfrm>
        </p:grpSpPr>
        <p:sp>
          <p:nvSpPr>
            <p:cNvPr id="53" name="ZoneTexte 52"/>
            <p:cNvSpPr txBox="1"/>
            <p:nvPr/>
          </p:nvSpPr>
          <p:spPr>
            <a:xfrm>
              <a:off x="5681762" y="2500303"/>
              <a:ext cx="1441837" cy="36838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fr-F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Fin de script</a:t>
              </a:r>
              <a:endPara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54" name="Ellipse 53"/>
            <p:cNvSpPr/>
            <p:nvPr/>
          </p:nvSpPr>
          <p:spPr bwMode="auto">
            <a:xfrm>
              <a:off x="5357818" y="2552555"/>
              <a:ext cx="357291" cy="35626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1"/>
            <a:lstStyle/>
            <a:p>
              <a:pPr eaLnBrk="1" hangingPunct="1">
                <a:defRPr/>
              </a:pPr>
              <a:r>
                <a:rPr lang="fr-F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8</a:t>
              </a:r>
              <a:endPara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Les classes de PDO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9AEBB52F-ED37-4849-A0C2-A645A8D7E6FD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7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99DA381-5B70-467E-BE2C-98064E3FA6A6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dirty="0" smtClean="0"/>
              <a:t>Classes prédéfinies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dirty="0" smtClean="0">
                <a:solidFill>
                  <a:schemeClr val="accent2"/>
                </a:solidFill>
              </a:rPr>
              <a:t>PDO</a:t>
            </a:r>
            <a:r>
              <a:rPr lang="fr-FR" dirty="0" smtClean="0"/>
              <a:t> : connexion PHP / base de données</a:t>
            </a:r>
          </a:p>
          <a:p>
            <a:pPr lvl="1" eaLnBrk="1" hangingPunct="1">
              <a:defRPr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__construct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errorInfo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getAttributes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lastInsertId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beginTransaction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commit(),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getAvailableDrivers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0FA42851-4DCA-415D-BE7A-639C76D38990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8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536A236-8CAF-492C-9787-83D54F90A426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47700"/>
          </a:xfrm>
        </p:spPr>
        <p:txBody>
          <a:bodyPr/>
          <a:lstStyle/>
          <a:p>
            <a:pPr eaLnBrk="1" hangingPunct="1">
              <a:defRPr/>
            </a:pPr>
            <a:r>
              <a:rPr lang="fr-FR" smtClean="0"/>
              <a:t>Classes prédéfinies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b="1" dirty="0" err="1" smtClean="0">
                <a:solidFill>
                  <a:schemeClr val="accent2"/>
                </a:solidFill>
              </a:rPr>
              <a:t>PDOStatement</a:t>
            </a:r>
            <a:r>
              <a:rPr lang="fr-FR" dirty="0" smtClean="0"/>
              <a:t> : requête préparée, jeu de résultats</a:t>
            </a:r>
          </a:p>
          <a:p>
            <a:pPr lvl="1" eaLnBrk="1" hangingPunct="1">
              <a:defRPr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bindColumn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bindValue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closeCursor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 eaLnBrk="1" hangingPunct="1">
              <a:defRPr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errorCode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errorInfo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fetchColumn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fetchObject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setFetchMode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nextRowset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columnCount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getColumnMeta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fr-F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debugDumpParams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2F4C8817-D0A3-439E-878B-1E271325875D}" type="slidenum">
              <a:rPr lang="fr-FR" altLang="fr-FR" sz="1200"/>
              <a:pPr>
                <a:spcBef>
                  <a:spcPct val="0"/>
                </a:spcBef>
                <a:buClrTx/>
                <a:buFontTx/>
                <a:buNone/>
                <a:defRPr/>
              </a:pPr>
              <a:t>9</a:t>
            </a:fld>
            <a:endParaRPr lang="fr-FR" altLang="fr-FR" sz="120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5330462-E0C9-40FA-8260-8525024944AF}" type="datetime11">
              <a:rPr lang="fr-FR"/>
              <a:pPr>
                <a:defRPr/>
              </a:pPr>
              <a:t>10:19:19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Programmation Web 2017-2018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2019-3">
  <a:themeElements>
    <a:clrScheme name="Personnalisé 10">
      <a:dk1>
        <a:srgbClr val="000000"/>
      </a:dk1>
      <a:lt1>
        <a:srgbClr val="3681FC"/>
      </a:lt1>
      <a:dk2>
        <a:srgbClr val="000000"/>
      </a:dk2>
      <a:lt2>
        <a:srgbClr val="526191"/>
      </a:lt2>
      <a:accent1>
        <a:srgbClr val="FFFFFF"/>
      </a:accent1>
      <a:accent2>
        <a:srgbClr val="3F68DF"/>
      </a:accent2>
      <a:accent3>
        <a:srgbClr val="FAC916"/>
      </a:accent3>
      <a:accent4>
        <a:srgbClr val="FF3300"/>
      </a:accent4>
      <a:accent5>
        <a:srgbClr val="7030A0"/>
      </a:accent5>
      <a:accent6>
        <a:srgbClr val="1D31EC"/>
      </a:accent6>
      <a:hlink>
        <a:srgbClr val="238123"/>
      </a:hlink>
      <a:folHlink>
        <a:srgbClr val="264866"/>
      </a:folHlink>
    </a:clrScheme>
    <a:fontScheme name="Points numériqu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urier New" pitchFamily="49" charset="0"/>
          </a:defRPr>
        </a:defPPr>
      </a:lstStyle>
    </a:lnDef>
  </a:objectDefaults>
  <a:extraClrSchemeLst>
    <a:extraClrScheme>
      <a:clrScheme name="Points numérique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ints numérique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ints numérique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ints numérique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ints numérique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ints numérique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ints numérique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ints numérique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ints numérique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ints numériques 10">
        <a:dk1>
          <a:srgbClr val="5B5B89"/>
        </a:dk1>
        <a:lt1>
          <a:srgbClr val="FFFFFF"/>
        </a:lt1>
        <a:dk2>
          <a:srgbClr val="CC99FF"/>
        </a:dk2>
        <a:lt2>
          <a:srgbClr val="EBFE34"/>
        </a:lt2>
        <a:accent1>
          <a:srgbClr val="6666FF"/>
        </a:accent1>
        <a:accent2>
          <a:srgbClr val="52527C"/>
        </a:accent2>
        <a:accent3>
          <a:srgbClr val="E2CAFF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ints numériques 11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238123"/>
        </a:hlink>
        <a:folHlink>
          <a:srgbClr val="2648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ème Web2" id="{42475C82-D8CD-42B5-9253-840B089EDE5A}" vid="{1801DA36-90A1-4315-B058-0DD455EF8C5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Thème2019-3</Template>
  <TotalTime>0</TotalTime>
  <Words>2953</Words>
  <Application>Microsoft Office PowerPoint</Application>
  <PresentationFormat>Grand écran</PresentationFormat>
  <Paragraphs>723</Paragraphs>
  <Slides>50</Slides>
  <Notes>38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4" baseType="lpstr">
      <vt:lpstr>Arial</vt:lpstr>
      <vt:lpstr>Courier New</vt:lpstr>
      <vt:lpstr>Wingdings</vt:lpstr>
      <vt:lpstr>Thème2019-3</vt:lpstr>
      <vt:lpstr>PHP PDO</vt:lpstr>
      <vt:lpstr>Introduction</vt:lpstr>
      <vt:lpstr>PDO</vt:lpstr>
      <vt:lpstr>Bases de données supportées</vt:lpstr>
      <vt:lpstr>Échanges de données</vt:lpstr>
      <vt:lpstr>Échanges de données</vt:lpstr>
      <vt:lpstr>Les classes de PDO</vt:lpstr>
      <vt:lpstr>Classes prédéfinies</vt:lpstr>
      <vt:lpstr>Classes prédéfinies</vt:lpstr>
      <vt:lpstr>Comment se connecter ?</vt:lpstr>
      <vt:lpstr>Connexions et gestionnaire de connexion</vt:lpstr>
      <vt:lpstr>Gestion des erreurs</vt:lpstr>
      <vt:lpstr>Gestion des erreurs de connexion </vt:lpstr>
      <vt:lpstr>Gestion des erreurs de connexion</vt:lpstr>
      <vt:lpstr>Gestion des erreurs (hormis connexion)</vt:lpstr>
      <vt:lpstr>Gestion des erreurs (hormis connexion)</vt:lpstr>
      <vt:lpstr>Gestion des erreurs : code d'erreur</vt:lpstr>
      <vt:lpstr>Gestion des erreurs : exceptions</vt:lpstr>
      <vt:lpstr>Effectuer une requête</vt:lpstr>
      <vt:lpstr>Exécution d'une requête</vt:lpstr>
      <vt:lpstr>Exploitation des résultats d'une requête</vt:lpstr>
      <vt:lpstr>Parcours du résultat d'une requête</vt:lpstr>
      <vt:lpstr>Mode de récupération des résultats d'une requête</vt:lpstr>
      <vt:lpstr>Exploitation des résultats d'une requête (1)</vt:lpstr>
      <vt:lpstr>Exploitation des résultats d'une requête (2)</vt:lpstr>
      <vt:lpstr>Exploitation des résultats d'une requête (3)</vt:lpstr>
      <vt:lpstr>Modes de récupération des données (1)</vt:lpstr>
      <vt:lpstr>Modes de récupération des données (2)</vt:lpstr>
      <vt:lpstr>Modes de récupération des données (3)</vt:lpstr>
      <vt:lpstr>Modes de récupération des données (4)</vt:lpstr>
      <vt:lpstr>Exemple avec PDO::FETCH_CLASS </vt:lpstr>
      <vt:lpstr>Requêtes préparées</vt:lpstr>
      <vt:lpstr>Préparation d'une requête</vt:lpstr>
      <vt:lpstr>Préparation d'une requête</vt:lpstr>
      <vt:lpstr>Association des paramètres d'une requête</vt:lpstr>
      <vt:lpstr>Préparation puis exécution d'une requête (1)</vt:lpstr>
      <vt:lpstr>Préparation puis exécution d'une requête (2)</vt:lpstr>
      <vt:lpstr>Préparation puis exécution d'une requête (3)</vt:lpstr>
      <vt:lpstr>Préparation puis exécution d'une requête (4)</vt:lpstr>
      <vt:lpstr>Intérêt des requêtes préparées</vt:lpstr>
      <vt:lpstr>Attaque par injection SQL</vt:lpstr>
      <vt:lpstr>Attaque par injection SQL ?</vt:lpstr>
      <vt:lpstr>Exemple concret d'injection SQL (1)</vt:lpstr>
      <vt:lpstr>Exemple concret d'injection SQL (2)</vt:lpstr>
      <vt:lpstr>Exemple concret d'injection SQL (3)</vt:lpstr>
      <vt:lpstr>Protection contre les injections SQL (1)</vt:lpstr>
      <vt:lpstr>Protection contre les injections SQL (2)</vt:lpstr>
      <vt:lpstr>Protection contre les injections SQL : conclusion</vt:lpstr>
      <vt:lpstr>Gestion des transactions</vt:lpstr>
      <vt:lpstr>Transactions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/>
  <cp:lastModifiedBy/>
  <cp:revision>1181</cp:revision>
  <cp:lastPrinted>1601-01-01T00:00:00Z</cp:lastPrinted>
  <dcterms:created xsi:type="dcterms:W3CDTF">2005-09-14T08:47:05Z</dcterms:created>
  <dcterms:modified xsi:type="dcterms:W3CDTF">2019-05-17T08:19:28Z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