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Lst>
  <p:sldSz cx="18288000" cy="10287000"/>
  <p:notesSz cx="6858000" cy="9144000"/>
  <p:embeddedFontLst>
    <p:embeddedFont>
      <p:font typeface="League Spartan" panose="020B0604020202020204" charset="0"/>
      <p:regular r:id="rId19"/>
    </p:embeddedFont>
    <p:embeddedFont>
      <p:font typeface="Open Sauce" panose="020B0604020202020204" charset="0"/>
      <p:regular r:id="rId20"/>
    </p:embeddedFont>
    <p:embeddedFont>
      <p:font typeface="Times New Roman Bold" panose="02020803070505020304" pitchFamily="18" charset="0"/>
      <p:regular r:id="rId21"/>
      <p:bold r:id="rId22"/>
    </p:embeddedFont>
    <p:embeddedFont>
      <p:font typeface="Times New Roman Italics" panose="020B0604020202020204" charset="0"/>
      <p:regular r:id="rId23"/>
    </p:embeddedFont>
    <p:embeddedFont>
      <p:font typeface="TT Rounds Condense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www.sciencedirect.com/" TargetMode="External"/><Relationship Id="rId3" Type="http://schemas.openxmlformats.org/officeDocument/2006/relationships/image" Target="../media/image9.png"/><Relationship Id="rId7" Type="http://schemas.openxmlformats.org/officeDocument/2006/relationships/hyperlink" Target="https://link.springer.com/article/10.1007/s40692-022-00240-0" TargetMode="Externa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hyperlink" Target="https://ojs.literasisains.id/index.php/ijisit" TargetMode="External"/><Relationship Id="rId11" Type="http://schemas.openxmlformats.org/officeDocument/2006/relationships/hyperlink" Target="https://www.researchgate.net/" TargetMode="External"/><Relationship Id="rId5" Type="http://schemas.openxmlformats.org/officeDocument/2006/relationships/hyperlink" Target="https://scholar.google.com/" TargetMode="External"/><Relationship Id="rId10" Type="http://schemas.openxmlformats.org/officeDocument/2006/relationships/hyperlink" Target="https://www.ijfmr.com/" TargetMode="External"/><Relationship Id="rId4" Type="http://schemas.openxmlformats.org/officeDocument/2006/relationships/image" Target="../media/image10.svg"/><Relationship Id="rId9" Type="http://schemas.openxmlformats.org/officeDocument/2006/relationships/hyperlink" Target="https://en.wikipedia.org/wiki/Learning_through_play"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AutoShape 3"/>
          <p:cNvSpPr/>
          <p:nvPr/>
        </p:nvSpPr>
        <p:spPr>
          <a:xfrm rot="39532">
            <a:off x="1335028" y="3847924"/>
            <a:ext cx="3727407" cy="0"/>
          </a:xfrm>
          <a:prstGeom prst="line">
            <a:avLst/>
          </a:prstGeom>
          <a:ln w="19050" cap="rnd">
            <a:solidFill>
              <a:srgbClr val="FFFFFF"/>
            </a:solidFill>
            <a:prstDash val="solid"/>
            <a:headEnd type="none" w="sm" len="sm"/>
            <a:tailEnd type="none" w="sm" len="sm"/>
          </a:ln>
        </p:spPr>
        <p:txBody>
          <a:bodyPr/>
          <a:lstStyle/>
          <a:p>
            <a:endParaRPr lang="en-ID"/>
          </a:p>
        </p:txBody>
      </p:sp>
      <p:sp>
        <p:nvSpPr>
          <p:cNvPr id="4" name="TextBox 4"/>
          <p:cNvSpPr txBox="1"/>
          <p:nvPr/>
        </p:nvSpPr>
        <p:spPr>
          <a:xfrm>
            <a:off x="1258526" y="4240838"/>
            <a:ext cx="10801641" cy="1889385"/>
          </a:xfrm>
          <a:prstGeom prst="rect">
            <a:avLst/>
          </a:prstGeom>
        </p:spPr>
        <p:txBody>
          <a:bodyPr lIns="0" tIns="0" rIns="0" bIns="0" rtlCol="0" anchor="t">
            <a:spAutoFit/>
          </a:bodyPr>
          <a:lstStyle/>
          <a:p>
            <a:pPr algn="l">
              <a:lnSpc>
                <a:spcPts val="4948"/>
              </a:lnSpc>
            </a:pPr>
            <a:r>
              <a:rPr lang="en-US" sz="4582" spc="42">
                <a:solidFill>
                  <a:srgbClr val="FFFFFF"/>
                </a:solidFill>
                <a:latin typeface="League Spartan"/>
                <a:ea typeface="League Spartan"/>
                <a:cs typeface="League Spartan"/>
                <a:sym typeface="League Spartan"/>
              </a:rPr>
              <a:t>PERANCANGAN GAME INTERAKTIF BERBASIS MOBILE DALAM BENTUK PETUALANGAN BELAJAR </a:t>
            </a:r>
          </a:p>
        </p:txBody>
      </p:sp>
      <p:sp>
        <p:nvSpPr>
          <p:cNvPr id="5" name="TextBox 5"/>
          <p:cNvSpPr txBox="1"/>
          <p:nvPr/>
        </p:nvSpPr>
        <p:spPr>
          <a:xfrm>
            <a:off x="5995858" y="6177848"/>
            <a:ext cx="11887781" cy="1159383"/>
          </a:xfrm>
          <a:prstGeom prst="rect">
            <a:avLst/>
          </a:prstGeom>
        </p:spPr>
        <p:txBody>
          <a:bodyPr lIns="0" tIns="0" rIns="0" bIns="0" rtlCol="0" anchor="t">
            <a:spAutoFit/>
          </a:bodyPr>
          <a:lstStyle/>
          <a:p>
            <a:pPr algn="r">
              <a:lnSpc>
                <a:spcPts val="4536"/>
              </a:lnSpc>
            </a:pPr>
            <a:r>
              <a:rPr lang="en-US" sz="4200" spc="39">
                <a:solidFill>
                  <a:srgbClr val="FFFFFF"/>
                </a:solidFill>
                <a:latin typeface="Open Sauce"/>
                <a:ea typeface="Open Sauce"/>
                <a:cs typeface="Open Sauce"/>
                <a:sym typeface="Open Sauce"/>
              </a:rPr>
              <a:t>COMP501 + Metodologi Penelitian</a:t>
            </a:r>
          </a:p>
          <a:p>
            <a:pPr algn="r">
              <a:lnSpc>
                <a:spcPts val="4536"/>
              </a:lnSpc>
            </a:pPr>
            <a:r>
              <a:rPr lang="en-US" sz="4200" spc="39">
                <a:solidFill>
                  <a:srgbClr val="FFFFFF"/>
                </a:solidFill>
                <a:latin typeface="Open Sauce"/>
                <a:ea typeface="Open Sauce"/>
                <a:cs typeface="Open Sauce"/>
                <a:sym typeface="Open Sauce"/>
              </a:rPr>
              <a:t>Venessya Calista</a:t>
            </a:r>
          </a:p>
        </p:txBody>
      </p:sp>
      <p:grpSp>
        <p:nvGrpSpPr>
          <p:cNvPr id="6" name="Group 6"/>
          <p:cNvGrpSpPr/>
          <p:nvPr/>
        </p:nvGrpSpPr>
        <p:grpSpPr>
          <a:xfrm>
            <a:off x="13720913" y="279232"/>
            <a:ext cx="4162727" cy="5202254"/>
            <a:chOff x="0" y="0"/>
            <a:chExt cx="5550302" cy="6936338"/>
          </a:xfrm>
        </p:grpSpPr>
        <p:sp>
          <p:nvSpPr>
            <p:cNvPr id="7" name="Freeform 7"/>
            <p:cNvSpPr/>
            <p:nvPr/>
          </p:nvSpPr>
          <p:spPr>
            <a:xfrm>
              <a:off x="12700" y="12700"/>
              <a:ext cx="5524881" cy="6910959"/>
            </a:xfrm>
            <a:custGeom>
              <a:avLst/>
              <a:gdLst/>
              <a:ahLst/>
              <a:cxnLst/>
              <a:rect l="l" t="t" r="r" b="b"/>
              <a:pathLst>
                <a:path w="5524881" h="6910959">
                  <a:moveTo>
                    <a:pt x="0" y="0"/>
                  </a:moveTo>
                  <a:lnTo>
                    <a:pt x="5524881" y="0"/>
                  </a:lnTo>
                  <a:lnTo>
                    <a:pt x="5524881" y="6910959"/>
                  </a:lnTo>
                  <a:lnTo>
                    <a:pt x="0" y="6910959"/>
                  </a:lnTo>
                  <a:close/>
                </a:path>
              </a:pathLst>
            </a:custGeom>
            <a:solidFill>
              <a:srgbClr val="FFFFFF"/>
            </a:solidFill>
          </p:spPr>
          <p:txBody>
            <a:bodyPr/>
            <a:lstStyle/>
            <a:p>
              <a:endParaRPr lang="en-ID"/>
            </a:p>
          </p:txBody>
        </p:sp>
        <p:sp>
          <p:nvSpPr>
            <p:cNvPr id="8" name="Freeform 8"/>
            <p:cNvSpPr/>
            <p:nvPr/>
          </p:nvSpPr>
          <p:spPr>
            <a:xfrm>
              <a:off x="0" y="0"/>
              <a:ext cx="5550281" cy="6936359"/>
            </a:xfrm>
            <a:custGeom>
              <a:avLst/>
              <a:gdLst/>
              <a:ahLst/>
              <a:cxnLst/>
              <a:rect l="l" t="t" r="r" b="b"/>
              <a:pathLst>
                <a:path w="5550281" h="6936359">
                  <a:moveTo>
                    <a:pt x="12700" y="0"/>
                  </a:moveTo>
                  <a:lnTo>
                    <a:pt x="5537581" y="0"/>
                  </a:lnTo>
                  <a:cubicBezTo>
                    <a:pt x="5544566" y="0"/>
                    <a:pt x="5550281" y="5715"/>
                    <a:pt x="5550281" y="12700"/>
                  </a:cubicBezTo>
                  <a:lnTo>
                    <a:pt x="5550281" y="6923659"/>
                  </a:lnTo>
                  <a:cubicBezTo>
                    <a:pt x="5550281" y="6930644"/>
                    <a:pt x="5544566" y="6936359"/>
                    <a:pt x="5537581" y="6936359"/>
                  </a:cubicBezTo>
                  <a:lnTo>
                    <a:pt x="12700" y="6936359"/>
                  </a:lnTo>
                  <a:cubicBezTo>
                    <a:pt x="5715" y="6936359"/>
                    <a:pt x="0" y="6930644"/>
                    <a:pt x="0" y="6923659"/>
                  </a:cubicBezTo>
                  <a:lnTo>
                    <a:pt x="0" y="12700"/>
                  </a:lnTo>
                  <a:cubicBezTo>
                    <a:pt x="0" y="5715"/>
                    <a:pt x="5715" y="0"/>
                    <a:pt x="12700" y="0"/>
                  </a:cubicBezTo>
                  <a:moveTo>
                    <a:pt x="12700" y="25400"/>
                  </a:moveTo>
                  <a:lnTo>
                    <a:pt x="12700" y="12700"/>
                  </a:lnTo>
                  <a:lnTo>
                    <a:pt x="25400" y="12700"/>
                  </a:lnTo>
                  <a:lnTo>
                    <a:pt x="25400" y="6923659"/>
                  </a:lnTo>
                  <a:lnTo>
                    <a:pt x="12700" y="6923659"/>
                  </a:lnTo>
                  <a:lnTo>
                    <a:pt x="12700" y="6910959"/>
                  </a:lnTo>
                  <a:lnTo>
                    <a:pt x="5537581" y="6910959"/>
                  </a:lnTo>
                  <a:lnTo>
                    <a:pt x="5537581" y="6923659"/>
                  </a:lnTo>
                  <a:lnTo>
                    <a:pt x="5524881" y="6923659"/>
                  </a:lnTo>
                  <a:lnTo>
                    <a:pt x="5524881" y="12700"/>
                  </a:lnTo>
                  <a:lnTo>
                    <a:pt x="5537581" y="12700"/>
                  </a:lnTo>
                  <a:lnTo>
                    <a:pt x="5537581" y="25400"/>
                  </a:lnTo>
                  <a:lnTo>
                    <a:pt x="12700" y="25400"/>
                  </a:lnTo>
                  <a:close/>
                </a:path>
              </a:pathLst>
            </a:custGeom>
            <a:solidFill>
              <a:srgbClr val="70AD47"/>
            </a:solidFill>
          </p:spPr>
          <p:txBody>
            <a:bodyPr/>
            <a:lstStyle/>
            <a:p>
              <a:endParaRPr lang="en-ID"/>
            </a:p>
          </p:txBody>
        </p:sp>
        <p:sp>
          <p:nvSpPr>
            <p:cNvPr id="9" name="TextBox 9"/>
            <p:cNvSpPr txBox="1"/>
            <p:nvPr/>
          </p:nvSpPr>
          <p:spPr>
            <a:xfrm>
              <a:off x="0" y="-9525"/>
              <a:ext cx="5550302" cy="6945863"/>
            </a:xfrm>
            <a:prstGeom prst="rect">
              <a:avLst/>
            </a:prstGeom>
          </p:spPr>
          <p:txBody>
            <a:bodyPr lIns="50800" tIns="50800" rIns="50800" bIns="50800" rtlCol="0" anchor="ctr"/>
            <a:lstStyle/>
            <a:p>
              <a:pPr algn="ctr">
                <a:lnSpc>
                  <a:spcPts val="3240"/>
                </a:lnSpc>
              </a:pPr>
              <a:r>
                <a:rPr lang="en-US" sz="2700" spc="25">
                  <a:solidFill>
                    <a:srgbClr val="000000"/>
                  </a:solidFill>
                  <a:latin typeface="TT Rounds Condensed"/>
                  <a:ea typeface="TT Rounds Condensed"/>
                  <a:cs typeface="TT Rounds Condensed"/>
                  <a:sym typeface="TT Rounds Condensed"/>
                </a:rPr>
                <a:t>Foto</a:t>
              </a:r>
            </a:p>
          </p:txBody>
        </p:sp>
      </p:grpSp>
      <p:sp>
        <p:nvSpPr>
          <p:cNvPr id="10" name="Freeform 10"/>
          <p:cNvSpPr/>
          <p:nvPr/>
        </p:nvSpPr>
        <p:spPr>
          <a:xfrm>
            <a:off x="13920934" y="517849"/>
            <a:ext cx="3794638" cy="4730622"/>
          </a:xfrm>
          <a:custGeom>
            <a:avLst/>
            <a:gdLst/>
            <a:ahLst/>
            <a:cxnLst/>
            <a:rect l="l" t="t" r="r" b="b"/>
            <a:pathLst>
              <a:path w="3794638" h="4730622">
                <a:moveTo>
                  <a:pt x="0" y="0"/>
                </a:moveTo>
                <a:lnTo>
                  <a:pt x="3794639" y="0"/>
                </a:lnTo>
                <a:lnTo>
                  <a:pt x="3794639" y="4730623"/>
                </a:lnTo>
                <a:lnTo>
                  <a:pt x="0" y="4730623"/>
                </a:lnTo>
                <a:lnTo>
                  <a:pt x="0" y="0"/>
                </a:lnTo>
                <a:close/>
              </a:path>
            </a:pathLst>
          </a:custGeom>
          <a:blipFill>
            <a:blip r:embed="rId3"/>
            <a:stretch>
              <a:fillRect t="-17442" r="-5754" b="-33366"/>
            </a:stretch>
          </a:blipFill>
        </p:spPr>
        <p:txBody>
          <a:bodyPr/>
          <a:lstStyle/>
          <a:p>
            <a:endParaRPr lang="en-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1348740" y="1318849"/>
            <a:ext cx="15590520" cy="1062609"/>
          </a:xfrm>
          <a:prstGeom prst="rect">
            <a:avLst/>
          </a:prstGeom>
        </p:spPr>
        <p:txBody>
          <a:bodyPr lIns="0" tIns="0" rIns="0" bIns="0" rtlCol="0" anchor="t">
            <a:spAutoFit/>
          </a:bodyPr>
          <a:lstStyle/>
          <a:p>
            <a:pPr algn="ctr">
              <a:lnSpc>
                <a:spcPts val="7128"/>
              </a:lnSpc>
            </a:pPr>
            <a:r>
              <a:rPr lang="en-US" sz="6600" b="1" spc="61">
                <a:solidFill>
                  <a:srgbClr val="285C9C"/>
                </a:solidFill>
                <a:latin typeface="Times New Roman Bold"/>
                <a:ea typeface="Times New Roman Bold"/>
                <a:cs typeface="Times New Roman Bold"/>
                <a:sym typeface="Times New Roman Bold"/>
              </a:rPr>
              <a:t>BAB II</a:t>
            </a:r>
          </a:p>
        </p:txBody>
      </p:sp>
      <p:sp>
        <p:nvSpPr>
          <p:cNvPr id="4" name="TextBox 4"/>
          <p:cNvSpPr txBox="1"/>
          <p:nvPr/>
        </p:nvSpPr>
        <p:spPr>
          <a:xfrm>
            <a:off x="1348740" y="2806707"/>
            <a:ext cx="15590520" cy="5020970"/>
          </a:xfrm>
          <a:prstGeom prst="rect">
            <a:avLst/>
          </a:prstGeom>
        </p:spPr>
        <p:txBody>
          <a:bodyPr lIns="0" tIns="0" rIns="0" bIns="0" rtlCol="0" anchor="t">
            <a:spAutoFit/>
          </a:bodyPr>
          <a:lstStyle/>
          <a:p>
            <a:pPr algn="just">
              <a:lnSpc>
                <a:spcPts val="4411"/>
              </a:lnSpc>
            </a:pPr>
            <a:r>
              <a:rPr lang="en-US" sz="4084" b="1" spc="38">
                <a:solidFill>
                  <a:srgbClr val="000000"/>
                </a:solidFill>
                <a:latin typeface="Times New Roman Bold"/>
                <a:ea typeface="Times New Roman Bold"/>
                <a:cs typeface="Times New Roman Bold"/>
                <a:sym typeface="Times New Roman Bold"/>
              </a:rPr>
              <a:t>Hubungan Antara SDT dan EVT</a:t>
            </a:r>
          </a:p>
          <a:p>
            <a:pPr algn="just">
              <a:lnSpc>
                <a:spcPts val="3871"/>
              </a:lnSpc>
            </a:pPr>
            <a:r>
              <a:rPr lang="en-US" sz="3585" spc="33">
                <a:solidFill>
                  <a:srgbClr val="000000"/>
                </a:solidFill>
                <a:latin typeface="Times New Roman"/>
                <a:ea typeface="Times New Roman"/>
                <a:cs typeface="Times New Roman"/>
                <a:sym typeface="Times New Roman"/>
              </a:rPr>
              <a:t>Kedua teori ini saling melengkapi dalam membangun pengalaman yang mendalam dan menyenangkan:</a:t>
            </a:r>
          </a:p>
          <a:p>
            <a:pPr marL="648797" lvl="1" indent="-324398" algn="just">
              <a:lnSpc>
                <a:spcPts val="3871"/>
              </a:lnSpc>
              <a:buFont typeface="Arial"/>
              <a:buChar char="•"/>
            </a:pPr>
            <a:r>
              <a:rPr lang="en-US" sz="3585" b="1" spc="33">
                <a:solidFill>
                  <a:srgbClr val="000000"/>
                </a:solidFill>
                <a:latin typeface="Times New Roman Bold"/>
                <a:ea typeface="Times New Roman Bold"/>
                <a:cs typeface="Times New Roman Bold"/>
                <a:sym typeface="Times New Roman Bold"/>
              </a:rPr>
              <a:t>SDT</a:t>
            </a:r>
            <a:r>
              <a:rPr lang="en-US" sz="3585" spc="33">
                <a:solidFill>
                  <a:srgbClr val="000000"/>
                </a:solidFill>
                <a:latin typeface="Times New Roman"/>
                <a:ea typeface="Times New Roman"/>
                <a:cs typeface="Times New Roman"/>
                <a:sym typeface="Times New Roman"/>
              </a:rPr>
              <a:t> fokus pada bagaimana motivasi intrinsik dapat ditingkatkan dengan memenuhi kebutuhan psikologis pemain.</a:t>
            </a:r>
          </a:p>
          <a:p>
            <a:pPr marL="648797" lvl="1" indent="-324398" algn="just">
              <a:lnSpc>
                <a:spcPts val="3871"/>
              </a:lnSpc>
              <a:buFont typeface="Arial"/>
              <a:buChar char="•"/>
            </a:pPr>
            <a:r>
              <a:rPr lang="en-US" sz="3585" b="1" spc="33">
                <a:solidFill>
                  <a:srgbClr val="000000"/>
                </a:solidFill>
                <a:latin typeface="Times New Roman Bold"/>
                <a:ea typeface="Times New Roman Bold"/>
                <a:cs typeface="Times New Roman Bold"/>
                <a:sym typeface="Times New Roman Bold"/>
              </a:rPr>
              <a:t>EVT</a:t>
            </a:r>
            <a:r>
              <a:rPr lang="en-US" sz="3585" spc="33">
                <a:solidFill>
                  <a:srgbClr val="000000"/>
                </a:solidFill>
                <a:latin typeface="Times New Roman"/>
                <a:ea typeface="Times New Roman"/>
                <a:cs typeface="Times New Roman"/>
                <a:sym typeface="Times New Roman"/>
              </a:rPr>
              <a:t> memberikan strategi bagaimana mengelola ekspektasi dan nilai tugas untuk menciptakan tujuan yang bermakna dan menarik.</a:t>
            </a:r>
          </a:p>
          <a:p>
            <a:pPr marL="648797" lvl="1" indent="-324398" algn="just">
              <a:lnSpc>
                <a:spcPts val="3871"/>
              </a:lnSpc>
            </a:pPr>
            <a:r>
              <a:rPr lang="en-US" sz="3585" spc="33">
                <a:solidFill>
                  <a:srgbClr val="000000"/>
                </a:solidFill>
                <a:latin typeface="Times New Roman"/>
                <a:ea typeface="Times New Roman"/>
                <a:cs typeface="Times New Roman"/>
                <a:sym typeface="Times New Roman"/>
              </a:rPr>
              <a:t>Dalam desain game edukasi, gabungan kedua teori ini memastikan bahwa game dapat mendukung kebutuhan psikologis siswa sambil menjaga keseimbangan antara tantangan, kesenangan, dan tujuan pembelajaran.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1348740" y="1333820"/>
            <a:ext cx="15590520" cy="910506"/>
          </a:xfrm>
          <a:prstGeom prst="rect">
            <a:avLst/>
          </a:prstGeom>
        </p:spPr>
        <p:txBody>
          <a:bodyPr lIns="0" tIns="0" rIns="0" bIns="0" rtlCol="0" anchor="t">
            <a:spAutoFit/>
          </a:bodyPr>
          <a:lstStyle/>
          <a:p>
            <a:pPr algn="ctr">
              <a:lnSpc>
                <a:spcPts val="7128"/>
              </a:lnSpc>
            </a:pPr>
            <a:r>
              <a:rPr lang="en-US" sz="6600" b="1" spc="61" dirty="0">
                <a:solidFill>
                  <a:srgbClr val="285C9C"/>
                </a:solidFill>
                <a:latin typeface="Times New Roman" panose="02020603050405020304" pitchFamily="18" charset="0"/>
                <a:ea typeface="TT Rounds Condensed Bold"/>
                <a:cs typeface="Times New Roman" panose="02020603050405020304" pitchFamily="18" charset="0"/>
                <a:sym typeface="TT Rounds Condensed Bold"/>
              </a:rPr>
              <a:t>BAB III</a:t>
            </a:r>
          </a:p>
        </p:txBody>
      </p:sp>
      <p:sp>
        <p:nvSpPr>
          <p:cNvPr id="4" name="TextBox 4"/>
          <p:cNvSpPr txBox="1"/>
          <p:nvPr/>
        </p:nvSpPr>
        <p:spPr>
          <a:xfrm>
            <a:off x="1348740" y="2703669"/>
            <a:ext cx="15590520" cy="4271010"/>
          </a:xfrm>
          <a:prstGeom prst="rect">
            <a:avLst/>
          </a:prstGeom>
        </p:spPr>
        <p:txBody>
          <a:bodyPr lIns="0" tIns="0" rIns="0" bIns="0" rtlCol="0" anchor="t">
            <a:spAutoFit/>
          </a:bodyPr>
          <a:lstStyle/>
          <a:p>
            <a:pPr algn="l">
              <a:lnSpc>
                <a:spcPts val="4536"/>
              </a:lnSpc>
            </a:pPr>
            <a:r>
              <a:rPr lang="en-US" sz="4200" b="1" spc="39">
                <a:solidFill>
                  <a:srgbClr val="000000"/>
                </a:solidFill>
                <a:latin typeface="Times New Roman Bold"/>
                <a:ea typeface="Times New Roman Bold"/>
                <a:cs typeface="Times New Roman Bold"/>
                <a:sym typeface="Times New Roman Bold"/>
              </a:rPr>
              <a:t>3.1 Objek Penelitian</a:t>
            </a:r>
          </a:p>
          <a:p>
            <a:pPr algn="just">
              <a:lnSpc>
                <a:spcPts val="4104"/>
              </a:lnSpc>
            </a:pPr>
            <a:r>
              <a:rPr lang="en-US" sz="3800" spc="35">
                <a:solidFill>
                  <a:srgbClr val="000000"/>
                </a:solidFill>
                <a:latin typeface="Times New Roman"/>
                <a:ea typeface="Times New Roman"/>
                <a:cs typeface="Times New Roman"/>
                <a:sym typeface="Times New Roman"/>
              </a:rPr>
              <a:t>Penelitian ini berfokus pada pengembangan game edukasi berbasis mobile untuk anak-anak usia dini hingga sekolah dasar. Tujuannya untuk meningkatkan kemampuan logika, pemahaman, dan daya ingat melalui pembelajaran interaktif dan teknologi gamifikasi. Penelitian ini juga membandingkan efektivitas game edukasi dengan metode pembelajaran konvensional. Guru dan siswa dilibatkan dalam wawancara dan survei untuk mengevaluasi persepsi mereka terhadap penggunaan game edukasi.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Freeform 3"/>
          <p:cNvSpPr/>
          <p:nvPr/>
        </p:nvSpPr>
        <p:spPr>
          <a:xfrm>
            <a:off x="0" y="31463"/>
            <a:ext cx="18288000" cy="10264140"/>
          </a:xfrm>
          <a:custGeom>
            <a:avLst/>
            <a:gdLst/>
            <a:ahLst/>
            <a:cxnLst/>
            <a:rect l="l" t="t" r="r" b="b"/>
            <a:pathLst>
              <a:path w="18288000" h="10264140">
                <a:moveTo>
                  <a:pt x="0" y="0"/>
                </a:moveTo>
                <a:lnTo>
                  <a:pt x="18288000" y="0"/>
                </a:lnTo>
                <a:lnTo>
                  <a:pt x="18288000" y="10264140"/>
                </a:lnTo>
                <a:lnTo>
                  <a:pt x="0" y="10264140"/>
                </a:lnTo>
                <a:lnTo>
                  <a:pt x="0" y="0"/>
                </a:lnTo>
                <a:close/>
              </a:path>
            </a:pathLst>
          </a:custGeom>
          <a:blipFill>
            <a:blip r:embed="rId3"/>
            <a:stretch>
              <a:fillRect/>
            </a:stretch>
          </a:blipFill>
        </p:spPr>
        <p:txBody>
          <a:bodyPr/>
          <a:lstStyle/>
          <a:p>
            <a:endParaRPr lang="en-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1348740" y="1318849"/>
            <a:ext cx="15590520" cy="1062609"/>
          </a:xfrm>
          <a:prstGeom prst="rect">
            <a:avLst/>
          </a:prstGeom>
        </p:spPr>
        <p:txBody>
          <a:bodyPr lIns="0" tIns="0" rIns="0" bIns="0" rtlCol="0" anchor="t">
            <a:spAutoFit/>
          </a:bodyPr>
          <a:lstStyle/>
          <a:p>
            <a:pPr algn="ctr">
              <a:lnSpc>
                <a:spcPts val="7128"/>
              </a:lnSpc>
            </a:pPr>
            <a:r>
              <a:rPr lang="en-US" sz="6600" b="1" spc="61">
                <a:solidFill>
                  <a:srgbClr val="285C9C"/>
                </a:solidFill>
                <a:latin typeface="Times New Roman Bold"/>
                <a:ea typeface="Times New Roman Bold"/>
                <a:cs typeface="Times New Roman Bold"/>
                <a:sym typeface="Times New Roman Bold"/>
              </a:rPr>
              <a:t>BAB III</a:t>
            </a:r>
          </a:p>
        </p:txBody>
      </p:sp>
      <p:sp>
        <p:nvSpPr>
          <p:cNvPr id="4" name="TextBox 4"/>
          <p:cNvSpPr txBox="1"/>
          <p:nvPr/>
        </p:nvSpPr>
        <p:spPr>
          <a:xfrm>
            <a:off x="1348740" y="2543652"/>
            <a:ext cx="15590520" cy="6104235"/>
          </a:xfrm>
          <a:prstGeom prst="rect">
            <a:avLst/>
          </a:prstGeom>
        </p:spPr>
        <p:txBody>
          <a:bodyPr lIns="0" tIns="0" rIns="0" bIns="0" rtlCol="0" anchor="t">
            <a:spAutoFit/>
          </a:bodyPr>
          <a:lstStyle/>
          <a:p>
            <a:pPr algn="just">
              <a:lnSpc>
                <a:spcPts val="3402"/>
              </a:lnSpc>
            </a:pPr>
            <a:r>
              <a:rPr lang="en-US" sz="3150" b="1" spc="29" dirty="0">
                <a:solidFill>
                  <a:srgbClr val="000000"/>
                </a:solidFill>
                <a:latin typeface="Times New Roman Bold"/>
                <a:ea typeface="Times New Roman Bold"/>
                <a:cs typeface="Times New Roman Bold"/>
                <a:sym typeface="Times New Roman Bold"/>
              </a:rPr>
              <a:t>3.2 </a:t>
            </a:r>
            <a:r>
              <a:rPr lang="en-US" sz="3150" b="1" spc="29" dirty="0" err="1">
                <a:solidFill>
                  <a:srgbClr val="000000"/>
                </a:solidFill>
                <a:latin typeface="Times New Roman Bold"/>
                <a:ea typeface="Times New Roman Bold"/>
                <a:cs typeface="Times New Roman Bold"/>
                <a:sym typeface="Times New Roman Bold"/>
              </a:rPr>
              <a:t>Metode</a:t>
            </a:r>
            <a:r>
              <a:rPr lang="en-US" sz="3150" b="1" spc="29" dirty="0">
                <a:solidFill>
                  <a:srgbClr val="000000"/>
                </a:solidFill>
                <a:latin typeface="Times New Roman Bold"/>
                <a:ea typeface="Times New Roman Bold"/>
                <a:cs typeface="Times New Roman Bold"/>
                <a:sym typeface="Times New Roman Bold"/>
              </a:rPr>
              <a:t> </a:t>
            </a:r>
            <a:r>
              <a:rPr lang="en-US" sz="3150" b="1" spc="29" dirty="0" err="1">
                <a:solidFill>
                  <a:srgbClr val="000000"/>
                </a:solidFill>
                <a:latin typeface="Times New Roman Bold"/>
                <a:ea typeface="Times New Roman Bold"/>
                <a:cs typeface="Times New Roman Bold"/>
                <a:sym typeface="Times New Roman Bold"/>
              </a:rPr>
              <a:t>Penelitian</a:t>
            </a:r>
            <a:endParaRPr lang="en-US" sz="3150" b="1" spc="29" dirty="0">
              <a:solidFill>
                <a:srgbClr val="000000"/>
              </a:solidFill>
              <a:latin typeface="Times New Roman Bold"/>
              <a:ea typeface="Times New Roman Bold"/>
              <a:cs typeface="Times New Roman Bold"/>
              <a:sym typeface="Times New Roman Bold"/>
            </a:endParaRPr>
          </a:p>
          <a:p>
            <a:pPr algn="just">
              <a:lnSpc>
                <a:spcPts val="3402"/>
              </a:lnSpc>
            </a:pP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Metode</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penelitian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menggunakan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b="1" spc="29"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Game Development Life Cycle (GDLC)</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yang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terdiri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dari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lima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tahap</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570071" lvl="1" indent="-285036" algn="just">
              <a:lnSpc>
                <a:spcPts val="3402"/>
              </a:lnSpc>
              <a:buAutoNum type="arabicPeriod"/>
            </a:pPr>
            <a:r>
              <a:rPr lang="en-US" sz="3150" b="1" spc="29"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Inisiasi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merumuskan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tujuan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edukatif</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seperti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meningkatkan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logika</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dan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daya</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ingat</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anak</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dengan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elemen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permainan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seperti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puzzle dan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aktivitas</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menyusun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gambar</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570071" lvl="1" indent="-285036" algn="just">
              <a:lnSpc>
                <a:spcPts val="3402"/>
              </a:lnSpc>
              <a:buAutoNum type="arabicPeriod"/>
            </a:pPr>
            <a:r>
              <a:rPr lang="en-US" sz="3150" b="1" spc="29"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Pra-Produksi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mendesain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i="1" spc="29" dirty="0">
                <a:solidFill>
                  <a:srgbClr val="000000"/>
                </a:solidFill>
                <a:latin typeface="Times New Roman" panose="02020603050405020304" pitchFamily="18" charset="0"/>
                <a:ea typeface="Times New Roman Italics"/>
                <a:cs typeface="Times New Roman" panose="02020603050405020304" pitchFamily="18" charset="0"/>
                <a:sym typeface="Times New Roman Italics"/>
              </a:rPr>
              <a:t>visual prototype </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dan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elemen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permainan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yang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ramah</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anak</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seperti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karakter</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dan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suara</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edukatif</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570071" lvl="1" indent="-285036" algn="just">
              <a:lnSpc>
                <a:spcPts val="3402"/>
              </a:lnSpc>
              <a:buAutoNum type="arabicPeriod"/>
            </a:pPr>
            <a:r>
              <a:rPr lang="en-US" sz="3150" b="1" spc="29"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Produksi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membuat</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elemen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inti game,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seperti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grafis</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animasi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dan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interaksi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yang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mendukung</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pembelajaran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570071" lvl="1" indent="-285036" algn="just">
              <a:lnSpc>
                <a:spcPts val="3402"/>
              </a:lnSpc>
              <a:buAutoNum type="arabicPeriod"/>
            </a:pPr>
            <a:r>
              <a:rPr lang="en-US" sz="3150" b="1" spc="29"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Pengujian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menguji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fitur</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game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untuk</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memastikan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semua</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elemen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berjalan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dengan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baik</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dan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sesuai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kebutuhan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570071" lvl="1" indent="-285036" algn="just">
              <a:lnSpc>
                <a:spcPts val="3402"/>
              </a:lnSpc>
              <a:buAutoNum type="arabicPeriod"/>
            </a:pPr>
            <a:r>
              <a:rPr lang="en-US" sz="3150" b="1" spc="29"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Beta Testing</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melakukan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pengujian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langsung</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dengan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anak-anak</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untuk</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mengumpulkan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umpan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balik</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guna</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memperbaiki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game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sebelum</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peluncuran</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3150" spc="29" dirty="0" err="1">
                <a:solidFill>
                  <a:srgbClr val="000000"/>
                </a:solidFill>
                <a:latin typeface="Times New Roman" panose="02020603050405020304" pitchFamily="18" charset="0"/>
                <a:ea typeface="Times New Roman"/>
                <a:cs typeface="Times New Roman" panose="02020603050405020304" pitchFamily="18" charset="0"/>
                <a:sym typeface="Times New Roman"/>
              </a:rPr>
              <a:t>resmi</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570071" lvl="1" indent="-285036" algn="just">
              <a:lnSpc>
                <a:spcPts val="3402"/>
              </a:lnSpc>
              <a:buAutoNum type="arabicPeriod"/>
            </a:pPr>
            <a:r>
              <a:rPr lang="en-US" sz="3150" b="1" spc="29" dirty="0">
                <a:solidFill>
                  <a:srgbClr val="000000"/>
                </a:solidFill>
                <a:latin typeface="Times New Roman" panose="02020603050405020304" pitchFamily="18" charset="0"/>
                <a:ea typeface="Times New Roman"/>
                <a:cs typeface="Times New Roman" panose="02020603050405020304" pitchFamily="18" charset="0"/>
                <a:sym typeface="Times New Roman"/>
              </a:rPr>
              <a:t>Release</a:t>
            </a:r>
            <a:r>
              <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D" sz="3200" dirty="0">
                <a:latin typeface="Times New Roman" panose="02020603050405020304" pitchFamily="18" charset="0"/>
                <a:cs typeface="Times New Roman" panose="02020603050405020304" pitchFamily="18" charset="0"/>
              </a:rPr>
              <a:t>game </a:t>
            </a:r>
            <a:r>
              <a:rPr lang="en-ID" sz="3200" dirty="0" err="1">
                <a:latin typeface="Times New Roman" panose="02020603050405020304" pitchFamily="18" charset="0"/>
                <a:cs typeface="Times New Roman" panose="02020603050405020304" pitchFamily="18" charset="0"/>
              </a:rPr>
              <a:t>edukasi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diluncurkan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secara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resmi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kepada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pengguna</a:t>
            </a:r>
            <a:r>
              <a:rPr lang="en-ID" sz="3200" dirty="0">
                <a:latin typeface="Times New Roman" panose="02020603050405020304" pitchFamily="18" charset="0"/>
                <a:cs typeface="Times New Roman" panose="02020603050405020304" pitchFamily="18" charset="0"/>
              </a:rPr>
              <a:t>.</a:t>
            </a:r>
            <a:endParaRPr lang="en-US" sz="3150" spc="29"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1348740" y="1318849"/>
            <a:ext cx="15590520" cy="1062609"/>
          </a:xfrm>
          <a:prstGeom prst="rect">
            <a:avLst/>
          </a:prstGeom>
        </p:spPr>
        <p:txBody>
          <a:bodyPr lIns="0" tIns="0" rIns="0" bIns="0" rtlCol="0" anchor="t">
            <a:spAutoFit/>
          </a:bodyPr>
          <a:lstStyle/>
          <a:p>
            <a:pPr algn="ctr">
              <a:lnSpc>
                <a:spcPts val="7128"/>
              </a:lnSpc>
            </a:pPr>
            <a:r>
              <a:rPr lang="en-US" sz="6600" b="1" spc="61">
                <a:solidFill>
                  <a:srgbClr val="285C9C"/>
                </a:solidFill>
                <a:latin typeface="Times New Roman Bold"/>
                <a:ea typeface="Times New Roman Bold"/>
                <a:cs typeface="Times New Roman Bold"/>
                <a:sym typeface="Times New Roman Bold"/>
              </a:rPr>
              <a:t>BAB III</a:t>
            </a:r>
          </a:p>
        </p:txBody>
      </p:sp>
      <p:sp>
        <p:nvSpPr>
          <p:cNvPr id="4" name="TextBox 4"/>
          <p:cNvSpPr txBox="1"/>
          <p:nvPr/>
        </p:nvSpPr>
        <p:spPr>
          <a:xfrm>
            <a:off x="1348740" y="2703669"/>
            <a:ext cx="15590520" cy="6018905"/>
          </a:xfrm>
          <a:prstGeom prst="rect">
            <a:avLst/>
          </a:prstGeom>
        </p:spPr>
        <p:txBody>
          <a:bodyPr lIns="0" tIns="0" rIns="0" bIns="0" rtlCol="0" anchor="t">
            <a:spAutoFit/>
          </a:bodyPr>
          <a:lstStyle/>
          <a:p>
            <a:pPr algn="just">
              <a:lnSpc>
                <a:spcPts val="3613"/>
              </a:lnSpc>
            </a:pPr>
            <a:r>
              <a:rPr lang="en-US" sz="3254" b="1" spc="30" dirty="0">
                <a:solidFill>
                  <a:srgbClr val="000000"/>
                </a:solidFill>
                <a:latin typeface="Times New Roman Bold"/>
                <a:ea typeface="Times New Roman Bold"/>
                <a:cs typeface="Times New Roman Bold"/>
                <a:sym typeface="Times New Roman Bold"/>
              </a:rPr>
              <a:t>Kesimpulan </a:t>
            </a:r>
            <a:r>
              <a:rPr lang="en-US" sz="3254" b="1" spc="30" dirty="0" err="1">
                <a:solidFill>
                  <a:srgbClr val="000000"/>
                </a:solidFill>
                <a:latin typeface="Times New Roman Bold"/>
                <a:ea typeface="Times New Roman Bold"/>
                <a:cs typeface="Times New Roman Bold"/>
                <a:sym typeface="Times New Roman Bold"/>
              </a:rPr>
              <a:t>dari</a:t>
            </a:r>
            <a:r>
              <a:rPr lang="en-US" sz="3254" b="1" spc="30" dirty="0">
                <a:solidFill>
                  <a:srgbClr val="000000"/>
                </a:solidFill>
                <a:latin typeface="Times New Roman Bold"/>
                <a:ea typeface="Times New Roman Bold"/>
                <a:cs typeface="Times New Roman Bold"/>
                <a:sym typeface="Times New Roman Bold"/>
              </a:rPr>
              <a:t> </a:t>
            </a:r>
            <a:r>
              <a:rPr lang="en-US" sz="3254" b="1" spc="30" dirty="0" err="1">
                <a:solidFill>
                  <a:srgbClr val="000000"/>
                </a:solidFill>
                <a:latin typeface="Times New Roman Bold"/>
                <a:ea typeface="Times New Roman Bold"/>
                <a:cs typeface="Times New Roman Bold"/>
                <a:sym typeface="Times New Roman Bold"/>
              </a:rPr>
              <a:t>Wawancara</a:t>
            </a:r>
            <a:r>
              <a:rPr lang="en-US" sz="3254" b="1" spc="30" dirty="0">
                <a:solidFill>
                  <a:srgbClr val="000000"/>
                </a:solidFill>
                <a:latin typeface="Times New Roman Bold"/>
                <a:ea typeface="Times New Roman Bold"/>
                <a:cs typeface="Times New Roman Bold"/>
                <a:sym typeface="Times New Roman Bold"/>
              </a:rPr>
              <a:t> Guru:</a:t>
            </a:r>
          </a:p>
          <a:p>
            <a:pPr marL="589074" lvl="1" indent="-294537" algn="just">
              <a:lnSpc>
                <a:spcPts val="3613"/>
              </a:lnSpc>
              <a:buFont typeface="Arial"/>
              <a:buChar char="•"/>
            </a:pPr>
            <a:r>
              <a:rPr lang="en-US" sz="3254" b="1" spc="30" dirty="0" err="1">
                <a:solidFill>
                  <a:srgbClr val="000000"/>
                </a:solidFill>
                <a:latin typeface="Times New Roman Bold"/>
                <a:ea typeface="Times New Roman Bold"/>
                <a:cs typeface="Times New Roman Bold"/>
                <a:sym typeface="Times New Roman Bold"/>
              </a:rPr>
              <a:t>Pentingnya</a:t>
            </a:r>
            <a:r>
              <a:rPr lang="en-US" sz="3254" b="1" spc="30" dirty="0">
                <a:solidFill>
                  <a:srgbClr val="000000"/>
                </a:solidFill>
                <a:latin typeface="Times New Roman Bold"/>
                <a:ea typeface="Times New Roman Bold"/>
                <a:cs typeface="Times New Roman Bold"/>
                <a:sym typeface="Times New Roman Bold"/>
              </a:rPr>
              <a:t> Game </a:t>
            </a:r>
            <a:r>
              <a:rPr lang="en-US" sz="3254" b="1" spc="30" dirty="0" err="1">
                <a:solidFill>
                  <a:srgbClr val="000000"/>
                </a:solidFill>
                <a:latin typeface="Times New Roman Bold"/>
                <a:ea typeface="Times New Roman Bold"/>
                <a:cs typeface="Times New Roman Bold"/>
                <a:sym typeface="Times New Roman Bold"/>
              </a:rPr>
              <a:t>Edukasi</a:t>
            </a:r>
            <a:endParaRPr lang="en-US" sz="3254" b="1" spc="30" dirty="0">
              <a:solidFill>
                <a:srgbClr val="000000"/>
              </a:solidFill>
              <a:latin typeface="Times New Roman Bold"/>
              <a:ea typeface="Times New Roman Bold"/>
              <a:cs typeface="Times New Roman Bold"/>
              <a:sym typeface="Times New Roman Bold"/>
            </a:endParaRPr>
          </a:p>
          <a:p>
            <a:pPr marL="589074" lvl="1" indent="-294537" algn="just">
              <a:lnSpc>
                <a:spcPts val="3613"/>
              </a:lnSpc>
            </a:pP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Penekanan</a:t>
            </a:r>
            <a:r>
              <a:rPr lang="en-US" sz="3254" spc="30" dirty="0">
                <a:solidFill>
                  <a:srgbClr val="000000"/>
                </a:solidFill>
                <a:latin typeface="Times New Roman"/>
                <a:ea typeface="Times New Roman"/>
                <a:cs typeface="Times New Roman"/>
                <a:sym typeface="Times New Roman"/>
              </a:rPr>
              <a:t> pada </a:t>
            </a:r>
            <a:r>
              <a:rPr lang="en-US" sz="3254" spc="30" dirty="0" err="1">
                <a:solidFill>
                  <a:srgbClr val="000000"/>
                </a:solidFill>
                <a:latin typeface="Times New Roman"/>
                <a:ea typeface="Times New Roman"/>
                <a:cs typeface="Times New Roman"/>
                <a:sym typeface="Times New Roman"/>
              </a:rPr>
              <a:t>bagaimana</a:t>
            </a:r>
            <a:r>
              <a:rPr lang="en-US" sz="3254" spc="30" dirty="0">
                <a:solidFill>
                  <a:srgbClr val="000000"/>
                </a:solidFill>
                <a:latin typeface="Times New Roman"/>
                <a:ea typeface="Times New Roman"/>
                <a:cs typeface="Times New Roman"/>
                <a:sym typeface="Times New Roman"/>
              </a:rPr>
              <a:t> game </a:t>
            </a:r>
            <a:r>
              <a:rPr lang="en-US" sz="3254" spc="30" dirty="0" err="1">
                <a:solidFill>
                  <a:srgbClr val="000000"/>
                </a:solidFill>
                <a:latin typeface="Times New Roman"/>
                <a:ea typeface="Times New Roman"/>
                <a:cs typeface="Times New Roman"/>
                <a:sym typeface="Times New Roman"/>
              </a:rPr>
              <a:t>edukasi</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bisa</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meningkatkan</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motivasi</a:t>
            </a:r>
            <a:r>
              <a:rPr lang="en-US" sz="3254" spc="30" dirty="0">
                <a:solidFill>
                  <a:srgbClr val="000000"/>
                </a:solidFill>
                <a:latin typeface="Times New Roman"/>
                <a:ea typeface="Times New Roman"/>
                <a:cs typeface="Times New Roman"/>
                <a:sym typeface="Times New Roman"/>
              </a:rPr>
              <a:t> dan </a:t>
            </a:r>
            <a:r>
              <a:rPr lang="en-US" sz="3254" spc="30" dirty="0" err="1">
                <a:solidFill>
                  <a:srgbClr val="000000"/>
                </a:solidFill>
                <a:latin typeface="Times New Roman"/>
                <a:ea typeface="Times New Roman"/>
                <a:cs typeface="Times New Roman"/>
                <a:sym typeface="Times New Roman"/>
              </a:rPr>
              <a:t>keterlibatan</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siswa</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dalam</a:t>
            </a:r>
            <a:r>
              <a:rPr lang="en-US" sz="3254" spc="30" dirty="0">
                <a:solidFill>
                  <a:srgbClr val="000000"/>
                </a:solidFill>
                <a:latin typeface="Times New Roman"/>
                <a:ea typeface="Times New Roman"/>
                <a:cs typeface="Times New Roman"/>
                <a:sym typeface="Times New Roman"/>
              </a:rPr>
              <a:t> proses </a:t>
            </a:r>
            <a:r>
              <a:rPr lang="en-US" sz="3254" spc="30" dirty="0" err="1">
                <a:solidFill>
                  <a:srgbClr val="000000"/>
                </a:solidFill>
                <a:latin typeface="Times New Roman"/>
                <a:ea typeface="Times New Roman"/>
                <a:cs typeface="Times New Roman"/>
                <a:sym typeface="Times New Roman"/>
              </a:rPr>
              <a:t>pembelajaran</a:t>
            </a:r>
            <a:r>
              <a:rPr lang="en-US" sz="3254" spc="30" dirty="0">
                <a:solidFill>
                  <a:srgbClr val="000000"/>
                </a:solidFill>
                <a:latin typeface="Times New Roman"/>
                <a:ea typeface="Times New Roman"/>
                <a:cs typeface="Times New Roman"/>
                <a:sym typeface="Times New Roman"/>
              </a:rPr>
              <a:t>.</a:t>
            </a:r>
          </a:p>
          <a:p>
            <a:pPr marL="589074" lvl="1" indent="-294537" algn="just">
              <a:lnSpc>
                <a:spcPts val="3613"/>
              </a:lnSpc>
              <a:buFont typeface="Arial"/>
              <a:buChar char="•"/>
            </a:pPr>
            <a:r>
              <a:rPr lang="en-US" sz="3254" b="1" spc="30" dirty="0" err="1">
                <a:solidFill>
                  <a:srgbClr val="000000"/>
                </a:solidFill>
                <a:latin typeface="Times New Roman Bold"/>
                <a:ea typeface="Times New Roman Bold"/>
                <a:cs typeface="Times New Roman Bold"/>
                <a:sym typeface="Times New Roman Bold"/>
              </a:rPr>
              <a:t>Tantangan</a:t>
            </a:r>
            <a:r>
              <a:rPr lang="en-US" sz="3254" b="1" spc="30" dirty="0">
                <a:solidFill>
                  <a:srgbClr val="000000"/>
                </a:solidFill>
                <a:latin typeface="Times New Roman Bold"/>
                <a:ea typeface="Times New Roman Bold"/>
                <a:cs typeface="Times New Roman Bold"/>
                <a:sym typeface="Times New Roman Bold"/>
              </a:rPr>
              <a:t> dan </a:t>
            </a:r>
            <a:r>
              <a:rPr lang="en-US" sz="3254" b="1" spc="30" dirty="0" err="1">
                <a:solidFill>
                  <a:srgbClr val="000000"/>
                </a:solidFill>
                <a:latin typeface="Times New Roman Bold"/>
                <a:ea typeface="Times New Roman Bold"/>
                <a:cs typeface="Times New Roman Bold"/>
                <a:sym typeface="Times New Roman Bold"/>
              </a:rPr>
              <a:t>Hambatan</a:t>
            </a:r>
            <a:endParaRPr lang="en-US" sz="3254" b="1" spc="30" dirty="0">
              <a:solidFill>
                <a:srgbClr val="000000"/>
              </a:solidFill>
              <a:latin typeface="Times New Roman Bold"/>
              <a:ea typeface="Times New Roman Bold"/>
              <a:cs typeface="Times New Roman Bold"/>
              <a:sym typeface="Times New Roman Bold"/>
            </a:endParaRPr>
          </a:p>
          <a:p>
            <a:pPr marL="589074" lvl="1" indent="-294537" algn="just">
              <a:lnSpc>
                <a:spcPts val="3613"/>
              </a:lnSpc>
            </a:pP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Penekanan</a:t>
            </a:r>
            <a:r>
              <a:rPr lang="en-US" sz="3254" spc="30" dirty="0">
                <a:solidFill>
                  <a:srgbClr val="000000"/>
                </a:solidFill>
                <a:latin typeface="Times New Roman"/>
                <a:ea typeface="Times New Roman"/>
                <a:cs typeface="Times New Roman"/>
                <a:sym typeface="Times New Roman"/>
              </a:rPr>
              <a:t> pada </a:t>
            </a:r>
            <a:r>
              <a:rPr lang="en-US" sz="3254" spc="30" dirty="0" err="1">
                <a:solidFill>
                  <a:srgbClr val="000000"/>
                </a:solidFill>
                <a:latin typeface="Times New Roman"/>
                <a:ea typeface="Times New Roman"/>
                <a:cs typeface="Times New Roman"/>
                <a:sym typeface="Times New Roman"/>
              </a:rPr>
              <a:t>tantangan</a:t>
            </a:r>
            <a:r>
              <a:rPr lang="en-US" sz="3254" spc="30" dirty="0">
                <a:solidFill>
                  <a:srgbClr val="000000"/>
                </a:solidFill>
                <a:latin typeface="Times New Roman"/>
                <a:ea typeface="Times New Roman"/>
                <a:cs typeface="Times New Roman"/>
                <a:sym typeface="Times New Roman"/>
              </a:rPr>
              <a:t> yang </a:t>
            </a:r>
            <a:r>
              <a:rPr lang="en-US" sz="3254" spc="30" dirty="0" err="1">
                <a:solidFill>
                  <a:srgbClr val="000000"/>
                </a:solidFill>
                <a:latin typeface="Times New Roman"/>
                <a:ea typeface="Times New Roman"/>
                <a:cs typeface="Times New Roman"/>
                <a:sym typeface="Times New Roman"/>
              </a:rPr>
              <a:t>dihadapi</a:t>
            </a:r>
            <a:r>
              <a:rPr lang="en-US" sz="3254" spc="30" dirty="0">
                <a:solidFill>
                  <a:srgbClr val="000000"/>
                </a:solidFill>
                <a:latin typeface="Times New Roman"/>
                <a:ea typeface="Times New Roman"/>
                <a:cs typeface="Times New Roman"/>
                <a:sym typeface="Times New Roman"/>
              </a:rPr>
              <a:t> guru </a:t>
            </a:r>
            <a:r>
              <a:rPr lang="en-US" sz="3254" spc="30" dirty="0" err="1">
                <a:solidFill>
                  <a:srgbClr val="000000"/>
                </a:solidFill>
                <a:latin typeface="Times New Roman"/>
                <a:ea typeface="Times New Roman"/>
                <a:cs typeface="Times New Roman"/>
                <a:sym typeface="Times New Roman"/>
              </a:rPr>
              <a:t>dalam</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mengintegrasikan</a:t>
            </a:r>
            <a:r>
              <a:rPr lang="en-US" sz="3254" spc="30" dirty="0">
                <a:solidFill>
                  <a:srgbClr val="000000"/>
                </a:solidFill>
                <a:latin typeface="Times New Roman"/>
                <a:ea typeface="Times New Roman"/>
                <a:cs typeface="Times New Roman"/>
                <a:sym typeface="Times New Roman"/>
              </a:rPr>
              <a:t> game </a:t>
            </a:r>
            <a:r>
              <a:rPr lang="en-US" sz="3254" spc="30" dirty="0" err="1">
                <a:solidFill>
                  <a:srgbClr val="000000"/>
                </a:solidFill>
                <a:latin typeface="Times New Roman"/>
                <a:ea typeface="Times New Roman"/>
                <a:cs typeface="Times New Roman"/>
                <a:sym typeface="Times New Roman"/>
              </a:rPr>
              <a:t>edukasi</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serta</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bagaimana</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cara</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menghadapinya</a:t>
            </a:r>
            <a:r>
              <a:rPr lang="en-US" sz="3254" spc="30" dirty="0">
                <a:solidFill>
                  <a:srgbClr val="000000"/>
                </a:solidFill>
                <a:latin typeface="Times New Roman"/>
                <a:ea typeface="Times New Roman"/>
                <a:cs typeface="Times New Roman"/>
                <a:sym typeface="Times New Roman"/>
              </a:rPr>
              <a:t>.</a:t>
            </a:r>
          </a:p>
          <a:p>
            <a:pPr marL="589074" lvl="1" indent="-294537" algn="just">
              <a:lnSpc>
                <a:spcPts val="3613"/>
              </a:lnSpc>
              <a:buFont typeface="Arial"/>
              <a:buChar char="•"/>
            </a:pPr>
            <a:r>
              <a:rPr lang="en-US" sz="3254" b="1" spc="30" dirty="0">
                <a:solidFill>
                  <a:srgbClr val="000000"/>
                </a:solidFill>
                <a:latin typeface="Times New Roman Bold"/>
                <a:ea typeface="Times New Roman Bold"/>
                <a:cs typeface="Times New Roman Bold"/>
                <a:sym typeface="Times New Roman Bold"/>
              </a:rPr>
              <a:t>Peran Guru</a:t>
            </a:r>
          </a:p>
          <a:p>
            <a:pPr marL="589074" lvl="1" indent="-294537" algn="just">
              <a:lnSpc>
                <a:spcPts val="3613"/>
              </a:lnSpc>
            </a:pP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Fokus</a:t>
            </a:r>
            <a:r>
              <a:rPr lang="en-US" sz="3254" spc="30" dirty="0">
                <a:solidFill>
                  <a:srgbClr val="000000"/>
                </a:solidFill>
                <a:latin typeface="Times New Roman"/>
                <a:ea typeface="Times New Roman"/>
                <a:cs typeface="Times New Roman"/>
                <a:sym typeface="Times New Roman"/>
              </a:rPr>
              <a:t> pada </a:t>
            </a:r>
            <a:r>
              <a:rPr lang="en-US" sz="3254" spc="30" dirty="0" err="1">
                <a:solidFill>
                  <a:srgbClr val="000000"/>
                </a:solidFill>
                <a:latin typeface="Times New Roman"/>
                <a:ea typeface="Times New Roman"/>
                <a:cs typeface="Times New Roman"/>
                <a:sym typeface="Times New Roman"/>
              </a:rPr>
              <a:t>bagaimana</a:t>
            </a:r>
            <a:r>
              <a:rPr lang="en-US" sz="3254" spc="30" dirty="0">
                <a:solidFill>
                  <a:srgbClr val="000000"/>
                </a:solidFill>
                <a:latin typeface="Times New Roman"/>
                <a:ea typeface="Times New Roman"/>
                <a:cs typeface="Times New Roman"/>
                <a:sym typeface="Times New Roman"/>
              </a:rPr>
              <a:t> guru </a:t>
            </a:r>
            <a:r>
              <a:rPr lang="en-US" sz="3254" spc="30" dirty="0" err="1">
                <a:solidFill>
                  <a:srgbClr val="000000"/>
                </a:solidFill>
                <a:latin typeface="Times New Roman"/>
                <a:ea typeface="Times New Roman"/>
                <a:cs typeface="Times New Roman"/>
                <a:sym typeface="Times New Roman"/>
              </a:rPr>
              <a:t>bisa</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memanfaatkan</a:t>
            </a:r>
            <a:r>
              <a:rPr lang="en-US" sz="3254" spc="30" dirty="0">
                <a:solidFill>
                  <a:srgbClr val="000000"/>
                </a:solidFill>
                <a:latin typeface="Times New Roman"/>
                <a:ea typeface="Times New Roman"/>
                <a:cs typeface="Times New Roman"/>
                <a:sym typeface="Times New Roman"/>
              </a:rPr>
              <a:t> game </a:t>
            </a:r>
            <a:r>
              <a:rPr lang="en-US" sz="3254" spc="30" dirty="0" err="1">
                <a:solidFill>
                  <a:srgbClr val="000000"/>
                </a:solidFill>
                <a:latin typeface="Times New Roman"/>
                <a:ea typeface="Times New Roman"/>
                <a:cs typeface="Times New Roman"/>
                <a:sym typeface="Times New Roman"/>
              </a:rPr>
              <a:t>edukasi</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dengan</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tepat</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baik</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dalam</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pemilihan</a:t>
            </a:r>
            <a:r>
              <a:rPr lang="en-US" sz="3254" spc="30" dirty="0">
                <a:solidFill>
                  <a:srgbClr val="000000"/>
                </a:solidFill>
                <a:latin typeface="Times New Roman"/>
                <a:ea typeface="Times New Roman"/>
                <a:cs typeface="Times New Roman"/>
                <a:sym typeface="Times New Roman"/>
              </a:rPr>
              <a:t> game </a:t>
            </a:r>
            <a:r>
              <a:rPr lang="en-US" sz="3254" spc="30" dirty="0" err="1">
                <a:solidFill>
                  <a:srgbClr val="000000"/>
                </a:solidFill>
                <a:latin typeface="Times New Roman"/>
                <a:ea typeface="Times New Roman"/>
                <a:cs typeface="Times New Roman"/>
                <a:sym typeface="Times New Roman"/>
              </a:rPr>
              <a:t>maupun</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dalam</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pengawasan</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penggunaannya</a:t>
            </a:r>
            <a:r>
              <a:rPr lang="en-US" sz="3254" spc="30" dirty="0">
                <a:solidFill>
                  <a:srgbClr val="000000"/>
                </a:solidFill>
                <a:latin typeface="Times New Roman"/>
                <a:ea typeface="Times New Roman"/>
                <a:cs typeface="Times New Roman"/>
                <a:sym typeface="Times New Roman"/>
              </a:rPr>
              <a:t>.</a:t>
            </a:r>
          </a:p>
          <a:p>
            <a:pPr marL="589074" lvl="1" indent="-294537" algn="just">
              <a:lnSpc>
                <a:spcPts val="3613"/>
              </a:lnSpc>
              <a:buFont typeface="Arial"/>
              <a:buChar char="•"/>
            </a:pPr>
            <a:r>
              <a:rPr lang="en-US" sz="3254" b="1" spc="30" dirty="0" err="1">
                <a:solidFill>
                  <a:srgbClr val="000000"/>
                </a:solidFill>
                <a:latin typeface="Times New Roman Bold"/>
                <a:ea typeface="Times New Roman Bold"/>
                <a:cs typeface="Times New Roman Bold"/>
                <a:sym typeface="Times New Roman Bold"/>
              </a:rPr>
              <a:t>Keseimbangan</a:t>
            </a:r>
            <a:r>
              <a:rPr lang="en-US" sz="3254" b="1" spc="30" dirty="0">
                <a:solidFill>
                  <a:srgbClr val="000000"/>
                </a:solidFill>
                <a:latin typeface="Times New Roman Bold"/>
                <a:ea typeface="Times New Roman Bold"/>
                <a:cs typeface="Times New Roman Bold"/>
                <a:sym typeface="Times New Roman Bold"/>
              </a:rPr>
              <a:t> </a:t>
            </a:r>
            <a:r>
              <a:rPr lang="en-US" sz="3254" b="1" spc="30" dirty="0" err="1">
                <a:solidFill>
                  <a:srgbClr val="000000"/>
                </a:solidFill>
                <a:latin typeface="Times New Roman Bold"/>
                <a:ea typeface="Times New Roman Bold"/>
                <a:cs typeface="Times New Roman Bold"/>
                <a:sym typeface="Times New Roman Bold"/>
              </a:rPr>
              <a:t>Belajar</a:t>
            </a:r>
            <a:r>
              <a:rPr lang="en-US" sz="3254" b="1" spc="30" dirty="0">
                <a:solidFill>
                  <a:srgbClr val="000000"/>
                </a:solidFill>
                <a:latin typeface="Times New Roman Bold"/>
                <a:ea typeface="Times New Roman Bold"/>
                <a:cs typeface="Times New Roman Bold"/>
                <a:sym typeface="Times New Roman Bold"/>
              </a:rPr>
              <a:t> dan </a:t>
            </a:r>
            <a:r>
              <a:rPr lang="en-US" sz="3254" b="1" spc="30" dirty="0" err="1">
                <a:solidFill>
                  <a:srgbClr val="000000"/>
                </a:solidFill>
                <a:latin typeface="Times New Roman Bold"/>
                <a:ea typeface="Times New Roman Bold"/>
                <a:cs typeface="Times New Roman Bold"/>
                <a:sym typeface="Times New Roman Bold"/>
              </a:rPr>
              <a:t>Bermain</a:t>
            </a:r>
            <a:endParaRPr lang="en-US" sz="3254" b="1" spc="30" dirty="0">
              <a:solidFill>
                <a:srgbClr val="000000"/>
              </a:solidFill>
              <a:latin typeface="Times New Roman Bold"/>
              <a:ea typeface="Times New Roman Bold"/>
              <a:cs typeface="Times New Roman Bold"/>
              <a:sym typeface="Times New Roman Bold"/>
            </a:endParaRPr>
          </a:p>
          <a:p>
            <a:pPr marL="589074" lvl="1" indent="-294537" algn="just">
              <a:lnSpc>
                <a:spcPts val="3613"/>
              </a:lnSpc>
            </a:pP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Penekanan</a:t>
            </a:r>
            <a:r>
              <a:rPr lang="en-US" sz="3254" spc="30" dirty="0">
                <a:solidFill>
                  <a:srgbClr val="000000"/>
                </a:solidFill>
                <a:latin typeface="Times New Roman"/>
                <a:ea typeface="Times New Roman"/>
                <a:cs typeface="Times New Roman"/>
                <a:sym typeface="Times New Roman"/>
              </a:rPr>
              <a:t> pada </a:t>
            </a:r>
            <a:r>
              <a:rPr lang="en-US" sz="3254" spc="30" dirty="0" err="1">
                <a:solidFill>
                  <a:srgbClr val="000000"/>
                </a:solidFill>
                <a:latin typeface="Times New Roman"/>
                <a:ea typeface="Times New Roman"/>
                <a:cs typeface="Times New Roman"/>
                <a:sym typeface="Times New Roman"/>
              </a:rPr>
              <a:t>bagaimana</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menjaga</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keseimbangan</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antara</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pembelajaran</a:t>
            </a:r>
            <a:r>
              <a:rPr lang="en-US" sz="3254" spc="30" dirty="0">
                <a:solidFill>
                  <a:srgbClr val="000000"/>
                </a:solidFill>
                <a:latin typeface="Times New Roman"/>
                <a:ea typeface="Times New Roman"/>
                <a:cs typeface="Times New Roman"/>
                <a:sym typeface="Times New Roman"/>
              </a:rPr>
              <a:t> dan </a:t>
            </a:r>
            <a:r>
              <a:rPr lang="en-US" sz="3254" spc="30" dirty="0" err="1">
                <a:solidFill>
                  <a:srgbClr val="000000"/>
                </a:solidFill>
                <a:latin typeface="Times New Roman"/>
                <a:ea typeface="Times New Roman"/>
                <a:cs typeface="Times New Roman"/>
                <a:sym typeface="Times New Roman"/>
              </a:rPr>
              <a:t>hiburan</a:t>
            </a:r>
            <a:r>
              <a:rPr lang="en-US" sz="3254" spc="30" dirty="0">
                <a:solidFill>
                  <a:srgbClr val="000000"/>
                </a:solidFill>
                <a:latin typeface="Times New Roman"/>
                <a:ea typeface="Times New Roman"/>
                <a:cs typeface="Times New Roman"/>
                <a:sym typeface="Times New Roman"/>
              </a:rPr>
              <a:t> </a:t>
            </a:r>
            <a:r>
              <a:rPr lang="en-US" sz="3254" spc="30" dirty="0" err="1">
                <a:solidFill>
                  <a:srgbClr val="000000"/>
                </a:solidFill>
                <a:latin typeface="Times New Roman"/>
                <a:ea typeface="Times New Roman"/>
                <a:cs typeface="Times New Roman"/>
                <a:sym typeface="Times New Roman"/>
              </a:rPr>
              <a:t>dalam</a:t>
            </a:r>
            <a:r>
              <a:rPr lang="en-US" sz="3254" spc="30" dirty="0">
                <a:solidFill>
                  <a:srgbClr val="000000"/>
                </a:solidFill>
                <a:latin typeface="Times New Roman"/>
                <a:ea typeface="Times New Roman"/>
                <a:cs typeface="Times New Roman"/>
                <a:sym typeface="Times New Roman"/>
              </a:rPr>
              <a:t> game </a:t>
            </a:r>
            <a:r>
              <a:rPr lang="en-US" sz="3254" spc="30" dirty="0" err="1">
                <a:solidFill>
                  <a:srgbClr val="000000"/>
                </a:solidFill>
                <a:latin typeface="Times New Roman"/>
                <a:ea typeface="Times New Roman"/>
                <a:cs typeface="Times New Roman"/>
                <a:sym typeface="Times New Roman"/>
              </a:rPr>
              <a:t>edukasi</a:t>
            </a:r>
            <a:r>
              <a:rPr lang="en-US" sz="3254" spc="30" dirty="0">
                <a:solidFill>
                  <a:srgbClr val="000000"/>
                </a:solidFill>
                <a:latin typeface="Times New Roman"/>
                <a:ea typeface="Times New Roman"/>
                <a:cs typeface="Times New Roman"/>
                <a:sym typeface="Times New Roma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1348740" y="1318849"/>
            <a:ext cx="15590520" cy="1062609"/>
          </a:xfrm>
          <a:prstGeom prst="rect">
            <a:avLst/>
          </a:prstGeom>
        </p:spPr>
        <p:txBody>
          <a:bodyPr lIns="0" tIns="0" rIns="0" bIns="0" rtlCol="0" anchor="t">
            <a:spAutoFit/>
          </a:bodyPr>
          <a:lstStyle/>
          <a:p>
            <a:pPr algn="ctr">
              <a:lnSpc>
                <a:spcPts val="7128"/>
              </a:lnSpc>
            </a:pPr>
            <a:r>
              <a:rPr lang="en-US" sz="6600" b="1" spc="61">
                <a:solidFill>
                  <a:srgbClr val="285C9C"/>
                </a:solidFill>
                <a:latin typeface="Times New Roman Bold"/>
                <a:ea typeface="Times New Roman Bold"/>
                <a:cs typeface="Times New Roman Bold"/>
                <a:sym typeface="Times New Roman Bold"/>
              </a:rPr>
              <a:t>BAB III</a:t>
            </a:r>
          </a:p>
        </p:txBody>
      </p:sp>
      <p:sp>
        <p:nvSpPr>
          <p:cNvPr id="4" name="Freeform 4"/>
          <p:cNvSpPr/>
          <p:nvPr/>
        </p:nvSpPr>
        <p:spPr>
          <a:xfrm>
            <a:off x="1028700" y="3237687"/>
            <a:ext cx="16230600" cy="4996841"/>
          </a:xfrm>
          <a:custGeom>
            <a:avLst/>
            <a:gdLst/>
            <a:ahLst/>
            <a:cxnLst/>
            <a:rect l="l" t="t" r="r" b="b"/>
            <a:pathLst>
              <a:path w="16230600" h="4996841">
                <a:moveTo>
                  <a:pt x="0" y="0"/>
                </a:moveTo>
                <a:lnTo>
                  <a:pt x="16230600" y="0"/>
                </a:lnTo>
                <a:lnTo>
                  <a:pt x="16230600" y="4996841"/>
                </a:lnTo>
                <a:lnTo>
                  <a:pt x="0" y="4996841"/>
                </a:lnTo>
                <a:lnTo>
                  <a:pt x="0" y="0"/>
                </a:lnTo>
                <a:close/>
              </a:path>
            </a:pathLst>
          </a:custGeom>
          <a:blipFill>
            <a:blip r:embed="rId3"/>
            <a:stretch>
              <a:fillRect l="-523" t="-213" r="-16304"/>
            </a:stretch>
          </a:blipFill>
          <a:ln w="19050" cap="sq">
            <a:solidFill>
              <a:srgbClr val="000000"/>
            </a:solidFill>
            <a:prstDash val="solid"/>
            <a:miter/>
          </a:ln>
        </p:spPr>
        <p:txBody>
          <a:bodyPr/>
          <a:lstStyle/>
          <a:p>
            <a:endParaRPr lang="en-ID"/>
          </a:p>
        </p:txBody>
      </p:sp>
      <p:sp>
        <p:nvSpPr>
          <p:cNvPr id="5" name="TextBox 5"/>
          <p:cNvSpPr txBox="1"/>
          <p:nvPr/>
        </p:nvSpPr>
        <p:spPr>
          <a:xfrm>
            <a:off x="1028700" y="2486217"/>
            <a:ext cx="8894573" cy="609834"/>
          </a:xfrm>
          <a:prstGeom prst="rect">
            <a:avLst/>
          </a:prstGeom>
        </p:spPr>
        <p:txBody>
          <a:bodyPr lIns="0" tIns="0" rIns="0" bIns="0" rtlCol="0" anchor="t">
            <a:spAutoFit/>
          </a:bodyPr>
          <a:lstStyle/>
          <a:p>
            <a:pPr algn="l">
              <a:lnSpc>
                <a:spcPts val="4066"/>
              </a:lnSpc>
              <a:spcBef>
                <a:spcPct val="0"/>
              </a:spcBef>
            </a:pPr>
            <a:r>
              <a:rPr lang="en-US" sz="3765" b="1" spc="35">
                <a:solidFill>
                  <a:srgbClr val="000000"/>
                </a:solidFill>
                <a:latin typeface="Times New Roman Bold"/>
                <a:ea typeface="Times New Roman Bold"/>
                <a:cs typeface="Times New Roman Bold"/>
                <a:sym typeface="Times New Roman Bold"/>
              </a:rPr>
              <a:t>3.3 Jadwal Penelitian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1348740" y="1318849"/>
            <a:ext cx="15590520" cy="1062609"/>
          </a:xfrm>
          <a:prstGeom prst="rect">
            <a:avLst/>
          </a:prstGeom>
        </p:spPr>
        <p:txBody>
          <a:bodyPr lIns="0" tIns="0" rIns="0" bIns="0" rtlCol="0" anchor="t">
            <a:spAutoFit/>
          </a:bodyPr>
          <a:lstStyle/>
          <a:p>
            <a:pPr algn="ctr">
              <a:lnSpc>
                <a:spcPts val="7128"/>
              </a:lnSpc>
            </a:pPr>
            <a:r>
              <a:rPr lang="en-US" sz="6600" b="1" spc="61">
                <a:solidFill>
                  <a:srgbClr val="285C9C"/>
                </a:solidFill>
                <a:latin typeface="Times New Roman Bold"/>
                <a:ea typeface="Times New Roman Bold"/>
                <a:cs typeface="Times New Roman Bold"/>
                <a:sym typeface="Times New Roman Bold"/>
              </a:rPr>
              <a:t>DAFTAR PUSTAKA</a:t>
            </a:r>
          </a:p>
        </p:txBody>
      </p:sp>
      <p:sp>
        <p:nvSpPr>
          <p:cNvPr id="4" name="Freeform 4"/>
          <p:cNvSpPr/>
          <p:nvPr/>
        </p:nvSpPr>
        <p:spPr>
          <a:xfrm>
            <a:off x="2428875" y="2536031"/>
            <a:ext cx="13430250" cy="7063090"/>
          </a:xfrm>
          <a:custGeom>
            <a:avLst/>
            <a:gdLst/>
            <a:ahLst/>
            <a:cxnLst/>
            <a:rect l="l" t="t" r="r" b="b"/>
            <a:pathLst>
              <a:path w="13430250" h="7063090">
                <a:moveTo>
                  <a:pt x="0" y="0"/>
                </a:moveTo>
                <a:lnTo>
                  <a:pt x="13430250" y="0"/>
                </a:lnTo>
                <a:lnTo>
                  <a:pt x="13430250" y="7063090"/>
                </a:lnTo>
                <a:lnTo>
                  <a:pt x="0" y="70630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grpSp>
        <p:nvGrpSpPr>
          <p:cNvPr id="5" name="Group 5"/>
          <p:cNvGrpSpPr/>
          <p:nvPr/>
        </p:nvGrpSpPr>
        <p:grpSpPr>
          <a:xfrm>
            <a:off x="2976995" y="2872974"/>
            <a:ext cx="12376969" cy="4874919"/>
            <a:chOff x="0" y="0"/>
            <a:chExt cx="16502625" cy="6499892"/>
          </a:xfrm>
        </p:grpSpPr>
        <p:sp>
          <p:nvSpPr>
            <p:cNvPr id="6" name="Freeform 6"/>
            <p:cNvSpPr/>
            <p:nvPr/>
          </p:nvSpPr>
          <p:spPr>
            <a:xfrm>
              <a:off x="0" y="0"/>
              <a:ext cx="16502624" cy="6499921"/>
            </a:xfrm>
            <a:custGeom>
              <a:avLst/>
              <a:gdLst/>
              <a:ahLst/>
              <a:cxnLst/>
              <a:rect l="l" t="t" r="r" b="b"/>
              <a:pathLst>
                <a:path w="16502624" h="6499921">
                  <a:moveTo>
                    <a:pt x="0" y="0"/>
                  </a:moveTo>
                  <a:lnTo>
                    <a:pt x="16502624" y="0"/>
                  </a:lnTo>
                  <a:lnTo>
                    <a:pt x="16502624" y="6499921"/>
                  </a:lnTo>
                  <a:lnTo>
                    <a:pt x="0" y="6499921"/>
                  </a:lnTo>
                  <a:close/>
                </a:path>
              </a:pathLst>
            </a:custGeom>
            <a:solidFill>
              <a:srgbClr val="FFFFFF"/>
            </a:solidFill>
          </p:spPr>
          <p:txBody>
            <a:bodyPr/>
            <a:lstStyle/>
            <a:p>
              <a:endParaRPr lang="en-ID"/>
            </a:p>
          </p:txBody>
        </p:sp>
        <p:sp>
          <p:nvSpPr>
            <p:cNvPr id="7" name="TextBox 7"/>
            <p:cNvSpPr txBox="1"/>
            <p:nvPr/>
          </p:nvSpPr>
          <p:spPr>
            <a:xfrm>
              <a:off x="0" y="-66675"/>
              <a:ext cx="16502625" cy="6566567"/>
            </a:xfrm>
            <a:prstGeom prst="rect">
              <a:avLst/>
            </a:prstGeom>
          </p:spPr>
          <p:txBody>
            <a:bodyPr lIns="50800" tIns="50800" rIns="50800" bIns="50800" rtlCol="0" anchor="ctr"/>
            <a:lstStyle/>
            <a:p>
              <a:pPr algn="just">
                <a:lnSpc>
                  <a:spcPts val="4080"/>
                </a:lnSpc>
              </a:pPr>
              <a:r>
                <a:rPr lang="en-US" sz="3400">
                  <a:solidFill>
                    <a:srgbClr val="000000"/>
                  </a:solidFill>
                  <a:latin typeface="Times New Roman"/>
                  <a:ea typeface="Times New Roman"/>
                  <a:cs typeface="Times New Roman"/>
                  <a:sym typeface="Times New Roman"/>
                </a:rPr>
                <a:t>Khusus:</a:t>
              </a:r>
            </a:p>
            <a:p>
              <a:pPr marL="615316" lvl="1" indent="-307658" algn="just">
                <a:lnSpc>
                  <a:spcPts val="4080"/>
                </a:lnSpc>
                <a:buAutoNum type="arabicPeriod"/>
              </a:pPr>
              <a:r>
                <a:rPr lang="en-US" sz="3400" u="sng">
                  <a:solidFill>
                    <a:srgbClr val="0563C1"/>
                  </a:solidFill>
                  <a:latin typeface="Times New Roman"/>
                  <a:ea typeface="Times New Roman"/>
                  <a:cs typeface="Times New Roman"/>
                  <a:sym typeface="Times New Roman"/>
                  <a:hlinkClick r:id="rId5" tooltip="https://scholar.google.com/"/>
                </a:rPr>
                <a:t>https://scholar.google.com/</a:t>
              </a:r>
            </a:p>
            <a:p>
              <a:pPr marL="615316" lvl="1" indent="-307658" algn="just">
                <a:lnSpc>
                  <a:spcPts val="4080"/>
                </a:lnSpc>
                <a:buAutoNum type="arabicPeriod"/>
              </a:pPr>
              <a:r>
                <a:rPr lang="en-US" sz="3400" u="sng">
                  <a:solidFill>
                    <a:srgbClr val="0563C1"/>
                  </a:solidFill>
                  <a:latin typeface="Times New Roman"/>
                  <a:ea typeface="Times New Roman"/>
                  <a:cs typeface="Times New Roman"/>
                  <a:sym typeface="Times New Roman"/>
                  <a:hlinkClick r:id="rId6" tooltip="https://ojs.literasisains.id/index.php/ijisit"/>
                </a:rPr>
                <a:t>https://ojs.literasisains.id/index.php/ijisit</a:t>
              </a:r>
            </a:p>
            <a:p>
              <a:pPr marL="615316" lvl="1" indent="-307658" algn="just">
                <a:lnSpc>
                  <a:spcPts val="4080"/>
                </a:lnSpc>
                <a:buAutoNum type="arabicPeriod"/>
              </a:pPr>
              <a:r>
                <a:rPr lang="en-US" sz="3400" u="sng">
                  <a:solidFill>
                    <a:srgbClr val="0563C1"/>
                  </a:solidFill>
                  <a:latin typeface="Times New Roman"/>
                  <a:ea typeface="Times New Roman"/>
                  <a:cs typeface="Times New Roman"/>
                  <a:sym typeface="Times New Roman"/>
                  <a:hlinkClick r:id="rId7" tooltip="https://link.springer.com/article/10.1007/s40692-022-00240-0"/>
                </a:rPr>
                <a:t>https://link.springer.com/article/10.1007/s40692-022-00240-0</a:t>
              </a:r>
            </a:p>
            <a:p>
              <a:pPr marL="615316" lvl="1" indent="-307658" algn="just">
                <a:lnSpc>
                  <a:spcPts val="4080"/>
                </a:lnSpc>
                <a:buAutoNum type="arabicPeriod"/>
              </a:pPr>
              <a:r>
                <a:rPr lang="en-US" sz="3400" u="sng">
                  <a:solidFill>
                    <a:srgbClr val="0563C1"/>
                  </a:solidFill>
                  <a:latin typeface="Times New Roman"/>
                  <a:ea typeface="Times New Roman"/>
                  <a:cs typeface="Times New Roman"/>
                  <a:sym typeface="Times New Roman"/>
                  <a:hlinkClick r:id="rId8" tooltip="https://www.sciencedirect.com/"/>
                </a:rPr>
                <a:t>https://www.sciencedirect.com/</a:t>
              </a:r>
            </a:p>
            <a:p>
              <a:pPr marL="615316" lvl="1" indent="-307658" algn="just">
                <a:lnSpc>
                  <a:spcPts val="4080"/>
                </a:lnSpc>
                <a:buAutoNum type="arabicPeriod"/>
              </a:pPr>
              <a:r>
                <a:rPr lang="en-US" sz="3400" u="sng">
                  <a:solidFill>
                    <a:srgbClr val="0563C1"/>
                  </a:solidFill>
                  <a:latin typeface="Times New Roman"/>
                  <a:ea typeface="Times New Roman"/>
                  <a:cs typeface="Times New Roman"/>
                  <a:sym typeface="Times New Roman"/>
                  <a:hlinkClick r:id="rId9" tooltip="https://en.wikipedia.org/wiki/Learning_through_play"/>
                </a:rPr>
                <a:t>https://en.wikipedia.org/wiki/Learning_through_play</a:t>
              </a:r>
            </a:p>
            <a:p>
              <a:pPr marL="615316" lvl="1" indent="-307658" algn="just">
                <a:lnSpc>
                  <a:spcPts val="4080"/>
                </a:lnSpc>
                <a:buAutoNum type="arabicPeriod"/>
              </a:pPr>
              <a:r>
                <a:rPr lang="en-US" sz="3400" u="sng">
                  <a:solidFill>
                    <a:srgbClr val="0563C1"/>
                  </a:solidFill>
                  <a:latin typeface="Times New Roman"/>
                  <a:ea typeface="Times New Roman"/>
                  <a:cs typeface="Times New Roman"/>
                  <a:sym typeface="Times New Roman"/>
                  <a:hlinkClick r:id="rId10" tooltip="https://www.ijfmr.com/"/>
                </a:rPr>
                <a:t>https://www.ijfmr.com/</a:t>
              </a:r>
            </a:p>
            <a:p>
              <a:pPr marL="615316" lvl="1" indent="-307658" algn="just">
                <a:lnSpc>
                  <a:spcPts val="4080"/>
                </a:lnSpc>
                <a:buAutoNum type="arabicPeriod"/>
              </a:pPr>
              <a:r>
                <a:rPr lang="en-US" sz="3400" u="sng">
                  <a:solidFill>
                    <a:srgbClr val="0563C1"/>
                  </a:solidFill>
                  <a:latin typeface="Times New Roman"/>
                  <a:ea typeface="Times New Roman"/>
                  <a:cs typeface="Times New Roman"/>
                  <a:sym typeface="Times New Roman"/>
                  <a:hlinkClick r:id="rId11" tooltip="https://www.researchgate.net/"/>
                </a:rPr>
                <a:t>https://www.researchgate.net/</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Freeform 3"/>
          <p:cNvSpPr/>
          <p:nvPr/>
        </p:nvSpPr>
        <p:spPr>
          <a:xfrm rot="-2700000">
            <a:off x="16600932" y="5196171"/>
            <a:ext cx="3374136" cy="4114800"/>
          </a:xfrm>
          <a:custGeom>
            <a:avLst/>
            <a:gdLst/>
            <a:ahLst/>
            <a:cxnLst/>
            <a:rect l="l" t="t" r="r" b="b"/>
            <a:pathLst>
              <a:path w="3374136" h="4114800">
                <a:moveTo>
                  <a:pt x="0" y="0"/>
                </a:moveTo>
                <a:lnTo>
                  <a:pt x="3374136" y="0"/>
                </a:lnTo>
                <a:lnTo>
                  <a:pt x="337413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TextBox 4"/>
          <p:cNvSpPr txBox="1"/>
          <p:nvPr/>
        </p:nvSpPr>
        <p:spPr>
          <a:xfrm>
            <a:off x="1950652" y="2746056"/>
            <a:ext cx="14386696" cy="5323573"/>
          </a:xfrm>
          <a:prstGeom prst="rect">
            <a:avLst/>
          </a:prstGeom>
        </p:spPr>
        <p:txBody>
          <a:bodyPr lIns="0" tIns="0" rIns="0" bIns="0" rtlCol="0" anchor="t">
            <a:spAutoFit/>
          </a:bodyPr>
          <a:lstStyle/>
          <a:p>
            <a:pPr algn="just">
              <a:lnSpc>
                <a:spcPts val="4185"/>
              </a:lnSpc>
            </a:pP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Permainan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edukasi</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berbasis</a:t>
            </a:r>
            <a:r>
              <a:rPr lang="en-US" sz="2400" spc="36" dirty="0">
                <a:solidFill>
                  <a:srgbClr val="000000"/>
                </a:solidFill>
                <a:latin typeface="Times New Roman"/>
                <a:ea typeface="Times New Roman"/>
                <a:cs typeface="Times New Roman"/>
                <a:sym typeface="Times New Roman"/>
              </a:rPr>
              <a:t> mobile </a:t>
            </a:r>
            <a:r>
              <a:rPr lang="en-US" sz="2400" spc="36" dirty="0" err="1">
                <a:solidFill>
                  <a:srgbClr val="000000"/>
                </a:solidFill>
                <a:latin typeface="Times New Roman"/>
                <a:ea typeface="Times New Roman"/>
                <a:cs typeface="Times New Roman"/>
                <a:sym typeface="Times New Roman"/>
              </a:rPr>
              <a:t>menawarkan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pendekatan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interaktif</a:t>
            </a:r>
            <a:r>
              <a:rPr lang="en-US" sz="2400" spc="36" dirty="0">
                <a:solidFill>
                  <a:srgbClr val="000000"/>
                </a:solidFill>
                <a:latin typeface="Times New Roman"/>
                <a:ea typeface="Times New Roman"/>
                <a:cs typeface="Times New Roman"/>
                <a:sym typeface="Times New Roman"/>
              </a:rPr>
              <a:t> yang </a:t>
            </a:r>
            <a:r>
              <a:rPr lang="en-US" sz="2400" spc="36" dirty="0" err="1">
                <a:solidFill>
                  <a:srgbClr val="000000"/>
                </a:solidFill>
                <a:latin typeface="Times New Roman"/>
                <a:ea typeface="Times New Roman"/>
                <a:cs typeface="Times New Roman"/>
                <a:sym typeface="Times New Roman"/>
              </a:rPr>
              <a:t>mampu</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meningkatkan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logika</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pemahaman</a:t>
            </a:r>
            <a:r>
              <a:rPr lang="en-US" sz="2400" spc="36" dirty="0">
                <a:solidFill>
                  <a:srgbClr val="000000"/>
                </a:solidFill>
                <a:latin typeface="Times New Roman"/>
                <a:ea typeface="Times New Roman"/>
                <a:cs typeface="Times New Roman"/>
                <a:sym typeface="Times New Roman"/>
              </a:rPr>
              <a:t>, dan </a:t>
            </a:r>
            <a:r>
              <a:rPr lang="en-US" sz="2400" spc="36" dirty="0" err="1">
                <a:solidFill>
                  <a:srgbClr val="000000"/>
                </a:solidFill>
                <a:latin typeface="Times New Roman"/>
                <a:ea typeface="Times New Roman"/>
                <a:cs typeface="Times New Roman"/>
                <a:sym typeface="Times New Roman"/>
              </a:rPr>
              <a:t>daya</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ingat</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anak-anak</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lebih</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baik</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dibandingkan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metode</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pembelajaran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tradisional</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Elemen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seperti</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tantangan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visualisasi</a:t>
            </a:r>
            <a:r>
              <a:rPr lang="en-US" sz="2400" spc="36" dirty="0">
                <a:solidFill>
                  <a:srgbClr val="000000"/>
                </a:solidFill>
                <a:latin typeface="Times New Roman"/>
                <a:ea typeface="Times New Roman"/>
                <a:cs typeface="Times New Roman"/>
                <a:sym typeface="Times New Roman"/>
              </a:rPr>
              <a:t>, dan </a:t>
            </a:r>
            <a:r>
              <a:rPr lang="en-US" sz="2400" spc="36" dirty="0" err="1">
                <a:solidFill>
                  <a:srgbClr val="000000"/>
                </a:solidFill>
                <a:latin typeface="Times New Roman"/>
                <a:ea typeface="Times New Roman"/>
                <a:cs typeface="Times New Roman"/>
                <a:sym typeface="Times New Roman"/>
              </a:rPr>
              <a:t>interaksi</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membuat</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pembelajaran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menjadi</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lebih</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menarik</a:t>
            </a:r>
            <a:r>
              <a:rPr lang="en-US" sz="2400" spc="36" dirty="0">
                <a:solidFill>
                  <a:srgbClr val="000000"/>
                </a:solidFill>
                <a:latin typeface="Times New Roman"/>
                <a:ea typeface="Times New Roman"/>
                <a:cs typeface="Times New Roman"/>
                <a:sym typeface="Times New Roman"/>
              </a:rPr>
              <a:t> dan </a:t>
            </a:r>
            <a:r>
              <a:rPr lang="en-US" sz="2400" spc="36" dirty="0" err="1">
                <a:solidFill>
                  <a:srgbClr val="000000"/>
                </a:solidFill>
                <a:latin typeface="Times New Roman"/>
                <a:ea typeface="Times New Roman"/>
                <a:cs typeface="Times New Roman"/>
                <a:sym typeface="Times New Roman"/>
              </a:rPr>
              <a:t>efektif</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sekaligus</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membantu</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mengembangkan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kreativitas</a:t>
            </a:r>
            <a:r>
              <a:rPr lang="en-US" sz="2400" spc="36" dirty="0">
                <a:solidFill>
                  <a:srgbClr val="000000"/>
                </a:solidFill>
                <a:latin typeface="Times New Roman"/>
                <a:ea typeface="Times New Roman"/>
                <a:cs typeface="Times New Roman"/>
                <a:sym typeface="Times New Roman"/>
              </a:rPr>
              <a:t> dan soft skills </a:t>
            </a:r>
            <a:r>
              <a:rPr lang="en-US" sz="2400" spc="36" dirty="0" err="1">
                <a:solidFill>
                  <a:srgbClr val="000000"/>
                </a:solidFill>
                <a:latin typeface="Times New Roman"/>
                <a:ea typeface="Times New Roman"/>
                <a:cs typeface="Times New Roman"/>
                <a:sym typeface="Times New Roman"/>
              </a:rPr>
              <a:t>anak</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Dengan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kemajuan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teknologi</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terutama</a:t>
            </a:r>
            <a:r>
              <a:rPr lang="en-US" sz="2400" spc="36" dirty="0">
                <a:solidFill>
                  <a:srgbClr val="000000"/>
                </a:solidFill>
                <a:latin typeface="Times New Roman"/>
                <a:ea typeface="Times New Roman"/>
                <a:cs typeface="Times New Roman"/>
                <a:sym typeface="Times New Roman"/>
              </a:rPr>
              <a:t> virtual reality dan </a:t>
            </a:r>
            <a:r>
              <a:rPr lang="en-US" sz="2400" spc="36" dirty="0" err="1">
                <a:solidFill>
                  <a:srgbClr val="000000"/>
                </a:solidFill>
                <a:latin typeface="Times New Roman"/>
                <a:ea typeface="Times New Roman"/>
                <a:cs typeface="Times New Roman"/>
                <a:sym typeface="Times New Roman"/>
              </a:rPr>
              <a:t>gamifikasi</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peluang</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menciptakan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pembelajaran</a:t>
            </a:r>
            <a:r>
              <a:rPr lang="en-US" sz="2400" spc="36" dirty="0">
                <a:solidFill>
                  <a:srgbClr val="000000"/>
                </a:solidFill>
                <a:latin typeface="Times New Roman"/>
                <a:ea typeface="Times New Roman"/>
                <a:cs typeface="Times New Roman"/>
                <a:sym typeface="Times New Roman"/>
              </a:rPr>
              <a:t> yang </a:t>
            </a:r>
            <a:r>
              <a:rPr lang="en-US" sz="2400" spc="36" dirty="0" err="1">
                <a:solidFill>
                  <a:srgbClr val="000000"/>
                </a:solidFill>
                <a:latin typeface="Times New Roman"/>
                <a:ea typeface="Times New Roman"/>
                <a:cs typeface="Times New Roman"/>
                <a:sym typeface="Times New Roman"/>
              </a:rPr>
              <a:t>realistis</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imersif</a:t>
            </a:r>
            <a:r>
              <a:rPr lang="en-US" sz="2400" spc="36" dirty="0">
                <a:solidFill>
                  <a:srgbClr val="000000"/>
                </a:solidFill>
                <a:latin typeface="Times New Roman"/>
                <a:ea typeface="Times New Roman"/>
                <a:cs typeface="Times New Roman"/>
                <a:sym typeface="Times New Roman"/>
              </a:rPr>
              <a:t>, dan </a:t>
            </a:r>
            <a:r>
              <a:rPr lang="en-US" sz="2400" spc="36" dirty="0" err="1">
                <a:solidFill>
                  <a:srgbClr val="000000"/>
                </a:solidFill>
                <a:latin typeface="Times New Roman"/>
                <a:ea typeface="Times New Roman"/>
                <a:cs typeface="Times New Roman"/>
                <a:sym typeface="Times New Roman"/>
              </a:rPr>
              <a:t>menyenangkan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semakin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terbuka</a:t>
            </a:r>
            <a:r>
              <a:rPr lang="en-US" sz="2400" spc="36" dirty="0">
                <a:solidFill>
                  <a:srgbClr val="000000"/>
                </a:solidFill>
                <a:latin typeface="Times New Roman"/>
                <a:ea typeface="Times New Roman"/>
                <a:cs typeface="Times New Roman"/>
                <a:sym typeface="Times New Roman"/>
              </a:rPr>
              <a:t>.</a:t>
            </a:r>
          </a:p>
          <a:p>
            <a:pPr algn="just">
              <a:lnSpc>
                <a:spcPts val="4185"/>
              </a:lnSpc>
            </a:pPr>
            <a:endParaRPr lang="en-US" sz="2400" spc="36" dirty="0">
              <a:solidFill>
                <a:srgbClr val="000000"/>
              </a:solidFill>
              <a:latin typeface="Times New Roman"/>
              <a:ea typeface="Times New Roman"/>
              <a:cs typeface="Times New Roman"/>
              <a:sym typeface="Times New Roman"/>
            </a:endParaRPr>
          </a:p>
          <a:p>
            <a:pPr algn="just">
              <a:lnSpc>
                <a:spcPts val="4185"/>
              </a:lnSpc>
            </a:pP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Namun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efektivitas</a:t>
            </a:r>
            <a:r>
              <a:rPr lang="en-US" sz="2400" spc="36" dirty="0">
                <a:solidFill>
                  <a:srgbClr val="000000"/>
                </a:solidFill>
                <a:latin typeface="Times New Roman"/>
                <a:ea typeface="Times New Roman"/>
                <a:cs typeface="Times New Roman"/>
                <a:sym typeface="Times New Roman"/>
              </a:rPr>
              <a:t> game </a:t>
            </a:r>
            <a:r>
              <a:rPr lang="en-US" sz="2400" spc="36" dirty="0" err="1">
                <a:solidFill>
                  <a:srgbClr val="000000"/>
                </a:solidFill>
                <a:latin typeface="Times New Roman"/>
                <a:ea typeface="Times New Roman"/>
                <a:cs typeface="Times New Roman"/>
                <a:sym typeface="Times New Roman"/>
              </a:rPr>
              <a:t>edukasi</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bergantung</a:t>
            </a:r>
            <a:r>
              <a:rPr lang="en-US" sz="2400" spc="36" dirty="0">
                <a:solidFill>
                  <a:srgbClr val="000000"/>
                </a:solidFill>
                <a:latin typeface="Times New Roman"/>
                <a:ea typeface="Times New Roman"/>
                <a:cs typeface="Times New Roman"/>
                <a:sym typeface="Times New Roman"/>
              </a:rPr>
              <a:t> pada </a:t>
            </a:r>
            <a:r>
              <a:rPr lang="en-US" sz="2400" spc="36" dirty="0" err="1">
                <a:solidFill>
                  <a:srgbClr val="000000"/>
                </a:solidFill>
                <a:latin typeface="Times New Roman"/>
                <a:ea typeface="Times New Roman"/>
                <a:cs typeface="Times New Roman"/>
                <a:sym typeface="Times New Roman"/>
              </a:rPr>
              <a:t>desain</a:t>
            </a:r>
            <a:r>
              <a:rPr lang="en-US" sz="2400" spc="36" dirty="0">
                <a:solidFill>
                  <a:srgbClr val="000000"/>
                </a:solidFill>
                <a:latin typeface="Times New Roman"/>
                <a:ea typeface="Times New Roman"/>
                <a:cs typeface="Times New Roman"/>
                <a:sym typeface="Times New Roman"/>
              </a:rPr>
              <a:t> game yang </a:t>
            </a:r>
            <a:r>
              <a:rPr lang="en-US" sz="2400" spc="36" dirty="0" err="1">
                <a:solidFill>
                  <a:srgbClr val="000000"/>
                </a:solidFill>
                <a:latin typeface="Times New Roman"/>
                <a:ea typeface="Times New Roman"/>
                <a:cs typeface="Times New Roman"/>
                <a:sym typeface="Times New Roman"/>
              </a:rPr>
              <a:t>sesuai</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dengan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kebutuhan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anak-anak</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termasuk</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integrasi</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elemen</a:t>
            </a:r>
            <a:r>
              <a:rPr lang="en-US" sz="2400" spc="36" dirty="0">
                <a:solidFill>
                  <a:srgbClr val="000000"/>
                </a:solidFill>
                <a:latin typeface="Times New Roman"/>
                <a:ea typeface="Times New Roman"/>
                <a:cs typeface="Times New Roman"/>
                <a:sym typeface="Times New Roman"/>
              </a:rPr>
              <a:t> yang </a:t>
            </a:r>
            <a:r>
              <a:rPr lang="en-US" sz="2400" spc="36" dirty="0" err="1">
                <a:solidFill>
                  <a:srgbClr val="000000"/>
                </a:solidFill>
                <a:latin typeface="Times New Roman"/>
                <a:ea typeface="Times New Roman"/>
                <a:cs typeface="Times New Roman"/>
                <a:sym typeface="Times New Roman"/>
              </a:rPr>
              <a:t>mendukung</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pembelajaran</a:t>
            </a:r>
            <a:r>
              <a:rPr lang="en-US" sz="2400" spc="36" dirty="0">
                <a:solidFill>
                  <a:srgbClr val="000000"/>
                </a:solidFill>
                <a:latin typeface="Times New Roman"/>
                <a:ea typeface="Times New Roman"/>
                <a:cs typeface="Times New Roman"/>
                <a:sym typeface="Times New Roman"/>
              </a:rPr>
              <a:t>. Game </a:t>
            </a:r>
            <a:r>
              <a:rPr lang="en-US" sz="2400" spc="36" dirty="0" err="1">
                <a:solidFill>
                  <a:srgbClr val="000000"/>
                </a:solidFill>
                <a:latin typeface="Times New Roman"/>
                <a:ea typeface="Times New Roman"/>
                <a:cs typeface="Times New Roman"/>
                <a:sym typeface="Times New Roman"/>
              </a:rPr>
              <a:t>ini</a:t>
            </a:r>
            <a:r>
              <a:rPr lang="en-US" sz="2400" spc="36" dirty="0">
                <a:solidFill>
                  <a:srgbClr val="000000"/>
                </a:solidFill>
                <a:latin typeface="Times New Roman"/>
                <a:ea typeface="Times New Roman"/>
                <a:cs typeface="Times New Roman"/>
                <a:sym typeface="Times New Roman"/>
              </a:rPr>
              <a:t> juga </a:t>
            </a:r>
            <a:r>
              <a:rPr lang="en-US" sz="2400" spc="36" dirty="0" err="1">
                <a:solidFill>
                  <a:srgbClr val="000000"/>
                </a:solidFill>
                <a:latin typeface="Times New Roman"/>
                <a:ea typeface="Times New Roman"/>
                <a:cs typeface="Times New Roman"/>
                <a:sym typeface="Times New Roman"/>
              </a:rPr>
              <a:t>diharapkan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mampu</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memberikan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alternatif</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pembelajaran</a:t>
            </a:r>
            <a:r>
              <a:rPr lang="en-US" sz="2400" spc="36" dirty="0">
                <a:solidFill>
                  <a:srgbClr val="000000"/>
                </a:solidFill>
                <a:latin typeface="Times New Roman"/>
                <a:ea typeface="Times New Roman"/>
                <a:cs typeface="Times New Roman"/>
                <a:sym typeface="Times New Roman"/>
              </a:rPr>
              <a:t> yang </a:t>
            </a:r>
            <a:r>
              <a:rPr lang="en-US" sz="2400" spc="36" dirty="0" err="1">
                <a:solidFill>
                  <a:srgbClr val="000000"/>
                </a:solidFill>
                <a:latin typeface="Times New Roman"/>
                <a:ea typeface="Times New Roman"/>
                <a:cs typeface="Times New Roman"/>
                <a:sym typeface="Times New Roman"/>
              </a:rPr>
              <a:t>lebih</a:t>
            </a:r>
            <a:r>
              <a:rPr lang="en-US" sz="2400" spc="36" dirty="0">
                <a:solidFill>
                  <a:srgbClr val="000000"/>
                </a:solidFill>
                <a:latin typeface="Times New Roman"/>
                <a:ea typeface="Times New Roman"/>
                <a:cs typeface="Times New Roman"/>
                <a:sym typeface="Times New Roman"/>
              </a:rPr>
              <a:t> modern, </a:t>
            </a:r>
            <a:r>
              <a:rPr lang="en-US" sz="2400" spc="36" dirty="0" err="1">
                <a:solidFill>
                  <a:srgbClr val="000000"/>
                </a:solidFill>
                <a:latin typeface="Times New Roman"/>
                <a:ea typeface="Times New Roman"/>
                <a:cs typeface="Times New Roman"/>
                <a:sym typeface="Times New Roman"/>
              </a:rPr>
              <a:t>menyenangkan</a:t>
            </a:r>
            <a:r>
              <a:rPr lang="en-US" sz="2400" spc="36" dirty="0">
                <a:solidFill>
                  <a:srgbClr val="000000"/>
                </a:solidFill>
                <a:latin typeface="Times New Roman"/>
                <a:ea typeface="Times New Roman"/>
                <a:cs typeface="Times New Roman"/>
                <a:sym typeface="Times New Roman"/>
              </a:rPr>
              <a:t>, dan </a:t>
            </a:r>
            <a:r>
              <a:rPr lang="en-US" sz="2400" spc="36" dirty="0" err="1">
                <a:solidFill>
                  <a:srgbClr val="000000"/>
                </a:solidFill>
                <a:latin typeface="Times New Roman"/>
                <a:ea typeface="Times New Roman"/>
                <a:cs typeface="Times New Roman"/>
                <a:sym typeface="Times New Roman"/>
              </a:rPr>
              <a:t>relevan</a:t>
            </a:r>
            <a:r>
              <a:rPr lang="en-US" sz="2400" spc="36" dirty="0">
                <a:solidFill>
                  <a:srgbClr val="000000"/>
                </a:solidFill>
                <a:latin typeface="Times New Roman"/>
                <a:ea typeface="Times New Roman"/>
                <a:cs typeface="Times New Roman"/>
                <a:sym typeface="Times New Roman"/>
              </a:rPr>
              <a:t> di era digital, yang </a:t>
            </a:r>
            <a:r>
              <a:rPr lang="en-US" sz="2400" spc="36" dirty="0" err="1">
                <a:solidFill>
                  <a:srgbClr val="000000"/>
                </a:solidFill>
                <a:latin typeface="Times New Roman"/>
                <a:ea typeface="Times New Roman"/>
                <a:cs typeface="Times New Roman"/>
                <a:sym typeface="Times New Roman"/>
              </a:rPr>
              <a:t>dapat</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membantu</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anak-anak</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mengasah</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keterampilan</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berpikir</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kritis</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kreativitas</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serta</a:t>
            </a:r>
            <a:r>
              <a:rPr lang="en-US" sz="2400" spc="36" dirty="0">
                <a:solidFill>
                  <a:srgbClr val="000000"/>
                </a:solidFill>
                <a:latin typeface="Times New Roman"/>
                <a:ea typeface="Times New Roman"/>
                <a:cs typeface="Times New Roman"/>
                <a:sym typeface="Times New Roman"/>
              </a:rPr>
              <a:t> problem-solving </a:t>
            </a:r>
            <a:r>
              <a:rPr lang="en-US" sz="2400" spc="36" dirty="0" err="1">
                <a:solidFill>
                  <a:srgbClr val="000000"/>
                </a:solidFill>
                <a:latin typeface="Times New Roman"/>
                <a:ea typeface="Times New Roman"/>
                <a:cs typeface="Times New Roman"/>
                <a:sym typeface="Times New Roman"/>
              </a:rPr>
              <a:t>sejak</a:t>
            </a:r>
            <a:r>
              <a:rPr lang="en-US" sz="2400" spc="36" dirty="0">
                <a:solidFill>
                  <a:srgbClr val="000000"/>
                </a:solidFill>
                <a:latin typeface="Times New Roman"/>
                <a:ea typeface="Times New Roman"/>
                <a:cs typeface="Times New Roman"/>
                <a:sym typeface="Times New Roman"/>
              </a:rPr>
              <a:t> </a:t>
            </a:r>
            <a:r>
              <a:rPr lang="en-US" sz="2400" spc="36" dirty="0" err="1">
                <a:solidFill>
                  <a:srgbClr val="000000"/>
                </a:solidFill>
                <a:latin typeface="Times New Roman"/>
                <a:ea typeface="Times New Roman"/>
                <a:cs typeface="Times New Roman"/>
                <a:sym typeface="Times New Roman"/>
              </a:rPr>
              <a:t>dini</a:t>
            </a:r>
            <a:r>
              <a:rPr lang="en-US" sz="2400" spc="36" dirty="0">
                <a:solidFill>
                  <a:srgbClr val="000000"/>
                </a:solidFill>
                <a:latin typeface="Times New Roman"/>
                <a:ea typeface="Times New Roman"/>
                <a:cs typeface="Times New Roman"/>
                <a:sym typeface="Times New Roman"/>
              </a:rPr>
              <a:t>.</a:t>
            </a:r>
          </a:p>
        </p:txBody>
      </p:sp>
      <p:sp>
        <p:nvSpPr>
          <p:cNvPr id="5" name="TextBox 5"/>
          <p:cNvSpPr txBox="1"/>
          <p:nvPr/>
        </p:nvSpPr>
        <p:spPr>
          <a:xfrm>
            <a:off x="1348740" y="1318849"/>
            <a:ext cx="15590520" cy="1062609"/>
          </a:xfrm>
          <a:prstGeom prst="rect">
            <a:avLst/>
          </a:prstGeom>
        </p:spPr>
        <p:txBody>
          <a:bodyPr lIns="0" tIns="0" rIns="0" bIns="0" rtlCol="0" anchor="t">
            <a:spAutoFit/>
          </a:bodyPr>
          <a:lstStyle/>
          <a:p>
            <a:pPr algn="ctr">
              <a:lnSpc>
                <a:spcPts val="7128"/>
              </a:lnSpc>
            </a:pPr>
            <a:r>
              <a:rPr lang="en-US" sz="6600" b="1" spc="61">
                <a:solidFill>
                  <a:srgbClr val="285C9C"/>
                </a:solidFill>
                <a:latin typeface="Times New Roman Bold"/>
                <a:ea typeface="Times New Roman Bold"/>
                <a:cs typeface="Times New Roman Bold"/>
                <a:sym typeface="Times New Roman Bold"/>
              </a:rPr>
              <a:t>Latar Belakang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630282" y="4321301"/>
            <a:ext cx="4654549" cy="1596771"/>
          </a:xfrm>
          <a:prstGeom prst="rect">
            <a:avLst/>
          </a:prstGeom>
        </p:spPr>
        <p:txBody>
          <a:bodyPr lIns="0" tIns="0" rIns="0" bIns="0" rtlCol="0" anchor="t">
            <a:spAutoFit/>
          </a:bodyPr>
          <a:lstStyle/>
          <a:p>
            <a:pPr algn="ctr">
              <a:lnSpc>
                <a:spcPts val="5832"/>
              </a:lnSpc>
            </a:pPr>
            <a:r>
              <a:rPr lang="en-US" sz="5400" b="1" spc="50">
                <a:solidFill>
                  <a:srgbClr val="FFFFFF"/>
                </a:solidFill>
                <a:latin typeface="Times New Roman Bold"/>
                <a:ea typeface="Times New Roman Bold"/>
                <a:cs typeface="Times New Roman Bold"/>
                <a:sym typeface="Times New Roman Bold"/>
              </a:rPr>
              <a:t>Identifikasi Masalah</a:t>
            </a:r>
          </a:p>
        </p:txBody>
      </p:sp>
      <p:sp>
        <p:nvSpPr>
          <p:cNvPr id="4" name="TextBox 4"/>
          <p:cNvSpPr txBox="1"/>
          <p:nvPr/>
        </p:nvSpPr>
        <p:spPr>
          <a:xfrm>
            <a:off x="7315200" y="3541683"/>
            <a:ext cx="9448800" cy="3154710"/>
          </a:xfrm>
          <a:prstGeom prst="rect">
            <a:avLst/>
          </a:prstGeom>
        </p:spPr>
        <p:txBody>
          <a:bodyPr wrap="square" lIns="0" tIns="0" rIns="0" bIns="0" rtlCol="0" anchor="t">
            <a:spAutoFit/>
          </a:bodyPr>
          <a:lstStyle/>
          <a:p>
            <a:pPr marL="383725" lvl="1" algn="just">
              <a:lnSpc>
                <a:spcPts val="4123"/>
              </a:lnSpc>
            </a:pPr>
            <a:r>
              <a:rPr lang="en-US" sz="3600" spc="300" dirty="0" err="1">
                <a:solidFill>
                  <a:srgbClr val="000000"/>
                </a:solidFill>
                <a:latin typeface="Times New Roman"/>
                <a:ea typeface="Times New Roman"/>
                <a:cs typeface="Times New Roman"/>
                <a:sym typeface="Times New Roman"/>
              </a:rPr>
              <a:t>Metode</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pembelajaran</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tradisional</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dianggap</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kurang</a:t>
            </a:r>
            <a:r>
              <a:rPr lang="en-US" sz="3600" spc="300" dirty="0">
                <a:solidFill>
                  <a:srgbClr val="000000"/>
                </a:solidFill>
                <a:latin typeface="Times New Roman"/>
                <a:ea typeface="Times New Roman"/>
                <a:cs typeface="Times New Roman"/>
                <a:sym typeface="Times New Roman"/>
              </a:rPr>
              <a:t> optimal </a:t>
            </a:r>
            <a:r>
              <a:rPr lang="en-US" sz="3600" spc="300" dirty="0" err="1">
                <a:solidFill>
                  <a:srgbClr val="000000"/>
                </a:solidFill>
                <a:latin typeface="Times New Roman"/>
                <a:ea typeface="Times New Roman"/>
                <a:cs typeface="Times New Roman"/>
                <a:sym typeface="Times New Roman"/>
              </a:rPr>
              <a:t>dalam</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meningkatkan</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logika</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pemahaman</a:t>
            </a:r>
            <a:r>
              <a:rPr lang="en-US" sz="3600" spc="300" dirty="0">
                <a:solidFill>
                  <a:srgbClr val="000000"/>
                </a:solidFill>
                <a:latin typeface="Times New Roman"/>
                <a:ea typeface="Times New Roman"/>
                <a:cs typeface="Times New Roman"/>
                <a:sym typeface="Times New Roman"/>
              </a:rPr>
              <a:t>, dan </a:t>
            </a:r>
            <a:r>
              <a:rPr lang="en-US" sz="3600" spc="300" dirty="0" err="1">
                <a:solidFill>
                  <a:srgbClr val="000000"/>
                </a:solidFill>
                <a:latin typeface="Times New Roman"/>
                <a:ea typeface="Times New Roman"/>
                <a:cs typeface="Times New Roman"/>
                <a:sym typeface="Times New Roman"/>
              </a:rPr>
              <a:t>daya</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ingat</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anak-anak</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sehingga</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diperlukan</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pendekatan</a:t>
            </a:r>
            <a:r>
              <a:rPr lang="en-US" sz="3600" spc="300" dirty="0">
                <a:solidFill>
                  <a:srgbClr val="000000"/>
                </a:solidFill>
                <a:latin typeface="Times New Roman"/>
                <a:ea typeface="Times New Roman"/>
                <a:cs typeface="Times New Roman"/>
                <a:sym typeface="Times New Roman"/>
              </a:rPr>
              <a:t> yang </a:t>
            </a:r>
            <a:r>
              <a:rPr lang="en-US" sz="3600" spc="300" dirty="0" err="1">
                <a:solidFill>
                  <a:srgbClr val="000000"/>
                </a:solidFill>
                <a:latin typeface="Times New Roman"/>
                <a:ea typeface="Times New Roman"/>
                <a:cs typeface="Times New Roman"/>
                <a:sym typeface="Times New Roman"/>
              </a:rPr>
              <a:t>lebih</a:t>
            </a:r>
            <a:r>
              <a:rPr lang="en-US" sz="3600" spc="300" dirty="0">
                <a:solidFill>
                  <a:srgbClr val="000000"/>
                </a:solidFill>
                <a:latin typeface="Times New Roman"/>
                <a:ea typeface="Times New Roman"/>
                <a:cs typeface="Times New Roman"/>
                <a:sym typeface="Times New Roman"/>
              </a:rPr>
              <a:t> </a:t>
            </a:r>
            <a:r>
              <a:rPr lang="en-US" sz="3600" spc="300" dirty="0" err="1">
                <a:solidFill>
                  <a:srgbClr val="000000"/>
                </a:solidFill>
                <a:latin typeface="Times New Roman"/>
                <a:ea typeface="Times New Roman"/>
                <a:cs typeface="Times New Roman"/>
                <a:sym typeface="Times New Roman"/>
              </a:rPr>
              <a:t>interaktif</a:t>
            </a:r>
            <a:r>
              <a:rPr lang="en-US" sz="3600" spc="300" dirty="0">
                <a:solidFill>
                  <a:srgbClr val="000000"/>
                </a:solidFill>
                <a:latin typeface="Times New Roman"/>
                <a:ea typeface="Times New Roman"/>
                <a:cs typeface="Times New Roman"/>
                <a:sym typeface="Times New Roman"/>
              </a:rPr>
              <a:t> dan </a:t>
            </a:r>
            <a:r>
              <a:rPr lang="en-US" sz="3600" spc="300" dirty="0" err="1">
                <a:solidFill>
                  <a:srgbClr val="000000"/>
                </a:solidFill>
                <a:latin typeface="Times New Roman"/>
                <a:ea typeface="Times New Roman"/>
                <a:cs typeface="Times New Roman"/>
                <a:sym typeface="Times New Roman"/>
              </a:rPr>
              <a:t>menarik</a:t>
            </a:r>
            <a:endParaRPr lang="en-US" sz="3600" spc="3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630282" y="4321301"/>
            <a:ext cx="4654549" cy="1596771"/>
          </a:xfrm>
          <a:prstGeom prst="rect">
            <a:avLst/>
          </a:prstGeom>
        </p:spPr>
        <p:txBody>
          <a:bodyPr lIns="0" tIns="0" rIns="0" bIns="0" rtlCol="0" anchor="t">
            <a:spAutoFit/>
          </a:bodyPr>
          <a:lstStyle/>
          <a:p>
            <a:pPr algn="ctr">
              <a:lnSpc>
                <a:spcPts val="5832"/>
              </a:lnSpc>
            </a:pPr>
            <a:r>
              <a:rPr lang="en-US" sz="5400" b="1" spc="50">
                <a:solidFill>
                  <a:srgbClr val="FFFFFF"/>
                </a:solidFill>
                <a:latin typeface="Times New Roman Bold"/>
                <a:ea typeface="Times New Roman Bold"/>
                <a:cs typeface="Times New Roman Bold"/>
                <a:sym typeface="Times New Roman Bold"/>
              </a:rPr>
              <a:t>Rumusan masalah</a:t>
            </a:r>
          </a:p>
        </p:txBody>
      </p:sp>
      <p:sp>
        <p:nvSpPr>
          <p:cNvPr id="4" name="TextBox 4"/>
          <p:cNvSpPr txBox="1"/>
          <p:nvPr/>
        </p:nvSpPr>
        <p:spPr>
          <a:xfrm>
            <a:off x="6323911" y="2253712"/>
            <a:ext cx="10935389" cy="5706118"/>
          </a:xfrm>
          <a:prstGeom prst="rect">
            <a:avLst/>
          </a:prstGeom>
        </p:spPr>
        <p:txBody>
          <a:bodyPr lIns="0" tIns="0" rIns="0" bIns="0" rtlCol="0" anchor="t">
            <a:spAutoFit/>
          </a:bodyPr>
          <a:lstStyle/>
          <a:p>
            <a:pPr marL="836947" lvl="1" indent="-418473" algn="just">
              <a:lnSpc>
                <a:spcPts val="4496"/>
              </a:lnSpc>
              <a:buAutoNum type="arabicPeriod"/>
            </a:pPr>
            <a:r>
              <a:rPr lang="en-US" sz="3876" spc="36">
                <a:solidFill>
                  <a:srgbClr val="000000"/>
                </a:solidFill>
                <a:latin typeface="Times New Roman"/>
                <a:ea typeface="Times New Roman"/>
                <a:cs typeface="Times New Roman"/>
                <a:sym typeface="Times New Roman"/>
              </a:rPr>
              <a:t>Bagaimana game edukasi berbasis mobile dapat meningkatkan logika, pemahaman, dan daya ingat anak-anak dibanding metode konvensional?</a:t>
            </a:r>
          </a:p>
          <a:p>
            <a:pPr marL="836947" lvl="1" indent="-418473" algn="just">
              <a:lnSpc>
                <a:spcPts val="4496"/>
              </a:lnSpc>
              <a:buAutoNum type="arabicPeriod"/>
            </a:pPr>
            <a:r>
              <a:rPr lang="en-US" sz="3876" spc="36">
                <a:solidFill>
                  <a:srgbClr val="000000"/>
                </a:solidFill>
                <a:latin typeface="Times New Roman"/>
                <a:ea typeface="Times New Roman"/>
                <a:cs typeface="Times New Roman"/>
                <a:sym typeface="Times New Roman"/>
              </a:rPr>
              <a:t>Bagaimana teknologi VR dan gamifikasi menciptakan pengalaman belajar interaktif yang efektif?</a:t>
            </a:r>
          </a:p>
          <a:p>
            <a:pPr marL="836947" lvl="1" indent="-418473" algn="just">
              <a:lnSpc>
                <a:spcPts val="4496"/>
              </a:lnSpc>
              <a:buAutoNum type="arabicPeriod"/>
            </a:pPr>
            <a:r>
              <a:rPr lang="en-US" sz="3876" spc="36">
                <a:solidFill>
                  <a:srgbClr val="000000"/>
                </a:solidFill>
                <a:latin typeface="Times New Roman"/>
                <a:ea typeface="Times New Roman"/>
                <a:cs typeface="Times New Roman"/>
                <a:sym typeface="Times New Roman"/>
              </a:rPr>
              <a:t>Apa dampak game edukasi terhadap motivasi belajar serta kreativitas dan keterampilan berpikir kritis siswa?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630282" y="4321301"/>
            <a:ext cx="4654549" cy="1596771"/>
          </a:xfrm>
          <a:prstGeom prst="rect">
            <a:avLst/>
          </a:prstGeom>
        </p:spPr>
        <p:txBody>
          <a:bodyPr lIns="0" tIns="0" rIns="0" bIns="0" rtlCol="0" anchor="t">
            <a:spAutoFit/>
          </a:bodyPr>
          <a:lstStyle/>
          <a:p>
            <a:pPr algn="ctr">
              <a:lnSpc>
                <a:spcPts val="5832"/>
              </a:lnSpc>
            </a:pPr>
            <a:r>
              <a:rPr lang="en-US" sz="5400" b="1" spc="50">
                <a:solidFill>
                  <a:srgbClr val="FFFFFF"/>
                </a:solidFill>
                <a:latin typeface="Times New Roman Bold"/>
                <a:ea typeface="Times New Roman Bold"/>
                <a:cs typeface="Times New Roman Bold"/>
                <a:sym typeface="Times New Roman Bold"/>
              </a:rPr>
              <a:t>Tujuan Penelitian</a:t>
            </a:r>
          </a:p>
        </p:txBody>
      </p:sp>
      <p:sp>
        <p:nvSpPr>
          <p:cNvPr id="4" name="TextBox 4"/>
          <p:cNvSpPr txBox="1"/>
          <p:nvPr/>
        </p:nvSpPr>
        <p:spPr>
          <a:xfrm>
            <a:off x="6485619" y="2008399"/>
            <a:ext cx="10773681" cy="6267864"/>
          </a:xfrm>
          <a:prstGeom prst="rect">
            <a:avLst/>
          </a:prstGeom>
        </p:spPr>
        <p:txBody>
          <a:bodyPr lIns="0" tIns="0" rIns="0" bIns="0" rtlCol="0" anchor="t">
            <a:spAutoFit/>
          </a:bodyPr>
          <a:lstStyle/>
          <a:p>
            <a:pPr marL="827238" lvl="1" indent="-413619" algn="just">
              <a:lnSpc>
                <a:spcPts val="4444"/>
              </a:lnSpc>
              <a:buAutoNum type="arabicPeriod"/>
            </a:pPr>
            <a:r>
              <a:rPr lang="en-US" sz="3831" spc="35">
                <a:solidFill>
                  <a:srgbClr val="000000"/>
                </a:solidFill>
                <a:latin typeface="Times New Roman"/>
                <a:ea typeface="Times New Roman"/>
                <a:cs typeface="Times New Roman"/>
                <a:sym typeface="Times New Roman"/>
              </a:rPr>
              <a:t>Mengembangkan game edukasi berbasis teknologi untuk meningkatkan kemampuan logika, pemahaman, dan daya ingat anak.</a:t>
            </a:r>
          </a:p>
          <a:p>
            <a:pPr marL="827238" lvl="1" indent="-413619" algn="just">
              <a:lnSpc>
                <a:spcPts val="4444"/>
              </a:lnSpc>
              <a:buAutoNum type="arabicPeriod"/>
            </a:pPr>
            <a:r>
              <a:rPr lang="en-US" sz="3831" spc="35">
                <a:solidFill>
                  <a:srgbClr val="000000"/>
                </a:solidFill>
                <a:latin typeface="Times New Roman"/>
                <a:ea typeface="Times New Roman"/>
                <a:cs typeface="Times New Roman"/>
                <a:sym typeface="Times New Roman"/>
              </a:rPr>
              <a:t>Membuat proses belajar lebih interaktif, menyenangkan, dan relevan dengan era digital.</a:t>
            </a:r>
          </a:p>
          <a:p>
            <a:pPr marL="827238" lvl="1" indent="-413619" algn="just">
              <a:lnSpc>
                <a:spcPts val="4444"/>
              </a:lnSpc>
              <a:buAutoNum type="arabicPeriod"/>
            </a:pPr>
            <a:r>
              <a:rPr lang="en-US" sz="3831" spc="35">
                <a:solidFill>
                  <a:srgbClr val="000000"/>
                </a:solidFill>
                <a:latin typeface="Times New Roman"/>
                <a:ea typeface="Times New Roman"/>
                <a:cs typeface="Times New Roman"/>
                <a:sym typeface="Times New Roman"/>
              </a:rPr>
              <a:t>Menilai dampak gamifikasi terhadap kreativitas, berpikir kritis, dan keterampilan problem-solving anak.</a:t>
            </a:r>
          </a:p>
          <a:p>
            <a:pPr marL="827238" lvl="1" indent="-413619" algn="just">
              <a:lnSpc>
                <a:spcPts val="4444"/>
              </a:lnSpc>
              <a:buAutoNum type="arabicPeriod"/>
            </a:pPr>
            <a:r>
              <a:rPr lang="en-US" sz="3831" spc="35">
                <a:solidFill>
                  <a:srgbClr val="000000"/>
                </a:solidFill>
                <a:latin typeface="Times New Roman"/>
                <a:ea typeface="Times New Roman"/>
                <a:cs typeface="Times New Roman"/>
                <a:sym typeface="Times New Roman"/>
              </a:rPr>
              <a:t>Membandingkan efektivitas metode tradisional dan gamifikasi berbasis teknologi.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630282" y="4688014"/>
            <a:ext cx="4654549" cy="863346"/>
          </a:xfrm>
          <a:prstGeom prst="rect">
            <a:avLst/>
          </a:prstGeom>
        </p:spPr>
        <p:txBody>
          <a:bodyPr lIns="0" tIns="0" rIns="0" bIns="0" rtlCol="0" anchor="t">
            <a:spAutoFit/>
          </a:bodyPr>
          <a:lstStyle/>
          <a:p>
            <a:pPr algn="ctr">
              <a:lnSpc>
                <a:spcPts val="5832"/>
              </a:lnSpc>
            </a:pPr>
            <a:r>
              <a:rPr lang="en-US" sz="5400" b="1" spc="50">
                <a:solidFill>
                  <a:srgbClr val="FFFFFF"/>
                </a:solidFill>
                <a:latin typeface="Times New Roman Bold"/>
                <a:ea typeface="Times New Roman Bold"/>
                <a:cs typeface="Times New Roman Bold"/>
                <a:sym typeface="Times New Roman Bold"/>
              </a:rPr>
              <a:t>Ruang Lingkup</a:t>
            </a:r>
          </a:p>
        </p:txBody>
      </p:sp>
      <p:sp>
        <p:nvSpPr>
          <p:cNvPr id="4" name="TextBox 4"/>
          <p:cNvSpPr txBox="1"/>
          <p:nvPr/>
        </p:nvSpPr>
        <p:spPr>
          <a:xfrm>
            <a:off x="6498862" y="2435319"/>
            <a:ext cx="10760438" cy="5426117"/>
          </a:xfrm>
          <a:prstGeom prst="rect">
            <a:avLst/>
          </a:prstGeom>
        </p:spPr>
        <p:txBody>
          <a:bodyPr lIns="0" tIns="0" rIns="0" bIns="0" rtlCol="0" anchor="t">
            <a:spAutoFit/>
          </a:bodyPr>
          <a:lstStyle/>
          <a:p>
            <a:pPr algn="just">
              <a:lnSpc>
                <a:spcPts val="3827"/>
              </a:lnSpc>
            </a:pPr>
            <a:r>
              <a:rPr lang="en-US" sz="3544" spc="33">
                <a:solidFill>
                  <a:srgbClr val="000000"/>
                </a:solidFill>
                <a:latin typeface="Times New Roman"/>
                <a:ea typeface="Times New Roman"/>
                <a:cs typeface="Times New Roman"/>
                <a:sym typeface="Times New Roman"/>
              </a:rPr>
              <a:t>Penelitian ini fokus pada:</a:t>
            </a:r>
          </a:p>
          <a:p>
            <a:pPr algn="just">
              <a:lnSpc>
                <a:spcPts val="3827"/>
              </a:lnSpc>
            </a:pPr>
            <a:endParaRPr lang="en-US" sz="3544" spc="33">
              <a:solidFill>
                <a:srgbClr val="000000"/>
              </a:solidFill>
              <a:latin typeface="Times New Roman"/>
              <a:ea typeface="Times New Roman"/>
              <a:cs typeface="Times New Roman"/>
              <a:sym typeface="Times New Roman"/>
            </a:endParaRPr>
          </a:p>
          <a:p>
            <a:pPr marL="765235" lvl="1" indent="-382617" algn="just">
              <a:lnSpc>
                <a:spcPts val="3827"/>
              </a:lnSpc>
              <a:buAutoNum type="arabicPeriod"/>
            </a:pPr>
            <a:r>
              <a:rPr lang="en-US" sz="3544" spc="33">
                <a:solidFill>
                  <a:srgbClr val="000000"/>
                </a:solidFill>
                <a:latin typeface="Times New Roman"/>
                <a:ea typeface="Times New Roman"/>
                <a:cs typeface="Times New Roman"/>
                <a:sym typeface="Times New Roman"/>
              </a:rPr>
              <a:t>Perancangan dan pengembangan game edukasi berbasis mobile untuk anak usia dini.</a:t>
            </a:r>
          </a:p>
          <a:p>
            <a:pPr marL="765235" lvl="1" indent="-382617" algn="just">
              <a:lnSpc>
                <a:spcPts val="3827"/>
              </a:lnSpc>
              <a:buAutoNum type="arabicPeriod"/>
            </a:pPr>
            <a:r>
              <a:rPr lang="en-US" sz="3544" spc="33">
                <a:solidFill>
                  <a:srgbClr val="000000"/>
                </a:solidFill>
                <a:latin typeface="Times New Roman"/>
                <a:ea typeface="Times New Roman"/>
                <a:cs typeface="Times New Roman"/>
                <a:sym typeface="Times New Roman"/>
              </a:rPr>
              <a:t>Pengukuran dampak game terhadap logika, pemahaman, dan daya ingat anak.</a:t>
            </a:r>
          </a:p>
          <a:p>
            <a:pPr marL="765235" lvl="1" indent="-382617" algn="just">
              <a:lnSpc>
                <a:spcPts val="3827"/>
              </a:lnSpc>
              <a:buAutoNum type="arabicPeriod"/>
            </a:pPr>
            <a:r>
              <a:rPr lang="en-US" sz="3544" spc="33">
                <a:solidFill>
                  <a:srgbClr val="000000"/>
                </a:solidFill>
                <a:latin typeface="Times New Roman"/>
                <a:ea typeface="Times New Roman"/>
                <a:cs typeface="Times New Roman"/>
                <a:sym typeface="Times New Roman"/>
              </a:rPr>
              <a:t>Membandingkan efektivitas game edukasi dengan metode tradisional.</a:t>
            </a:r>
          </a:p>
          <a:p>
            <a:pPr marL="765235" lvl="1" indent="-382617" algn="just">
              <a:lnSpc>
                <a:spcPts val="3827"/>
              </a:lnSpc>
              <a:buAutoNum type="arabicPeriod"/>
            </a:pPr>
            <a:r>
              <a:rPr lang="en-US" sz="3544" spc="33">
                <a:solidFill>
                  <a:srgbClr val="000000"/>
                </a:solidFill>
                <a:latin typeface="Times New Roman"/>
                <a:ea typeface="Times New Roman"/>
                <a:cs typeface="Times New Roman"/>
                <a:sym typeface="Times New Roman"/>
              </a:rPr>
              <a:t>Sasaran utama: anak usia dini, memastikan game sesuai tahap perkembangan kognitif mereka.</a:t>
            </a:r>
          </a:p>
          <a:p>
            <a:pPr algn="just">
              <a:lnSpc>
                <a:spcPts val="3827"/>
              </a:lnSpc>
            </a:pPr>
            <a:endParaRPr lang="en-US" sz="3544" spc="33">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630282" y="4321301"/>
            <a:ext cx="4654549" cy="1596771"/>
          </a:xfrm>
          <a:prstGeom prst="rect">
            <a:avLst/>
          </a:prstGeom>
        </p:spPr>
        <p:txBody>
          <a:bodyPr lIns="0" tIns="0" rIns="0" bIns="0" rtlCol="0" anchor="t">
            <a:spAutoFit/>
          </a:bodyPr>
          <a:lstStyle/>
          <a:p>
            <a:pPr algn="ctr">
              <a:lnSpc>
                <a:spcPts val="5832"/>
              </a:lnSpc>
            </a:pPr>
            <a:r>
              <a:rPr lang="en-US" sz="5400" b="1" spc="50">
                <a:solidFill>
                  <a:srgbClr val="FFFFFF"/>
                </a:solidFill>
                <a:latin typeface="Times New Roman Bold"/>
                <a:ea typeface="Times New Roman Bold"/>
                <a:cs typeface="Times New Roman Bold"/>
                <a:sym typeface="Times New Roman Bold"/>
              </a:rPr>
              <a:t>Manfaat Penelitian</a:t>
            </a:r>
          </a:p>
        </p:txBody>
      </p:sp>
      <p:sp>
        <p:nvSpPr>
          <p:cNvPr id="4" name="TextBox 4"/>
          <p:cNvSpPr txBox="1"/>
          <p:nvPr/>
        </p:nvSpPr>
        <p:spPr>
          <a:xfrm>
            <a:off x="6448855" y="2505327"/>
            <a:ext cx="10810445" cy="5285869"/>
          </a:xfrm>
          <a:prstGeom prst="rect">
            <a:avLst/>
          </a:prstGeom>
        </p:spPr>
        <p:txBody>
          <a:bodyPr lIns="0" tIns="0" rIns="0" bIns="0" rtlCol="0" anchor="t">
            <a:spAutoFit/>
          </a:bodyPr>
          <a:lstStyle/>
          <a:p>
            <a:pPr algn="just">
              <a:lnSpc>
                <a:spcPts val="3180"/>
              </a:lnSpc>
            </a:pPr>
            <a:r>
              <a:rPr lang="en-US" sz="3271" spc="30">
                <a:solidFill>
                  <a:srgbClr val="000000"/>
                </a:solidFill>
                <a:latin typeface="Times New Roman"/>
                <a:ea typeface="Times New Roman"/>
                <a:cs typeface="Times New Roman"/>
                <a:sym typeface="Times New Roman"/>
              </a:rPr>
              <a:t>Teoritis:</a:t>
            </a:r>
          </a:p>
          <a:p>
            <a:pPr marL="706422" lvl="1" indent="-353211" algn="just">
              <a:lnSpc>
                <a:spcPts val="3180"/>
              </a:lnSpc>
              <a:buAutoNum type="arabicPeriod"/>
            </a:pPr>
            <a:r>
              <a:rPr lang="en-US" sz="3271" spc="30">
                <a:solidFill>
                  <a:srgbClr val="000000"/>
                </a:solidFill>
                <a:latin typeface="Times New Roman"/>
                <a:ea typeface="Times New Roman"/>
                <a:cs typeface="Times New Roman"/>
                <a:sym typeface="Times New Roman"/>
              </a:rPr>
              <a:t>Menambah literatur tentang pembelajaran berbasis teknologi.</a:t>
            </a:r>
          </a:p>
          <a:p>
            <a:pPr marL="706422" lvl="1" indent="-353211" algn="just">
              <a:lnSpc>
                <a:spcPts val="3180"/>
              </a:lnSpc>
              <a:buAutoNum type="arabicPeriod"/>
            </a:pPr>
            <a:r>
              <a:rPr lang="en-US" sz="3271" spc="30">
                <a:solidFill>
                  <a:srgbClr val="000000"/>
                </a:solidFill>
                <a:latin typeface="Times New Roman"/>
                <a:ea typeface="Times New Roman"/>
                <a:cs typeface="Times New Roman"/>
                <a:sym typeface="Times New Roman"/>
              </a:rPr>
              <a:t>Memberikan kontribusi terhadap teori gamifikasi dan VR dalam pendidikan.</a:t>
            </a:r>
          </a:p>
          <a:p>
            <a:pPr algn="just">
              <a:lnSpc>
                <a:spcPts val="3180"/>
              </a:lnSpc>
            </a:pPr>
            <a:endParaRPr lang="en-US" sz="3271" spc="30">
              <a:solidFill>
                <a:srgbClr val="000000"/>
              </a:solidFill>
              <a:latin typeface="Times New Roman"/>
              <a:ea typeface="Times New Roman"/>
              <a:cs typeface="Times New Roman"/>
              <a:sym typeface="Times New Roman"/>
            </a:endParaRPr>
          </a:p>
          <a:p>
            <a:pPr algn="just">
              <a:lnSpc>
                <a:spcPts val="3180"/>
              </a:lnSpc>
            </a:pPr>
            <a:r>
              <a:rPr lang="en-US" sz="3271" spc="30">
                <a:solidFill>
                  <a:srgbClr val="000000"/>
                </a:solidFill>
                <a:latin typeface="Times New Roman"/>
                <a:ea typeface="Times New Roman"/>
                <a:cs typeface="Times New Roman"/>
                <a:sym typeface="Times New Roman"/>
              </a:rPr>
              <a:t>Praktis:</a:t>
            </a:r>
          </a:p>
          <a:p>
            <a:pPr marL="706422" lvl="1" indent="-353211" algn="just">
              <a:lnSpc>
                <a:spcPts val="3180"/>
              </a:lnSpc>
              <a:buAutoNum type="arabicPeriod"/>
            </a:pPr>
            <a:r>
              <a:rPr lang="en-US" sz="3271" spc="30">
                <a:solidFill>
                  <a:srgbClr val="000000"/>
                </a:solidFill>
                <a:latin typeface="Times New Roman"/>
                <a:ea typeface="Times New Roman"/>
                <a:cs typeface="Times New Roman"/>
                <a:sym typeface="Times New Roman"/>
              </a:rPr>
              <a:t>Bagi Anak-anak: membantu mereka belajar dengan cara interaktif dan menyenangkan.</a:t>
            </a:r>
          </a:p>
          <a:p>
            <a:pPr marL="706422" lvl="1" indent="-353211" algn="just">
              <a:lnSpc>
                <a:spcPts val="3180"/>
              </a:lnSpc>
              <a:buAutoNum type="arabicPeriod"/>
            </a:pPr>
            <a:r>
              <a:rPr lang="en-US" sz="3271" spc="30">
                <a:solidFill>
                  <a:srgbClr val="000000"/>
                </a:solidFill>
                <a:latin typeface="Times New Roman"/>
                <a:ea typeface="Times New Roman"/>
                <a:cs typeface="Times New Roman"/>
                <a:sym typeface="Times New Roman"/>
              </a:rPr>
              <a:t>Bagi Almamater: menjadi referensi akademik dalam bidang pendidikan dan teknologi.</a:t>
            </a:r>
          </a:p>
          <a:p>
            <a:pPr marL="706422" lvl="1" indent="-353211" algn="just">
              <a:lnSpc>
                <a:spcPts val="3180"/>
              </a:lnSpc>
              <a:buAutoNum type="arabicPeriod"/>
            </a:pPr>
            <a:r>
              <a:rPr lang="en-US" sz="3271" spc="30">
                <a:solidFill>
                  <a:srgbClr val="000000"/>
                </a:solidFill>
                <a:latin typeface="Times New Roman"/>
                <a:ea typeface="Times New Roman"/>
                <a:cs typeface="Times New Roman"/>
                <a:sym typeface="Times New Roman"/>
              </a:rPr>
              <a:t>Bagi Penulis: sebagai pengalaman untuk menciptakan metode belajar produktif dan inovatif.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1921309" y="2500426"/>
            <a:ext cx="14445383" cy="6127309"/>
          </a:xfrm>
          <a:prstGeom prst="rect">
            <a:avLst/>
          </a:prstGeom>
        </p:spPr>
        <p:txBody>
          <a:bodyPr lIns="0" tIns="0" rIns="0" bIns="0" rtlCol="0" anchor="t">
            <a:spAutoFit/>
          </a:bodyPr>
          <a:lstStyle/>
          <a:p>
            <a:pPr algn="just">
              <a:lnSpc>
                <a:spcPts val="3542"/>
              </a:lnSpc>
            </a:pPr>
            <a:r>
              <a:rPr lang="en-US" sz="3107" b="1" spc="29" dirty="0">
                <a:solidFill>
                  <a:srgbClr val="000000"/>
                </a:solidFill>
                <a:latin typeface="Times New Roman Bold"/>
                <a:ea typeface="Times New Roman Bold"/>
                <a:cs typeface="Times New Roman Bold"/>
                <a:sym typeface="Times New Roman Bold"/>
              </a:rPr>
              <a:t>Self-Determination Theory (SDT)</a:t>
            </a:r>
          </a:p>
          <a:p>
            <a:pPr algn="just">
              <a:lnSpc>
                <a:spcPts val="2975"/>
              </a:lnSpc>
            </a:pPr>
            <a:r>
              <a:rPr lang="en-US" sz="2610" spc="24" dirty="0" err="1">
                <a:solidFill>
                  <a:srgbClr val="000000"/>
                </a:solidFill>
                <a:latin typeface="Times New Roman"/>
                <a:ea typeface="Times New Roman"/>
                <a:cs typeface="Times New Roman"/>
                <a:sym typeface="Times New Roman"/>
              </a:rPr>
              <a:t>Teori</a:t>
            </a:r>
            <a:r>
              <a:rPr lang="en-US" sz="2610" spc="24" dirty="0">
                <a:solidFill>
                  <a:srgbClr val="000000"/>
                </a:solidFill>
                <a:latin typeface="Times New Roman"/>
                <a:ea typeface="Times New Roman"/>
                <a:cs typeface="Times New Roman"/>
                <a:sym typeface="Times New Roman"/>
              </a:rPr>
              <a:t> </a:t>
            </a:r>
            <a:r>
              <a:rPr lang="en-US" sz="2610" b="1" spc="24" dirty="0">
                <a:solidFill>
                  <a:srgbClr val="000000"/>
                </a:solidFill>
                <a:latin typeface="Times New Roman Bold"/>
                <a:ea typeface="Times New Roman Bold"/>
                <a:cs typeface="Times New Roman Bold"/>
                <a:sym typeface="Times New Roman Bold"/>
              </a:rPr>
              <a:t>Self-Determination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menjelaskan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bahwa</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motivasi</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manusia</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didasarkan</a:t>
            </a:r>
            <a:r>
              <a:rPr lang="en-US" sz="2610" spc="24" dirty="0">
                <a:solidFill>
                  <a:srgbClr val="000000"/>
                </a:solidFill>
                <a:latin typeface="Times New Roman"/>
                <a:ea typeface="Times New Roman"/>
                <a:cs typeface="Times New Roman"/>
                <a:sym typeface="Times New Roman"/>
              </a:rPr>
              <a:t> pada </a:t>
            </a:r>
            <a:r>
              <a:rPr lang="en-US" sz="2610" spc="24" dirty="0" err="1">
                <a:solidFill>
                  <a:srgbClr val="000000"/>
                </a:solidFill>
                <a:latin typeface="Times New Roman"/>
                <a:ea typeface="Times New Roman"/>
                <a:cs typeface="Times New Roman"/>
                <a:sym typeface="Times New Roman"/>
              </a:rPr>
              <a:t>tiga</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kebutuhan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psikologis</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utama</a:t>
            </a:r>
            <a:r>
              <a:rPr lang="en-US" sz="2610" spc="24" dirty="0">
                <a:solidFill>
                  <a:srgbClr val="000000"/>
                </a:solidFill>
                <a:latin typeface="Times New Roman"/>
                <a:ea typeface="Times New Roman"/>
                <a:cs typeface="Times New Roman"/>
                <a:sym typeface="Times New Roman"/>
              </a:rPr>
              <a:t> yang </a:t>
            </a:r>
            <a:r>
              <a:rPr lang="en-US" sz="2610" spc="24" dirty="0" err="1">
                <a:solidFill>
                  <a:srgbClr val="000000"/>
                </a:solidFill>
                <a:latin typeface="Times New Roman"/>
                <a:ea typeface="Times New Roman"/>
                <a:cs typeface="Times New Roman"/>
                <a:sym typeface="Times New Roman"/>
              </a:rPr>
              <a:t>harus</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terpenuhi</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untuk</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meningkatkan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keterlibatan</a:t>
            </a:r>
            <a:r>
              <a:rPr lang="en-US" sz="2610" spc="24" dirty="0">
                <a:solidFill>
                  <a:srgbClr val="000000"/>
                </a:solidFill>
                <a:latin typeface="Times New Roman"/>
                <a:ea typeface="Times New Roman"/>
                <a:cs typeface="Times New Roman"/>
                <a:sym typeface="Times New Roman"/>
              </a:rPr>
              <a:t> dan </a:t>
            </a:r>
            <a:r>
              <a:rPr lang="en-US" sz="2610" spc="24" dirty="0" err="1">
                <a:solidFill>
                  <a:srgbClr val="000000"/>
                </a:solidFill>
                <a:latin typeface="Times New Roman"/>
                <a:ea typeface="Times New Roman"/>
                <a:cs typeface="Times New Roman"/>
                <a:sym typeface="Times New Roman"/>
              </a:rPr>
              <a:t>produktivitas</a:t>
            </a:r>
            <a:r>
              <a:rPr lang="en-US" sz="2610" spc="24" dirty="0">
                <a:solidFill>
                  <a:srgbClr val="000000"/>
                </a:solidFill>
                <a:latin typeface="Times New Roman"/>
                <a:ea typeface="Times New Roman"/>
                <a:cs typeface="Times New Roman"/>
                <a:sym typeface="Times New Roman"/>
              </a:rPr>
              <a:t>. </a:t>
            </a:r>
          </a:p>
          <a:p>
            <a:pPr marL="472376" lvl="1" indent="-236188" algn="just">
              <a:lnSpc>
                <a:spcPts val="2975"/>
              </a:lnSpc>
              <a:buAutoNum type="alphaLcPeriod"/>
            </a:pPr>
            <a:r>
              <a:rPr lang="en-US" sz="2610" b="1" spc="24" dirty="0">
                <a:solidFill>
                  <a:srgbClr val="000000"/>
                </a:solidFill>
                <a:latin typeface="Times New Roman Bold"/>
                <a:ea typeface="Times New Roman Bold"/>
                <a:cs typeface="Times New Roman Bold"/>
                <a:sym typeface="Times New Roman Bold"/>
              </a:rPr>
              <a:t>Autonomy</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Kemandirian</a:t>
            </a:r>
            <a:r>
              <a:rPr lang="en-US" sz="2610" spc="24" dirty="0">
                <a:solidFill>
                  <a:srgbClr val="000000"/>
                </a:solidFill>
                <a:latin typeface="Times New Roman"/>
                <a:ea typeface="Times New Roman"/>
                <a:cs typeface="Times New Roman"/>
                <a:sym typeface="Times New Roman"/>
              </a:rPr>
              <a:t>)</a:t>
            </a:r>
          </a:p>
          <a:p>
            <a:pPr marL="1013758" lvl="2" indent="-337919" algn="just">
              <a:lnSpc>
                <a:spcPts val="2550"/>
              </a:lnSpc>
              <a:buAutoNum type="arabicPeriod"/>
            </a:pPr>
            <a:r>
              <a:rPr lang="en-US" sz="2237" spc="20" dirty="0" err="1">
                <a:solidFill>
                  <a:srgbClr val="000000"/>
                </a:solidFill>
                <a:latin typeface="Times New Roman"/>
                <a:ea typeface="Times New Roman"/>
                <a:cs typeface="Times New Roman"/>
                <a:sym typeface="Times New Roman"/>
              </a:rPr>
              <a:t>Kemandirian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individu</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untuk</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membuat</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pilihan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secara</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bebas</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tanpa</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tekanan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eksternal</a:t>
            </a:r>
            <a:r>
              <a:rPr lang="en-US" sz="2237" spc="20" dirty="0">
                <a:solidFill>
                  <a:srgbClr val="000000"/>
                </a:solidFill>
                <a:latin typeface="Times New Roman"/>
                <a:ea typeface="Times New Roman"/>
                <a:cs typeface="Times New Roman"/>
                <a:sym typeface="Times New Roman"/>
              </a:rPr>
              <a:t>.</a:t>
            </a:r>
          </a:p>
          <a:p>
            <a:pPr marL="1013758" lvl="2" indent="-337919" algn="just">
              <a:lnSpc>
                <a:spcPts val="2550"/>
              </a:lnSpc>
              <a:buAutoNum type="arabicPeriod"/>
            </a:pPr>
            <a:r>
              <a:rPr lang="en-US" sz="2237" spc="20" dirty="0" err="1">
                <a:solidFill>
                  <a:srgbClr val="000000"/>
                </a:solidFill>
                <a:latin typeface="Times New Roman"/>
                <a:ea typeface="Times New Roman"/>
                <a:cs typeface="Times New Roman"/>
                <a:sym typeface="Times New Roman"/>
              </a:rPr>
              <a:t>Dalam</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konteks</a:t>
            </a:r>
            <a:r>
              <a:rPr lang="en-US" sz="2237" spc="20" dirty="0">
                <a:solidFill>
                  <a:srgbClr val="000000"/>
                </a:solidFill>
                <a:latin typeface="Times New Roman"/>
                <a:ea typeface="Times New Roman"/>
                <a:cs typeface="Times New Roman"/>
                <a:sym typeface="Times New Roman"/>
              </a:rPr>
              <a:t> game: </a:t>
            </a:r>
            <a:r>
              <a:rPr lang="en-US" sz="2237" i="1" spc="20" dirty="0">
                <a:solidFill>
                  <a:srgbClr val="000000"/>
                </a:solidFill>
                <a:latin typeface="Times New Roman Italics"/>
                <a:ea typeface="Times New Roman Italics"/>
                <a:cs typeface="Times New Roman Italics"/>
                <a:sym typeface="Times New Roman Italics"/>
              </a:rPr>
              <a:t>player </a:t>
            </a:r>
            <a:r>
              <a:rPr lang="en-US" sz="2237" spc="20" dirty="0" err="1">
                <a:solidFill>
                  <a:srgbClr val="000000"/>
                </a:solidFill>
                <a:latin typeface="Times New Roman"/>
                <a:ea typeface="Times New Roman"/>
                <a:cs typeface="Times New Roman"/>
                <a:sym typeface="Times New Roman"/>
              </a:rPr>
              <a:t>diberikan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kebebasan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untuk</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memilih</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jalan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cerita</a:t>
            </a:r>
            <a:r>
              <a:rPr lang="en-US" sz="2237" spc="20" dirty="0">
                <a:solidFill>
                  <a:srgbClr val="000000"/>
                </a:solidFill>
                <a:latin typeface="Times New Roman"/>
                <a:ea typeface="Times New Roman"/>
                <a:cs typeface="Times New Roman"/>
                <a:sym typeface="Times New Roman"/>
              </a:rPr>
              <a:t> (</a:t>
            </a:r>
            <a:r>
              <a:rPr lang="en-US" sz="2237" i="1" spc="20" dirty="0">
                <a:solidFill>
                  <a:srgbClr val="000000"/>
                </a:solidFill>
                <a:latin typeface="Times New Roman Italics"/>
                <a:ea typeface="Times New Roman Italics"/>
                <a:cs typeface="Times New Roman Italics"/>
                <a:sym typeface="Times New Roman Italics"/>
              </a:rPr>
              <a:t>branching storyline</a:t>
            </a:r>
            <a:r>
              <a:rPr lang="en-US" sz="2237" spc="20" dirty="0">
                <a:solidFill>
                  <a:srgbClr val="000000"/>
                </a:solidFill>
                <a:latin typeface="Times New Roman"/>
                <a:ea typeface="Times New Roman"/>
                <a:cs typeface="Times New Roman"/>
                <a:sym typeface="Times New Roman"/>
              </a:rPr>
              <a:t>).</a:t>
            </a:r>
          </a:p>
          <a:p>
            <a:pPr marL="472376" lvl="1" indent="-236188" algn="just">
              <a:lnSpc>
                <a:spcPts val="2975"/>
              </a:lnSpc>
              <a:buAutoNum type="alphaLcPeriod"/>
            </a:pPr>
            <a:r>
              <a:rPr lang="en-US" sz="2610" b="1" spc="24" dirty="0">
                <a:solidFill>
                  <a:srgbClr val="000000"/>
                </a:solidFill>
                <a:latin typeface="Times New Roman Bold"/>
                <a:ea typeface="Times New Roman Bold"/>
                <a:cs typeface="Times New Roman Bold"/>
                <a:sym typeface="Times New Roman Bold"/>
              </a:rPr>
              <a:t>Competence</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Kompetensi</a:t>
            </a:r>
            <a:r>
              <a:rPr lang="en-US" sz="2610" spc="24" dirty="0">
                <a:solidFill>
                  <a:srgbClr val="000000"/>
                </a:solidFill>
                <a:latin typeface="Times New Roman"/>
                <a:ea typeface="Times New Roman"/>
                <a:cs typeface="Times New Roman"/>
                <a:sym typeface="Times New Roman"/>
              </a:rPr>
              <a:t>)</a:t>
            </a:r>
          </a:p>
          <a:p>
            <a:pPr marL="1013758" lvl="2" indent="-337919" algn="just">
              <a:lnSpc>
                <a:spcPts val="2550"/>
              </a:lnSpc>
              <a:buAutoNum type="arabicPeriod"/>
            </a:pPr>
            <a:r>
              <a:rPr lang="en-US" sz="2237" spc="20" dirty="0" err="1">
                <a:solidFill>
                  <a:srgbClr val="000000"/>
                </a:solidFill>
                <a:latin typeface="Times New Roman"/>
                <a:ea typeface="Times New Roman"/>
                <a:cs typeface="Times New Roman"/>
                <a:sym typeface="Times New Roman"/>
              </a:rPr>
              <a:t>Kemampuan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individu</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untuk</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menguasai</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keterampilan</a:t>
            </a:r>
            <a:r>
              <a:rPr lang="en-US" sz="2237" spc="20" dirty="0">
                <a:solidFill>
                  <a:srgbClr val="000000"/>
                </a:solidFill>
                <a:latin typeface="Times New Roman"/>
                <a:ea typeface="Times New Roman"/>
                <a:cs typeface="Times New Roman"/>
                <a:sym typeface="Times New Roman"/>
              </a:rPr>
              <a:t> dan </a:t>
            </a:r>
            <a:r>
              <a:rPr lang="en-US" sz="2237" spc="20" dirty="0" err="1">
                <a:solidFill>
                  <a:srgbClr val="000000"/>
                </a:solidFill>
                <a:latin typeface="Times New Roman"/>
                <a:ea typeface="Times New Roman"/>
                <a:cs typeface="Times New Roman"/>
                <a:sym typeface="Times New Roman"/>
              </a:rPr>
              <a:t>mencapai</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tujuan</a:t>
            </a:r>
            <a:r>
              <a:rPr lang="en-US" sz="2237" spc="20" dirty="0">
                <a:solidFill>
                  <a:srgbClr val="000000"/>
                </a:solidFill>
                <a:latin typeface="Times New Roman"/>
                <a:ea typeface="Times New Roman"/>
                <a:cs typeface="Times New Roman"/>
                <a:sym typeface="Times New Roman"/>
              </a:rPr>
              <a:t>.</a:t>
            </a:r>
          </a:p>
          <a:p>
            <a:pPr marL="1013758" lvl="2" indent="-337919" algn="just">
              <a:lnSpc>
                <a:spcPts val="2550"/>
              </a:lnSpc>
              <a:buAutoNum type="arabicPeriod"/>
            </a:pPr>
            <a:r>
              <a:rPr lang="en-US" sz="2237" spc="20" dirty="0" err="1">
                <a:solidFill>
                  <a:srgbClr val="000000"/>
                </a:solidFill>
                <a:latin typeface="Times New Roman"/>
                <a:ea typeface="Times New Roman"/>
                <a:cs typeface="Times New Roman"/>
                <a:sym typeface="Times New Roman"/>
              </a:rPr>
              <a:t>Dalam</a:t>
            </a:r>
            <a:r>
              <a:rPr lang="en-US" sz="2237" spc="20" dirty="0">
                <a:solidFill>
                  <a:srgbClr val="000000"/>
                </a:solidFill>
                <a:latin typeface="Times New Roman"/>
                <a:ea typeface="Times New Roman"/>
                <a:cs typeface="Times New Roman"/>
                <a:sym typeface="Times New Roman"/>
              </a:rPr>
              <a:t> game: </a:t>
            </a:r>
            <a:r>
              <a:rPr lang="en-US" sz="2237" i="1" spc="20" dirty="0">
                <a:solidFill>
                  <a:srgbClr val="000000"/>
                </a:solidFill>
                <a:latin typeface="Times New Roman Italics"/>
                <a:ea typeface="Times New Roman Italics"/>
                <a:cs typeface="Times New Roman Italics"/>
                <a:sym typeface="Times New Roman Italics"/>
              </a:rPr>
              <a:t>player </a:t>
            </a:r>
            <a:r>
              <a:rPr lang="en-US" sz="2237" spc="20" dirty="0" err="1">
                <a:solidFill>
                  <a:srgbClr val="000000"/>
                </a:solidFill>
                <a:latin typeface="Times New Roman"/>
                <a:ea typeface="Times New Roman"/>
                <a:cs typeface="Times New Roman"/>
                <a:sym typeface="Times New Roman"/>
              </a:rPr>
              <a:t>meningkatkan</a:t>
            </a:r>
            <a:r>
              <a:rPr lang="en-US" sz="2237" spc="20" dirty="0">
                <a:solidFill>
                  <a:srgbClr val="000000"/>
                </a:solidFill>
                <a:latin typeface="Times New Roman"/>
                <a:ea typeface="Times New Roman"/>
                <a:cs typeface="Times New Roman"/>
                <a:sym typeface="Times New Roman"/>
              </a:rPr>
              <a:t> level, </a:t>
            </a:r>
            <a:r>
              <a:rPr lang="en-US" sz="2237" spc="20" dirty="0" err="1">
                <a:solidFill>
                  <a:srgbClr val="000000"/>
                </a:solidFill>
                <a:latin typeface="Times New Roman"/>
                <a:ea typeface="Times New Roman"/>
                <a:cs typeface="Times New Roman"/>
                <a:sym typeface="Times New Roman"/>
              </a:rPr>
              <a:t>menyelesaikan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misi</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sulit</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atau</a:t>
            </a:r>
            <a:r>
              <a:rPr lang="en-US" sz="2237" spc="20" dirty="0">
                <a:solidFill>
                  <a:srgbClr val="000000"/>
                </a:solidFill>
                <a:latin typeface="Times New Roman"/>
                <a:ea typeface="Times New Roman"/>
                <a:cs typeface="Times New Roman"/>
                <a:sym typeface="Times New Roman"/>
              </a:rPr>
              <a:t> </a:t>
            </a:r>
            <a:r>
              <a:rPr lang="en-US" sz="2237" i="1" spc="20" dirty="0">
                <a:solidFill>
                  <a:srgbClr val="000000"/>
                </a:solidFill>
                <a:latin typeface="Times New Roman Italics"/>
                <a:ea typeface="Times New Roman Italics"/>
                <a:cs typeface="Times New Roman Italics"/>
                <a:sym typeface="Times New Roman Italics"/>
              </a:rPr>
              <a:t>mastering mechanics</a:t>
            </a:r>
            <a:r>
              <a:rPr lang="en-US" sz="2237" spc="20" dirty="0">
                <a:solidFill>
                  <a:srgbClr val="000000"/>
                </a:solidFill>
                <a:latin typeface="Times New Roman"/>
                <a:ea typeface="Times New Roman"/>
                <a:cs typeface="Times New Roman"/>
                <a:sym typeface="Times New Roman"/>
              </a:rPr>
              <a:t>.</a:t>
            </a:r>
          </a:p>
          <a:p>
            <a:pPr marL="472376" lvl="1" indent="-236188" algn="just">
              <a:lnSpc>
                <a:spcPts val="2975"/>
              </a:lnSpc>
              <a:buAutoNum type="alphaLcPeriod"/>
            </a:pPr>
            <a:r>
              <a:rPr lang="en-US" sz="2610" b="1" spc="24" dirty="0">
                <a:solidFill>
                  <a:srgbClr val="000000"/>
                </a:solidFill>
                <a:latin typeface="Times New Roman Bold"/>
                <a:ea typeface="Times New Roman Bold"/>
                <a:cs typeface="Times New Roman Bold"/>
                <a:sym typeface="Times New Roman Bold"/>
              </a:rPr>
              <a:t>Relatedness</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Keterhubungan</a:t>
            </a:r>
            <a:r>
              <a:rPr lang="en-US" sz="2610" spc="24" dirty="0">
                <a:solidFill>
                  <a:srgbClr val="000000"/>
                </a:solidFill>
                <a:latin typeface="Times New Roman"/>
                <a:ea typeface="Times New Roman"/>
                <a:cs typeface="Times New Roman"/>
                <a:sym typeface="Times New Roman"/>
              </a:rPr>
              <a:t>)</a:t>
            </a:r>
          </a:p>
          <a:p>
            <a:pPr marL="1013758" lvl="2" indent="-337919" algn="just">
              <a:lnSpc>
                <a:spcPts val="2550"/>
              </a:lnSpc>
              <a:buAutoNum type="arabicPeriod"/>
            </a:pPr>
            <a:r>
              <a:rPr lang="en-US" sz="2237" spc="20" dirty="0" err="1">
                <a:solidFill>
                  <a:srgbClr val="000000"/>
                </a:solidFill>
                <a:latin typeface="Times New Roman"/>
                <a:ea typeface="Times New Roman"/>
                <a:cs typeface="Times New Roman"/>
                <a:sym typeface="Times New Roman"/>
              </a:rPr>
              <a:t>Kebutuhan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untuk</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merasa</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terhubung</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dengan</a:t>
            </a:r>
            <a:r>
              <a:rPr lang="en-US" sz="2237" spc="20" dirty="0">
                <a:solidFill>
                  <a:srgbClr val="000000"/>
                </a:solidFill>
                <a:latin typeface="Times New Roman"/>
                <a:ea typeface="Times New Roman"/>
                <a:cs typeface="Times New Roman"/>
                <a:sym typeface="Times New Roman"/>
              </a:rPr>
              <a:t> orang lain </a:t>
            </a:r>
            <a:r>
              <a:rPr lang="en-US" sz="2237" spc="20" dirty="0" err="1">
                <a:solidFill>
                  <a:srgbClr val="000000"/>
                </a:solidFill>
                <a:latin typeface="Times New Roman"/>
                <a:ea typeface="Times New Roman"/>
                <a:cs typeface="Times New Roman"/>
                <a:sym typeface="Times New Roman"/>
              </a:rPr>
              <a:t>secara</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emosional</a:t>
            </a:r>
            <a:r>
              <a:rPr lang="en-US" sz="2237" spc="20" dirty="0">
                <a:solidFill>
                  <a:srgbClr val="000000"/>
                </a:solidFill>
                <a:latin typeface="Times New Roman"/>
                <a:ea typeface="Times New Roman"/>
                <a:cs typeface="Times New Roman"/>
                <a:sym typeface="Times New Roman"/>
              </a:rPr>
              <a:t>.</a:t>
            </a:r>
          </a:p>
          <a:p>
            <a:pPr marL="1013758" lvl="2" indent="-337919" algn="just">
              <a:lnSpc>
                <a:spcPts val="2550"/>
              </a:lnSpc>
              <a:buAutoNum type="arabicPeriod"/>
            </a:pPr>
            <a:r>
              <a:rPr lang="en-US" sz="2237" spc="20" dirty="0" err="1">
                <a:solidFill>
                  <a:srgbClr val="000000"/>
                </a:solidFill>
                <a:latin typeface="Times New Roman"/>
                <a:ea typeface="Times New Roman"/>
                <a:cs typeface="Times New Roman"/>
                <a:sym typeface="Times New Roman"/>
              </a:rPr>
              <a:t>Dalam</a:t>
            </a:r>
            <a:r>
              <a:rPr lang="en-US" sz="2237" spc="20" dirty="0">
                <a:solidFill>
                  <a:srgbClr val="000000"/>
                </a:solidFill>
                <a:latin typeface="Times New Roman"/>
                <a:ea typeface="Times New Roman"/>
                <a:cs typeface="Times New Roman"/>
                <a:sym typeface="Times New Roman"/>
              </a:rPr>
              <a:t> game: </a:t>
            </a:r>
            <a:r>
              <a:rPr lang="en-US" sz="2237" spc="20" dirty="0" err="1">
                <a:solidFill>
                  <a:srgbClr val="000000"/>
                </a:solidFill>
                <a:latin typeface="Times New Roman"/>
                <a:ea typeface="Times New Roman"/>
                <a:cs typeface="Times New Roman"/>
                <a:sym typeface="Times New Roman"/>
              </a:rPr>
              <a:t>Ini</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diwujudkan</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melalui</a:t>
            </a:r>
            <a:r>
              <a:rPr lang="en-US" sz="2237" spc="20" dirty="0">
                <a:solidFill>
                  <a:srgbClr val="000000"/>
                </a:solidFill>
                <a:latin typeface="Times New Roman"/>
                <a:ea typeface="Times New Roman"/>
                <a:cs typeface="Times New Roman"/>
                <a:sym typeface="Times New Roman"/>
              </a:rPr>
              <a:t> </a:t>
            </a:r>
            <a:r>
              <a:rPr lang="en-US" sz="2237" spc="20" dirty="0" err="1">
                <a:solidFill>
                  <a:srgbClr val="000000"/>
                </a:solidFill>
                <a:latin typeface="Times New Roman"/>
                <a:ea typeface="Times New Roman"/>
                <a:cs typeface="Times New Roman"/>
                <a:sym typeface="Times New Roman"/>
              </a:rPr>
              <a:t>interaksi</a:t>
            </a:r>
            <a:r>
              <a:rPr lang="en-US" sz="2237" spc="20" dirty="0">
                <a:solidFill>
                  <a:srgbClr val="000000"/>
                </a:solidFill>
                <a:latin typeface="Times New Roman"/>
                <a:ea typeface="Times New Roman"/>
                <a:cs typeface="Times New Roman"/>
                <a:sym typeface="Times New Roman"/>
              </a:rPr>
              <a:t> </a:t>
            </a:r>
            <a:r>
              <a:rPr lang="en-US" sz="2237" i="1" spc="20" dirty="0">
                <a:solidFill>
                  <a:srgbClr val="000000"/>
                </a:solidFill>
                <a:latin typeface="Times New Roman Italics"/>
                <a:ea typeface="Times New Roman Italics"/>
                <a:cs typeface="Times New Roman Italics"/>
                <a:sym typeface="Times New Roman Italics"/>
              </a:rPr>
              <a:t>player </a:t>
            </a:r>
            <a:r>
              <a:rPr lang="en-US" sz="2237" spc="20" dirty="0" err="1">
                <a:solidFill>
                  <a:srgbClr val="000000"/>
                </a:solidFill>
                <a:latin typeface="Times New Roman"/>
                <a:ea typeface="Times New Roman"/>
                <a:cs typeface="Times New Roman"/>
                <a:sym typeface="Times New Roman"/>
              </a:rPr>
              <a:t>dengan</a:t>
            </a:r>
            <a:r>
              <a:rPr lang="en-US" sz="2237" spc="20" dirty="0">
                <a:solidFill>
                  <a:srgbClr val="000000"/>
                </a:solidFill>
                <a:latin typeface="Times New Roman"/>
                <a:ea typeface="Times New Roman"/>
                <a:cs typeface="Times New Roman"/>
                <a:sym typeface="Times New Roman"/>
              </a:rPr>
              <a:t> NPC (Non-Playable Character) </a:t>
            </a:r>
            <a:r>
              <a:rPr lang="en-US" sz="2237" spc="20" dirty="0" err="1">
                <a:solidFill>
                  <a:srgbClr val="000000"/>
                </a:solidFill>
                <a:latin typeface="Times New Roman"/>
                <a:ea typeface="Times New Roman"/>
                <a:cs typeface="Times New Roman"/>
                <a:sym typeface="Times New Roman"/>
              </a:rPr>
              <a:t>atau</a:t>
            </a:r>
            <a:r>
              <a:rPr lang="en-US" sz="2237" spc="20" dirty="0">
                <a:solidFill>
                  <a:srgbClr val="000000"/>
                </a:solidFill>
                <a:latin typeface="Times New Roman"/>
                <a:ea typeface="Times New Roman"/>
                <a:cs typeface="Times New Roman"/>
                <a:sym typeface="Times New Roman"/>
              </a:rPr>
              <a:t> </a:t>
            </a:r>
            <a:r>
              <a:rPr lang="en-US" sz="2237" i="1" spc="20" dirty="0">
                <a:solidFill>
                  <a:srgbClr val="000000"/>
                </a:solidFill>
                <a:latin typeface="Times New Roman Italics"/>
                <a:ea typeface="Times New Roman Italics"/>
                <a:cs typeface="Times New Roman Italics"/>
                <a:sym typeface="Times New Roman Italics"/>
              </a:rPr>
              <a:t>player </a:t>
            </a:r>
            <a:r>
              <a:rPr lang="en-US" sz="2237" spc="20" dirty="0">
                <a:solidFill>
                  <a:srgbClr val="000000"/>
                </a:solidFill>
                <a:latin typeface="Times New Roman"/>
                <a:ea typeface="Times New Roman"/>
                <a:cs typeface="Times New Roman"/>
                <a:sym typeface="Times New Roman"/>
              </a:rPr>
              <a:t>lain </a:t>
            </a:r>
            <a:r>
              <a:rPr lang="en-US" sz="2237" spc="20" dirty="0" err="1">
                <a:solidFill>
                  <a:srgbClr val="000000"/>
                </a:solidFill>
                <a:latin typeface="Times New Roman"/>
                <a:ea typeface="Times New Roman"/>
                <a:cs typeface="Times New Roman"/>
                <a:sym typeface="Times New Roman"/>
              </a:rPr>
              <a:t>dalam</a:t>
            </a:r>
            <a:r>
              <a:rPr lang="en-US" sz="2237" spc="20" dirty="0">
                <a:solidFill>
                  <a:srgbClr val="000000"/>
                </a:solidFill>
                <a:latin typeface="Times New Roman"/>
                <a:ea typeface="Times New Roman"/>
                <a:cs typeface="Times New Roman"/>
                <a:sym typeface="Times New Roman"/>
              </a:rPr>
              <a:t> </a:t>
            </a:r>
            <a:r>
              <a:rPr lang="en-US" sz="2237" i="1" spc="20" dirty="0">
                <a:solidFill>
                  <a:srgbClr val="000000"/>
                </a:solidFill>
                <a:latin typeface="Times New Roman Italics"/>
                <a:ea typeface="Times New Roman Italics"/>
                <a:cs typeface="Times New Roman Italics"/>
                <a:sym typeface="Times New Roman Italics"/>
              </a:rPr>
              <a:t>multiplayer mode</a:t>
            </a:r>
            <a:r>
              <a:rPr lang="en-US" sz="2237" spc="20" dirty="0">
                <a:solidFill>
                  <a:srgbClr val="000000"/>
                </a:solidFill>
                <a:latin typeface="Times New Roman"/>
                <a:ea typeface="Times New Roman"/>
                <a:cs typeface="Times New Roman"/>
                <a:sym typeface="Times New Roman"/>
              </a:rPr>
              <a:t>.</a:t>
            </a:r>
          </a:p>
          <a:p>
            <a:pPr algn="just">
              <a:lnSpc>
                <a:spcPts val="2975"/>
              </a:lnSpc>
            </a:pPr>
            <a:endParaRPr lang="en-US" sz="2237" spc="20" dirty="0">
              <a:solidFill>
                <a:srgbClr val="000000"/>
              </a:solidFill>
              <a:latin typeface="Times New Roman"/>
              <a:ea typeface="Times New Roman"/>
              <a:cs typeface="Times New Roman"/>
              <a:sym typeface="Times New Roman"/>
            </a:endParaRPr>
          </a:p>
          <a:p>
            <a:pPr algn="just">
              <a:lnSpc>
                <a:spcPts val="2975"/>
              </a:lnSpc>
            </a:pPr>
            <a:r>
              <a:rPr lang="en-US" sz="2610" i="1" spc="24" dirty="0">
                <a:solidFill>
                  <a:srgbClr val="000000"/>
                </a:solidFill>
                <a:latin typeface="Times New Roman Italics"/>
                <a:ea typeface="Times New Roman Italics"/>
                <a:cs typeface="Times New Roman Italics"/>
                <a:sym typeface="Times New Roman Italics"/>
              </a:rPr>
              <a:t>Self-Determination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dapat</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diterapkan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dalam</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pembelajaran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berbasis</a:t>
            </a:r>
            <a:r>
              <a:rPr lang="en-US" sz="2610" spc="24" dirty="0">
                <a:solidFill>
                  <a:srgbClr val="000000"/>
                </a:solidFill>
                <a:latin typeface="Times New Roman"/>
                <a:ea typeface="Times New Roman"/>
                <a:cs typeface="Times New Roman"/>
                <a:sym typeface="Times New Roman"/>
              </a:rPr>
              <a:t> game </a:t>
            </a:r>
            <a:r>
              <a:rPr lang="en-US" sz="2610" spc="24" dirty="0" err="1">
                <a:solidFill>
                  <a:srgbClr val="000000"/>
                </a:solidFill>
                <a:latin typeface="Times New Roman"/>
                <a:ea typeface="Times New Roman"/>
                <a:cs typeface="Times New Roman"/>
                <a:sym typeface="Times New Roman"/>
              </a:rPr>
              <a:t>untuk</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meningkatkan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motivasi</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intrinsik</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anak-anak</a:t>
            </a:r>
            <a:r>
              <a:rPr lang="en-US" sz="2610" spc="24" dirty="0">
                <a:solidFill>
                  <a:srgbClr val="000000"/>
                </a:solidFill>
                <a:latin typeface="Times New Roman"/>
                <a:ea typeface="Times New Roman"/>
                <a:cs typeface="Times New Roman"/>
                <a:sym typeface="Times New Roman"/>
              </a:rPr>
              <a:t>, yang </a:t>
            </a:r>
            <a:r>
              <a:rPr lang="en-US" sz="2610" spc="24" dirty="0" err="1">
                <a:solidFill>
                  <a:srgbClr val="000000"/>
                </a:solidFill>
                <a:latin typeface="Times New Roman"/>
                <a:ea typeface="Times New Roman"/>
                <a:cs typeface="Times New Roman"/>
                <a:sym typeface="Times New Roman"/>
              </a:rPr>
              <a:t>membuat</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mereka</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belajar</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karena</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menyukai</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prosesnya</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bukan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karena</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tekanan</a:t>
            </a:r>
            <a:r>
              <a:rPr lang="en-US" sz="2610" spc="24" dirty="0">
                <a:solidFill>
                  <a:srgbClr val="000000"/>
                </a:solidFill>
                <a:latin typeface="Times New Roman"/>
                <a:ea typeface="Times New Roman"/>
                <a:cs typeface="Times New Roman"/>
                <a:sym typeface="Times New Roman"/>
              </a:rPr>
              <a:t> </a:t>
            </a:r>
            <a:r>
              <a:rPr lang="en-US" sz="2610" spc="24" dirty="0" err="1">
                <a:solidFill>
                  <a:srgbClr val="000000"/>
                </a:solidFill>
                <a:latin typeface="Times New Roman"/>
                <a:ea typeface="Times New Roman"/>
                <a:cs typeface="Times New Roman"/>
                <a:sym typeface="Times New Roman"/>
              </a:rPr>
              <a:t>eksternal</a:t>
            </a:r>
            <a:r>
              <a:rPr lang="en-US" sz="2610" spc="24" dirty="0">
                <a:solidFill>
                  <a:srgbClr val="000000"/>
                </a:solidFill>
                <a:latin typeface="Times New Roman"/>
                <a:ea typeface="Times New Roman"/>
                <a:cs typeface="Times New Roman"/>
                <a:sym typeface="Times New Roman"/>
              </a:rPr>
              <a:t>.</a:t>
            </a:r>
          </a:p>
        </p:txBody>
      </p:sp>
      <p:sp>
        <p:nvSpPr>
          <p:cNvPr id="4" name="TextBox 4"/>
          <p:cNvSpPr txBox="1"/>
          <p:nvPr/>
        </p:nvSpPr>
        <p:spPr>
          <a:xfrm>
            <a:off x="1348740" y="1318849"/>
            <a:ext cx="15590520" cy="1062609"/>
          </a:xfrm>
          <a:prstGeom prst="rect">
            <a:avLst/>
          </a:prstGeom>
        </p:spPr>
        <p:txBody>
          <a:bodyPr lIns="0" tIns="0" rIns="0" bIns="0" rtlCol="0" anchor="t">
            <a:spAutoFit/>
          </a:bodyPr>
          <a:lstStyle/>
          <a:p>
            <a:pPr algn="ctr">
              <a:lnSpc>
                <a:spcPts val="7128"/>
              </a:lnSpc>
            </a:pPr>
            <a:r>
              <a:rPr lang="en-US" sz="6600" b="1" spc="61">
                <a:solidFill>
                  <a:srgbClr val="285C9C"/>
                </a:solidFill>
                <a:latin typeface="Times New Roman Bold"/>
                <a:ea typeface="Times New Roman Bold"/>
                <a:cs typeface="Times New Roman Bold"/>
                <a:sym typeface="Times New Roman Bold"/>
              </a:rPr>
              <a:t>BAB II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D"/>
          </a:p>
        </p:txBody>
      </p:sp>
      <p:sp>
        <p:nvSpPr>
          <p:cNvPr id="3" name="TextBox 3"/>
          <p:cNvSpPr txBox="1"/>
          <p:nvPr/>
        </p:nvSpPr>
        <p:spPr>
          <a:xfrm>
            <a:off x="1348740" y="1318849"/>
            <a:ext cx="15590520" cy="1062609"/>
          </a:xfrm>
          <a:prstGeom prst="rect">
            <a:avLst/>
          </a:prstGeom>
        </p:spPr>
        <p:txBody>
          <a:bodyPr lIns="0" tIns="0" rIns="0" bIns="0" rtlCol="0" anchor="t">
            <a:spAutoFit/>
          </a:bodyPr>
          <a:lstStyle/>
          <a:p>
            <a:pPr algn="ctr">
              <a:lnSpc>
                <a:spcPts val="7128"/>
              </a:lnSpc>
            </a:pPr>
            <a:r>
              <a:rPr lang="en-US" sz="6600" b="1" spc="61">
                <a:solidFill>
                  <a:srgbClr val="285C9C"/>
                </a:solidFill>
                <a:latin typeface="Times New Roman Bold"/>
                <a:ea typeface="Times New Roman Bold"/>
                <a:cs typeface="Times New Roman Bold"/>
                <a:sym typeface="Times New Roman Bold"/>
              </a:rPr>
              <a:t>BAB II</a:t>
            </a:r>
          </a:p>
        </p:txBody>
      </p:sp>
      <p:sp>
        <p:nvSpPr>
          <p:cNvPr id="4" name="TextBox 4"/>
          <p:cNvSpPr txBox="1"/>
          <p:nvPr/>
        </p:nvSpPr>
        <p:spPr>
          <a:xfrm>
            <a:off x="1348740" y="2783186"/>
            <a:ext cx="15590520" cy="5944184"/>
          </a:xfrm>
          <a:prstGeom prst="rect">
            <a:avLst/>
          </a:prstGeom>
        </p:spPr>
        <p:txBody>
          <a:bodyPr lIns="0" tIns="0" rIns="0" bIns="0" rtlCol="0" anchor="t">
            <a:spAutoFit/>
          </a:bodyPr>
          <a:lstStyle/>
          <a:p>
            <a:pPr algn="just">
              <a:lnSpc>
                <a:spcPts val="3516"/>
              </a:lnSpc>
            </a:pPr>
            <a:r>
              <a:rPr lang="en-US" sz="3139" b="1" spc="29" dirty="0">
                <a:solidFill>
                  <a:srgbClr val="000000"/>
                </a:solidFill>
                <a:latin typeface="Times New Roman Bold"/>
                <a:ea typeface="Times New Roman Bold"/>
                <a:cs typeface="Times New Roman Bold"/>
                <a:sym typeface="Times New Roman Bold"/>
              </a:rPr>
              <a:t>Expectancy-Value Theory (EVT)</a:t>
            </a:r>
          </a:p>
          <a:p>
            <a:pPr algn="just">
              <a:lnSpc>
                <a:spcPts val="2911"/>
              </a:lnSpc>
            </a:pPr>
            <a:r>
              <a:rPr lang="en-US" sz="2599" spc="24" dirty="0" err="1">
                <a:solidFill>
                  <a:srgbClr val="000000"/>
                </a:solidFill>
                <a:latin typeface="Times New Roman"/>
                <a:ea typeface="Times New Roman"/>
                <a:cs typeface="Times New Roman"/>
                <a:sym typeface="Times New Roman"/>
              </a:rPr>
              <a:t>Teori</a:t>
            </a:r>
            <a:r>
              <a:rPr lang="en-US" sz="2599" spc="24" dirty="0">
                <a:solidFill>
                  <a:srgbClr val="000000"/>
                </a:solidFill>
                <a:latin typeface="Times New Roman"/>
                <a:ea typeface="Times New Roman"/>
                <a:cs typeface="Times New Roman"/>
                <a:sym typeface="Times New Roman"/>
              </a:rPr>
              <a:t> </a:t>
            </a:r>
            <a:r>
              <a:rPr lang="en-US" sz="2599" b="1" spc="24" dirty="0">
                <a:solidFill>
                  <a:srgbClr val="000000"/>
                </a:solidFill>
                <a:latin typeface="Times New Roman Bold"/>
                <a:ea typeface="Times New Roman Bold"/>
                <a:cs typeface="Times New Roman Bold"/>
                <a:sym typeface="Times New Roman Bold"/>
              </a:rPr>
              <a:t>Expectancy-Value</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dikembangkan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untuk</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memahami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bagaimana</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ekspektasi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individu</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terhadap</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keberhasilan</a:t>
            </a:r>
            <a:r>
              <a:rPr lang="en-US" sz="2599" spc="24" dirty="0">
                <a:solidFill>
                  <a:srgbClr val="000000"/>
                </a:solidFill>
                <a:latin typeface="Times New Roman"/>
                <a:ea typeface="Times New Roman"/>
                <a:cs typeface="Times New Roman"/>
                <a:sym typeface="Times New Roman"/>
              </a:rPr>
              <a:t> (expectancy) dan </a:t>
            </a:r>
            <a:r>
              <a:rPr lang="en-US" sz="2599" spc="24" dirty="0" err="1">
                <a:solidFill>
                  <a:srgbClr val="000000"/>
                </a:solidFill>
                <a:latin typeface="Times New Roman"/>
                <a:ea typeface="Times New Roman"/>
                <a:cs typeface="Times New Roman"/>
                <a:sym typeface="Times New Roman"/>
              </a:rPr>
              <a:t>nilai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tugas</a:t>
            </a:r>
            <a:r>
              <a:rPr lang="en-US" sz="2599" spc="24" dirty="0">
                <a:solidFill>
                  <a:srgbClr val="000000"/>
                </a:solidFill>
                <a:latin typeface="Times New Roman"/>
                <a:ea typeface="Times New Roman"/>
                <a:cs typeface="Times New Roman"/>
                <a:sym typeface="Times New Roman"/>
              </a:rPr>
              <a:t> (value) </a:t>
            </a:r>
            <a:r>
              <a:rPr lang="en-US" sz="2599" spc="24" dirty="0" err="1">
                <a:solidFill>
                  <a:srgbClr val="000000"/>
                </a:solidFill>
                <a:latin typeface="Times New Roman"/>
                <a:ea typeface="Times New Roman"/>
                <a:cs typeface="Times New Roman"/>
                <a:sym typeface="Times New Roman"/>
              </a:rPr>
              <a:t>memengaruhi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motivasi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mereka</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untuk</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menyelesaikan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tugas</a:t>
            </a:r>
            <a:r>
              <a:rPr lang="en-US" sz="2599" spc="24" dirty="0">
                <a:solidFill>
                  <a:srgbClr val="000000"/>
                </a:solidFill>
                <a:latin typeface="Times New Roman"/>
                <a:ea typeface="Times New Roman"/>
                <a:cs typeface="Times New Roman"/>
                <a:sym typeface="Times New Roman"/>
              </a:rPr>
              <a:t>.</a:t>
            </a:r>
          </a:p>
          <a:p>
            <a:pPr marL="470534" lvl="1" indent="-235267" algn="just">
              <a:lnSpc>
                <a:spcPts val="2911"/>
              </a:lnSpc>
              <a:buAutoNum type="alphaLcPeriod"/>
            </a:pPr>
            <a:r>
              <a:rPr lang="en-US" sz="2599" b="1" spc="24" dirty="0">
                <a:solidFill>
                  <a:srgbClr val="000000"/>
                </a:solidFill>
                <a:latin typeface="Times New Roman Bold"/>
                <a:ea typeface="Times New Roman Bold"/>
                <a:cs typeface="Times New Roman Bold"/>
                <a:sym typeface="Times New Roman Bold"/>
              </a:rPr>
              <a:t>Expectancy (</a:t>
            </a:r>
            <a:r>
              <a:rPr lang="en-US" sz="2599" b="1" spc="24" dirty="0" err="1">
                <a:solidFill>
                  <a:srgbClr val="000000"/>
                </a:solidFill>
                <a:latin typeface="Times New Roman Bold"/>
                <a:ea typeface="Times New Roman Bold"/>
                <a:cs typeface="Times New Roman Bold"/>
                <a:sym typeface="Times New Roman Bold"/>
              </a:rPr>
              <a:t>Ekspektasi</a:t>
            </a:r>
            <a:r>
              <a:rPr lang="en-US" sz="2599" b="1" spc="24" dirty="0">
                <a:solidFill>
                  <a:srgbClr val="000000"/>
                </a:solidFill>
                <a:latin typeface="Times New Roman Bold"/>
                <a:ea typeface="Times New Roman Bold"/>
                <a:cs typeface="Times New Roman Bold"/>
                <a:sym typeface="Times New Roman Bold"/>
              </a:rPr>
              <a:t> </a:t>
            </a:r>
            <a:r>
              <a:rPr lang="en-US" sz="2599" b="1" spc="24" dirty="0" err="1">
                <a:solidFill>
                  <a:srgbClr val="000000"/>
                </a:solidFill>
                <a:latin typeface="Times New Roman Bold"/>
                <a:ea typeface="Times New Roman Bold"/>
                <a:cs typeface="Times New Roman Bold"/>
                <a:sym typeface="Times New Roman Bold"/>
              </a:rPr>
              <a:t>Keberhasilan</a:t>
            </a:r>
            <a:r>
              <a:rPr lang="en-US" sz="2599" b="1" spc="24" dirty="0">
                <a:solidFill>
                  <a:srgbClr val="000000"/>
                </a:solidFill>
                <a:latin typeface="Times New Roman Bold"/>
                <a:ea typeface="Times New Roman Bold"/>
                <a:cs typeface="Times New Roman Bold"/>
                <a:sym typeface="Times New Roman Bold"/>
              </a:rPr>
              <a:t>)</a:t>
            </a:r>
          </a:p>
          <a:p>
            <a:pPr marL="1178104" lvl="2" indent="-392701" algn="just">
              <a:lnSpc>
                <a:spcPts val="2911"/>
              </a:lnSpc>
              <a:buAutoNum type="arabicPeriod"/>
            </a:pPr>
            <a:r>
              <a:rPr lang="en-US" sz="2599" spc="24" dirty="0" err="1">
                <a:solidFill>
                  <a:srgbClr val="000000"/>
                </a:solidFill>
                <a:latin typeface="Times New Roman"/>
                <a:ea typeface="Times New Roman"/>
                <a:cs typeface="Times New Roman"/>
                <a:sym typeface="Times New Roman"/>
              </a:rPr>
              <a:t>Keyakinan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individu</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bahwa</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mereka</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mampu</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menyelesaikan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tugas</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dengan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sukses</a:t>
            </a:r>
            <a:r>
              <a:rPr lang="en-US" sz="2599" spc="24" dirty="0">
                <a:solidFill>
                  <a:srgbClr val="000000"/>
                </a:solidFill>
                <a:latin typeface="Times New Roman"/>
                <a:ea typeface="Times New Roman"/>
                <a:cs typeface="Times New Roman"/>
                <a:sym typeface="Times New Roman"/>
              </a:rPr>
              <a:t>.</a:t>
            </a:r>
          </a:p>
          <a:p>
            <a:pPr marL="1178104" lvl="2" indent="-392701" algn="just">
              <a:lnSpc>
                <a:spcPts val="2911"/>
              </a:lnSpc>
              <a:buAutoNum type="arabicPeriod"/>
            </a:pPr>
            <a:r>
              <a:rPr lang="en-US" sz="2599" spc="24" dirty="0" err="1">
                <a:solidFill>
                  <a:srgbClr val="000000"/>
                </a:solidFill>
                <a:latin typeface="Times New Roman"/>
                <a:ea typeface="Times New Roman"/>
                <a:cs typeface="Times New Roman"/>
                <a:sym typeface="Times New Roman"/>
              </a:rPr>
              <a:t>Dalam</a:t>
            </a:r>
            <a:r>
              <a:rPr lang="en-US" sz="2599" spc="24" dirty="0">
                <a:solidFill>
                  <a:srgbClr val="000000"/>
                </a:solidFill>
                <a:latin typeface="Times New Roman"/>
                <a:ea typeface="Times New Roman"/>
                <a:cs typeface="Times New Roman"/>
                <a:sym typeface="Times New Roman"/>
              </a:rPr>
              <a:t> game: </a:t>
            </a:r>
            <a:r>
              <a:rPr lang="en-US" sz="2599" i="1" spc="24" dirty="0">
                <a:solidFill>
                  <a:srgbClr val="000000"/>
                </a:solidFill>
                <a:latin typeface="Times New Roman Italics"/>
                <a:ea typeface="Times New Roman Italics"/>
                <a:cs typeface="Times New Roman Italics"/>
                <a:sym typeface="Times New Roman Italics"/>
              </a:rPr>
              <a:t>player </a:t>
            </a:r>
            <a:r>
              <a:rPr lang="en-US" sz="2599" spc="24" dirty="0" err="1">
                <a:solidFill>
                  <a:srgbClr val="000000"/>
                </a:solidFill>
                <a:latin typeface="Times New Roman"/>
                <a:ea typeface="Times New Roman"/>
                <a:cs typeface="Times New Roman"/>
                <a:sym typeface="Times New Roman"/>
              </a:rPr>
              <a:t>yakin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bahwa</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menyelesaikan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misi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tertentu</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akan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membuka</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hadiah</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atau</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fitur</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baru</a:t>
            </a:r>
            <a:r>
              <a:rPr lang="en-US" sz="2599" spc="24" dirty="0">
                <a:solidFill>
                  <a:srgbClr val="000000"/>
                </a:solidFill>
                <a:latin typeface="Times New Roman"/>
                <a:ea typeface="Times New Roman"/>
                <a:cs typeface="Times New Roman"/>
                <a:sym typeface="Times New Roman"/>
              </a:rPr>
              <a:t> (</a:t>
            </a:r>
            <a:r>
              <a:rPr lang="en-US" sz="2599" i="1" spc="24" dirty="0">
                <a:solidFill>
                  <a:srgbClr val="000000"/>
                </a:solidFill>
                <a:latin typeface="Times New Roman Italics"/>
                <a:ea typeface="Times New Roman Italics"/>
                <a:cs typeface="Times New Roman Italics"/>
                <a:sym typeface="Times New Roman Italics"/>
              </a:rPr>
              <a:t>rewards</a:t>
            </a:r>
            <a:r>
              <a:rPr lang="en-US" sz="2599" spc="24" dirty="0">
                <a:solidFill>
                  <a:srgbClr val="000000"/>
                </a:solidFill>
                <a:latin typeface="Times New Roman"/>
                <a:ea typeface="Times New Roman"/>
                <a:cs typeface="Times New Roman"/>
                <a:sym typeface="Times New Roman"/>
              </a:rPr>
              <a:t>).</a:t>
            </a:r>
          </a:p>
          <a:p>
            <a:pPr marL="470534" lvl="1" indent="-235267" algn="just">
              <a:lnSpc>
                <a:spcPts val="2911"/>
              </a:lnSpc>
              <a:buAutoNum type="alphaLcPeriod"/>
            </a:pPr>
            <a:r>
              <a:rPr lang="en-US" sz="2599" b="1" spc="24" dirty="0">
                <a:solidFill>
                  <a:srgbClr val="000000"/>
                </a:solidFill>
                <a:latin typeface="Times New Roman Bold"/>
                <a:ea typeface="Times New Roman Bold"/>
                <a:cs typeface="Times New Roman Bold"/>
                <a:sym typeface="Times New Roman Bold"/>
              </a:rPr>
              <a:t>Value (Nilai </a:t>
            </a:r>
            <a:r>
              <a:rPr lang="en-US" sz="2599" b="1" spc="24" dirty="0" err="1">
                <a:solidFill>
                  <a:srgbClr val="000000"/>
                </a:solidFill>
                <a:latin typeface="Times New Roman Bold"/>
                <a:ea typeface="Times New Roman Bold"/>
                <a:cs typeface="Times New Roman Bold"/>
                <a:sym typeface="Times New Roman Bold"/>
              </a:rPr>
              <a:t>Tugas</a:t>
            </a:r>
            <a:r>
              <a:rPr lang="en-US" sz="2599" b="1" spc="24" dirty="0">
                <a:solidFill>
                  <a:srgbClr val="000000"/>
                </a:solidFill>
                <a:latin typeface="Times New Roman Bold"/>
                <a:ea typeface="Times New Roman Bold"/>
                <a:cs typeface="Times New Roman Bold"/>
                <a:sym typeface="Times New Roman Bold"/>
              </a:rPr>
              <a:t>)</a:t>
            </a:r>
          </a:p>
          <a:p>
            <a:pPr marL="1178104" lvl="2" indent="-392701" algn="just">
              <a:lnSpc>
                <a:spcPts val="2911"/>
              </a:lnSpc>
              <a:buFont typeface="Arial"/>
              <a:buChar char="⚬"/>
            </a:pPr>
            <a:r>
              <a:rPr lang="en-US" sz="2599" spc="24" dirty="0" err="1">
                <a:solidFill>
                  <a:srgbClr val="000000"/>
                </a:solidFill>
                <a:latin typeface="Times New Roman"/>
                <a:ea typeface="Times New Roman"/>
                <a:cs typeface="Times New Roman"/>
                <a:sym typeface="Times New Roman"/>
              </a:rPr>
              <a:t>Persepsi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individu</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tentang</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pentingnya</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tugas</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tersebut</a:t>
            </a:r>
            <a:r>
              <a:rPr lang="en-US" sz="2599" spc="24" dirty="0">
                <a:solidFill>
                  <a:srgbClr val="000000"/>
                </a:solidFill>
                <a:latin typeface="Times New Roman"/>
                <a:ea typeface="Times New Roman"/>
                <a:cs typeface="Times New Roman"/>
                <a:sym typeface="Times New Roman"/>
              </a:rPr>
              <a:t>, yang </a:t>
            </a:r>
            <a:r>
              <a:rPr lang="en-US" sz="2599" spc="24" dirty="0" err="1">
                <a:solidFill>
                  <a:srgbClr val="000000"/>
                </a:solidFill>
                <a:latin typeface="Times New Roman"/>
                <a:ea typeface="Times New Roman"/>
                <a:cs typeface="Times New Roman"/>
                <a:sym typeface="Times New Roman"/>
              </a:rPr>
              <a:t>dapat</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dibagi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menjadi</a:t>
            </a:r>
            <a:r>
              <a:rPr lang="en-US" sz="2599" spc="24" dirty="0">
                <a:solidFill>
                  <a:srgbClr val="000000"/>
                </a:solidFill>
                <a:latin typeface="Times New Roman"/>
                <a:ea typeface="Times New Roman"/>
                <a:cs typeface="Times New Roman"/>
                <a:sym typeface="Times New Roman"/>
              </a:rPr>
              <a:t>:</a:t>
            </a:r>
          </a:p>
          <a:p>
            <a:pPr marL="2168702" lvl="3" indent="-542176" algn="just">
              <a:lnSpc>
                <a:spcPts val="2911"/>
              </a:lnSpc>
              <a:buAutoNum type="arabicPeriod"/>
            </a:pPr>
            <a:r>
              <a:rPr lang="en-US" sz="2599" b="1" spc="24" dirty="0">
                <a:solidFill>
                  <a:srgbClr val="000000"/>
                </a:solidFill>
                <a:latin typeface="Times New Roman Bold"/>
                <a:ea typeface="Times New Roman Bold"/>
                <a:cs typeface="Times New Roman Bold"/>
                <a:sym typeface="Times New Roman Bold"/>
              </a:rPr>
              <a:t>Intrinsic Value</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Kesenangan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dari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melakukan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tugas</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itu</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sendiri</a:t>
            </a:r>
            <a:r>
              <a:rPr lang="en-US" sz="2599" spc="24" dirty="0">
                <a:solidFill>
                  <a:srgbClr val="000000"/>
                </a:solidFill>
                <a:latin typeface="Times New Roman"/>
                <a:ea typeface="Times New Roman"/>
                <a:cs typeface="Times New Roman"/>
                <a:sym typeface="Times New Roman"/>
              </a:rPr>
              <a:t>.</a:t>
            </a:r>
          </a:p>
          <a:p>
            <a:pPr marL="2168702" lvl="3" indent="-542176" algn="just">
              <a:lnSpc>
                <a:spcPts val="2911"/>
              </a:lnSpc>
              <a:buAutoNum type="arabicPeriod"/>
            </a:pPr>
            <a:r>
              <a:rPr lang="en-US" sz="2599" b="1" spc="24" dirty="0">
                <a:solidFill>
                  <a:srgbClr val="000000"/>
                </a:solidFill>
                <a:latin typeface="Times New Roman Bold"/>
                <a:ea typeface="Times New Roman Bold"/>
                <a:cs typeface="Times New Roman Bold"/>
                <a:sym typeface="Times New Roman Bold"/>
              </a:rPr>
              <a:t>Utility Value</a:t>
            </a:r>
            <a:r>
              <a:rPr lang="en-US" sz="2599" spc="24" dirty="0">
                <a:solidFill>
                  <a:srgbClr val="000000"/>
                </a:solidFill>
                <a:latin typeface="Times New Roman"/>
                <a:ea typeface="Times New Roman"/>
                <a:cs typeface="Times New Roman"/>
                <a:sym typeface="Times New Roman"/>
              </a:rPr>
              <a:t>: Nilai </a:t>
            </a:r>
            <a:r>
              <a:rPr lang="en-US" sz="2599" spc="24" dirty="0" err="1">
                <a:solidFill>
                  <a:srgbClr val="000000"/>
                </a:solidFill>
                <a:latin typeface="Times New Roman"/>
                <a:ea typeface="Times New Roman"/>
                <a:cs typeface="Times New Roman"/>
                <a:sym typeface="Times New Roman"/>
              </a:rPr>
              <a:t>tugas</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dalam</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mencapai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tujuan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tertentu</a:t>
            </a:r>
            <a:r>
              <a:rPr lang="en-US" sz="2599" spc="24" dirty="0">
                <a:solidFill>
                  <a:srgbClr val="000000"/>
                </a:solidFill>
                <a:latin typeface="Times New Roman"/>
                <a:ea typeface="Times New Roman"/>
                <a:cs typeface="Times New Roman"/>
                <a:sym typeface="Times New Roman"/>
              </a:rPr>
              <a:t>.</a:t>
            </a:r>
          </a:p>
          <a:p>
            <a:pPr marL="2168702" lvl="3" indent="-542176" algn="just">
              <a:lnSpc>
                <a:spcPts val="2911"/>
              </a:lnSpc>
              <a:buAutoNum type="arabicPeriod"/>
            </a:pPr>
            <a:r>
              <a:rPr lang="en-US" sz="2599" b="1" spc="24" dirty="0">
                <a:solidFill>
                  <a:srgbClr val="000000"/>
                </a:solidFill>
                <a:latin typeface="Times New Roman Bold"/>
                <a:ea typeface="Times New Roman Bold"/>
                <a:cs typeface="Times New Roman Bold"/>
                <a:sym typeface="Times New Roman Bold"/>
              </a:rPr>
              <a:t>Attainment Value</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Kepentingan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pribadi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dalam</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tugas</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tersebut</a:t>
            </a:r>
            <a:r>
              <a:rPr lang="en-US" sz="2599" spc="24" dirty="0">
                <a:solidFill>
                  <a:srgbClr val="000000"/>
                </a:solidFill>
                <a:latin typeface="Times New Roman"/>
                <a:ea typeface="Times New Roman"/>
                <a:cs typeface="Times New Roman"/>
                <a:sym typeface="Times New Roman"/>
              </a:rPr>
              <a:t>.</a:t>
            </a:r>
          </a:p>
          <a:p>
            <a:pPr marL="2168702" lvl="3" indent="-542176" algn="just">
              <a:lnSpc>
                <a:spcPts val="2911"/>
              </a:lnSpc>
              <a:buAutoNum type="arabicPeriod"/>
            </a:pPr>
            <a:r>
              <a:rPr lang="en-US" sz="2599" b="1" spc="24" dirty="0">
                <a:solidFill>
                  <a:srgbClr val="000000"/>
                </a:solidFill>
                <a:latin typeface="Times New Roman Bold"/>
                <a:ea typeface="Times New Roman Bold"/>
                <a:cs typeface="Times New Roman Bold"/>
                <a:sym typeface="Times New Roman Bold"/>
              </a:rPr>
              <a:t>Cost</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Biaya</a:t>
            </a:r>
            <a:r>
              <a:rPr lang="en-US" sz="2599" spc="24" dirty="0">
                <a:solidFill>
                  <a:srgbClr val="000000"/>
                </a:solidFill>
                <a:latin typeface="Times New Roman"/>
                <a:ea typeface="Times New Roman"/>
                <a:cs typeface="Times New Roman"/>
                <a:sym typeface="Times New Roman"/>
              </a:rPr>
              <a:t> yang </a:t>
            </a:r>
            <a:r>
              <a:rPr lang="en-US" sz="2599" spc="24" dirty="0" err="1">
                <a:solidFill>
                  <a:srgbClr val="000000"/>
                </a:solidFill>
                <a:latin typeface="Times New Roman"/>
                <a:ea typeface="Times New Roman"/>
                <a:cs typeface="Times New Roman"/>
                <a:sym typeface="Times New Roman"/>
              </a:rPr>
              <a:t>terkait</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dengan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melibatkan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diri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dalam</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tugas</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misalnya</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waktu</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tenaga</a:t>
            </a:r>
            <a:r>
              <a:rPr lang="en-US" sz="2599" spc="24" dirty="0">
                <a:solidFill>
                  <a:srgbClr val="000000"/>
                </a:solidFill>
                <a:latin typeface="Times New Roman"/>
                <a:ea typeface="Times New Roman"/>
                <a:cs typeface="Times New Roman"/>
                <a:sym typeface="Times New Roman"/>
              </a:rPr>
              <a:t>).</a:t>
            </a:r>
          </a:p>
          <a:p>
            <a:pPr algn="just">
              <a:lnSpc>
                <a:spcPts val="2911"/>
              </a:lnSpc>
            </a:pPr>
            <a:endParaRPr lang="en-US" sz="2599" spc="24" dirty="0">
              <a:solidFill>
                <a:srgbClr val="000000"/>
              </a:solidFill>
              <a:latin typeface="Times New Roman"/>
              <a:ea typeface="Times New Roman"/>
              <a:cs typeface="Times New Roman"/>
              <a:sym typeface="Times New Roman"/>
            </a:endParaRPr>
          </a:p>
          <a:p>
            <a:pPr algn="just">
              <a:lnSpc>
                <a:spcPts val="2911"/>
              </a:lnSpc>
            </a:pPr>
            <a:r>
              <a:rPr lang="en-US" sz="2599" i="1" spc="24" dirty="0">
                <a:solidFill>
                  <a:srgbClr val="000000"/>
                </a:solidFill>
                <a:latin typeface="Times New Roman Italics"/>
                <a:ea typeface="Times New Roman Italics"/>
                <a:cs typeface="Times New Roman Italics"/>
                <a:sym typeface="Times New Roman Italics"/>
              </a:rPr>
              <a:t>Expectancy-Value Theory</a:t>
            </a:r>
            <a:r>
              <a:rPr lang="en-US" sz="2599" spc="24" dirty="0">
                <a:solidFill>
                  <a:srgbClr val="000000"/>
                </a:solidFill>
                <a:latin typeface="Times New Roman"/>
                <a:ea typeface="Times New Roman"/>
                <a:cs typeface="Times New Roman"/>
                <a:sym typeface="Times New Roman"/>
              </a:rPr>
              <a:t> sangat </a:t>
            </a:r>
            <a:r>
              <a:rPr lang="en-US" sz="2599" spc="24" dirty="0" err="1">
                <a:solidFill>
                  <a:srgbClr val="000000"/>
                </a:solidFill>
                <a:latin typeface="Times New Roman"/>
                <a:ea typeface="Times New Roman"/>
                <a:cs typeface="Times New Roman"/>
                <a:sym typeface="Times New Roman"/>
              </a:rPr>
              <a:t>penting</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dalam</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mendesain</a:t>
            </a:r>
            <a:r>
              <a:rPr lang="en-US" sz="2599" spc="24" dirty="0">
                <a:solidFill>
                  <a:srgbClr val="000000"/>
                </a:solidFill>
                <a:latin typeface="Times New Roman"/>
                <a:ea typeface="Times New Roman"/>
                <a:cs typeface="Times New Roman"/>
                <a:sym typeface="Times New Roman"/>
              </a:rPr>
              <a:t> game </a:t>
            </a:r>
            <a:r>
              <a:rPr lang="en-US" sz="2599" spc="24" dirty="0" err="1">
                <a:solidFill>
                  <a:srgbClr val="000000"/>
                </a:solidFill>
                <a:latin typeface="Times New Roman"/>
                <a:ea typeface="Times New Roman"/>
                <a:cs typeface="Times New Roman"/>
                <a:sym typeface="Times New Roman"/>
              </a:rPr>
              <a:t>edukasi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karena</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menciptakan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tantangan</a:t>
            </a:r>
            <a:r>
              <a:rPr lang="en-US" sz="2599" spc="24" dirty="0">
                <a:solidFill>
                  <a:srgbClr val="000000"/>
                </a:solidFill>
                <a:latin typeface="Times New Roman"/>
                <a:ea typeface="Times New Roman"/>
                <a:cs typeface="Times New Roman"/>
                <a:sym typeface="Times New Roman"/>
              </a:rPr>
              <a:t> yang </a:t>
            </a:r>
            <a:r>
              <a:rPr lang="en-US" sz="2599" spc="24" dirty="0" err="1">
                <a:solidFill>
                  <a:srgbClr val="000000"/>
                </a:solidFill>
                <a:latin typeface="Times New Roman"/>
                <a:ea typeface="Times New Roman"/>
                <a:cs typeface="Times New Roman"/>
                <a:sym typeface="Times New Roman"/>
              </a:rPr>
              <a:t>terukur</a:t>
            </a:r>
            <a:r>
              <a:rPr lang="en-US" sz="2599" spc="24" dirty="0">
                <a:solidFill>
                  <a:srgbClr val="000000"/>
                </a:solidFill>
                <a:latin typeface="Times New Roman"/>
                <a:ea typeface="Times New Roman"/>
                <a:cs typeface="Times New Roman"/>
                <a:sym typeface="Times New Roman"/>
              </a:rPr>
              <a:t> dan </a:t>
            </a:r>
            <a:r>
              <a:rPr lang="en-US" sz="2599" spc="24" dirty="0" err="1">
                <a:solidFill>
                  <a:srgbClr val="000000"/>
                </a:solidFill>
                <a:latin typeface="Times New Roman"/>
                <a:ea typeface="Times New Roman"/>
                <a:cs typeface="Times New Roman"/>
                <a:sym typeface="Times New Roman"/>
              </a:rPr>
              <a:t>relevan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sambil</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memberikan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penghargaan</a:t>
            </a:r>
            <a:r>
              <a:rPr lang="en-US" sz="2599" spc="24" dirty="0">
                <a:solidFill>
                  <a:srgbClr val="000000"/>
                </a:solidFill>
                <a:latin typeface="Times New Roman"/>
                <a:ea typeface="Times New Roman"/>
                <a:cs typeface="Times New Roman"/>
                <a:sym typeface="Times New Roman"/>
              </a:rPr>
              <a:t> yang </a:t>
            </a:r>
            <a:r>
              <a:rPr lang="en-US" sz="2599" spc="24" dirty="0" err="1">
                <a:solidFill>
                  <a:srgbClr val="000000"/>
                </a:solidFill>
                <a:latin typeface="Times New Roman"/>
                <a:ea typeface="Times New Roman"/>
                <a:cs typeface="Times New Roman"/>
                <a:sym typeface="Times New Roman"/>
              </a:rPr>
              <a:t>memotivasi</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pemain</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untuk</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terus</a:t>
            </a:r>
            <a:r>
              <a:rPr lang="en-US" sz="2599" spc="24" dirty="0">
                <a:solidFill>
                  <a:srgbClr val="000000"/>
                </a:solidFill>
                <a:latin typeface="Times New Roman"/>
                <a:ea typeface="Times New Roman"/>
                <a:cs typeface="Times New Roman"/>
                <a:sym typeface="Times New Roman"/>
              </a:rPr>
              <a:t> </a:t>
            </a:r>
            <a:r>
              <a:rPr lang="en-US" sz="2599" spc="24" dirty="0" err="1">
                <a:solidFill>
                  <a:srgbClr val="000000"/>
                </a:solidFill>
                <a:latin typeface="Times New Roman"/>
                <a:ea typeface="Times New Roman"/>
                <a:cs typeface="Times New Roman"/>
                <a:sym typeface="Times New Roman"/>
              </a:rPr>
              <a:t>belajar</a:t>
            </a:r>
            <a:r>
              <a:rPr lang="en-US" sz="2599" spc="24" dirty="0">
                <a:solidFill>
                  <a:srgbClr val="000000"/>
                </a:solidFill>
                <a:latin typeface="Times New Roman"/>
                <a:ea typeface="Times New Roman"/>
                <a:cs typeface="Times New Roman"/>
                <a:sym typeface="Times New Roman"/>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1144</Words>
  <Application>Microsoft Office PowerPoint</Application>
  <PresentationFormat>Custom</PresentationFormat>
  <Paragraphs>102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Open Sauce</vt:lpstr>
      <vt:lpstr>Times New Roman Bold</vt:lpstr>
      <vt:lpstr>TT Rounds Condensed</vt:lpstr>
      <vt:lpstr>Times New Roman Italics</vt:lpstr>
      <vt:lpstr>League Spartan</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Metopen_2022133017.pptx</dc:title>
  <dc:creator>Khenjy Johnelson</dc:creator>
  <cp:lastModifiedBy>Khenjy Johnelson</cp:lastModifiedBy>
  <cp:revision>4</cp:revision>
  <dcterms:created xsi:type="dcterms:W3CDTF">2006-08-16T00:00:00Z</dcterms:created>
  <dcterms:modified xsi:type="dcterms:W3CDTF">2024-12-25T13:43:15Z</dcterms:modified>
  <dc:identifier>DAGXaDFWvtU</dc:identifier>
</cp:coreProperties>
</file>