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notesMasterIdLst>
    <p:notesMasterId r:id="rId51"/>
  </p:notes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83" r:id="rId9"/>
    <p:sldId id="298" r:id="rId10"/>
    <p:sldId id="264" r:id="rId11"/>
    <p:sldId id="265" r:id="rId12"/>
    <p:sldId id="284" r:id="rId13"/>
    <p:sldId id="287" r:id="rId14"/>
    <p:sldId id="288" r:id="rId15"/>
    <p:sldId id="289" r:id="rId16"/>
    <p:sldId id="269" r:id="rId17"/>
    <p:sldId id="270" r:id="rId18"/>
    <p:sldId id="266" r:id="rId19"/>
    <p:sldId id="271" r:id="rId20"/>
    <p:sldId id="272" r:id="rId21"/>
    <p:sldId id="273" r:id="rId22"/>
    <p:sldId id="274" r:id="rId23"/>
    <p:sldId id="295" r:id="rId24"/>
    <p:sldId id="296" r:id="rId25"/>
    <p:sldId id="297" r:id="rId26"/>
    <p:sldId id="307" r:id="rId27"/>
    <p:sldId id="303" r:id="rId28"/>
    <p:sldId id="276" r:id="rId29"/>
    <p:sldId id="304" r:id="rId30"/>
    <p:sldId id="267" r:id="rId31"/>
    <p:sldId id="299" r:id="rId32"/>
    <p:sldId id="300" r:id="rId33"/>
    <p:sldId id="277" r:id="rId34"/>
    <p:sldId id="278" r:id="rId35"/>
    <p:sldId id="279" r:id="rId36"/>
    <p:sldId id="281" r:id="rId37"/>
    <p:sldId id="268" r:id="rId38"/>
    <p:sldId id="305" r:id="rId39"/>
    <p:sldId id="306" r:id="rId40"/>
    <p:sldId id="302" r:id="rId41"/>
    <p:sldId id="290" r:id="rId42"/>
    <p:sldId id="291" r:id="rId43"/>
    <p:sldId id="292" r:id="rId44"/>
    <p:sldId id="293" r:id="rId45"/>
    <p:sldId id="294" r:id="rId46"/>
    <p:sldId id="308" r:id="rId47"/>
    <p:sldId id="282" r:id="rId48"/>
    <p:sldId id="309" r:id="rId49"/>
    <p:sldId id="310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6600"/>
    <a:srgbClr val="0000CC"/>
    <a:srgbClr val="FFFF66"/>
    <a:srgbClr val="FF7C80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2883" autoAdjust="0"/>
  </p:normalViewPr>
  <p:slideViewPr>
    <p:cSldViewPr>
      <p:cViewPr varScale="1">
        <p:scale>
          <a:sx n="54" d="100"/>
          <a:sy n="54" d="100"/>
        </p:scale>
        <p:origin x="-96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2.bin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Akshay\MS%20Application\University%20of%20Texas%20at%20Dallas\Spring%202016\Data%20Vizualization%20&amp;%20Customer%20Insights%20Development%20-%20Jeff%20Kavanaugh\Project\My%20data\featdisp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Akshay\MS%20Application\University%20of%20Texas%20at%20Dallas\Spring%202016\Data%20Vizualization%20&amp;%20Customer%20Insights%20Development%20-%20Jeff%20Kavanaugh\Project\My%20data\featdis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ubbleChart>
        <c:varyColors val="0"/>
        <c:ser>
          <c:idx val="0"/>
          <c:order val="0"/>
          <c:tx>
            <c:strRef>
              <c:f>'Bub pr resp trends'!$C$7</c:f>
              <c:strCache>
                <c:ptCount val="1"/>
                <c:pt idx="0">
                  <c:v>Promoted Price Elasticity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</c:spPr>
          </c:dPt>
          <c:dPt>
            <c:idx val="1"/>
            <c:invertIfNegative val="0"/>
            <c:bubble3D val="0"/>
            <c:spPr>
              <a:solidFill>
                <a:schemeClr val="bg2">
                  <a:lumMod val="25000"/>
                </a:schemeClr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dPt>
            <c:idx val="4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</c:spPr>
          </c:dPt>
          <c:dPt>
            <c:idx val="5"/>
            <c:invertIfNegative val="0"/>
            <c:bubble3D val="0"/>
            <c:spPr>
              <a:solidFill>
                <a:schemeClr val="accent6">
                  <a:lumMod val="50000"/>
                </a:schemeClr>
              </a:solidFill>
            </c:spPr>
          </c:dPt>
          <c:dPt>
            <c:idx val="6"/>
            <c:invertIfNegative val="0"/>
            <c:bubble3D val="0"/>
            <c:spPr>
              <a:solidFill>
                <a:srgbClr val="B71234">
                  <a:lumMod val="60000"/>
                  <a:lumOff val="40000"/>
                </a:srgbClr>
              </a:solidFill>
            </c:spPr>
          </c:dPt>
          <c:dLbls>
            <c:dLbl>
              <c:idx val="4"/>
              <c:layout>
                <c:manualLayout>
                  <c:x val="-9.3258214371995368E-3"/>
                  <c:y val="-0.12307695289568819"/>
                </c:manualLayout>
              </c:layout>
              <c:tx>
                <c:rich>
                  <a:bodyPr/>
                  <a:lstStyle/>
                  <a:p>
                    <a:pPr>
                      <a:defRPr sz="1100" b="1">
                        <a:latin typeface="+mn-lt"/>
                        <a:cs typeface="Calibri" pitchFamily="34" charset="0"/>
                      </a:defRPr>
                    </a:pPr>
                    <a:r>
                      <a:rPr lang="en-US" sz="1100" b="1" dirty="0" smtClean="0">
                        <a:latin typeface="+mn-lt"/>
                      </a:rPr>
                      <a:t>Kleenex</a:t>
                    </a:r>
                    <a:r>
                      <a:rPr lang="en-US" sz="1100" b="1" baseline="0" dirty="0" smtClean="0">
                        <a:latin typeface="+mn-lt"/>
                      </a:rPr>
                      <a:t> </a:t>
                    </a:r>
                    <a:r>
                      <a:rPr lang="en-US" sz="1100" b="1" dirty="0" smtClean="0">
                        <a:latin typeface="+mn-lt"/>
                      </a:rPr>
                      <a:t>Grocery</a:t>
                    </a:r>
                    <a:endParaRPr lang="en-US" b="1" dirty="0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1.478301799736674E-3"/>
                  <c:y val="3.4187773273839771E-3"/>
                </c:manualLayout>
              </c:layout>
              <c:tx>
                <c:rich>
                  <a:bodyPr/>
                  <a:lstStyle/>
                  <a:p>
                    <a:pPr>
                      <a:defRPr sz="1100" b="1">
                        <a:latin typeface="+mn-lt"/>
                        <a:cs typeface="Calibri" pitchFamily="34" charset="0"/>
                      </a:defRPr>
                    </a:pPr>
                    <a:r>
                      <a:rPr lang="en-US" sz="1100" b="1" dirty="0" smtClean="0">
                        <a:latin typeface="+mn-lt"/>
                        <a:cs typeface="Calibri" pitchFamily="34" charset="0"/>
                      </a:rPr>
                      <a:t>Puffs </a:t>
                    </a:r>
                    <a:r>
                      <a:rPr lang="en-US" sz="1100" b="1" dirty="0" smtClean="0">
                        <a:latin typeface="+mn-lt"/>
                      </a:rPr>
                      <a:t>Grocery</a:t>
                    </a:r>
                    <a:endParaRPr lang="en-US" b="1" dirty="0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9.4592834880824206E-2"/>
                  <c:y val="5.9828966645419014E-2"/>
                </c:manualLayout>
              </c:layout>
              <c:tx>
                <c:rich>
                  <a:bodyPr/>
                  <a:lstStyle/>
                  <a:p>
                    <a:pPr>
                      <a:defRPr sz="1100" b="1">
                        <a:latin typeface="+mn-lt"/>
                        <a:cs typeface="Calibri" pitchFamily="34" charset="0"/>
                      </a:defRPr>
                    </a:pPr>
                    <a:r>
                      <a:rPr lang="en-US" sz="1100" b="1" dirty="0" smtClean="0">
                        <a:latin typeface="+mn-lt"/>
                        <a:cs typeface="Calibri" pitchFamily="34" charset="0"/>
                      </a:rPr>
                      <a:t>Private Label </a:t>
                    </a:r>
                    <a:r>
                      <a:rPr lang="en-US" sz="1100" b="1" dirty="0" smtClean="0">
                        <a:latin typeface="+mn-lt"/>
                      </a:rPr>
                      <a:t>Grocery</a:t>
                    </a:r>
                    <a:endParaRPr lang="en-US" b="1" dirty="0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latin typeface="+mn-lt"/>
                    <a:cs typeface="Calibri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'Bub pr resp trends'!$B$8:$B$14</c:f>
              <c:numCache>
                <c:formatCode>General</c:formatCode>
                <c:ptCount val="7"/>
                <c:pt idx="4" formatCode="#,##0.00">
                  <c:v>-1.3120000000000001</c:v>
                </c:pt>
                <c:pt idx="5" formatCode="#,##0.00">
                  <c:v>-1.6698</c:v>
                </c:pt>
                <c:pt idx="6" formatCode="#,##0.00">
                  <c:v>-1.5013999999999952</c:v>
                </c:pt>
              </c:numCache>
            </c:numRef>
          </c:xVal>
          <c:yVal>
            <c:numRef>
              <c:f>'Bub pr resp trends'!$C$8:$C$14</c:f>
              <c:numCache>
                <c:formatCode>General</c:formatCode>
                <c:ptCount val="7"/>
                <c:pt idx="4" formatCode="#,##0.00">
                  <c:v>-1.6363000000000001</c:v>
                </c:pt>
                <c:pt idx="5" formatCode="#,##0.00">
                  <c:v>-2.3603000000000001</c:v>
                </c:pt>
                <c:pt idx="6" formatCode="#,##0.00">
                  <c:v>-1.7737999999999945</c:v>
                </c:pt>
              </c:numCache>
            </c:numRef>
          </c:yVal>
          <c:bubbleSize>
            <c:numRef>
              <c:f>'Bub pr resp trends'!$D$8:$D$14</c:f>
              <c:numCache>
                <c:formatCode>General</c:formatCode>
                <c:ptCount val="7"/>
                <c:pt idx="4" formatCode="_(* #,##0_);_(* \(#,##0\);_(* &quot;-&quot;??_);_(@_)">
                  <c:v>4041197.676</c:v>
                </c:pt>
                <c:pt idx="5" formatCode="_(* #,##0_);_(* \(#,##0\);_(* &quot;-&quot;??_);_(@_)">
                  <c:v>785562.13600000041</c:v>
                </c:pt>
                <c:pt idx="6" formatCode="_(* #,##0_);_(* \(#,##0\);_(* &quot;-&quot;??_);_(@_)">
                  <c:v>335575.03300000104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6277376"/>
        <c:axId val="6277952"/>
      </c:bubbleChart>
      <c:valAx>
        <c:axId val="6277376"/>
        <c:scaling>
          <c:orientation val="minMax"/>
          <c:max val="-1"/>
          <c:min val="-3"/>
        </c:scaling>
        <c:delete val="0"/>
        <c:axPos val="b"/>
        <c:numFmt formatCode="#,##0.00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Calibri" pitchFamily="34" charset="0"/>
                <a:cs typeface="Calibri" pitchFamily="34" charset="0"/>
              </a:defRPr>
            </a:pPr>
            <a:endParaRPr lang="en-US"/>
          </a:p>
        </c:txPr>
        <c:crossAx val="6277952"/>
        <c:crossesAt val="-2.67"/>
        <c:crossBetween val="midCat"/>
        <c:majorUnit val="0.5"/>
      </c:valAx>
      <c:valAx>
        <c:axId val="6277952"/>
        <c:scaling>
          <c:orientation val="minMax"/>
          <c:max val="-1"/>
          <c:min val="-4"/>
        </c:scaling>
        <c:delete val="0"/>
        <c:axPos val="l"/>
        <c:numFmt formatCode="#,##0.00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Calibri" pitchFamily="34" charset="0"/>
                <a:cs typeface="Calibri" pitchFamily="34" charset="0"/>
              </a:defRPr>
            </a:pPr>
            <a:endParaRPr lang="en-US"/>
          </a:p>
        </c:txPr>
        <c:crossAx val="6277376"/>
        <c:crossesAt val="-1.6700000000000021"/>
        <c:crossBetween val="midCat"/>
        <c:majorUnit val="0.5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</c:spPr>
          </c:dPt>
          <c:dPt>
            <c:idx val="1"/>
            <c:invertIfNegative val="0"/>
            <c:bubble3D val="0"/>
            <c:spPr>
              <a:solidFill>
                <a:schemeClr val="bg1"/>
              </a:solidFill>
            </c:spPr>
          </c:dPt>
          <c:dPt>
            <c:idx val="2"/>
            <c:invertIfNegative val="0"/>
            <c:bubble3D val="0"/>
            <c:spPr>
              <a:solidFill>
                <a:schemeClr val="bg1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bg1"/>
              </a:solidFill>
            </c:spPr>
          </c:dPt>
          <c:dPt>
            <c:idx val="4"/>
            <c:invertIfNegative val="0"/>
            <c:bubble3D val="0"/>
            <c:spPr>
              <a:solidFill>
                <a:schemeClr val="bg1"/>
              </a:solidFill>
            </c:spPr>
          </c:dPt>
          <c:dPt>
            <c:idx val="5"/>
            <c:invertIfNegative val="0"/>
            <c:bubble3D val="0"/>
            <c:spPr>
              <a:solidFill>
                <a:schemeClr val="bg1"/>
              </a:solidFill>
            </c:spPr>
          </c:dPt>
          <c:dPt>
            <c:idx val="6"/>
            <c:invertIfNegative val="0"/>
            <c:bubble3D val="0"/>
            <c:spPr>
              <a:solidFill>
                <a:schemeClr val="bg1"/>
              </a:solidFill>
            </c:spPr>
          </c:dPt>
          <c:dPt>
            <c:idx val="7"/>
            <c:invertIfNegative val="0"/>
            <c:bubble3D val="0"/>
            <c:spPr>
              <a:solidFill>
                <a:schemeClr val="bg1"/>
              </a:solidFill>
            </c:spPr>
          </c:dPt>
          <c:dPt>
            <c:idx val="8"/>
            <c:invertIfNegative val="0"/>
            <c:bubble3D val="0"/>
            <c:spPr>
              <a:solidFill>
                <a:schemeClr val="bg1"/>
              </a:solidFill>
            </c:spPr>
          </c:dPt>
          <c:dPt>
            <c:idx val="9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</c:spPr>
          </c:dPt>
          <c:cat>
            <c:strRef>
              <c:f>Sheet1!$B$3:$B$12</c:f>
              <c:strCache>
                <c:ptCount val="10"/>
                <c:pt idx="0">
                  <c:v>Nutella 13 OZ Base Price Elasticity</c:v>
                </c:pt>
                <c:pt idx="1">
                  <c:v>Welchs Jelly 22 OZ</c:v>
                </c:pt>
                <c:pt idx="2">
                  <c:v>Nutella 26.5 OZ</c:v>
                </c:pt>
                <c:pt idx="3">
                  <c:v>Smuckers Jam 12 OZ</c:v>
                </c:pt>
                <c:pt idx="4">
                  <c:v>Welchs Jelly 18 OZ</c:v>
                </c:pt>
                <c:pt idx="5">
                  <c:v>Polaner 10 OZ</c:v>
                </c:pt>
                <c:pt idx="6">
                  <c:v>PL Hazelnut Spread 13 OZ</c:v>
                </c:pt>
                <c:pt idx="7">
                  <c:v>Peter Pan 16.3 OZ</c:v>
                </c:pt>
                <c:pt idx="8">
                  <c:v>Skipy 16.3 OZ</c:v>
                </c:pt>
                <c:pt idx="9">
                  <c:v>Nutella 13 OZ Net Price Elasticity</c:v>
                </c:pt>
              </c:strCache>
            </c:strRef>
          </c:cat>
          <c:val>
            <c:numRef>
              <c:f>Sheet1!$C$3:$C$12</c:f>
              <c:numCache>
                <c:formatCode>0.0000</c:formatCode>
                <c:ptCount val="10"/>
                <c:pt idx="0">
                  <c:v>-1.2809999999999961</c:v>
                </c:pt>
                <c:pt idx="1">
                  <c:v>-1.1443560000000021</c:v>
                </c:pt>
                <c:pt idx="2">
                  <c:v>-1.053617</c:v>
                </c:pt>
                <c:pt idx="3">
                  <c:v>-0.96231460000000002</c:v>
                </c:pt>
                <c:pt idx="4">
                  <c:v>-0.89219619999999822</c:v>
                </c:pt>
                <c:pt idx="5">
                  <c:v>-0.83244205000000004</c:v>
                </c:pt>
                <c:pt idx="6">
                  <c:v>-0.76899405000000343</c:v>
                </c:pt>
                <c:pt idx="7">
                  <c:v>-0.72008013000000004</c:v>
                </c:pt>
                <c:pt idx="8">
                  <c:v>-0.68512346000000002</c:v>
                </c:pt>
                <c:pt idx="9">
                  <c:v>-0.68512346000000002</c:v>
                </c:pt>
              </c:numCache>
            </c:numRef>
          </c:val>
        </c:ser>
        <c:ser>
          <c:idx val="1"/>
          <c:order val="1"/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9.6339113680154159E-2"/>
                  <c:y val="4.5662100456621254E-3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latin typeface="Calibri" pitchFamily="34" charset="0"/>
                        <a:cs typeface="Calibri" pitchFamily="34" charset="0"/>
                      </a:rPr>
                      <a:t>0</a:t>
                    </a:r>
                    <a:r>
                      <a:rPr lang="en-US" dirty="0"/>
                      <a:t>.14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11078998073217725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latin typeface="Calibri" pitchFamily="34" charset="0"/>
                        <a:cs typeface="Calibri" pitchFamily="34" charset="0"/>
                      </a:rPr>
                      <a:t>0</a:t>
                    </a:r>
                    <a:r>
                      <a:rPr lang="en-US" dirty="0"/>
                      <a:t>.09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10115606936416183"/>
                  <c:y val="-4.5662100456621254E-3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latin typeface="Calibri" pitchFamily="34" charset="0"/>
                        <a:cs typeface="Calibri" pitchFamily="34" charset="0"/>
                      </a:rPr>
                      <a:t>0</a:t>
                    </a:r>
                    <a:r>
                      <a:rPr lang="en-US" dirty="0"/>
                      <a:t>.09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7.7071290944123683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latin typeface="Calibri" pitchFamily="34" charset="0"/>
                        <a:cs typeface="Calibri" pitchFamily="34" charset="0"/>
                      </a:rPr>
                      <a:t>0</a:t>
                    </a:r>
                    <a:r>
                      <a:rPr lang="en-US" dirty="0"/>
                      <a:t>.07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7.2254335260115612E-2"/>
                  <c:y val="4.5662100456621254E-3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latin typeface="Calibri" pitchFamily="34" charset="0"/>
                        <a:cs typeface="Calibri" pitchFamily="34" charset="0"/>
                      </a:rPr>
                      <a:t>0</a:t>
                    </a:r>
                    <a:r>
                      <a:rPr lang="en-US" dirty="0"/>
                      <a:t>.06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8.6705202312138713E-2"/>
                  <c:y val="8.3712883778763108E-17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latin typeface="Calibri" pitchFamily="34" charset="0"/>
                        <a:cs typeface="Calibri" pitchFamily="34" charset="0"/>
                      </a:rPr>
                      <a:t>0</a:t>
                    </a:r>
                    <a:r>
                      <a:rPr lang="en-US" dirty="0"/>
                      <a:t>.06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7.2254335260115612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latin typeface="Calibri" pitchFamily="34" charset="0"/>
                        <a:cs typeface="Calibri" pitchFamily="34" charset="0"/>
                      </a:rPr>
                      <a:t>0</a:t>
                    </a:r>
                    <a:r>
                      <a:rPr lang="en-US" dirty="0"/>
                      <a:t>.05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6.2620423892100194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latin typeface="Calibri" pitchFamily="34" charset="0"/>
                        <a:cs typeface="Calibri" pitchFamily="34" charset="0"/>
                      </a:rPr>
                      <a:t>0</a:t>
                    </a:r>
                    <a:r>
                      <a:rPr lang="en-US" dirty="0"/>
                      <a:t>.03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>
                    <a:latin typeface="Calibri" pitchFamily="34" charset="0"/>
                    <a:cs typeface="Calibri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Sheet1!$B$3:$B$12</c:f>
              <c:strCache>
                <c:ptCount val="10"/>
                <c:pt idx="0">
                  <c:v>Nutella 13 OZ Base Price Elasticity</c:v>
                </c:pt>
                <c:pt idx="1">
                  <c:v>Welchs Jelly 22 OZ</c:v>
                </c:pt>
                <c:pt idx="2">
                  <c:v>Nutella 26.5 OZ</c:v>
                </c:pt>
                <c:pt idx="3">
                  <c:v>Smuckers Jam 12 OZ</c:v>
                </c:pt>
                <c:pt idx="4">
                  <c:v>Welchs Jelly 18 OZ</c:v>
                </c:pt>
                <c:pt idx="5">
                  <c:v>Polaner 10 OZ</c:v>
                </c:pt>
                <c:pt idx="6">
                  <c:v>PL Hazelnut Spread 13 OZ</c:v>
                </c:pt>
                <c:pt idx="7">
                  <c:v>Peter Pan 16.3 OZ</c:v>
                </c:pt>
                <c:pt idx="8">
                  <c:v>Skipy 16.3 OZ</c:v>
                </c:pt>
                <c:pt idx="9">
                  <c:v>Nutella 13 OZ Net Price Elasticity</c:v>
                </c:pt>
              </c:strCache>
            </c:strRef>
          </c:cat>
          <c:val>
            <c:numRef>
              <c:f>Sheet1!$D$3:$D$12</c:f>
              <c:numCache>
                <c:formatCode>0.00</c:formatCode>
                <c:ptCount val="10"/>
                <c:pt idx="0" formatCode="General">
                  <c:v>0</c:v>
                </c:pt>
                <c:pt idx="1">
                  <c:v>-0.13664399999999999</c:v>
                </c:pt>
                <c:pt idx="2">
                  <c:v>-9.0739000000000028E-2</c:v>
                </c:pt>
                <c:pt idx="3">
                  <c:v>-9.130240000000002E-2</c:v>
                </c:pt>
                <c:pt idx="4">
                  <c:v>-7.0118399999999997E-2</c:v>
                </c:pt>
                <c:pt idx="5">
                  <c:v>-5.9754150000000013E-2</c:v>
                </c:pt>
                <c:pt idx="6">
                  <c:v>-6.3448000000000004E-2</c:v>
                </c:pt>
                <c:pt idx="7">
                  <c:v>-4.8913920000000201E-2</c:v>
                </c:pt>
                <c:pt idx="8">
                  <c:v>-3.4956670000000002E-2</c:v>
                </c:pt>
                <c:pt idx="9" formatCode="0.000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6840960"/>
        <c:axId val="151532032"/>
      </c:barChart>
      <c:catAx>
        <c:axId val="156840960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one"/>
        <c:crossAx val="151532032"/>
        <c:crosses val="autoZero"/>
        <c:auto val="1"/>
        <c:lblAlgn val="ctr"/>
        <c:lblOffset val="100"/>
        <c:noMultiLvlLbl val="0"/>
      </c:catAx>
      <c:valAx>
        <c:axId val="151532032"/>
        <c:scaling>
          <c:orientation val="minMax"/>
        </c:scaling>
        <c:delete val="1"/>
        <c:axPos val="t"/>
        <c:numFmt formatCode="0.0000" sourceLinked="1"/>
        <c:majorTickMark val="out"/>
        <c:minorTickMark val="none"/>
        <c:tickLblPos val="none"/>
        <c:crossAx val="156840960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4482758620689655E-2"/>
          <c:y val="4.1666666666666664E-2"/>
          <c:w val="0.90229885057471304"/>
          <c:h val="0.9166666666666665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Volume Impact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B06F00"/>
              </a:solidFill>
            </c:spPr>
          </c:dPt>
          <c:dPt>
            <c:idx val="1"/>
            <c:invertIfNegative val="0"/>
            <c:bubble3D val="0"/>
            <c:spPr>
              <a:solidFill>
                <a:schemeClr val="accent6">
                  <a:lumMod val="50000"/>
                </a:schemeClr>
              </a:solidFill>
            </c:spPr>
          </c:dPt>
          <c:dPt>
            <c:idx val="2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</c:spPr>
          </c:dPt>
          <c:dPt>
            <c:idx val="4"/>
            <c:invertIfNegative val="0"/>
            <c:bubble3D val="0"/>
            <c:spPr>
              <a:solidFill>
                <a:srgbClr val="0070C0"/>
              </a:solidFill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1">
                    <a:latin typeface="Calibri" pitchFamily="34" charset="0"/>
                    <a:cs typeface="Calibri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Nutella Increases Price 9% </c:v>
                </c:pt>
                <c:pt idx="1">
                  <c:v>Nutella (9%) &amp; PB (30%) Increase </c:v>
                </c:pt>
                <c:pt idx="2">
                  <c:v>Nutella (9%) and Fruit Spreads  (4%)Increase </c:v>
                </c:pt>
                <c:pt idx="3">
                  <c:v>Nutella (9%)&amp; PL Hazelnut Spread (9%) Increase </c:v>
                </c:pt>
                <c:pt idx="4">
                  <c:v>Nutella &amp; All Competitors Increase Price* 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-0.15</c:v>
                </c:pt>
                <c:pt idx="1">
                  <c:v>-0.12</c:v>
                </c:pt>
                <c:pt idx="2">
                  <c:v>-0.13</c:v>
                </c:pt>
                <c:pt idx="3">
                  <c:v>-0.13</c:v>
                </c:pt>
                <c:pt idx="4">
                  <c:v>-0.06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6843008"/>
        <c:axId val="151533760"/>
      </c:barChart>
      <c:catAx>
        <c:axId val="156843008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one"/>
        <c:txPr>
          <a:bodyPr/>
          <a:lstStyle/>
          <a:p>
            <a:pPr>
              <a:defRPr sz="1000">
                <a:latin typeface="Calibri" pitchFamily="34" charset="0"/>
                <a:cs typeface="Calibri" pitchFamily="34" charset="0"/>
              </a:defRPr>
            </a:pPr>
            <a:endParaRPr lang="en-US"/>
          </a:p>
        </c:txPr>
        <c:crossAx val="151533760"/>
        <c:crosses val="autoZero"/>
        <c:auto val="1"/>
        <c:lblAlgn val="ctr"/>
        <c:lblOffset val="100"/>
        <c:noMultiLvlLbl val="0"/>
      </c:catAx>
      <c:valAx>
        <c:axId val="151533760"/>
        <c:scaling>
          <c:orientation val="minMax"/>
          <c:max val="0"/>
          <c:min val="-0.15000000000000013"/>
        </c:scaling>
        <c:delete val="1"/>
        <c:axPos val="t"/>
        <c:numFmt formatCode="0.0%" sourceLinked="1"/>
        <c:majorTickMark val="out"/>
        <c:minorTickMark val="none"/>
        <c:tickLblPos val="none"/>
        <c:crossAx val="156843008"/>
        <c:crosses val="autoZero"/>
        <c:crossBetween val="between"/>
        <c:majorUnit val="0.0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featdisp!$C$1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featdisp!$B$2:$B$261</c:f>
              <c:numCache>
                <c:formatCode>mmmm\ d\,\ yyyy</c:formatCode>
                <c:ptCount val="260"/>
                <c:pt idx="0">
                  <c:v>36898</c:v>
                </c:pt>
                <c:pt idx="1">
                  <c:v>36905</c:v>
                </c:pt>
                <c:pt idx="2">
                  <c:v>36912</c:v>
                </c:pt>
                <c:pt idx="3">
                  <c:v>36919</c:v>
                </c:pt>
                <c:pt idx="4">
                  <c:v>36926</c:v>
                </c:pt>
                <c:pt idx="5">
                  <c:v>36933</c:v>
                </c:pt>
                <c:pt idx="6">
                  <c:v>36940</c:v>
                </c:pt>
                <c:pt idx="7">
                  <c:v>36947</c:v>
                </c:pt>
                <c:pt idx="8">
                  <c:v>36954</c:v>
                </c:pt>
                <c:pt idx="9">
                  <c:v>36961</c:v>
                </c:pt>
                <c:pt idx="10">
                  <c:v>36968</c:v>
                </c:pt>
                <c:pt idx="11">
                  <c:v>36975</c:v>
                </c:pt>
                <c:pt idx="12">
                  <c:v>36982</c:v>
                </c:pt>
                <c:pt idx="13">
                  <c:v>36989</c:v>
                </c:pt>
                <c:pt idx="14">
                  <c:v>36996</c:v>
                </c:pt>
                <c:pt idx="15">
                  <c:v>37003</c:v>
                </c:pt>
                <c:pt idx="16">
                  <c:v>37010</c:v>
                </c:pt>
                <c:pt idx="17">
                  <c:v>37017</c:v>
                </c:pt>
                <c:pt idx="18">
                  <c:v>37024</c:v>
                </c:pt>
                <c:pt idx="19">
                  <c:v>37031</c:v>
                </c:pt>
                <c:pt idx="20">
                  <c:v>37038</c:v>
                </c:pt>
                <c:pt idx="21">
                  <c:v>37045</c:v>
                </c:pt>
                <c:pt idx="22">
                  <c:v>37052</c:v>
                </c:pt>
                <c:pt idx="23">
                  <c:v>37059</c:v>
                </c:pt>
                <c:pt idx="24">
                  <c:v>37066</c:v>
                </c:pt>
                <c:pt idx="25">
                  <c:v>37073</c:v>
                </c:pt>
                <c:pt idx="26">
                  <c:v>37080</c:v>
                </c:pt>
                <c:pt idx="27">
                  <c:v>37087</c:v>
                </c:pt>
                <c:pt idx="28">
                  <c:v>37094</c:v>
                </c:pt>
                <c:pt idx="29">
                  <c:v>37101</c:v>
                </c:pt>
                <c:pt idx="30">
                  <c:v>37108</c:v>
                </c:pt>
                <c:pt idx="31">
                  <c:v>37115</c:v>
                </c:pt>
                <c:pt idx="32">
                  <c:v>37122</c:v>
                </c:pt>
                <c:pt idx="33">
                  <c:v>37129</c:v>
                </c:pt>
                <c:pt idx="34">
                  <c:v>37136</c:v>
                </c:pt>
                <c:pt idx="35">
                  <c:v>37143</c:v>
                </c:pt>
                <c:pt idx="36">
                  <c:v>37150</c:v>
                </c:pt>
                <c:pt idx="37">
                  <c:v>37157</c:v>
                </c:pt>
                <c:pt idx="38">
                  <c:v>37164</c:v>
                </c:pt>
                <c:pt idx="39">
                  <c:v>37171</c:v>
                </c:pt>
                <c:pt idx="40">
                  <c:v>37178</c:v>
                </c:pt>
                <c:pt idx="41">
                  <c:v>37185</c:v>
                </c:pt>
                <c:pt idx="42">
                  <c:v>37192</c:v>
                </c:pt>
                <c:pt idx="43">
                  <c:v>37199</c:v>
                </c:pt>
                <c:pt idx="44">
                  <c:v>37206</c:v>
                </c:pt>
                <c:pt idx="45">
                  <c:v>37213</c:v>
                </c:pt>
                <c:pt idx="46">
                  <c:v>37220</c:v>
                </c:pt>
                <c:pt idx="47">
                  <c:v>37227</c:v>
                </c:pt>
                <c:pt idx="48">
                  <c:v>37234</c:v>
                </c:pt>
                <c:pt idx="49">
                  <c:v>37241</c:v>
                </c:pt>
                <c:pt idx="50">
                  <c:v>37248</c:v>
                </c:pt>
                <c:pt idx="51">
                  <c:v>37255</c:v>
                </c:pt>
                <c:pt idx="52">
                  <c:v>37262</c:v>
                </c:pt>
                <c:pt idx="53">
                  <c:v>37269</c:v>
                </c:pt>
                <c:pt idx="54">
                  <c:v>37276</c:v>
                </c:pt>
                <c:pt idx="55">
                  <c:v>37283</c:v>
                </c:pt>
                <c:pt idx="56">
                  <c:v>37290</c:v>
                </c:pt>
                <c:pt idx="57">
                  <c:v>37297</c:v>
                </c:pt>
                <c:pt idx="58">
                  <c:v>37304</c:v>
                </c:pt>
                <c:pt idx="59">
                  <c:v>37311</c:v>
                </c:pt>
                <c:pt idx="60">
                  <c:v>37318</c:v>
                </c:pt>
                <c:pt idx="61">
                  <c:v>37325</c:v>
                </c:pt>
                <c:pt idx="62">
                  <c:v>37332</c:v>
                </c:pt>
                <c:pt idx="63">
                  <c:v>37339</c:v>
                </c:pt>
                <c:pt idx="64">
                  <c:v>37346</c:v>
                </c:pt>
                <c:pt idx="65">
                  <c:v>37353</c:v>
                </c:pt>
                <c:pt idx="66">
                  <c:v>37360</c:v>
                </c:pt>
                <c:pt idx="67">
                  <c:v>37367</c:v>
                </c:pt>
                <c:pt idx="68">
                  <c:v>37374</c:v>
                </c:pt>
                <c:pt idx="69">
                  <c:v>37381</c:v>
                </c:pt>
                <c:pt idx="70">
                  <c:v>37388</c:v>
                </c:pt>
                <c:pt idx="71">
                  <c:v>37395</c:v>
                </c:pt>
                <c:pt idx="72">
                  <c:v>37402</c:v>
                </c:pt>
                <c:pt idx="73">
                  <c:v>37409</c:v>
                </c:pt>
                <c:pt idx="74">
                  <c:v>37416</c:v>
                </c:pt>
                <c:pt idx="75">
                  <c:v>37423</c:v>
                </c:pt>
                <c:pt idx="76">
                  <c:v>37430</c:v>
                </c:pt>
                <c:pt idx="77">
                  <c:v>37437</c:v>
                </c:pt>
                <c:pt idx="78">
                  <c:v>37444</c:v>
                </c:pt>
                <c:pt idx="79">
                  <c:v>37451</c:v>
                </c:pt>
                <c:pt idx="80">
                  <c:v>37458</c:v>
                </c:pt>
                <c:pt idx="81">
                  <c:v>37465</c:v>
                </c:pt>
                <c:pt idx="82">
                  <c:v>37472</c:v>
                </c:pt>
                <c:pt idx="83">
                  <c:v>37479</c:v>
                </c:pt>
                <c:pt idx="84">
                  <c:v>37486</c:v>
                </c:pt>
                <c:pt idx="85">
                  <c:v>37493</c:v>
                </c:pt>
                <c:pt idx="86">
                  <c:v>37500</c:v>
                </c:pt>
                <c:pt idx="87">
                  <c:v>37507</c:v>
                </c:pt>
                <c:pt idx="88">
                  <c:v>37514</c:v>
                </c:pt>
                <c:pt idx="89">
                  <c:v>37521</c:v>
                </c:pt>
                <c:pt idx="90">
                  <c:v>37528</c:v>
                </c:pt>
                <c:pt idx="91">
                  <c:v>37535</c:v>
                </c:pt>
                <c:pt idx="92">
                  <c:v>37542</c:v>
                </c:pt>
                <c:pt idx="93">
                  <c:v>37549</c:v>
                </c:pt>
                <c:pt idx="94">
                  <c:v>37556</c:v>
                </c:pt>
                <c:pt idx="95">
                  <c:v>37563</c:v>
                </c:pt>
                <c:pt idx="96">
                  <c:v>37570</c:v>
                </c:pt>
                <c:pt idx="97">
                  <c:v>37577</c:v>
                </c:pt>
                <c:pt idx="98">
                  <c:v>37584</c:v>
                </c:pt>
                <c:pt idx="99">
                  <c:v>37591</c:v>
                </c:pt>
                <c:pt idx="100">
                  <c:v>37598</c:v>
                </c:pt>
                <c:pt idx="101">
                  <c:v>37605</c:v>
                </c:pt>
                <c:pt idx="102">
                  <c:v>37612</c:v>
                </c:pt>
                <c:pt idx="103">
                  <c:v>37619</c:v>
                </c:pt>
                <c:pt idx="104">
                  <c:v>37626</c:v>
                </c:pt>
                <c:pt idx="105">
                  <c:v>37633</c:v>
                </c:pt>
                <c:pt idx="106">
                  <c:v>37640</c:v>
                </c:pt>
                <c:pt idx="107">
                  <c:v>37647</c:v>
                </c:pt>
                <c:pt idx="108">
                  <c:v>37654</c:v>
                </c:pt>
                <c:pt idx="109">
                  <c:v>37661</c:v>
                </c:pt>
                <c:pt idx="110">
                  <c:v>37668</c:v>
                </c:pt>
                <c:pt idx="111">
                  <c:v>37675</c:v>
                </c:pt>
                <c:pt idx="112">
                  <c:v>37682</c:v>
                </c:pt>
                <c:pt idx="113">
                  <c:v>37689</c:v>
                </c:pt>
                <c:pt idx="114">
                  <c:v>37696</c:v>
                </c:pt>
                <c:pt idx="115">
                  <c:v>37703</c:v>
                </c:pt>
                <c:pt idx="116">
                  <c:v>37710</c:v>
                </c:pt>
                <c:pt idx="117">
                  <c:v>37717</c:v>
                </c:pt>
                <c:pt idx="118">
                  <c:v>37724</c:v>
                </c:pt>
                <c:pt idx="119">
                  <c:v>37731</c:v>
                </c:pt>
                <c:pt idx="120">
                  <c:v>37738</c:v>
                </c:pt>
                <c:pt idx="121">
                  <c:v>37745</c:v>
                </c:pt>
                <c:pt idx="122">
                  <c:v>37752</c:v>
                </c:pt>
                <c:pt idx="123">
                  <c:v>37759</c:v>
                </c:pt>
                <c:pt idx="124">
                  <c:v>37766</c:v>
                </c:pt>
                <c:pt idx="125">
                  <c:v>37773</c:v>
                </c:pt>
                <c:pt idx="126">
                  <c:v>37780</c:v>
                </c:pt>
                <c:pt idx="127">
                  <c:v>37787</c:v>
                </c:pt>
                <c:pt idx="128">
                  <c:v>37794</c:v>
                </c:pt>
                <c:pt idx="129">
                  <c:v>37801</c:v>
                </c:pt>
                <c:pt idx="130">
                  <c:v>37808</c:v>
                </c:pt>
                <c:pt idx="131">
                  <c:v>37815</c:v>
                </c:pt>
                <c:pt idx="132">
                  <c:v>37822</c:v>
                </c:pt>
                <c:pt idx="133">
                  <c:v>37829</c:v>
                </c:pt>
                <c:pt idx="134">
                  <c:v>37836</c:v>
                </c:pt>
                <c:pt idx="135">
                  <c:v>37843</c:v>
                </c:pt>
                <c:pt idx="136">
                  <c:v>37850</c:v>
                </c:pt>
                <c:pt idx="137">
                  <c:v>37857</c:v>
                </c:pt>
                <c:pt idx="138">
                  <c:v>37864</c:v>
                </c:pt>
                <c:pt idx="139">
                  <c:v>37871</c:v>
                </c:pt>
                <c:pt idx="140">
                  <c:v>37878</c:v>
                </c:pt>
                <c:pt idx="141">
                  <c:v>37885</c:v>
                </c:pt>
                <c:pt idx="142">
                  <c:v>37892</c:v>
                </c:pt>
                <c:pt idx="143">
                  <c:v>37899</c:v>
                </c:pt>
                <c:pt idx="144">
                  <c:v>37906</c:v>
                </c:pt>
                <c:pt idx="145">
                  <c:v>37913</c:v>
                </c:pt>
                <c:pt idx="146">
                  <c:v>37920</c:v>
                </c:pt>
                <c:pt idx="147">
                  <c:v>37927</c:v>
                </c:pt>
                <c:pt idx="148">
                  <c:v>37934</c:v>
                </c:pt>
                <c:pt idx="149">
                  <c:v>37941</c:v>
                </c:pt>
                <c:pt idx="150">
                  <c:v>37948</c:v>
                </c:pt>
                <c:pt idx="151">
                  <c:v>37955</c:v>
                </c:pt>
                <c:pt idx="152">
                  <c:v>37962</c:v>
                </c:pt>
                <c:pt idx="153">
                  <c:v>37969</c:v>
                </c:pt>
                <c:pt idx="154">
                  <c:v>37976</c:v>
                </c:pt>
                <c:pt idx="155">
                  <c:v>37983</c:v>
                </c:pt>
                <c:pt idx="156">
                  <c:v>37990</c:v>
                </c:pt>
                <c:pt idx="157">
                  <c:v>37997</c:v>
                </c:pt>
                <c:pt idx="158">
                  <c:v>38004</c:v>
                </c:pt>
                <c:pt idx="159">
                  <c:v>38011</c:v>
                </c:pt>
                <c:pt idx="160">
                  <c:v>38018</c:v>
                </c:pt>
                <c:pt idx="161">
                  <c:v>38025</c:v>
                </c:pt>
                <c:pt idx="162">
                  <c:v>38032</c:v>
                </c:pt>
                <c:pt idx="163">
                  <c:v>38039</c:v>
                </c:pt>
                <c:pt idx="164">
                  <c:v>38046</c:v>
                </c:pt>
                <c:pt idx="165">
                  <c:v>38053</c:v>
                </c:pt>
                <c:pt idx="166">
                  <c:v>38060</c:v>
                </c:pt>
                <c:pt idx="167">
                  <c:v>38067</c:v>
                </c:pt>
                <c:pt idx="168">
                  <c:v>38074</c:v>
                </c:pt>
                <c:pt idx="169">
                  <c:v>38081</c:v>
                </c:pt>
                <c:pt idx="170">
                  <c:v>38088</c:v>
                </c:pt>
                <c:pt idx="171">
                  <c:v>38095</c:v>
                </c:pt>
                <c:pt idx="172">
                  <c:v>38102</c:v>
                </c:pt>
                <c:pt idx="173">
                  <c:v>38109</c:v>
                </c:pt>
                <c:pt idx="174">
                  <c:v>38116</c:v>
                </c:pt>
                <c:pt idx="175">
                  <c:v>38123</c:v>
                </c:pt>
                <c:pt idx="176">
                  <c:v>38130</c:v>
                </c:pt>
                <c:pt idx="177">
                  <c:v>38137</c:v>
                </c:pt>
                <c:pt idx="178">
                  <c:v>38144</c:v>
                </c:pt>
                <c:pt idx="179">
                  <c:v>38151</c:v>
                </c:pt>
                <c:pt idx="180">
                  <c:v>38158</c:v>
                </c:pt>
                <c:pt idx="181">
                  <c:v>38165</c:v>
                </c:pt>
                <c:pt idx="182">
                  <c:v>38172</c:v>
                </c:pt>
                <c:pt idx="183">
                  <c:v>38179</c:v>
                </c:pt>
                <c:pt idx="184">
                  <c:v>38186</c:v>
                </c:pt>
                <c:pt idx="185">
                  <c:v>38193</c:v>
                </c:pt>
                <c:pt idx="186">
                  <c:v>38200</c:v>
                </c:pt>
                <c:pt idx="187">
                  <c:v>38207</c:v>
                </c:pt>
                <c:pt idx="188">
                  <c:v>38214</c:v>
                </c:pt>
                <c:pt idx="189">
                  <c:v>38221</c:v>
                </c:pt>
                <c:pt idx="190">
                  <c:v>38228</c:v>
                </c:pt>
                <c:pt idx="191">
                  <c:v>38235</c:v>
                </c:pt>
                <c:pt idx="192">
                  <c:v>38242</c:v>
                </c:pt>
                <c:pt idx="193">
                  <c:v>38249</c:v>
                </c:pt>
                <c:pt idx="194">
                  <c:v>38256</c:v>
                </c:pt>
                <c:pt idx="195">
                  <c:v>38263</c:v>
                </c:pt>
                <c:pt idx="196">
                  <c:v>38270</c:v>
                </c:pt>
                <c:pt idx="197">
                  <c:v>38277</c:v>
                </c:pt>
                <c:pt idx="198">
                  <c:v>38284</c:v>
                </c:pt>
                <c:pt idx="199">
                  <c:v>38291</c:v>
                </c:pt>
                <c:pt idx="200">
                  <c:v>38298</c:v>
                </c:pt>
                <c:pt idx="201">
                  <c:v>38305</c:v>
                </c:pt>
                <c:pt idx="202">
                  <c:v>38312</c:v>
                </c:pt>
                <c:pt idx="203">
                  <c:v>38319</c:v>
                </c:pt>
                <c:pt idx="204">
                  <c:v>38326</c:v>
                </c:pt>
                <c:pt idx="205">
                  <c:v>38333</c:v>
                </c:pt>
                <c:pt idx="206">
                  <c:v>38340</c:v>
                </c:pt>
                <c:pt idx="207">
                  <c:v>38347</c:v>
                </c:pt>
                <c:pt idx="208">
                  <c:v>38354</c:v>
                </c:pt>
                <c:pt idx="209">
                  <c:v>38361</c:v>
                </c:pt>
                <c:pt idx="210">
                  <c:v>38368</c:v>
                </c:pt>
                <c:pt idx="211">
                  <c:v>38375</c:v>
                </c:pt>
                <c:pt idx="212">
                  <c:v>38382</c:v>
                </c:pt>
                <c:pt idx="213">
                  <c:v>38389</c:v>
                </c:pt>
                <c:pt idx="214">
                  <c:v>38396</c:v>
                </c:pt>
                <c:pt idx="215">
                  <c:v>38403</c:v>
                </c:pt>
                <c:pt idx="216">
                  <c:v>38410</c:v>
                </c:pt>
                <c:pt idx="217">
                  <c:v>38417</c:v>
                </c:pt>
                <c:pt idx="218">
                  <c:v>38424</c:v>
                </c:pt>
                <c:pt idx="219">
                  <c:v>38431</c:v>
                </c:pt>
                <c:pt idx="220">
                  <c:v>38438</c:v>
                </c:pt>
                <c:pt idx="221">
                  <c:v>38445</c:v>
                </c:pt>
                <c:pt idx="222">
                  <c:v>38452</c:v>
                </c:pt>
                <c:pt idx="223">
                  <c:v>38459</c:v>
                </c:pt>
                <c:pt idx="224">
                  <c:v>38466</c:v>
                </c:pt>
                <c:pt idx="225">
                  <c:v>38473</c:v>
                </c:pt>
                <c:pt idx="226">
                  <c:v>38480</c:v>
                </c:pt>
                <c:pt idx="227">
                  <c:v>38487</c:v>
                </c:pt>
                <c:pt idx="228">
                  <c:v>38494</c:v>
                </c:pt>
                <c:pt idx="229">
                  <c:v>38501</c:v>
                </c:pt>
                <c:pt idx="230">
                  <c:v>38508</c:v>
                </c:pt>
                <c:pt idx="231">
                  <c:v>38515</c:v>
                </c:pt>
                <c:pt idx="232">
                  <c:v>38522</c:v>
                </c:pt>
                <c:pt idx="233">
                  <c:v>38529</c:v>
                </c:pt>
                <c:pt idx="234">
                  <c:v>38536</c:v>
                </c:pt>
                <c:pt idx="235">
                  <c:v>38543</c:v>
                </c:pt>
                <c:pt idx="236">
                  <c:v>38550</c:v>
                </c:pt>
                <c:pt idx="237">
                  <c:v>38557</c:v>
                </c:pt>
                <c:pt idx="238">
                  <c:v>38564</c:v>
                </c:pt>
                <c:pt idx="239">
                  <c:v>38571</c:v>
                </c:pt>
                <c:pt idx="240">
                  <c:v>38578</c:v>
                </c:pt>
                <c:pt idx="241">
                  <c:v>38585</c:v>
                </c:pt>
                <c:pt idx="242">
                  <c:v>38592</c:v>
                </c:pt>
                <c:pt idx="243">
                  <c:v>38599</c:v>
                </c:pt>
                <c:pt idx="244">
                  <c:v>38606</c:v>
                </c:pt>
                <c:pt idx="245">
                  <c:v>38613</c:v>
                </c:pt>
                <c:pt idx="246">
                  <c:v>38620</c:v>
                </c:pt>
                <c:pt idx="247">
                  <c:v>38627</c:v>
                </c:pt>
                <c:pt idx="248">
                  <c:v>38634</c:v>
                </c:pt>
                <c:pt idx="249">
                  <c:v>38641</c:v>
                </c:pt>
                <c:pt idx="250">
                  <c:v>38648</c:v>
                </c:pt>
                <c:pt idx="251">
                  <c:v>38655</c:v>
                </c:pt>
                <c:pt idx="252">
                  <c:v>38662</c:v>
                </c:pt>
                <c:pt idx="253">
                  <c:v>38669</c:v>
                </c:pt>
                <c:pt idx="254">
                  <c:v>38676</c:v>
                </c:pt>
                <c:pt idx="255">
                  <c:v>38683</c:v>
                </c:pt>
                <c:pt idx="256">
                  <c:v>38690</c:v>
                </c:pt>
                <c:pt idx="257">
                  <c:v>38697</c:v>
                </c:pt>
                <c:pt idx="258">
                  <c:v>38704</c:v>
                </c:pt>
                <c:pt idx="259">
                  <c:v>38711</c:v>
                </c:pt>
              </c:numCache>
            </c:numRef>
          </c:cat>
          <c:val>
            <c:numRef>
              <c:f>featdisp!$C$2:$C$261</c:f>
              <c:numCache>
                <c:formatCode>_(* #,##0_);_(* \(#,##0\);_(* "-"??_);_(@_)</c:formatCode>
                <c:ptCount val="260"/>
                <c:pt idx="0">
                  <c:v>1686451.78</c:v>
                </c:pt>
                <c:pt idx="1">
                  <c:v>1658966.04</c:v>
                </c:pt>
                <c:pt idx="2">
                  <c:v>1508078.94</c:v>
                </c:pt>
                <c:pt idx="3">
                  <c:v>1398130.01</c:v>
                </c:pt>
                <c:pt idx="4">
                  <c:v>1525887.02</c:v>
                </c:pt>
                <c:pt idx="5">
                  <c:v>1503856.43</c:v>
                </c:pt>
                <c:pt idx="6">
                  <c:v>1419817.75</c:v>
                </c:pt>
                <c:pt idx="7">
                  <c:v>1461346.56</c:v>
                </c:pt>
                <c:pt idx="8">
                  <c:v>1527555.56</c:v>
                </c:pt>
                <c:pt idx="9">
                  <c:v>1366744.88</c:v>
                </c:pt>
                <c:pt idx="10">
                  <c:v>1283202.98</c:v>
                </c:pt>
                <c:pt idx="11">
                  <c:v>1249864.79</c:v>
                </c:pt>
                <c:pt idx="12">
                  <c:v>1263198.67</c:v>
                </c:pt>
                <c:pt idx="13">
                  <c:v>1258284</c:v>
                </c:pt>
                <c:pt idx="14">
                  <c:v>1202650.2</c:v>
                </c:pt>
                <c:pt idx="15">
                  <c:v>1129553.9199999999</c:v>
                </c:pt>
                <c:pt idx="16">
                  <c:v>1295060.28</c:v>
                </c:pt>
                <c:pt idx="17">
                  <c:v>1240996.25</c:v>
                </c:pt>
                <c:pt idx="18">
                  <c:v>1174656.32</c:v>
                </c:pt>
                <c:pt idx="19">
                  <c:v>1163077.42</c:v>
                </c:pt>
                <c:pt idx="20">
                  <c:v>1119564.9099999999</c:v>
                </c:pt>
                <c:pt idx="21">
                  <c:v>1136240.1299999999</c:v>
                </c:pt>
                <c:pt idx="22">
                  <c:v>1073581.75</c:v>
                </c:pt>
                <c:pt idx="23">
                  <c:v>1004026.51</c:v>
                </c:pt>
                <c:pt idx="24">
                  <c:v>961790.76</c:v>
                </c:pt>
                <c:pt idx="25">
                  <c:v>911576.65</c:v>
                </c:pt>
                <c:pt idx="26">
                  <c:v>887356.88</c:v>
                </c:pt>
                <c:pt idx="27">
                  <c:v>952846.13</c:v>
                </c:pt>
                <c:pt idx="28">
                  <c:v>920022.41</c:v>
                </c:pt>
                <c:pt idx="29">
                  <c:v>919971.83999999997</c:v>
                </c:pt>
                <c:pt idx="30">
                  <c:v>1085410.3799999999</c:v>
                </c:pt>
                <c:pt idx="31">
                  <c:v>979261.48</c:v>
                </c:pt>
                <c:pt idx="32">
                  <c:v>1012801.14</c:v>
                </c:pt>
                <c:pt idx="33">
                  <c:v>1057934.5</c:v>
                </c:pt>
                <c:pt idx="34">
                  <c:v>1143017.93</c:v>
                </c:pt>
                <c:pt idx="35">
                  <c:v>1247202.44</c:v>
                </c:pt>
                <c:pt idx="36">
                  <c:v>1220331.77</c:v>
                </c:pt>
                <c:pt idx="37">
                  <c:v>1217704.18</c:v>
                </c:pt>
                <c:pt idx="38">
                  <c:v>1196604.9099999999</c:v>
                </c:pt>
                <c:pt idx="39">
                  <c:v>1304955.8899999999</c:v>
                </c:pt>
                <c:pt idx="40">
                  <c:v>1227076.82</c:v>
                </c:pt>
                <c:pt idx="41">
                  <c:v>1190918.31</c:v>
                </c:pt>
                <c:pt idx="42">
                  <c:v>1145317.3999999999</c:v>
                </c:pt>
                <c:pt idx="43">
                  <c:v>1197755.24</c:v>
                </c:pt>
                <c:pt idx="44">
                  <c:v>1345205.2</c:v>
                </c:pt>
                <c:pt idx="45">
                  <c:v>1297092.23</c:v>
                </c:pt>
                <c:pt idx="46">
                  <c:v>1211276.78</c:v>
                </c:pt>
                <c:pt idx="47">
                  <c:v>1326509.68</c:v>
                </c:pt>
                <c:pt idx="48">
                  <c:v>1364361.74</c:v>
                </c:pt>
                <c:pt idx="49">
                  <c:v>1339628.9099999999</c:v>
                </c:pt>
                <c:pt idx="50">
                  <c:v>1394584.65</c:v>
                </c:pt>
                <c:pt idx="51">
                  <c:v>1328721.71</c:v>
                </c:pt>
                <c:pt idx="52">
                  <c:v>1841176.03</c:v>
                </c:pt>
                <c:pt idx="53">
                  <c:v>1621241.53</c:v>
                </c:pt>
                <c:pt idx="54">
                  <c:v>1534387.68</c:v>
                </c:pt>
                <c:pt idx="55">
                  <c:v>1320920.21</c:v>
                </c:pt>
                <c:pt idx="56">
                  <c:v>1286870.19</c:v>
                </c:pt>
                <c:pt idx="57">
                  <c:v>1501924.95</c:v>
                </c:pt>
                <c:pt idx="58">
                  <c:v>1347539.73</c:v>
                </c:pt>
                <c:pt idx="59">
                  <c:v>1355790.11</c:v>
                </c:pt>
                <c:pt idx="60">
                  <c:v>1345212.08</c:v>
                </c:pt>
                <c:pt idx="61">
                  <c:v>1236230.1000000001</c:v>
                </c:pt>
                <c:pt idx="62">
                  <c:v>1205099.94</c:v>
                </c:pt>
                <c:pt idx="63">
                  <c:v>1218097.71</c:v>
                </c:pt>
                <c:pt idx="64">
                  <c:v>1307782.79</c:v>
                </c:pt>
                <c:pt idx="65">
                  <c:v>1197458.21</c:v>
                </c:pt>
                <c:pt idx="66">
                  <c:v>1176584.17</c:v>
                </c:pt>
                <c:pt idx="67">
                  <c:v>1120496.67</c:v>
                </c:pt>
                <c:pt idx="68">
                  <c:v>1186181.68</c:v>
                </c:pt>
                <c:pt idx="69">
                  <c:v>1174126.3999999999</c:v>
                </c:pt>
                <c:pt idx="70">
                  <c:v>1146740.8799999999</c:v>
                </c:pt>
                <c:pt idx="71">
                  <c:v>1154494.1599999999</c:v>
                </c:pt>
                <c:pt idx="72">
                  <c:v>1147785.72</c:v>
                </c:pt>
                <c:pt idx="73">
                  <c:v>1092101.08</c:v>
                </c:pt>
                <c:pt idx="74">
                  <c:v>1080869.29</c:v>
                </c:pt>
                <c:pt idx="75">
                  <c:v>971585.72</c:v>
                </c:pt>
                <c:pt idx="76">
                  <c:v>992017.65</c:v>
                </c:pt>
                <c:pt idx="77">
                  <c:v>964756.8</c:v>
                </c:pt>
                <c:pt idx="78">
                  <c:v>894599.51</c:v>
                </c:pt>
                <c:pt idx="79">
                  <c:v>927569.92000000004</c:v>
                </c:pt>
                <c:pt idx="80">
                  <c:v>899861.92</c:v>
                </c:pt>
                <c:pt idx="81">
                  <c:v>923386.47</c:v>
                </c:pt>
                <c:pt idx="82">
                  <c:v>1028415.09</c:v>
                </c:pt>
                <c:pt idx="83">
                  <c:v>948171.29</c:v>
                </c:pt>
                <c:pt idx="84">
                  <c:v>1020681.13</c:v>
                </c:pt>
                <c:pt idx="85">
                  <c:v>951531.14</c:v>
                </c:pt>
                <c:pt idx="86">
                  <c:v>1029520.35</c:v>
                </c:pt>
                <c:pt idx="87">
                  <c:v>1101240.04</c:v>
                </c:pt>
                <c:pt idx="88">
                  <c:v>1117420.5</c:v>
                </c:pt>
                <c:pt idx="89">
                  <c:v>1062324.5</c:v>
                </c:pt>
                <c:pt idx="90">
                  <c:v>1083032.31</c:v>
                </c:pt>
                <c:pt idx="91">
                  <c:v>1057706.76</c:v>
                </c:pt>
                <c:pt idx="92">
                  <c:v>1101586.69</c:v>
                </c:pt>
                <c:pt idx="93">
                  <c:v>1131493.06</c:v>
                </c:pt>
                <c:pt idx="94">
                  <c:v>1099176.8500000001</c:v>
                </c:pt>
                <c:pt idx="95">
                  <c:v>1224359.67</c:v>
                </c:pt>
                <c:pt idx="96">
                  <c:v>1277718.51</c:v>
                </c:pt>
                <c:pt idx="97">
                  <c:v>1237865.77</c:v>
                </c:pt>
                <c:pt idx="98">
                  <c:v>1177893.8700000001</c:v>
                </c:pt>
                <c:pt idx="99">
                  <c:v>1148422.29</c:v>
                </c:pt>
                <c:pt idx="100">
                  <c:v>1417229.74</c:v>
                </c:pt>
                <c:pt idx="101">
                  <c:v>1251035.99</c:v>
                </c:pt>
                <c:pt idx="102">
                  <c:v>1228421.52</c:v>
                </c:pt>
                <c:pt idx="103">
                  <c:v>1176600.71</c:v>
                </c:pt>
                <c:pt idx="104">
                  <c:v>1555705.32</c:v>
                </c:pt>
                <c:pt idx="105">
                  <c:v>1498268.51</c:v>
                </c:pt>
                <c:pt idx="106">
                  <c:v>1401277.42</c:v>
                </c:pt>
                <c:pt idx="107">
                  <c:v>1323543.6499999999</c:v>
                </c:pt>
                <c:pt idx="108">
                  <c:v>1308124.49</c:v>
                </c:pt>
                <c:pt idx="109">
                  <c:v>1387712.42</c:v>
                </c:pt>
                <c:pt idx="110">
                  <c:v>1425821.56</c:v>
                </c:pt>
                <c:pt idx="111">
                  <c:v>1305516.1100000001</c:v>
                </c:pt>
                <c:pt idx="112">
                  <c:v>1361303.07</c:v>
                </c:pt>
                <c:pt idx="113">
                  <c:v>1299712.8400000001</c:v>
                </c:pt>
                <c:pt idx="114">
                  <c:v>1188548.94</c:v>
                </c:pt>
                <c:pt idx="115">
                  <c:v>1103838.93</c:v>
                </c:pt>
                <c:pt idx="116">
                  <c:v>1238864.6599999999</c:v>
                </c:pt>
                <c:pt idx="117">
                  <c:v>1212519.8</c:v>
                </c:pt>
                <c:pt idx="118">
                  <c:v>1173237.23</c:v>
                </c:pt>
                <c:pt idx="119">
                  <c:v>1205273.6299999999</c:v>
                </c:pt>
                <c:pt idx="120">
                  <c:v>1131715.55</c:v>
                </c:pt>
                <c:pt idx="121">
                  <c:v>1180392.1599999999</c:v>
                </c:pt>
                <c:pt idx="122">
                  <c:v>1160059.57</c:v>
                </c:pt>
                <c:pt idx="123">
                  <c:v>1204327.04</c:v>
                </c:pt>
                <c:pt idx="124">
                  <c:v>1125275.6499999999</c:v>
                </c:pt>
                <c:pt idx="125">
                  <c:v>1138247.22</c:v>
                </c:pt>
                <c:pt idx="126">
                  <c:v>1122298.3899999999</c:v>
                </c:pt>
                <c:pt idx="127">
                  <c:v>1037878.28</c:v>
                </c:pt>
                <c:pt idx="128">
                  <c:v>1014136.01</c:v>
                </c:pt>
                <c:pt idx="129">
                  <c:v>924188.81</c:v>
                </c:pt>
                <c:pt idx="130">
                  <c:v>900533.54</c:v>
                </c:pt>
                <c:pt idx="131">
                  <c:v>894430.7</c:v>
                </c:pt>
                <c:pt idx="132">
                  <c:v>888181.58</c:v>
                </c:pt>
                <c:pt idx="133">
                  <c:v>898344.17</c:v>
                </c:pt>
                <c:pt idx="134">
                  <c:v>1075732.5900000001</c:v>
                </c:pt>
                <c:pt idx="135">
                  <c:v>1001512.9</c:v>
                </c:pt>
                <c:pt idx="136">
                  <c:v>1049386.42</c:v>
                </c:pt>
                <c:pt idx="137">
                  <c:v>1008627.34</c:v>
                </c:pt>
                <c:pt idx="138">
                  <c:v>1037571.53</c:v>
                </c:pt>
                <c:pt idx="139">
                  <c:v>1085011.8500000001</c:v>
                </c:pt>
                <c:pt idx="140">
                  <c:v>1110857.5900000001</c:v>
                </c:pt>
                <c:pt idx="141">
                  <c:v>1059322.3</c:v>
                </c:pt>
                <c:pt idx="142">
                  <c:v>1106816.82</c:v>
                </c:pt>
                <c:pt idx="143">
                  <c:v>1216647.27</c:v>
                </c:pt>
                <c:pt idx="144">
                  <c:v>1215256.6599999999</c:v>
                </c:pt>
                <c:pt idx="145">
                  <c:v>989470.94</c:v>
                </c:pt>
                <c:pt idx="146">
                  <c:v>1087366.19</c:v>
                </c:pt>
                <c:pt idx="147">
                  <c:v>1103613.5900000001</c:v>
                </c:pt>
                <c:pt idx="148">
                  <c:v>1254214.8799999999</c:v>
                </c:pt>
                <c:pt idx="149">
                  <c:v>1168894.6100000001</c:v>
                </c:pt>
                <c:pt idx="150">
                  <c:v>1198986.48</c:v>
                </c:pt>
                <c:pt idx="151">
                  <c:v>1128969.53</c:v>
                </c:pt>
                <c:pt idx="152">
                  <c:v>1371120.87</c:v>
                </c:pt>
                <c:pt idx="153">
                  <c:v>1414769.12</c:v>
                </c:pt>
                <c:pt idx="154">
                  <c:v>1357615.33</c:v>
                </c:pt>
                <c:pt idx="155">
                  <c:v>1287784.79</c:v>
                </c:pt>
                <c:pt idx="156">
                  <c:v>1521068.67</c:v>
                </c:pt>
                <c:pt idx="157">
                  <c:v>1524553.68</c:v>
                </c:pt>
                <c:pt idx="158">
                  <c:v>1431729.57</c:v>
                </c:pt>
                <c:pt idx="159">
                  <c:v>1291041.6499999999</c:v>
                </c:pt>
                <c:pt idx="160">
                  <c:v>1310195.25</c:v>
                </c:pt>
                <c:pt idx="161">
                  <c:v>1241054.21</c:v>
                </c:pt>
                <c:pt idx="162">
                  <c:v>1295267.72</c:v>
                </c:pt>
                <c:pt idx="163">
                  <c:v>1208148.53</c:v>
                </c:pt>
                <c:pt idx="164">
                  <c:v>1261266.94</c:v>
                </c:pt>
                <c:pt idx="165">
                  <c:v>1187271.6499999999</c:v>
                </c:pt>
                <c:pt idx="166">
                  <c:v>1120750.95</c:v>
                </c:pt>
                <c:pt idx="167">
                  <c:v>1144592.74</c:v>
                </c:pt>
                <c:pt idx="168">
                  <c:v>1066280.44</c:v>
                </c:pt>
                <c:pt idx="169">
                  <c:v>1199738.55</c:v>
                </c:pt>
                <c:pt idx="170">
                  <c:v>1154971.6599999999</c:v>
                </c:pt>
                <c:pt idx="171">
                  <c:v>1006531.27</c:v>
                </c:pt>
                <c:pt idx="172">
                  <c:v>1020196.75</c:v>
                </c:pt>
                <c:pt idx="173">
                  <c:v>1043717.88</c:v>
                </c:pt>
                <c:pt idx="174">
                  <c:v>1020558</c:v>
                </c:pt>
                <c:pt idx="175">
                  <c:v>1020398.7</c:v>
                </c:pt>
                <c:pt idx="176">
                  <c:v>996853.04</c:v>
                </c:pt>
                <c:pt idx="177">
                  <c:v>977371.8</c:v>
                </c:pt>
                <c:pt idx="178">
                  <c:v>929220.48</c:v>
                </c:pt>
                <c:pt idx="179">
                  <c:v>1000737.4</c:v>
                </c:pt>
                <c:pt idx="180">
                  <c:v>899428.98</c:v>
                </c:pt>
                <c:pt idx="181">
                  <c:v>835065.56</c:v>
                </c:pt>
                <c:pt idx="182">
                  <c:v>841032.66</c:v>
                </c:pt>
                <c:pt idx="183">
                  <c:v>856847.2</c:v>
                </c:pt>
                <c:pt idx="184">
                  <c:v>841277.1</c:v>
                </c:pt>
                <c:pt idx="185">
                  <c:v>940934.38</c:v>
                </c:pt>
                <c:pt idx="186">
                  <c:v>868158.67</c:v>
                </c:pt>
                <c:pt idx="187">
                  <c:v>980057.14</c:v>
                </c:pt>
                <c:pt idx="188">
                  <c:v>1010340.17</c:v>
                </c:pt>
                <c:pt idx="189">
                  <c:v>969822.48</c:v>
                </c:pt>
                <c:pt idx="190">
                  <c:v>992842.43</c:v>
                </c:pt>
                <c:pt idx="191">
                  <c:v>1033729.04</c:v>
                </c:pt>
                <c:pt idx="192">
                  <c:v>970876.77</c:v>
                </c:pt>
                <c:pt idx="193">
                  <c:v>990783.22</c:v>
                </c:pt>
                <c:pt idx="194">
                  <c:v>955510.64</c:v>
                </c:pt>
                <c:pt idx="195">
                  <c:v>1090224.1299999999</c:v>
                </c:pt>
                <c:pt idx="196">
                  <c:v>1104931.99</c:v>
                </c:pt>
                <c:pt idx="197">
                  <c:v>1090475.17</c:v>
                </c:pt>
                <c:pt idx="198">
                  <c:v>1064375.3400000001</c:v>
                </c:pt>
                <c:pt idx="199">
                  <c:v>1052734.6000000001</c:v>
                </c:pt>
                <c:pt idx="200">
                  <c:v>1171212.31</c:v>
                </c:pt>
                <c:pt idx="201">
                  <c:v>1229448.23</c:v>
                </c:pt>
                <c:pt idx="202">
                  <c:v>1204680.48</c:v>
                </c:pt>
                <c:pt idx="203">
                  <c:v>1139259.93</c:v>
                </c:pt>
                <c:pt idx="204">
                  <c:v>1304488.75</c:v>
                </c:pt>
                <c:pt idx="205">
                  <c:v>1247649.2</c:v>
                </c:pt>
                <c:pt idx="206">
                  <c:v>1249014.3400000001</c:v>
                </c:pt>
                <c:pt idx="207">
                  <c:v>1234981.42</c:v>
                </c:pt>
                <c:pt idx="208">
                  <c:v>1510383.24</c:v>
                </c:pt>
                <c:pt idx="209">
                  <c:v>1664451.07</c:v>
                </c:pt>
                <c:pt idx="210">
                  <c:v>1391126.74</c:v>
                </c:pt>
                <c:pt idx="211">
                  <c:v>1499292.62</c:v>
                </c:pt>
                <c:pt idx="212">
                  <c:v>1346939.79</c:v>
                </c:pt>
                <c:pt idx="213">
                  <c:v>1420223.6</c:v>
                </c:pt>
                <c:pt idx="214">
                  <c:v>1214416.1499999999</c:v>
                </c:pt>
                <c:pt idx="215">
                  <c:v>1328699.04</c:v>
                </c:pt>
                <c:pt idx="216">
                  <c:v>1436489.36</c:v>
                </c:pt>
                <c:pt idx="217">
                  <c:v>1342961.12</c:v>
                </c:pt>
                <c:pt idx="218">
                  <c:v>1275589.03</c:v>
                </c:pt>
                <c:pt idx="219">
                  <c:v>1201259.98</c:v>
                </c:pt>
                <c:pt idx="220">
                  <c:v>1184950.23</c:v>
                </c:pt>
                <c:pt idx="221">
                  <c:v>1155231.8799999999</c:v>
                </c:pt>
                <c:pt idx="222">
                  <c:v>1256663.3500000001</c:v>
                </c:pt>
                <c:pt idx="223">
                  <c:v>1185365.95</c:v>
                </c:pt>
                <c:pt idx="224">
                  <c:v>1059660.83</c:v>
                </c:pt>
                <c:pt idx="225">
                  <c:v>1078681.1499999999</c:v>
                </c:pt>
                <c:pt idx="226">
                  <c:v>1137811.6399999999</c:v>
                </c:pt>
                <c:pt idx="227">
                  <c:v>1112251.99</c:v>
                </c:pt>
                <c:pt idx="228">
                  <c:v>1106884.1299999999</c:v>
                </c:pt>
                <c:pt idx="229">
                  <c:v>1153506.3999999999</c:v>
                </c:pt>
                <c:pt idx="230">
                  <c:v>1033744.1</c:v>
                </c:pt>
                <c:pt idx="231">
                  <c:v>964611.33</c:v>
                </c:pt>
                <c:pt idx="232">
                  <c:v>923762.76</c:v>
                </c:pt>
                <c:pt idx="233">
                  <c:v>900869.49</c:v>
                </c:pt>
                <c:pt idx="234">
                  <c:v>893741.6</c:v>
                </c:pt>
                <c:pt idx="235">
                  <c:v>905842.05</c:v>
                </c:pt>
                <c:pt idx="236">
                  <c:v>878898.53</c:v>
                </c:pt>
                <c:pt idx="237">
                  <c:v>931147.13</c:v>
                </c:pt>
                <c:pt idx="238">
                  <c:v>852486.97</c:v>
                </c:pt>
                <c:pt idx="239">
                  <c:v>1005334.48</c:v>
                </c:pt>
                <c:pt idx="240">
                  <c:v>1019876.55</c:v>
                </c:pt>
                <c:pt idx="241">
                  <c:v>1020650.22</c:v>
                </c:pt>
                <c:pt idx="242">
                  <c:v>1018967.47</c:v>
                </c:pt>
                <c:pt idx="243">
                  <c:v>1023542.16</c:v>
                </c:pt>
                <c:pt idx="244">
                  <c:v>1111801.8700000001</c:v>
                </c:pt>
                <c:pt idx="245">
                  <c:v>1087761.96</c:v>
                </c:pt>
                <c:pt idx="246">
                  <c:v>1010130.57</c:v>
                </c:pt>
                <c:pt idx="247">
                  <c:v>1078923.81</c:v>
                </c:pt>
                <c:pt idx="248">
                  <c:v>1190328.71</c:v>
                </c:pt>
                <c:pt idx="249">
                  <c:v>1055947.67</c:v>
                </c:pt>
                <c:pt idx="250">
                  <c:v>1047568.68</c:v>
                </c:pt>
                <c:pt idx="251">
                  <c:v>1093721.5900000001</c:v>
                </c:pt>
                <c:pt idx="252">
                  <c:v>1148791.76</c:v>
                </c:pt>
                <c:pt idx="253">
                  <c:v>1224710.04</c:v>
                </c:pt>
                <c:pt idx="254">
                  <c:v>1319682.33</c:v>
                </c:pt>
                <c:pt idx="255">
                  <c:v>1146839.49</c:v>
                </c:pt>
                <c:pt idx="256">
                  <c:v>1342836.69</c:v>
                </c:pt>
                <c:pt idx="257">
                  <c:v>1372992.91</c:v>
                </c:pt>
                <c:pt idx="258">
                  <c:v>1328931.3999999999</c:v>
                </c:pt>
                <c:pt idx="259">
                  <c:v>1427009.49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4998016"/>
        <c:axId val="6236992"/>
      </c:lineChart>
      <c:lineChart>
        <c:grouping val="standard"/>
        <c:varyColors val="0"/>
        <c:ser>
          <c:idx val="2"/>
          <c:order val="1"/>
          <c:tx>
            <c:strRef>
              <c:f>featdisp!$D$1</c:f>
              <c:strCache>
                <c:ptCount val="1"/>
                <c:pt idx="0">
                  <c:v>Feature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featdisp!$D$2:$D$261</c:f>
              <c:numCache>
                <c:formatCode>General</c:formatCode>
                <c:ptCount val="260"/>
                <c:pt idx="0">
                  <c:v>2357</c:v>
                </c:pt>
                <c:pt idx="1">
                  <c:v>2747</c:v>
                </c:pt>
                <c:pt idx="2">
                  <c:v>2753</c:v>
                </c:pt>
                <c:pt idx="3">
                  <c:v>2487</c:v>
                </c:pt>
                <c:pt idx="4">
                  <c:v>2308</c:v>
                </c:pt>
                <c:pt idx="5">
                  <c:v>2275</c:v>
                </c:pt>
                <c:pt idx="6">
                  <c:v>2700</c:v>
                </c:pt>
                <c:pt idx="7">
                  <c:v>2290</c:v>
                </c:pt>
                <c:pt idx="8">
                  <c:v>2298</c:v>
                </c:pt>
                <c:pt idx="9">
                  <c:v>2306</c:v>
                </c:pt>
                <c:pt idx="10">
                  <c:v>2006</c:v>
                </c:pt>
                <c:pt idx="11">
                  <c:v>2207</c:v>
                </c:pt>
                <c:pt idx="12">
                  <c:v>2084</c:v>
                </c:pt>
                <c:pt idx="13">
                  <c:v>2099</c:v>
                </c:pt>
                <c:pt idx="14">
                  <c:v>1662</c:v>
                </c:pt>
                <c:pt idx="15">
                  <c:v>2123</c:v>
                </c:pt>
                <c:pt idx="16">
                  <c:v>1662</c:v>
                </c:pt>
                <c:pt idx="17">
                  <c:v>2134</c:v>
                </c:pt>
                <c:pt idx="18">
                  <c:v>2296</c:v>
                </c:pt>
                <c:pt idx="19">
                  <c:v>1940</c:v>
                </c:pt>
                <c:pt idx="20">
                  <c:v>995</c:v>
                </c:pt>
                <c:pt idx="21">
                  <c:v>1418</c:v>
                </c:pt>
                <c:pt idx="22">
                  <c:v>1459</c:v>
                </c:pt>
                <c:pt idx="23">
                  <c:v>1758</c:v>
                </c:pt>
                <c:pt idx="24">
                  <c:v>1201</c:v>
                </c:pt>
                <c:pt idx="25">
                  <c:v>1062</c:v>
                </c:pt>
                <c:pt idx="26">
                  <c:v>1046</c:v>
                </c:pt>
                <c:pt idx="27">
                  <c:v>1499</c:v>
                </c:pt>
                <c:pt idx="28">
                  <c:v>1852</c:v>
                </c:pt>
                <c:pt idx="29">
                  <c:v>2104</c:v>
                </c:pt>
                <c:pt idx="30">
                  <c:v>2671</c:v>
                </c:pt>
                <c:pt idx="31">
                  <c:v>2258</c:v>
                </c:pt>
                <c:pt idx="32">
                  <c:v>1846</c:v>
                </c:pt>
                <c:pt idx="33">
                  <c:v>1857</c:v>
                </c:pt>
                <c:pt idx="34">
                  <c:v>1889</c:v>
                </c:pt>
                <c:pt idx="35">
                  <c:v>2345</c:v>
                </c:pt>
                <c:pt idx="36">
                  <c:v>1911</c:v>
                </c:pt>
                <c:pt idx="37">
                  <c:v>2211</c:v>
                </c:pt>
                <c:pt idx="38">
                  <c:v>1979</c:v>
                </c:pt>
                <c:pt idx="39">
                  <c:v>2636</c:v>
                </c:pt>
                <c:pt idx="40">
                  <c:v>2344</c:v>
                </c:pt>
                <c:pt idx="41">
                  <c:v>2140</c:v>
                </c:pt>
                <c:pt idx="42">
                  <c:v>1861</c:v>
                </c:pt>
                <c:pt idx="43">
                  <c:v>1602</c:v>
                </c:pt>
                <c:pt idx="44">
                  <c:v>2693</c:v>
                </c:pt>
                <c:pt idx="45">
                  <c:v>1745</c:v>
                </c:pt>
                <c:pt idx="46">
                  <c:v>1571</c:v>
                </c:pt>
                <c:pt idx="47">
                  <c:v>2775</c:v>
                </c:pt>
                <c:pt idx="48">
                  <c:v>2755</c:v>
                </c:pt>
                <c:pt idx="49">
                  <c:v>2972</c:v>
                </c:pt>
                <c:pt idx="50">
                  <c:v>2765</c:v>
                </c:pt>
                <c:pt idx="51">
                  <c:v>2126</c:v>
                </c:pt>
                <c:pt idx="52">
                  <c:v>3011</c:v>
                </c:pt>
                <c:pt idx="53">
                  <c:v>3072</c:v>
                </c:pt>
                <c:pt idx="54">
                  <c:v>3237</c:v>
                </c:pt>
                <c:pt idx="55">
                  <c:v>2833</c:v>
                </c:pt>
                <c:pt idx="56">
                  <c:v>2043</c:v>
                </c:pt>
                <c:pt idx="57">
                  <c:v>3646</c:v>
                </c:pt>
                <c:pt idx="58">
                  <c:v>3126</c:v>
                </c:pt>
                <c:pt idx="59">
                  <c:v>2593</c:v>
                </c:pt>
                <c:pt idx="60">
                  <c:v>2189</c:v>
                </c:pt>
                <c:pt idx="61">
                  <c:v>1766</c:v>
                </c:pt>
                <c:pt idx="62">
                  <c:v>2235</c:v>
                </c:pt>
                <c:pt idx="63">
                  <c:v>2468</c:v>
                </c:pt>
                <c:pt idx="64">
                  <c:v>2582</c:v>
                </c:pt>
                <c:pt idx="65">
                  <c:v>1978</c:v>
                </c:pt>
                <c:pt idx="66">
                  <c:v>2400</c:v>
                </c:pt>
                <c:pt idx="67">
                  <c:v>1779</c:v>
                </c:pt>
                <c:pt idx="68">
                  <c:v>2426</c:v>
                </c:pt>
                <c:pt idx="69">
                  <c:v>2384</c:v>
                </c:pt>
                <c:pt idx="70">
                  <c:v>2117</c:v>
                </c:pt>
                <c:pt idx="71">
                  <c:v>1877</c:v>
                </c:pt>
                <c:pt idx="72">
                  <c:v>1849</c:v>
                </c:pt>
                <c:pt idx="73">
                  <c:v>1834</c:v>
                </c:pt>
                <c:pt idx="74">
                  <c:v>2524</c:v>
                </c:pt>
                <c:pt idx="75">
                  <c:v>1939</c:v>
                </c:pt>
                <c:pt idx="76">
                  <c:v>2032</c:v>
                </c:pt>
                <c:pt idx="77">
                  <c:v>1304</c:v>
                </c:pt>
                <c:pt idx="78">
                  <c:v>1153</c:v>
                </c:pt>
                <c:pt idx="79">
                  <c:v>1820</c:v>
                </c:pt>
                <c:pt idx="80">
                  <c:v>1338</c:v>
                </c:pt>
                <c:pt idx="81">
                  <c:v>2226</c:v>
                </c:pt>
                <c:pt idx="82">
                  <c:v>3157</c:v>
                </c:pt>
                <c:pt idx="83">
                  <c:v>2722</c:v>
                </c:pt>
                <c:pt idx="84">
                  <c:v>2598</c:v>
                </c:pt>
                <c:pt idx="85">
                  <c:v>2132</c:v>
                </c:pt>
                <c:pt idx="86">
                  <c:v>1156</c:v>
                </c:pt>
                <c:pt idx="87">
                  <c:v>1650</c:v>
                </c:pt>
                <c:pt idx="88">
                  <c:v>2440</c:v>
                </c:pt>
                <c:pt idx="89">
                  <c:v>2651</c:v>
                </c:pt>
                <c:pt idx="90">
                  <c:v>2692</c:v>
                </c:pt>
                <c:pt idx="91">
                  <c:v>2688</c:v>
                </c:pt>
                <c:pt idx="92">
                  <c:v>2035</c:v>
                </c:pt>
                <c:pt idx="93">
                  <c:v>2123</c:v>
                </c:pt>
                <c:pt idx="94">
                  <c:v>2456</c:v>
                </c:pt>
                <c:pt idx="95">
                  <c:v>3220</c:v>
                </c:pt>
                <c:pt idx="96">
                  <c:v>2366</c:v>
                </c:pt>
                <c:pt idx="97">
                  <c:v>2703</c:v>
                </c:pt>
                <c:pt idx="98">
                  <c:v>1262</c:v>
                </c:pt>
                <c:pt idx="99">
                  <c:v>1229</c:v>
                </c:pt>
                <c:pt idx="100">
                  <c:v>3351</c:v>
                </c:pt>
                <c:pt idx="101">
                  <c:v>2356</c:v>
                </c:pt>
                <c:pt idx="102">
                  <c:v>2377</c:v>
                </c:pt>
                <c:pt idx="103">
                  <c:v>1856</c:v>
                </c:pt>
                <c:pt idx="104">
                  <c:v>4532</c:v>
                </c:pt>
                <c:pt idx="105">
                  <c:v>3393</c:v>
                </c:pt>
                <c:pt idx="106">
                  <c:v>2892</c:v>
                </c:pt>
                <c:pt idx="107">
                  <c:v>2296</c:v>
                </c:pt>
                <c:pt idx="108">
                  <c:v>3160</c:v>
                </c:pt>
                <c:pt idx="109">
                  <c:v>3093</c:v>
                </c:pt>
                <c:pt idx="110">
                  <c:v>3269</c:v>
                </c:pt>
                <c:pt idx="111">
                  <c:v>2185</c:v>
                </c:pt>
                <c:pt idx="112">
                  <c:v>1930</c:v>
                </c:pt>
                <c:pt idx="113">
                  <c:v>2973</c:v>
                </c:pt>
                <c:pt idx="114">
                  <c:v>2778</c:v>
                </c:pt>
                <c:pt idx="115">
                  <c:v>1765</c:v>
                </c:pt>
                <c:pt idx="116">
                  <c:v>2099</c:v>
                </c:pt>
                <c:pt idx="117">
                  <c:v>1671</c:v>
                </c:pt>
                <c:pt idx="118">
                  <c:v>1415</c:v>
                </c:pt>
                <c:pt idx="119">
                  <c:v>1591</c:v>
                </c:pt>
                <c:pt idx="120">
                  <c:v>2444</c:v>
                </c:pt>
                <c:pt idx="121">
                  <c:v>2877</c:v>
                </c:pt>
                <c:pt idx="122">
                  <c:v>2124</c:v>
                </c:pt>
                <c:pt idx="123">
                  <c:v>3466</c:v>
                </c:pt>
                <c:pt idx="124">
                  <c:v>1506</c:v>
                </c:pt>
                <c:pt idx="125">
                  <c:v>1947</c:v>
                </c:pt>
                <c:pt idx="126">
                  <c:v>2472</c:v>
                </c:pt>
                <c:pt idx="127">
                  <c:v>2462</c:v>
                </c:pt>
                <c:pt idx="128">
                  <c:v>2893</c:v>
                </c:pt>
                <c:pt idx="129">
                  <c:v>2853</c:v>
                </c:pt>
                <c:pt idx="130">
                  <c:v>1784</c:v>
                </c:pt>
                <c:pt idx="131">
                  <c:v>2966</c:v>
                </c:pt>
                <c:pt idx="132">
                  <c:v>2406</c:v>
                </c:pt>
                <c:pt idx="133">
                  <c:v>3227</c:v>
                </c:pt>
                <c:pt idx="134">
                  <c:v>3021</c:v>
                </c:pt>
                <c:pt idx="135">
                  <c:v>2774</c:v>
                </c:pt>
                <c:pt idx="136">
                  <c:v>1914</c:v>
                </c:pt>
                <c:pt idx="137">
                  <c:v>2473</c:v>
                </c:pt>
                <c:pt idx="138">
                  <c:v>2323</c:v>
                </c:pt>
                <c:pt idx="139">
                  <c:v>2662</c:v>
                </c:pt>
                <c:pt idx="140">
                  <c:v>2595</c:v>
                </c:pt>
                <c:pt idx="141">
                  <c:v>2454</c:v>
                </c:pt>
                <c:pt idx="142">
                  <c:v>2422</c:v>
                </c:pt>
                <c:pt idx="143">
                  <c:v>2484</c:v>
                </c:pt>
                <c:pt idx="144">
                  <c:v>2299</c:v>
                </c:pt>
                <c:pt idx="145">
                  <c:v>2158</c:v>
                </c:pt>
                <c:pt idx="146">
                  <c:v>2899</c:v>
                </c:pt>
                <c:pt idx="147">
                  <c:v>2412</c:v>
                </c:pt>
                <c:pt idx="148">
                  <c:v>3954</c:v>
                </c:pt>
                <c:pt idx="149">
                  <c:v>3323</c:v>
                </c:pt>
                <c:pt idx="150">
                  <c:v>2860</c:v>
                </c:pt>
                <c:pt idx="151">
                  <c:v>2002</c:v>
                </c:pt>
                <c:pt idx="152">
                  <c:v>3324</c:v>
                </c:pt>
                <c:pt idx="153">
                  <c:v>2781</c:v>
                </c:pt>
                <c:pt idx="154">
                  <c:v>3211</c:v>
                </c:pt>
                <c:pt idx="155">
                  <c:v>3730</c:v>
                </c:pt>
                <c:pt idx="156">
                  <c:v>4823</c:v>
                </c:pt>
                <c:pt idx="157">
                  <c:v>3536</c:v>
                </c:pt>
                <c:pt idx="158">
                  <c:v>4590</c:v>
                </c:pt>
                <c:pt idx="159">
                  <c:v>3194</c:v>
                </c:pt>
                <c:pt idx="160">
                  <c:v>3317</c:v>
                </c:pt>
                <c:pt idx="161">
                  <c:v>3279</c:v>
                </c:pt>
                <c:pt idx="162">
                  <c:v>2704</c:v>
                </c:pt>
                <c:pt idx="163">
                  <c:v>3431</c:v>
                </c:pt>
                <c:pt idx="164">
                  <c:v>2408</c:v>
                </c:pt>
                <c:pt idx="165">
                  <c:v>5430</c:v>
                </c:pt>
                <c:pt idx="166">
                  <c:v>4778</c:v>
                </c:pt>
                <c:pt idx="167">
                  <c:v>4705</c:v>
                </c:pt>
                <c:pt idx="168">
                  <c:v>4699</c:v>
                </c:pt>
                <c:pt idx="169">
                  <c:v>2956</c:v>
                </c:pt>
                <c:pt idx="170">
                  <c:v>2331</c:v>
                </c:pt>
                <c:pt idx="171">
                  <c:v>2921</c:v>
                </c:pt>
                <c:pt idx="172">
                  <c:v>2812</c:v>
                </c:pt>
                <c:pt idx="173">
                  <c:v>2823</c:v>
                </c:pt>
                <c:pt idx="174">
                  <c:v>2250</c:v>
                </c:pt>
                <c:pt idx="175">
                  <c:v>3335</c:v>
                </c:pt>
                <c:pt idx="176">
                  <c:v>3380</c:v>
                </c:pt>
                <c:pt idx="177">
                  <c:v>2354</c:v>
                </c:pt>
                <c:pt idx="178">
                  <c:v>2176</c:v>
                </c:pt>
                <c:pt idx="179">
                  <c:v>2878</c:v>
                </c:pt>
                <c:pt idx="180">
                  <c:v>3139</c:v>
                </c:pt>
                <c:pt idx="181">
                  <c:v>2556</c:v>
                </c:pt>
                <c:pt idx="182">
                  <c:v>1971</c:v>
                </c:pt>
                <c:pt idx="183">
                  <c:v>2472</c:v>
                </c:pt>
                <c:pt idx="184">
                  <c:v>2200</c:v>
                </c:pt>
                <c:pt idx="185">
                  <c:v>3475</c:v>
                </c:pt>
                <c:pt idx="186">
                  <c:v>3231</c:v>
                </c:pt>
                <c:pt idx="187">
                  <c:v>4138</c:v>
                </c:pt>
                <c:pt idx="188">
                  <c:v>3050</c:v>
                </c:pt>
                <c:pt idx="189">
                  <c:v>4118</c:v>
                </c:pt>
                <c:pt idx="190">
                  <c:v>3412</c:v>
                </c:pt>
                <c:pt idx="191">
                  <c:v>2943</c:v>
                </c:pt>
                <c:pt idx="192">
                  <c:v>2725</c:v>
                </c:pt>
                <c:pt idx="193">
                  <c:v>3768</c:v>
                </c:pt>
                <c:pt idx="194">
                  <c:v>2526</c:v>
                </c:pt>
                <c:pt idx="195">
                  <c:v>3468</c:v>
                </c:pt>
                <c:pt idx="196">
                  <c:v>4306</c:v>
                </c:pt>
                <c:pt idx="197">
                  <c:v>2684</c:v>
                </c:pt>
                <c:pt idx="198">
                  <c:v>3285</c:v>
                </c:pt>
                <c:pt idx="199">
                  <c:v>4009</c:v>
                </c:pt>
                <c:pt idx="200">
                  <c:v>4413</c:v>
                </c:pt>
                <c:pt idx="201">
                  <c:v>3630</c:v>
                </c:pt>
                <c:pt idx="202">
                  <c:v>3383</c:v>
                </c:pt>
                <c:pt idx="203">
                  <c:v>3124</c:v>
                </c:pt>
                <c:pt idx="204">
                  <c:v>4204</c:v>
                </c:pt>
                <c:pt idx="205">
                  <c:v>3466</c:v>
                </c:pt>
                <c:pt idx="206">
                  <c:v>3320</c:v>
                </c:pt>
                <c:pt idx="207">
                  <c:v>2823</c:v>
                </c:pt>
                <c:pt idx="208">
                  <c:v>4199</c:v>
                </c:pt>
                <c:pt idx="209">
                  <c:v>4123</c:v>
                </c:pt>
                <c:pt idx="210">
                  <c:v>3081</c:v>
                </c:pt>
                <c:pt idx="211">
                  <c:v>4946</c:v>
                </c:pt>
                <c:pt idx="212">
                  <c:v>4804</c:v>
                </c:pt>
                <c:pt idx="213">
                  <c:v>3441</c:v>
                </c:pt>
                <c:pt idx="214">
                  <c:v>3020</c:v>
                </c:pt>
                <c:pt idx="215">
                  <c:v>3937</c:v>
                </c:pt>
                <c:pt idx="216">
                  <c:v>4833</c:v>
                </c:pt>
                <c:pt idx="217">
                  <c:v>3238</c:v>
                </c:pt>
                <c:pt idx="218">
                  <c:v>3636</c:v>
                </c:pt>
                <c:pt idx="219">
                  <c:v>3433</c:v>
                </c:pt>
                <c:pt idx="220">
                  <c:v>3237</c:v>
                </c:pt>
                <c:pt idx="221">
                  <c:v>5061</c:v>
                </c:pt>
                <c:pt idx="222">
                  <c:v>4066</c:v>
                </c:pt>
                <c:pt idx="223">
                  <c:v>4138</c:v>
                </c:pt>
                <c:pt idx="224">
                  <c:v>2247</c:v>
                </c:pt>
                <c:pt idx="225">
                  <c:v>2533</c:v>
                </c:pt>
                <c:pt idx="226">
                  <c:v>3558</c:v>
                </c:pt>
                <c:pt idx="227">
                  <c:v>2392</c:v>
                </c:pt>
                <c:pt idx="228">
                  <c:v>3083</c:v>
                </c:pt>
                <c:pt idx="229">
                  <c:v>4313</c:v>
                </c:pt>
                <c:pt idx="230">
                  <c:v>3029</c:v>
                </c:pt>
                <c:pt idx="231">
                  <c:v>2942</c:v>
                </c:pt>
                <c:pt idx="232">
                  <c:v>3062</c:v>
                </c:pt>
                <c:pt idx="233">
                  <c:v>4779</c:v>
                </c:pt>
                <c:pt idx="234">
                  <c:v>3446</c:v>
                </c:pt>
                <c:pt idx="235">
                  <c:v>2952</c:v>
                </c:pt>
                <c:pt idx="236">
                  <c:v>3284</c:v>
                </c:pt>
                <c:pt idx="237">
                  <c:v>4877</c:v>
                </c:pt>
                <c:pt idx="238">
                  <c:v>2316</c:v>
                </c:pt>
                <c:pt idx="239">
                  <c:v>5423</c:v>
                </c:pt>
                <c:pt idx="240">
                  <c:v>5213</c:v>
                </c:pt>
                <c:pt idx="241">
                  <c:v>5468</c:v>
                </c:pt>
                <c:pt idx="242">
                  <c:v>2997</c:v>
                </c:pt>
                <c:pt idx="243">
                  <c:v>3543</c:v>
                </c:pt>
                <c:pt idx="244">
                  <c:v>3658</c:v>
                </c:pt>
                <c:pt idx="245">
                  <c:v>3574</c:v>
                </c:pt>
                <c:pt idx="246">
                  <c:v>3876</c:v>
                </c:pt>
                <c:pt idx="247">
                  <c:v>4990</c:v>
                </c:pt>
                <c:pt idx="248">
                  <c:v>4546</c:v>
                </c:pt>
                <c:pt idx="249">
                  <c:v>4086</c:v>
                </c:pt>
                <c:pt idx="250">
                  <c:v>3703</c:v>
                </c:pt>
                <c:pt idx="251">
                  <c:v>2677</c:v>
                </c:pt>
                <c:pt idx="252">
                  <c:v>4434</c:v>
                </c:pt>
                <c:pt idx="253">
                  <c:v>4146</c:v>
                </c:pt>
                <c:pt idx="254">
                  <c:v>5313</c:v>
                </c:pt>
                <c:pt idx="255">
                  <c:v>4308</c:v>
                </c:pt>
                <c:pt idx="256">
                  <c:v>5570</c:v>
                </c:pt>
                <c:pt idx="257">
                  <c:v>4267</c:v>
                </c:pt>
                <c:pt idx="258">
                  <c:v>4317</c:v>
                </c:pt>
                <c:pt idx="259">
                  <c:v>4601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4999552"/>
        <c:axId val="268228800"/>
      </c:lineChart>
      <c:dateAx>
        <c:axId val="134998016"/>
        <c:scaling>
          <c:orientation val="minMax"/>
        </c:scaling>
        <c:delete val="0"/>
        <c:axPos val="b"/>
        <c:numFmt formatCode="mmmm\ d\,\ 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6992"/>
        <c:crosses val="autoZero"/>
        <c:auto val="1"/>
        <c:lblOffset val="100"/>
        <c:baseTimeUnit val="days"/>
        <c:majorUnit val="4"/>
        <c:majorTimeUnit val="months"/>
      </c:dateAx>
      <c:valAx>
        <c:axId val="6236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998016"/>
        <c:crosses val="autoZero"/>
        <c:crossBetween val="between"/>
      </c:valAx>
      <c:valAx>
        <c:axId val="26822880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999552"/>
        <c:crosses val="max"/>
        <c:crossBetween val="between"/>
      </c:valAx>
      <c:catAx>
        <c:axId val="134999552"/>
        <c:scaling>
          <c:orientation val="minMax"/>
        </c:scaling>
        <c:delete val="1"/>
        <c:axPos val="b"/>
        <c:majorTickMark val="out"/>
        <c:minorTickMark val="none"/>
        <c:tickLblPos val="nextTo"/>
        <c:crossAx val="2682288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featdisp!$C$1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featdisp!$B$2:$B$261</c:f>
              <c:numCache>
                <c:formatCode>mmmm\ d\,\ yyyy</c:formatCode>
                <c:ptCount val="260"/>
                <c:pt idx="0">
                  <c:v>36898</c:v>
                </c:pt>
                <c:pt idx="1">
                  <c:v>36905</c:v>
                </c:pt>
                <c:pt idx="2">
                  <c:v>36912</c:v>
                </c:pt>
                <c:pt idx="3">
                  <c:v>36919</c:v>
                </c:pt>
                <c:pt idx="4">
                  <c:v>36926</c:v>
                </c:pt>
                <c:pt idx="5">
                  <c:v>36933</c:v>
                </c:pt>
                <c:pt idx="6">
                  <c:v>36940</c:v>
                </c:pt>
                <c:pt idx="7">
                  <c:v>36947</c:v>
                </c:pt>
                <c:pt idx="8">
                  <c:v>36954</c:v>
                </c:pt>
                <c:pt idx="9">
                  <c:v>36961</c:v>
                </c:pt>
                <c:pt idx="10">
                  <c:v>36968</c:v>
                </c:pt>
                <c:pt idx="11">
                  <c:v>36975</c:v>
                </c:pt>
                <c:pt idx="12">
                  <c:v>36982</c:v>
                </c:pt>
                <c:pt idx="13">
                  <c:v>36989</c:v>
                </c:pt>
                <c:pt idx="14">
                  <c:v>36996</c:v>
                </c:pt>
                <c:pt idx="15">
                  <c:v>37003</c:v>
                </c:pt>
                <c:pt idx="16">
                  <c:v>37010</c:v>
                </c:pt>
                <c:pt idx="17">
                  <c:v>37017</c:v>
                </c:pt>
                <c:pt idx="18">
                  <c:v>37024</c:v>
                </c:pt>
                <c:pt idx="19">
                  <c:v>37031</c:v>
                </c:pt>
                <c:pt idx="20">
                  <c:v>37038</c:v>
                </c:pt>
                <c:pt idx="21">
                  <c:v>37045</c:v>
                </c:pt>
                <c:pt idx="22">
                  <c:v>37052</c:v>
                </c:pt>
                <c:pt idx="23">
                  <c:v>37059</c:v>
                </c:pt>
                <c:pt idx="24">
                  <c:v>37066</c:v>
                </c:pt>
                <c:pt idx="25">
                  <c:v>37073</c:v>
                </c:pt>
                <c:pt idx="26">
                  <c:v>37080</c:v>
                </c:pt>
                <c:pt idx="27">
                  <c:v>37087</c:v>
                </c:pt>
                <c:pt idx="28">
                  <c:v>37094</c:v>
                </c:pt>
                <c:pt idx="29">
                  <c:v>37101</c:v>
                </c:pt>
                <c:pt idx="30">
                  <c:v>37108</c:v>
                </c:pt>
                <c:pt idx="31">
                  <c:v>37115</c:v>
                </c:pt>
                <c:pt idx="32">
                  <c:v>37122</c:v>
                </c:pt>
                <c:pt idx="33">
                  <c:v>37129</c:v>
                </c:pt>
                <c:pt idx="34">
                  <c:v>37136</c:v>
                </c:pt>
                <c:pt idx="35">
                  <c:v>37143</c:v>
                </c:pt>
                <c:pt idx="36">
                  <c:v>37150</c:v>
                </c:pt>
                <c:pt idx="37">
                  <c:v>37157</c:v>
                </c:pt>
                <c:pt idx="38">
                  <c:v>37164</c:v>
                </c:pt>
                <c:pt idx="39">
                  <c:v>37171</c:v>
                </c:pt>
                <c:pt idx="40">
                  <c:v>37178</c:v>
                </c:pt>
                <c:pt idx="41">
                  <c:v>37185</c:v>
                </c:pt>
                <c:pt idx="42">
                  <c:v>37192</c:v>
                </c:pt>
                <c:pt idx="43">
                  <c:v>37199</c:v>
                </c:pt>
                <c:pt idx="44">
                  <c:v>37206</c:v>
                </c:pt>
                <c:pt idx="45">
                  <c:v>37213</c:v>
                </c:pt>
                <c:pt idx="46">
                  <c:v>37220</c:v>
                </c:pt>
                <c:pt idx="47">
                  <c:v>37227</c:v>
                </c:pt>
                <c:pt idx="48">
                  <c:v>37234</c:v>
                </c:pt>
                <c:pt idx="49">
                  <c:v>37241</c:v>
                </c:pt>
                <c:pt idx="50">
                  <c:v>37248</c:v>
                </c:pt>
                <c:pt idx="51">
                  <c:v>37255</c:v>
                </c:pt>
                <c:pt idx="52">
                  <c:v>37262</c:v>
                </c:pt>
                <c:pt idx="53">
                  <c:v>37269</c:v>
                </c:pt>
                <c:pt idx="54">
                  <c:v>37276</c:v>
                </c:pt>
                <c:pt idx="55">
                  <c:v>37283</c:v>
                </c:pt>
                <c:pt idx="56">
                  <c:v>37290</c:v>
                </c:pt>
                <c:pt idx="57">
                  <c:v>37297</c:v>
                </c:pt>
                <c:pt idx="58">
                  <c:v>37304</c:v>
                </c:pt>
                <c:pt idx="59">
                  <c:v>37311</c:v>
                </c:pt>
                <c:pt idx="60">
                  <c:v>37318</c:v>
                </c:pt>
                <c:pt idx="61">
                  <c:v>37325</c:v>
                </c:pt>
                <c:pt idx="62">
                  <c:v>37332</c:v>
                </c:pt>
                <c:pt idx="63">
                  <c:v>37339</c:v>
                </c:pt>
                <c:pt idx="64">
                  <c:v>37346</c:v>
                </c:pt>
                <c:pt idx="65">
                  <c:v>37353</c:v>
                </c:pt>
                <c:pt idx="66">
                  <c:v>37360</c:v>
                </c:pt>
                <c:pt idx="67">
                  <c:v>37367</c:v>
                </c:pt>
                <c:pt idx="68">
                  <c:v>37374</c:v>
                </c:pt>
                <c:pt idx="69">
                  <c:v>37381</c:v>
                </c:pt>
                <c:pt idx="70">
                  <c:v>37388</c:v>
                </c:pt>
                <c:pt idx="71">
                  <c:v>37395</c:v>
                </c:pt>
                <c:pt idx="72">
                  <c:v>37402</c:v>
                </c:pt>
                <c:pt idx="73">
                  <c:v>37409</c:v>
                </c:pt>
                <c:pt idx="74">
                  <c:v>37416</c:v>
                </c:pt>
                <c:pt idx="75">
                  <c:v>37423</c:v>
                </c:pt>
                <c:pt idx="76">
                  <c:v>37430</c:v>
                </c:pt>
                <c:pt idx="77">
                  <c:v>37437</c:v>
                </c:pt>
                <c:pt idx="78">
                  <c:v>37444</c:v>
                </c:pt>
                <c:pt idx="79">
                  <c:v>37451</c:v>
                </c:pt>
                <c:pt idx="80">
                  <c:v>37458</c:v>
                </c:pt>
                <c:pt idx="81">
                  <c:v>37465</c:v>
                </c:pt>
                <c:pt idx="82">
                  <c:v>37472</c:v>
                </c:pt>
                <c:pt idx="83">
                  <c:v>37479</c:v>
                </c:pt>
                <c:pt idx="84">
                  <c:v>37486</c:v>
                </c:pt>
                <c:pt idx="85">
                  <c:v>37493</c:v>
                </c:pt>
                <c:pt idx="86">
                  <c:v>37500</c:v>
                </c:pt>
                <c:pt idx="87">
                  <c:v>37507</c:v>
                </c:pt>
                <c:pt idx="88">
                  <c:v>37514</c:v>
                </c:pt>
                <c:pt idx="89">
                  <c:v>37521</c:v>
                </c:pt>
                <c:pt idx="90">
                  <c:v>37528</c:v>
                </c:pt>
                <c:pt idx="91">
                  <c:v>37535</c:v>
                </c:pt>
                <c:pt idx="92">
                  <c:v>37542</c:v>
                </c:pt>
                <c:pt idx="93">
                  <c:v>37549</c:v>
                </c:pt>
                <c:pt idx="94">
                  <c:v>37556</c:v>
                </c:pt>
                <c:pt idx="95">
                  <c:v>37563</c:v>
                </c:pt>
                <c:pt idx="96">
                  <c:v>37570</c:v>
                </c:pt>
                <c:pt idx="97">
                  <c:v>37577</c:v>
                </c:pt>
                <c:pt idx="98">
                  <c:v>37584</c:v>
                </c:pt>
                <c:pt idx="99">
                  <c:v>37591</c:v>
                </c:pt>
                <c:pt idx="100">
                  <c:v>37598</c:v>
                </c:pt>
                <c:pt idx="101">
                  <c:v>37605</c:v>
                </c:pt>
                <c:pt idx="102">
                  <c:v>37612</c:v>
                </c:pt>
                <c:pt idx="103">
                  <c:v>37619</c:v>
                </c:pt>
                <c:pt idx="104">
                  <c:v>37626</c:v>
                </c:pt>
                <c:pt idx="105">
                  <c:v>37633</c:v>
                </c:pt>
                <c:pt idx="106">
                  <c:v>37640</c:v>
                </c:pt>
                <c:pt idx="107">
                  <c:v>37647</c:v>
                </c:pt>
                <c:pt idx="108">
                  <c:v>37654</c:v>
                </c:pt>
                <c:pt idx="109">
                  <c:v>37661</c:v>
                </c:pt>
                <c:pt idx="110">
                  <c:v>37668</c:v>
                </c:pt>
                <c:pt idx="111">
                  <c:v>37675</c:v>
                </c:pt>
                <c:pt idx="112">
                  <c:v>37682</c:v>
                </c:pt>
                <c:pt idx="113">
                  <c:v>37689</c:v>
                </c:pt>
                <c:pt idx="114">
                  <c:v>37696</c:v>
                </c:pt>
                <c:pt idx="115">
                  <c:v>37703</c:v>
                </c:pt>
                <c:pt idx="116">
                  <c:v>37710</c:v>
                </c:pt>
                <c:pt idx="117">
                  <c:v>37717</c:v>
                </c:pt>
                <c:pt idx="118">
                  <c:v>37724</c:v>
                </c:pt>
                <c:pt idx="119">
                  <c:v>37731</c:v>
                </c:pt>
                <c:pt idx="120">
                  <c:v>37738</c:v>
                </c:pt>
                <c:pt idx="121">
                  <c:v>37745</c:v>
                </c:pt>
                <c:pt idx="122">
                  <c:v>37752</c:v>
                </c:pt>
                <c:pt idx="123">
                  <c:v>37759</c:v>
                </c:pt>
                <c:pt idx="124">
                  <c:v>37766</c:v>
                </c:pt>
                <c:pt idx="125">
                  <c:v>37773</c:v>
                </c:pt>
                <c:pt idx="126">
                  <c:v>37780</c:v>
                </c:pt>
                <c:pt idx="127">
                  <c:v>37787</c:v>
                </c:pt>
                <c:pt idx="128">
                  <c:v>37794</c:v>
                </c:pt>
                <c:pt idx="129">
                  <c:v>37801</c:v>
                </c:pt>
                <c:pt idx="130">
                  <c:v>37808</c:v>
                </c:pt>
                <c:pt idx="131">
                  <c:v>37815</c:v>
                </c:pt>
                <c:pt idx="132">
                  <c:v>37822</c:v>
                </c:pt>
                <c:pt idx="133">
                  <c:v>37829</c:v>
                </c:pt>
                <c:pt idx="134">
                  <c:v>37836</c:v>
                </c:pt>
                <c:pt idx="135">
                  <c:v>37843</c:v>
                </c:pt>
                <c:pt idx="136">
                  <c:v>37850</c:v>
                </c:pt>
                <c:pt idx="137">
                  <c:v>37857</c:v>
                </c:pt>
                <c:pt idx="138">
                  <c:v>37864</c:v>
                </c:pt>
                <c:pt idx="139">
                  <c:v>37871</c:v>
                </c:pt>
                <c:pt idx="140">
                  <c:v>37878</c:v>
                </c:pt>
                <c:pt idx="141">
                  <c:v>37885</c:v>
                </c:pt>
                <c:pt idx="142">
                  <c:v>37892</c:v>
                </c:pt>
                <c:pt idx="143">
                  <c:v>37899</c:v>
                </c:pt>
                <c:pt idx="144">
                  <c:v>37906</c:v>
                </c:pt>
                <c:pt idx="145">
                  <c:v>37913</c:v>
                </c:pt>
                <c:pt idx="146">
                  <c:v>37920</c:v>
                </c:pt>
                <c:pt idx="147">
                  <c:v>37927</c:v>
                </c:pt>
                <c:pt idx="148">
                  <c:v>37934</c:v>
                </c:pt>
                <c:pt idx="149">
                  <c:v>37941</c:v>
                </c:pt>
                <c:pt idx="150">
                  <c:v>37948</c:v>
                </c:pt>
                <c:pt idx="151">
                  <c:v>37955</c:v>
                </c:pt>
                <c:pt idx="152">
                  <c:v>37962</c:v>
                </c:pt>
                <c:pt idx="153">
                  <c:v>37969</c:v>
                </c:pt>
                <c:pt idx="154">
                  <c:v>37976</c:v>
                </c:pt>
                <c:pt idx="155">
                  <c:v>37983</c:v>
                </c:pt>
                <c:pt idx="156">
                  <c:v>37990</c:v>
                </c:pt>
                <c:pt idx="157">
                  <c:v>37997</c:v>
                </c:pt>
                <c:pt idx="158">
                  <c:v>38004</c:v>
                </c:pt>
                <c:pt idx="159">
                  <c:v>38011</c:v>
                </c:pt>
                <c:pt idx="160">
                  <c:v>38018</c:v>
                </c:pt>
                <c:pt idx="161">
                  <c:v>38025</c:v>
                </c:pt>
                <c:pt idx="162">
                  <c:v>38032</c:v>
                </c:pt>
                <c:pt idx="163">
                  <c:v>38039</c:v>
                </c:pt>
                <c:pt idx="164">
                  <c:v>38046</c:v>
                </c:pt>
                <c:pt idx="165">
                  <c:v>38053</c:v>
                </c:pt>
                <c:pt idx="166">
                  <c:v>38060</c:v>
                </c:pt>
                <c:pt idx="167">
                  <c:v>38067</c:v>
                </c:pt>
                <c:pt idx="168">
                  <c:v>38074</c:v>
                </c:pt>
                <c:pt idx="169">
                  <c:v>38081</c:v>
                </c:pt>
                <c:pt idx="170">
                  <c:v>38088</c:v>
                </c:pt>
                <c:pt idx="171">
                  <c:v>38095</c:v>
                </c:pt>
                <c:pt idx="172">
                  <c:v>38102</c:v>
                </c:pt>
                <c:pt idx="173">
                  <c:v>38109</c:v>
                </c:pt>
                <c:pt idx="174">
                  <c:v>38116</c:v>
                </c:pt>
                <c:pt idx="175">
                  <c:v>38123</c:v>
                </c:pt>
                <c:pt idx="176">
                  <c:v>38130</c:v>
                </c:pt>
                <c:pt idx="177">
                  <c:v>38137</c:v>
                </c:pt>
                <c:pt idx="178">
                  <c:v>38144</c:v>
                </c:pt>
                <c:pt idx="179">
                  <c:v>38151</c:v>
                </c:pt>
                <c:pt idx="180">
                  <c:v>38158</c:v>
                </c:pt>
                <c:pt idx="181">
                  <c:v>38165</c:v>
                </c:pt>
                <c:pt idx="182">
                  <c:v>38172</c:v>
                </c:pt>
                <c:pt idx="183">
                  <c:v>38179</c:v>
                </c:pt>
                <c:pt idx="184">
                  <c:v>38186</c:v>
                </c:pt>
                <c:pt idx="185">
                  <c:v>38193</c:v>
                </c:pt>
                <c:pt idx="186">
                  <c:v>38200</c:v>
                </c:pt>
                <c:pt idx="187">
                  <c:v>38207</c:v>
                </c:pt>
                <c:pt idx="188">
                  <c:v>38214</c:v>
                </c:pt>
                <c:pt idx="189">
                  <c:v>38221</c:v>
                </c:pt>
                <c:pt idx="190">
                  <c:v>38228</c:v>
                </c:pt>
                <c:pt idx="191">
                  <c:v>38235</c:v>
                </c:pt>
                <c:pt idx="192">
                  <c:v>38242</c:v>
                </c:pt>
                <c:pt idx="193">
                  <c:v>38249</c:v>
                </c:pt>
                <c:pt idx="194">
                  <c:v>38256</c:v>
                </c:pt>
                <c:pt idx="195">
                  <c:v>38263</c:v>
                </c:pt>
                <c:pt idx="196">
                  <c:v>38270</c:v>
                </c:pt>
                <c:pt idx="197">
                  <c:v>38277</c:v>
                </c:pt>
                <c:pt idx="198">
                  <c:v>38284</c:v>
                </c:pt>
                <c:pt idx="199">
                  <c:v>38291</c:v>
                </c:pt>
                <c:pt idx="200">
                  <c:v>38298</c:v>
                </c:pt>
                <c:pt idx="201">
                  <c:v>38305</c:v>
                </c:pt>
                <c:pt idx="202">
                  <c:v>38312</c:v>
                </c:pt>
                <c:pt idx="203">
                  <c:v>38319</c:v>
                </c:pt>
                <c:pt idx="204">
                  <c:v>38326</c:v>
                </c:pt>
                <c:pt idx="205">
                  <c:v>38333</c:v>
                </c:pt>
                <c:pt idx="206">
                  <c:v>38340</c:v>
                </c:pt>
                <c:pt idx="207">
                  <c:v>38347</c:v>
                </c:pt>
                <c:pt idx="208">
                  <c:v>38354</c:v>
                </c:pt>
                <c:pt idx="209">
                  <c:v>38361</c:v>
                </c:pt>
                <c:pt idx="210">
                  <c:v>38368</c:v>
                </c:pt>
                <c:pt idx="211">
                  <c:v>38375</c:v>
                </c:pt>
                <c:pt idx="212">
                  <c:v>38382</c:v>
                </c:pt>
                <c:pt idx="213">
                  <c:v>38389</c:v>
                </c:pt>
                <c:pt idx="214">
                  <c:v>38396</c:v>
                </c:pt>
                <c:pt idx="215">
                  <c:v>38403</c:v>
                </c:pt>
                <c:pt idx="216">
                  <c:v>38410</c:v>
                </c:pt>
                <c:pt idx="217">
                  <c:v>38417</c:v>
                </c:pt>
                <c:pt idx="218">
                  <c:v>38424</c:v>
                </c:pt>
                <c:pt idx="219">
                  <c:v>38431</c:v>
                </c:pt>
                <c:pt idx="220">
                  <c:v>38438</c:v>
                </c:pt>
                <c:pt idx="221">
                  <c:v>38445</c:v>
                </c:pt>
                <c:pt idx="222">
                  <c:v>38452</c:v>
                </c:pt>
                <c:pt idx="223">
                  <c:v>38459</c:v>
                </c:pt>
                <c:pt idx="224">
                  <c:v>38466</c:v>
                </c:pt>
                <c:pt idx="225">
                  <c:v>38473</c:v>
                </c:pt>
                <c:pt idx="226">
                  <c:v>38480</c:v>
                </c:pt>
                <c:pt idx="227">
                  <c:v>38487</c:v>
                </c:pt>
                <c:pt idx="228">
                  <c:v>38494</c:v>
                </c:pt>
                <c:pt idx="229">
                  <c:v>38501</c:v>
                </c:pt>
                <c:pt idx="230">
                  <c:v>38508</c:v>
                </c:pt>
                <c:pt idx="231">
                  <c:v>38515</c:v>
                </c:pt>
                <c:pt idx="232">
                  <c:v>38522</c:v>
                </c:pt>
                <c:pt idx="233">
                  <c:v>38529</c:v>
                </c:pt>
                <c:pt idx="234">
                  <c:v>38536</c:v>
                </c:pt>
                <c:pt idx="235">
                  <c:v>38543</c:v>
                </c:pt>
                <c:pt idx="236">
                  <c:v>38550</c:v>
                </c:pt>
                <c:pt idx="237">
                  <c:v>38557</c:v>
                </c:pt>
                <c:pt idx="238">
                  <c:v>38564</c:v>
                </c:pt>
                <c:pt idx="239">
                  <c:v>38571</c:v>
                </c:pt>
                <c:pt idx="240">
                  <c:v>38578</c:v>
                </c:pt>
                <c:pt idx="241">
                  <c:v>38585</c:v>
                </c:pt>
                <c:pt idx="242">
                  <c:v>38592</c:v>
                </c:pt>
                <c:pt idx="243">
                  <c:v>38599</c:v>
                </c:pt>
                <c:pt idx="244">
                  <c:v>38606</c:v>
                </c:pt>
                <c:pt idx="245">
                  <c:v>38613</c:v>
                </c:pt>
                <c:pt idx="246">
                  <c:v>38620</c:v>
                </c:pt>
                <c:pt idx="247">
                  <c:v>38627</c:v>
                </c:pt>
                <c:pt idx="248">
                  <c:v>38634</c:v>
                </c:pt>
                <c:pt idx="249">
                  <c:v>38641</c:v>
                </c:pt>
                <c:pt idx="250">
                  <c:v>38648</c:v>
                </c:pt>
                <c:pt idx="251">
                  <c:v>38655</c:v>
                </c:pt>
                <c:pt idx="252">
                  <c:v>38662</c:v>
                </c:pt>
                <c:pt idx="253">
                  <c:v>38669</c:v>
                </c:pt>
                <c:pt idx="254">
                  <c:v>38676</c:v>
                </c:pt>
                <c:pt idx="255">
                  <c:v>38683</c:v>
                </c:pt>
                <c:pt idx="256">
                  <c:v>38690</c:v>
                </c:pt>
                <c:pt idx="257">
                  <c:v>38697</c:v>
                </c:pt>
                <c:pt idx="258">
                  <c:v>38704</c:v>
                </c:pt>
                <c:pt idx="259">
                  <c:v>38711</c:v>
                </c:pt>
              </c:numCache>
            </c:numRef>
          </c:cat>
          <c:val>
            <c:numRef>
              <c:f>featdisp!$C$2:$C$261</c:f>
              <c:numCache>
                <c:formatCode>_(* #,##0_);_(* \(#,##0\);_(* "-"??_);_(@_)</c:formatCode>
                <c:ptCount val="260"/>
                <c:pt idx="0">
                  <c:v>1686451.78</c:v>
                </c:pt>
                <c:pt idx="1">
                  <c:v>1658966.04</c:v>
                </c:pt>
                <c:pt idx="2">
                  <c:v>1508078.94</c:v>
                </c:pt>
                <c:pt idx="3">
                  <c:v>1398130.01</c:v>
                </c:pt>
                <c:pt idx="4">
                  <c:v>1525887.02</c:v>
                </c:pt>
                <c:pt idx="5">
                  <c:v>1503856.43</c:v>
                </c:pt>
                <c:pt idx="6">
                  <c:v>1419817.75</c:v>
                </c:pt>
                <c:pt idx="7">
                  <c:v>1461346.56</c:v>
                </c:pt>
                <c:pt idx="8">
                  <c:v>1527555.56</c:v>
                </c:pt>
                <c:pt idx="9">
                  <c:v>1366744.88</c:v>
                </c:pt>
                <c:pt idx="10">
                  <c:v>1283202.98</c:v>
                </c:pt>
                <c:pt idx="11">
                  <c:v>1249864.79</c:v>
                </c:pt>
                <c:pt idx="12">
                  <c:v>1263198.67</c:v>
                </c:pt>
                <c:pt idx="13">
                  <c:v>1258284</c:v>
                </c:pt>
                <c:pt idx="14">
                  <c:v>1202650.2</c:v>
                </c:pt>
                <c:pt idx="15">
                  <c:v>1129553.9199999999</c:v>
                </c:pt>
                <c:pt idx="16">
                  <c:v>1295060.28</c:v>
                </c:pt>
                <c:pt idx="17">
                  <c:v>1240996.25</c:v>
                </c:pt>
                <c:pt idx="18">
                  <c:v>1174656.32</c:v>
                </c:pt>
                <c:pt idx="19">
                  <c:v>1163077.42</c:v>
                </c:pt>
                <c:pt idx="20">
                  <c:v>1119564.9099999999</c:v>
                </c:pt>
                <c:pt idx="21">
                  <c:v>1136240.1299999999</c:v>
                </c:pt>
                <c:pt idx="22">
                  <c:v>1073581.75</c:v>
                </c:pt>
                <c:pt idx="23">
                  <c:v>1004026.51</c:v>
                </c:pt>
                <c:pt idx="24">
                  <c:v>961790.76</c:v>
                </c:pt>
                <c:pt idx="25">
                  <c:v>911576.65</c:v>
                </c:pt>
                <c:pt idx="26">
                  <c:v>887356.88</c:v>
                </c:pt>
                <c:pt idx="27">
                  <c:v>952846.13</c:v>
                </c:pt>
                <c:pt idx="28">
                  <c:v>920022.41</c:v>
                </c:pt>
                <c:pt idx="29">
                  <c:v>919971.83999999997</c:v>
                </c:pt>
                <c:pt idx="30">
                  <c:v>1085410.3799999999</c:v>
                </c:pt>
                <c:pt idx="31">
                  <c:v>979261.48</c:v>
                </c:pt>
                <c:pt idx="32">
                  <c:v>1012801.14</c:v>
                </c:pt>
                <c:pt idx="33">
                  <c:v>1057934.5</c:v>
                </c:pt>
                <c:pt idx="34">
                  <c:v>1143017.93</c:v>
                </c:pt>
                <c:pt idx="35">
                  <c:v>1247202.44</c:v>
                </c:pt>
                <c:pt idx="36">
                  <c:v>1220331.77</c:v>
                </c:pt>
                <c:pt idx="37">
                  <c:v>1217704.18</c:v>
                </c:pt>
                <c:pt idx="38">
                  <c:v>1196604.9099999999</c:v>
                </c:pt>
                <c:pt idx="39">
                  <c:v>1304955.8899999999</c:v>
                </c:pt>
                <c:pt idx="40">
                  <c:v>1227076.82</c:v>
                </c:pt>
                <c:pt idx="41">
                  <c:v>1190918.31</c:v>
                </c:pt>
                <c:pt idx="42">
                  <c:v>1145317.3999999999</c:v>
                </c:pt>
                <c:pt idx="43">
                  <c:v>1197755.24</c:v>
                </c:pt>
                <c:pt idx="44">
                  <c:v>1345205.2</c:v>
                </c:pt>
                <c:pt idx="45">
                  <c:v>1297092.23</c:v>
                </c:pt>
                <c:pt idx="46">
                  <c:v>1211276.78</c:v>
                </c:pt>
                <c:pt idx="47">
                  <c:v>1326509.68</c:v>
                </c:pt>
                <c:pt idx="48">
                  <c:v>1364361.74</c:v>
                </c:pt>
                <c:pt idx="49">
                  <c:v>1339628.9099999999</c:v>
                </c:pt>
                <c:pt idx="50">
                  <c:v>1394584.65</c:v>
                </c:pt>
                <c:pt idx="51">
                  <c:v>1328721.71</c:v>
                </c:pt>
                <c:pt idx="52">
                  <c:v>1841176.03</c:v>
                </c:pt>
                <c:pt idx="53">
                  <c:v>1621241.53</c:v>
                </c:pt>
                <c:pt idx="54">
                  <c:v>1534387.68</c:v>
                </c:pt>
                <c:pt idx="55">
                  <c:v>1320920.21</c:v>
                </c:pt>
                <c:pt idx="56">
                  <c:v>1286870.19</c:v>
                </c:pt>
                <c:pt idx="57">
                  <c:v>1501924.95</c:v>
                </c:pt>
                <c:pt idx="58">
                  <c:v>1347539.73</c:v>
                </c:pt>
                <c:pt idx="59">
                  <c:v>1355790.11</c:v>
                </c:pt>
                <c:pt idx="60">
                  <c:v>1345212.08</c:v>
                </c:pt>
                <c:pt idx="61">
                  <c:v>1236230.1000000001</c:v>
                </c:pt>
                <c:pt idx="62">
                  <c:v>1205099.94</c:v>
                </c:pt>
                <c:pt idx="63">
                  <c:v>1218097.71</c:v>
                </c:pt>
                <c:pt idx="64">
                  <c:v>1307782.79</c:v>
                </c:pt>
                <c:pt idx="65">
                  <c:v>1197458.21</c:v>
                </c:pt>
                <c:pt idx="66">
                  <c:v>1176584.17</c:v>
                </c:pt>
                <c:pt idx="67">
                  <c:v>1120496.67</c:v>
                </c:pt>
                <c:pt idx="68">
                  <c:v>1186181.68</c:v>
                </c:pt>
                <c:pt idx="69">
                  <c:v>1174126.3999999999</c:v>
                </c:pt>
                <c:pt idx="70">
                  <c:v>1146740.8799999999</c:v>
                </c:pt>
                <c:pt idx="71">
                  <c:v>1154494.1599999999</c:v>
                </c:pt>
                <c:pt idx="72">
                  <c:v>1147785.72</c:v>
                </c:pt>
                <c:pt idx="73">
                  <c:v>1092101.08</c:v>
                </c:pt>
                <c:pt idx="74">
                  <c:v>1080869.29</c:v>
                </c:pt>
                <c:pt idx="75">
                  <c:v>971585.72</c:v>
                </c:pt>
                <c:pt idx="76">
                  <c:v>992017.65</c:v>
                </c:pt>
                <c:pt idx="77">
                  <c:v>964756.8</c:v>
                </c:pt>
                <c:pt idx="78">
                  <c:v>894599.51</c:v>
                </c:pt>
                <c:pt idx="79">
                  <c:v>927569.92000000004</c:v>
                </c:pt>
                <c:pt idx="80">
                  <c:v>899861.92</c:v>
                </c:pt>
                <c:pt idx="81">
                  <c:v>923386.47</c:v>
                </c:pt>
                <c:pt idx="82">
                  <c:v>1028415.09</c:v>
                </c:pt>
                <c:pt idx="83">
                  <c:v>948171.29</c:v>
                </c:pt>
                <c:pt idx="84">
                  <c:v>1020681.13</c:v>
                </c:pt>
                <c:pt idx="85">
                  <c:v>951531.14</c:v>
                </c:pt>
                <c:pt idx="86">
                  <c:v>1029520.35</c:v>
                </c:pt>
                <c:pt idx="87">
                  <c:v>1101240.04</c:v>
                </c:pt>
                <c:pt idx="88">
                  <c:v>1117420.5</c:v>
                </c:pt>
                <c:pt idx="89">
                  <c:v>1062324.5</c:v>
                </c:pt>
                <c:pt idx="90">
                  <c:v>1083032.31</c:v>
                </c:pt>
                <c:pt idx="91">
                  <c:v>1057706.76</c:v>
                </c:pt>
                <c:pt idx="92">
                  <c:v>1101586.69</c:v>
                </c:pt>
                <c:pt idx="93">
                  <c:v>1131493.06</c:v>
                </c:pt>
                <c:pt idx="94">
                  <c:v>1099176.8500000001</c:v>
                </c:pt>
                <c:pt idx="95">
                  <c:v>1224359.67</c:v>
                </c:pt>
                <c:pt idx="96">
                  <c:v>1277718.51</c:v>
                </c:pt>
                <c:pt idx="97">
                  <c:v>1237865.77</c:v>
                </c:pt>
                <c:pt idx="98">
                  <c:v>1177893.8700000001</c:v>
                </c:pt>
                <c:pt idx="99">
                  <c:v>1148422.29</c:v>
                </c:pt>
                <c:pt idx="100">
                  <c:v>1417229.74</c:v>
                </c:pt>
                <c:pt idx="101">
                  <c:v>1251035.99</c:v>
                </c:pt>
                <c:pt idx="102">
                  <c:v>1228421.52</c:v>
                </c:pt>
                <c:pt idx="103">
                  <c:v>1176600.71</c:v>
                </c:pt>
                <c:pt idx="104">
                  <c:v>1555705.32</c:v>
                </c:pt>
                <c:pt idx="105">
                  <c:v>1498268.51</c:v>
                </c:pt>
                <c:pt idx="106">
                  <c:v>1401277.42</c:v>
                </c:pt>
                <c:pt idx="107">
                  <c:v>1323543.6499999999</c:v>
                </c:pt>
                <c:pt idx="108">
                  <c:v>1308124.49</c:v>
                </c:pt>
                <c:pt idx="109">
                  <c:v>1387712.42</c:v>
                </c:pt>
                <c:pt idx="110">
                  <c:v>1425821.56</c:v>
                </c:pt>
                <c:pt idx="111">
                  <c:v>1305516.1100000001</c:v>
                </c:pt>
                <c:pt idx="112">
                  <c:v>1361303.07</c:v>
                </c:pt>
                <c:pt idx="113">
                  <c:v>1299712.8400000001</c:v>
                </c:pt>
                <c:pt idx="114">
                  <c:v>1188548.94</c:v>
                </c:pt>
                <c:pt idx="115">
                  <c:v>1103838.93</c:v>
                </c:pt>
                <c:pt idx="116">
                  <c:v>1238864.6599999999</c:v>
                </c:pt>
                <c:pt idx="117">
                  <c:v>1212519.8</c:v>
                </c:pt>
                <c:pt idx="118">
                  <c:v>1173237.23</c:v>
                </c:pt>
                <c:pt idx="119">
                  <c:v>1205273.6299999999</c:v>
                </c:pt>
                <c:pt idx="120">
                  <c:v>1131715.55</c:v>
                </c:pt>
                <c:pt idx="121">
                  <c:v>1180392.1599999999</c:v>
                </c:pt>
                <c:pt idx="122">
                  <c:v>1160059.57</c:v>
                </c:pt>
                <c:pt idx="123">
                  <c:v>1204327.04</c:v>
                </c:pt>
                <c:pt idx="124">
                  <c:v>1125275.6499999999</c:v>
                </c:pt>
                <c:pt idx="125">
                  <c:v>1138247.22</c:v>
                </c:pt>
                <c:pt idx="126">
                  <c:v>1122298.3899999999</c:v>
                </c:pt>
                <c:pt idx="127">
                  <c:v>1037878.28</c:v>
                </c:pt>
                <c:pt idx="128">
                  <c:v>1014136.01</c:v>
                </c:pt>
                <c:pt idx="129">
                  <c:v>924188.81</c:v>
                </c:pt>
                <c:pt idx="130">
                  <c:v>900533.54</c:v>
                </c:pt>
                <c:pt idx="131">
                  <c:v>894430.7</c:v>
                </c:pt>
                <c:pt idx="132">
                  <c:v>888181.58</c:v>
                </c:pt>
                <c:pt idx="133">
                  <c:v>898344.17</c:v>
                </c:pt>
                <c:pt idx="134">
                  <c:v>1075732.5900000001</c:v>
                </c:pt>
                <c:pt idx="135">
                  <c:v>1001512.9</c:v>
                </c:pt>
                <c:pt idx="136">
                  <c:v>1049386.42</c:v>
                </c:pt>
                <c:pt idx="137">
                  <c:v>1008627.34</c:v>
                </c:pt>
                <c:pt idx="138">
                  <c:v>1037571.53</c:v>
                </c:pt>
                <c:pt idx="139">
                  <c:v>1085011.8500000001</c:v>
                </c:pt>
                <c:pt idx="140">
                  <c:v>1110857.5900000001</c:v>
                </c:pt>
                <c:pt idx="141">
                  <c:v>1059322.3</c:v>
                </c:pt>
                <c:pt idx="142">
                  <c:v>1106816.82</c:v>
                </c:pt>
                <c:pt idx="143">
                  <c:v>1216647.27</c:v>
                </c:pt>
                <c:pt idx="144">
                  <c:v>1215256.6599999999</c:v>
                </c:pt>
                <c:pt idx="145">
                  <c:v>989470.94</c:v>
                </c:pt>
                <c:pt idx="146">
                  <c:v>1087366.19</c:v>
                </c:pt>
                <c:pt idx="147">
                  <c:v>1103613.5900000001</c:v>
                </c:pt>
                <c:pt idx="148">
                  <c:v>1254214.8799999999</c:v>
                </c:pt>
                <c:pt idx="149">
                  <c:v>1168894.6100000001</c:v>
                </c:pt>
                <c:pt idx="150">
                  <c:v>1198986.48</c:v>
                </c:pt>
                <c:pt idx="151">
                  <c:v>1128969.53</c:v>
                </c:pt>
                <c:pt idx="152">
                  <c:v>1371120.87</c:v>
                </c:pt>
                <c:pt idx="153">
                  <c:v>1414769.12</c:v>
                </c:pt>
                <c:pt idx="154">
                  <c:v>1357615.33</c:v>
                </c:pt>
                <c:pt idx="155">
                  <c:v>1287784.79</c:v>
                </c:pt>
                <c:pt idx="156">
                  <c:v>1521068.67</c:v>
                </c:pt>
                <c:pt idx="157">
                  <c:v>1524553.68</c:v>
                </c:pt>
                <c:pt idx="158">
                  <c:v>1431729.57</c:v>
                </c:pt>
                <c:pt idx="159">
                  <c:v>1291041.6499999999</c:v>
                </c:pt>
                <c:pt idx="160">
                  <c:v>1310195.25</c:v>
                </c:pt>
                <c:pt idx="161">
                  <c:v>1241054.21</c:v>
                </c:pt>
                <c:pt idx="162">
                  <c:v>1295267.72</c:v>
                </c:pt>
                <c:pt idx="163">
                  <c:v>1208148.53</c:v>
                </c:pt>
                <c:pt idx="164">
                  <c:v>1261266.94</c:v>
                </c:pt>
                <c:pt idx="165">
                  <c:v>1187271.6499999999</c:v>
                </c:pt>
                <c:pt idx="166">
                  <c:v>1120750.95</c:v>
                </c:pt>
                <c:pt idx="167">
                  <c:v>1144592.74</c:v>
                </c:pt>
                <c:pt idx="168">
                  <c:v>1066280.44</c:v>
                </c:pt>
                <c:pt idx="169">
                  <c:v>1199738.55</c:v>
                </c:pt>
                <c:pt idx="170">
                  <c:v>1154971.6599999999</c:v>
                </c:pt>
                <c:pt idx="171">
                  <c:v>1006531.27</c:v>
                </c:pt>
                <c:pt idx="172">
                  <c:v>1020196.75</c:v>
                </c:pt>
                <c:pt idx="173">
                  <c:v>1043717.88</c:v>
                </c:pt>
                <c:pt idx="174">
                  <c:v>1020558</c:v>
                </c:pt>
                <c:pt idx="175">
                  <c:v>1020398.7</c:v>
                </c:pt>
                <c:pt idx="176">
                  <c:v>996853.04</c:v>
                </c:pt>
                <c:pt idx="177">
                  <c:v>977371.8</c:v>
                </c:pt>
                <c:pt idx="178">
                  <c:v>929220.48</c:v>
                </c:pt>
                <c:pt idx="179">
                  <c:v>1000737.4</c:v>
                </c:pt>
                <c:pt idx="180">
                  <c:v>899428.98</c:v>
                </c:pt>
                <c:pt idx="181">
                  <c:v>835065.56</c:v>
                </c:pt>
                <c:pt idx="182">
                  <c:v>841032.66</c:v>
                </c:pt>
                <c:pt idx="183">
                  <c:v>856847.2</c:v>
                </c:pt>
                <c:pt idx="184">
                  <c:v>841277.1</c:v>
                </c:pt>
                <c:pt idx="185">
                  <c:v>940934.38</c:v>
                </c:pt>
                <c:pt idx="186">
                  <c:v>868158.67</c:v>
                </c:pt>
                <c:pt idx="187">
                  <c:v>980057.14</c:v>
                </c:pt>
                <c:pt idx="188">
                  <c:v>1010340.17</c:v>
                </c:pt>
                <c:pt idx="189">
                  <c:v>969822.48</c:v>
                </c:pt>
                <c:pt idx="190">
                  <c:v>992842.43</c:v>
                </c:pt>
                <c:pt idx="191">
                  <c:v>1033729.04</c:v>
                </c:pt>
                <c:pt idx="192">
                  <c:v>970876.77</c:v>
                </c:pt>
                <c:pt idx="193">
                  <c:v>990783.22</c:v>
                </c:pt>
                <c:pt idx="194">
                  <c:v>955510.64</c:v>
                </c:pt>
                <c:pt idx="195">
                  <c:v>1090224.1299999999</c:v>
                </c:pt>
                <c:pt idx="196">
                  <c:v>1104931.99</c:v>
                </c:pt>
                <c:pt idx="197">
                  <c:v>1090475.17</c:v>
                </c:pt>
                <c:pt idx="198">
                  <c:v>1064375.3400000001</c:v>
                </c:pt>
                <c:pt idx="199">
                  <c:v>1052734.6000000001</c:v>
                </c:pt>
                <c:pt idx="200">
                  <c:v>1171212.31</c:v>
                </c:pt>
                <c:pt idx="201">
                  <c:v>1229448.23</c:v>
                </c:pt>
                <c:pt idx="202">
                  <c:v>1204680.48</c:v>
                </c:pt>
                <c:pt idx="203">
                  <c:v>1139259.93</c:v>
                </c:pt>
                <c:pt idx="204">
                  <c:v>1304488.75</c:v>
                </c:pt>
                <c:pt idx="205">
                  <c:v>1247649.2</c:v>
                </c:pt>
                <c:pt idx="206">
                  <c:v>1249014.3400000001</c:v>
                </c:pt>
                <c:pt idx="207">
                  <c:v>1234981.42</c:v>
                </c:pt>
                <c:pt idx="208">
                  <c:v>1510383.24</c:v>
                </c:pt>
                <c:pt idx="209">
                  <c:v>1664451.07</c:v>
                </c:pt>
                <c:pt idx="210">
                  <c:v>1391126.74</c:v>
                </c:pt>
                <c:pt idx="211">
                  <c:v>1499292.62</c:v>
                </c:pt>
                <c:pt idx="212">
                  <c:v>1346939.79</c:v>
                </c:pt>
                <c:pt idx="213">
                  <c:v>1420223.6</c:v>
                </c:pt>
                <c:pt idx="214">
                  <c:v>1214416.1499999999</c:v>
                </c:pt>
                <c:pt idx="215">
                  <c:v>1328699.04</c:v>
                </c:pt>
                <c:pt idx="216">
                  <c:v>1436489.36</c:v>
                </c:pt>
                <c:pt idx="217">
                  <c:v>1342961.12</c:v>
                </c:pt>
                <c:pt idx="218">
                  <c:v>1275589.03</c:v>
                </c:pt>
                <c:pt idx="219">
                  <c:v>1201259.98</c:v>
                </c:pt>
                <c:pt idx="220">
                  <c:v>1184950.23</c:v>
                </c:pt>
                <c:pt idx="221">
                  <c:v>1155231.8799999999</c:v>
                </c:pt>
                <c:pt idx="222">
                  <c:v>1256663.3500000001</c:v>
                </c:pt>
                <c:pt idx="223">
                  <c:v>1185365.95</c:v>
                </c:pt>
                <c:pt idx="224">
                  <c:v>1059660.83</c:v>
                </c:pt>
                <c:pt idx="225">
                  <c:v>1078681.1499999999</c:v>
                </c:pt>
                <c:pt idx="226">
                  <c:v>1137811.6399999999</c:v>
                </c:pt>
                <c:pt idx="227">
                  <c:v>1112251.99</c:v>
                </c:pt>
                <c:pt idx="228">
                  <c:v>1106884.1299999999</c:v>
                </c:pt>
                <c:pt idx="229">
                  <c:v>1153506.3999999999</c:v>
                </c:pt>
                <c:pt idx="230">
                  <c:v>1033744.1</c:v>
                </c:pt>
                <c:pt idx="231">
                  <c:v>964611.33</c:v>
                </c:pt>
                <c:pt idx="232">
                  <c:v>923762.76</c:v>
                </c:pt>
                <c:pt idx="233">
                  <c:v>900869.49</c:v>
                </c:pt>
                <c:pt idx="234">
                  <c:v>893741.6</c:v>
                </c:pt>
                <c:pt idx="235">
                  <c:v>905842.05</c:v>
                </c:pt>
                <c:pt idx="236">
                  <c:v>878898.53</c:v>
                </c:pt>
                <c:pt idx="237">
                  <c:v>931147.13</c:v>
                </c:pt>
                <c:pt idx="238">
                  <c:v>852486.97</c:v>
                </c:pt>
                <c:pt idx="239">
                  <c:v>1005334.48</c:v>
                </c:pt>
                <c:pt idx="240">
                  <c:v>1019876.55</c:v>
                </c:pt>
                <c:pt idx="241">
                  <c:v>1020650.22</c:v>
                </c:pt>
                <c:pt idx="242">
                  <c:v>1018967.47</c:v>
                </c:pt>
                <c:pt idx="243">
                  <c:v>1023542.16</c:v>
                </c:pt>
                <c:pt idx="244">
                  <c:v>1111801.8700000001</c:v>
                </c:pt>
                <c:pt idx="245">
                  <c:v>1087761.96</c:v>
                </c:pt>
                <c:pt idx="246">
                  <c:v>1010130.57</c:v>
                </c:pt>
                <c:pt idx="247">
                  <c:v>1078923.81</c:v>
                </c:pt>
                <c:pt idx="248">
                  <c:v>1190328.71</c:v>
                </c:pt>
                <c:pt idx="249">
                  <c:v>1055947.67</c:v>
                </c:pt>
                <c:pt idx="250">
                  <c:v>1047568.68</c:v>
                </c:pt>
                <c:pt idx="251">
                  <c:v>1093721.5900000001</c:v>
                </c:pt>
                <c:pt idx="252">
                  <c:v>1148791.76</c:v>
                </c:pt>
                <c:pt idx="253">
                  <c:v>1224710.04</c:v>
                </c:pt>
                <c:pt idx="254">
                  <c:v>1319682.33</c:v>
                </c:pt>
                <c:pt idx="255">
                  <c:v>1146839.49</c:v>
                </c:pt>
                <c:pt idx="256">
                  <c:v>1342836.69</c:v>
                </c:pt>
                <c:pt idx="257">
                  <c:v>1372992.91</c:v>
                </c:pt>
                <c:pt idx="258">
                  <c:v>1328931.3999999999</c:v>
                </c:pt>
                <c:pt idx="259">
                  <c:v>1427009.49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6035840"/>
        <c:axId val="304267264"/>
      </c:lineChart>
      <c:lineChart>
        <c:grouping val="standard"/>
        <c:varyColors val="0"/>
        <c:ser>
          <c:idx val="2"/>
          <c:order val="1"/>
          <c:tx>
            <c:strRef>
              <c:f>featdisp!$E$1</c:f>
              <c:strCache>
                <c:ptCount val="1"/>
                <c:pt idx="0">
                  <c:v>Display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featdisp!$B$2:$B$261</c:f>
              <c:numCache>
                <c:formatCode>mmmm\ d\,\ yyyy</c:formatCode>
                <c:ptCount val="260"/>
                <c:pt idx="0">
                  <c:v>36898</c:v>
                </c:pt>
                <c:pt idx="1">
                  <c:v>36905</c:v>
                </c:pt>
                <c:pt idx="2">
                  <c:v>36912</c:v>
                </c:pt>
                <c:pt idx="3">
                  <c:v>36919</c:v>
                </c:pt>
                <c:pt idx="4">
                  <c:v>36926</c:v>
                </c:pt>
                <c:pt idx="5">
                  <c:v>36933</c:v>
                </c:pt>
                <c:pt idx="6">
                  <c:v>36940</c:v>
                </c:pt>
                <c:pt idx="7">
                  <c:v>36947</c:v>
                </c:pt>
                <c:pt idx="8">
                  <c:v>36954</c:v>
                </c:pt>
                <c:pt idx="9">
                  <c:v>36961</c:v>
                </c:pt>
                <c:pt idx="10">
                  <c:v>36968</c:v>
                </c:pt>
                <c:pt idx="11">
                  <c:v>36975</c:v>
                </c:pt>
                <c:pt idx="12">
                  <c:v>36982</c:v>
                </c:pt>
                <c:pt idx="13">
                  <c:v>36989</c:v>
                </c:pt>
                <c:pt idx="14">
                  <c:v>36996</c:v>
                </c:pt>
                <c:pt idx="15">
                  <c:v>37003</c:v>
                </c:pt>
                <c:pt idx="16">
                  <c:v>37010</c:v>
                </c:pt>
                <c:pt idx="17">
                  <c:v>37017</c:v>
                </c:pt>
                <c:pt idx="18">
                  <c:v>37024</c:v>
                </c:pt>
                <c:pt idx="19">
                  <c:v>37031</c:v>
                </c:pt>
                <c:pt idx="20">
                  <c:v>37038</c:v>
                </c:pt>
                <c:pt idx="21">
                  <c:v>37045</c:v>
                </c:pt>
                <c:pt idx="22">
                  <c:v>37052</c:v>
                </c:pt>
                <c:pt idx="23">
                  <c:v>37059</c:v>
                </c:pt>
                <c:pt idx="24">
                  <c:v>37066</c:v>
                </c:pt>
                <c:pt idx="25">
                  <c:v>37073</c:v>
                </c:pt>
                <c:pt idx="26">
                  <c:v>37080</c:v>
                </c:pt>
                <c:pt idx="27">
                  <c:v>37087</c:v>
                </c:pt>
                <c:pt idx="28">
                  <c:v>37094</c:v>
                </c:pt>
                <c:pt idx="29">
                  <c:v>37101</c:v>
                </c:pt>
                <c:pt idx="30">
                  <c:v>37108</c:v>
                </c:pt>
                <c:pt idx="31">
                  <c:v>37115</c:v>
                </c:pt>
                <c:pt idx="32">
                  <c:v>37122</c:v>
                </c:pt>
                <c:pt idx="33">
                  <c:v>37129</c:v>
                </c:pt>
                <c:pt idx="34">
                  <c:v>37136</c:v>
                </c:pt>
                <c:pt idx="35">
                  <c:v>37143</c:v>
                </c:pt>
                <c:pt idx="36">
                  <c:v>37150</c:v>
                </c:pt>
                <c:pt idx="37">
                  <c:v>37157</c:v>
                </c:pt>
                <c:pt idx="38">
                  <c:v>37164</c:v>
                </c:pt>
                <c:pt idx="39">
                  <c:v>37171</c:v>
                </c:pt>
                <c:pt idx="40">
                  <c:v>37178</c:v>
                </c:pt>
                <c:pt idx="41">
                  <c:v>37185</c:v>
                </c:pt>
                <c:pt idx="42">
                  <c:v>37192</c:v>
                </c:pt>
                <c:pt idx="43">
                  <c:v>37199</c:v>
                </c:pt>
                <c:pt idx="44">
                  <c:v>37206</c:v>
                </c:pt>
                <c:pt idx="45">
                  <c:v>37213</c:v>
                </c:pt>
                <c:pt idx="46">
                  <c:v>37220</c:v>
                </c:pt>
                <c:pt idx="47">
                  <c:v>37227</c:v>
                </c:pt>
                <c:pt idx="48">
                  <c:v>37234</c:v>
                </c:pt>
                <c:pt idx="49">
                  <c:v>37241</c:v>
                </c:pt>
                <c:pt idx="50">
                  <c:v>37248</c:v>
                </c:pt>
                <c:pt idx="51">
                  <c:v>37255</c:v>
                </c:pt>
                <c:pt idx="52">
                  <c:v>37262</c:v>
                </c:pt>
                <c:pt idx="53">
                  <c:v>37269</c:v>
                </c:pt>
                <c:pt idx="54">
                  <c:v>37276</c:v>
                </c:pt>
                <c:pt idx="55">
                  <c:v>37283</c:v>
                </c:pt>
                <c:pt idx="56">
                  <c:v>37290</c:v>
                </c:pt>
                <c:pt idx="57">
                  <c:v>37297</c:v>
                </c:pt>
                <c:pt idx="58">
                  <c:v>37304</c:v>
                </c:pt>
                <c:pt idx="59">
                  <c:v>37311</c:v>
                </c:pt>
                <c:pt idx="60">
                  <c:v>37318</c:v>
                </c:pt>
                <c:pt idx="61">
                  <c:v>37325</c:v>
                </c:pt>
                <c:pt idx="62">
                  <c:v>37332</c:v>
                </c:pt>
                <c:pt idx="63">
                  <c:v>37339</c:v>
                </c:pt>
                <c:pt idx="64">
                  <c:v>37346</c:v>
                </c:pt>
                <c:pt idx="65">
                  <c:v>37353</c:v>
                </c:pt>
                <c:pt idx="66">
                  <c:v>37360</c:v>
                </c:pt>
                <c:pt idx="67">
                  <c:v>37367</c:v>
                </c:pt>
                <c:pt idx="68">
                  <c:v>37374</c:v>
                </c:pt>
                <c:pt idx="69">
                  <c:v>37381</c:v>
                </c:pt>
                <c:pt idx="70">
                  <c:v>37388</c:v>
                </c:pt>
                <c:pt idx="71">
                  <c:v>37395</c:v>
                </c:pt>
                <c:pt idx="72">
                  <c:v>37402</c:v>
                </c:pt>
                <c:pt idx="73">
                  <c:v>37409</c:v>
                </c:pt>
                <c:pt idx="74">
                  <c:v>37416</c:v>
                </c:pt>
                <c:pt idx="75">
                  <c:v>37423</c:v>
                </c:pt>
                <c:pt idx="76">
                  <c:v>37430</c:v>
                </c:pt>
                <c:pt idx="77">
                  <c:v>37437</c:v>
                </c:pt>
                <c:pt idx="78">
                  <c:v>37444</c:v>
                </c:pt>
                <c:pt idx="79">
                  <c:v>37451</c:v>
                </c:pt>
                <c:pt idx="80">
                  <c:v>37458</c:v>
                </c:pt>
                <c:pt idx="81">
                  <c:v>37465</c:v>
                </c:pt>
                <c:pt idx="82">
                  <c:v>37472</c:v>
                </c:pt>
                <c:pt idx="83">
                  <c:v>37479</c:v>
                </c:pt>
                <c:pt idx="84">
                  <c:v>37486</c:v>
                </c:pt>
                <c:pt idx="85">
                  <c:v>37493</c:v>
                </c:pt>
                <c:pt idx="86">
                  <c:v>37500</c:v>
                </c:pt>
                <c:pt idx="87">
                  <c:v>37507</c:v>
                </c:pt>
                <c:pt idx="88">
                  <c:v>37514</c:v>
                </c:pt>
                <c:pt idx="89">
                  <c:v>37521</c:v>
                </c:pt>
                <c:pt idx="90">
                  <c:v>37528</c:v>
                </c:pt>
                <c:pt idx="91">
                  <c:v>37535</c:v>
                </c:pt>
                <c:pt idx="92">
                  <c:v>37542</c:v>
                </c:pt>
                <c:pt idx="93">
                  <c:v>37549</c:v>
                </c:pt>
                <c:pt idx="94">
                  <c:v>37556</c:v>
                </c:pt>
                <c:pt idx="95">
                  <c:v>37563</c:v>
                </c:pt>
                <c:pt idx="96">
                  <c:v>37570</c:v>
                </c:pt>
                <c:pt idx="97">
                  <c:v>37577</c:v>
                </c:pt>
                <c:pt idx="98">
                  <c:v>37584</c:v>
                </c:pt>
                <c:pt idx="99">
                  <c:v>37591</c:v>
                </c:pt>
                <c:pt idx="100">
                  <c:v>37598</c:v>
                </c:pt>
                <c:pt idx="101">
                  <c:v>37605</c:v>
                </c:pt>
                <c:pt idx="102">
                  <c:v>37612</c:v>
                </c:pt>
                <c:pt idx="103">
                  <c:v>37619</c:v>
                </c:pt>
                <c:pt idx="104">
                  <c:v>37626</c:v>
                </c:pt>
                <c:pt idx="105">
                  <c:v>37633</c:v>
                </c:pt>
                <c:pt idx="106">
                  <c:v>37640</c:v>
                </c:pt>
                <c:pt idx="107">
                  <c:v>37647</c:v>
                </c:pt>
                <c:pt idx="108">
                  <c:v>37654</c:v>
                </c:pt>
                <c:pt idx="109">
                  <c:v>37661</c:v>
                </c:pt>
                <c:pt idx="110">
                  <c:v>37668</c:v>
                </c:pt>
                <c:pt idx="111">
                  <c:v>37675</c:v>
                </c:pt>
                <c:pt idx="112">
                  <c:v>37682</c:v>
                </c:pt>
                <c:pt idx="113">
                  <c:v>37689</c:v>
                </c:pt>
                <c:pt idx="114">
                  <c:v>37696</c:v>
                </c:pt>
                <c:pt idx="115">
                  <c:v>37703</c:v>
                </c:pt>
                <c:pt idx="116">
                  <c:v>37710</c:v>
                </c:pt>
                <c:pt idx="117">
                  <c:v>37717</c:v>
                </c:pt>
                <c:pt idx="118">
                  <c:v>37724</c:v>
                </c:pt>
                <c:pt idx="119">
                  <c:v>37731</c:v>
                </c:pt>
                <c:pt idx="120">
                  <c:v>37738</c:v>
                </c:pt>
                <c:pt idx="121">
                  <c:v>37745</c:v>
                </c:pt>
                <c:pt idx="122">
                  <c:v>37752</c:v>
                </c:pt>
                <c:pt idx="123">
                  <c:v>37759</c:v>
                </c:pt>
                <c:pt idx="124">
                  <c:v>37766</c:v>
                </c:pt>
                <c:pt idx="125">
                  <c:v>37773</c:v>
                </c:pt>
                <c:pt idx="126">
                  <c:v>37780</c:v>
                </c:pt>
                <c:pt idx="127">
                  <c:v>37787</c:v>
                </c:pt>
                <c:pt idx="128">
                  <c:v>37794</c:v>
                </c:pt>
                <c:pt idx="129">
                  <c:v>37801</c:v>
                </c:pt>
                <c:pt idx="130">
                  <c:v>37808</c:v>
                </c:pt>
                <c:pt idx="131">
                  <c:v>37815</c:v>
                </c:pt>
                <c:pt idx="132">
                  <c:v>37822</c:v>
                </c:pt>
                <c:pt idx="133">
                  <c:v>37829</c:v>
                </c:pt>
                <c:pt idx="134">
                  <c:v>37836</c:v>
                </c:pt>
                <c:pt idx="135">
                  <c:v>37843</c:v>
                </c:pt>
                <c:pt idx="136">
                  <c:v>37850</c:v>
                </c:pt>
                <c:pt idx="137">
                  <c:v>37857</c:v>
                </c:pt>
                <c:pt idx="138">
                  <c:v>37864</c:v>
                </c:pt>
                <c:pt idx="139">
                  <c:v>37871</c:v>
                </c:pt>
                <c:pt idx="140">
                  <c:v>37878</c:v>
                </c:pt>
                <c:pt idx="141">
                  <c:v>37885</c:v>
                </c:pt>
                <c:pt idx="142">
                  <c:v>37892</c:v>
                </c:pt>
                <c:pt idx="143">
                  <c:v>37899</c:v>
                </c:pt>
                <c:pt idx="144">
                  <c:v>37906</c:v>
                </c:pt>
                <c:pt idx="145">
                  <c:v>37913</c:v>
                </c:pt>
                <c:pt idx="146">
                  <c:v>37920</c:v>
                </c:pt>
                <c:pt idx="147">
                  <c:v>37927</c:v>
                </c:pt>
                <c:pt idx="148">
                  <c:v>37934</c:v>
                </c:pt>
                <c:pt idx="149">
                  <c:v>37941</c:v>
                </c:pt>
                <c:pt idx="150">
                  <c:v>37948</c:v>
                </c:pt>
                <c:pt idx="151">
                  <c:v>37955</c:v>
                </c:pt>
                <c:pt idx="152">
                  <c:v>37962</c:v>
                </c:pt>
                <c:pt idx="153">
                  <c:v>37969</c:v>
                </c:pt>
                <c:pt idx="154">
                  <c:v>37976</c:v>
                </c:pt>
                <c:pt idx="155">
                  <c:v>37983</c:v>
                </c:pt>
                <c:pt idx="156">
                  <c:v>37990</c:v>
                </c:pt>
                <c:pt idx="157">
                  <c:v>37997</c:v>
                </c:pt>
                <c:pt idx="158">
                  <c:v>38004</c:v>
                </c:pt>
                <c:pt idx="159">
                  <c:v>38011</c:v>
                </c:pt>
                <c:pt idx="160">
                  <c:v>38018</c:v>
                </c:pt>
                <c:pt idx="161">
                  <c:v>38025</c:v>
                </c:pt>
                <c:pt idx="162">
                  <c:v>38032</c:v>
                </c:pt>
                <c:pt idx="163">
                  <c:v>38039</c:v>
                </c:pt>
                <c:pt idx="164">
                  <c:v>38046</c:v>
                </c:pt>
                <c:pt idx="165">
                  <c:v>38053</c:v>
                </c:pt>
                <c:pt idx="166">
                  <c:v>38060</c:v>
                </c:pt>
                <c:pt idx="167">
                  <c:v>38067</c:v>
                </c:pt>
                <c:pt idx="168">
                  <c:v>38074</c:v>
                </c:pt>
                <c:pt idx="169">
                  <c:v>38081</c:v>
                </c:pt>
                <c:pt idx="170">
                  <c:v>38088</c:v>
                </c:pt>
                <c:pt idx="171">
                  <c:v>38095</c:v>
                </c:pt>
                <c:pt idx="172">
                  <c:v>38102</c:v>
                </c:pt>
                <c:pt idx="173">
                  <c:v>38109</c:v>
                </c:pt>
                <c:pt idx="174">
                  <c:v>38116</c:v>
                </c:pt>
                <c:pt idx="175">
                  <c:v>38123</c:v>
                </c:pt>
                <c:pt idx="176">
                  <c:v>38130</c:v>
                </c:pt>
                <c:pt idx="177">
                  <c:v>38137</c:v>
                </c:pt>
                <c:pt idx="178">
                  <c:v>38144</c:v>
                </c:pt>
                <c:pt idx="179">
                  <c:v>38151</c:v>
                </c:pt>
                <c:pt idx="180">
                  <c:v>38158</c:v>
                </c:pt>
                <c:pt idx="181">
                  <c:v>38165</c:v>
                </c:pt>
                <c:pt idx="182">
                  <c:v>38172</c:v>
                </c:pt>
                <c:pt idx="183">
                  <c:v>38179</c:v>
                </c:pt>
                <c:pt idx="184">
                  <c:v>38186</c:v>
                </c:pt>
                <c:pt idx="185">
                  <c:v>38193</c:v>
                </c:pt>
                <c:pt idx="186">
                  <c:v>38200</c:v>
                </c:pt>
                <c:pt idx="187">
                  <c:v>38207</c:v>
                </c:pt>
                <c:pt idx="188">
                  <c:v>38214</c:v>
                </c:pt>
                <c:pt idx="189">
                  <c:v>38221</c:v>
                </c:pt>
                <c:pt idx="190">
                  <c:v>38228</c:v>
                </c:pt>
                <c:pt idx="191">
                  <c:v>38235</c:v>
                </c:pt>
                <c:pt idx="192">
                  <c:v>38242</c:v>
                </c:pt>
                <c:pt idx="193">
                  <c:v>38249</c:v>
                </c:pt>
                <c:pt idx="194">
                  <c:v>38256</c:v>
                </c:pt>
                <c:pt idx="195">
                  <c:v>38263</c:v>
                </c:pt>
                <c:pt idx="196">
                  <c:v>38270</c:v>
                </c:pt>
                <c:pt idx="197">
                  <c:v>38277</c:v>
                </c:pt>
                <c:pt idx="198">
                  <c:v>38284</c:v>
                </c:pt>
                <c:pt idx="199">
                  <c:v>38291</c:v>
                </c:pt>
                <c:pt idx="200">
                  <c:v>38298</c:v>
                </c:pt>
                <c:pt idx="201">
                  <c:v>38305</c:v>
                </c:pt>
                <c:pt idx="202">
                  <c:v>38312</c:v>
                </c:pt>
                <c:pt idx="203">
                  <c:v>38319</c:v>
                </c:pt>
                <c:pt idx="204">
                  <c:v>38326</c:v>
                </c:pt>
                <c:pt idx="205">
                  <c:v>38333</c:v>
                </c:pt>
                <c:pt idx="206">
                  <c:v>38340</c:v>
                </c:pt>
                <c:pt idx="207">
                  <c:v>38347</c:v>
                </c:pt>
                <c:pt idx="208">
                  <c:v>38354</c:v>
                </c:pt>
                <c:pt idx="209">
                  <c:v>38361</c:v>
                </c:pt>
                <c:pt idx="210">
                  <c:v>38368</c:v>
                </c:pt>
                <c:pt idx="211">
                  <c:v>38375</c:v>
                </c:pt>
                <c:pt idx="212">
                  <c:v>38382</c:v>
                </c:pt>
                <c:pt idx="213">
                  <c:v>38389</c:v>
                </c:pt>
                <c:pt idx="214">
                  <c:v>38396</c:v>
                </c:pt>
                <c:pt idx="215">
                  <c:v>38403</c:v>
                </c:pt>
                <c:pt idx="216">
                  <c:v>38410</c:v>
                </c:pt>
                <c:pt idx="217">
                  <c:v>38417</c:v>
                </c:pt>
                <c:pt idx="218">
                  <c:v>38424</c:v>
                </c:pt>
                <c:pt idx="219">
                  <c:v>38431</c:v>
                </c:pt>
                <c:pt idx="220">
                  <c:v>38438</c:v>
                </c:pt>
                <c:pt idx="221">
                  <c:v>38445</c:v>
                </c:pt>
                <c:pt idx="222">
                  <c:v>38452</c:v>
                </c:pt>
                <c:pt idx="223">
                  <c:v>38459</c:v>
                </c:pt>
                <c:pt idx="224">
                  <c:v>38466</c:v>
                </c:pt>
                <c:pt idx="225">
                  <c:v>38473</c:v>
                </c:pt>
                <c:pt idx="226">
                  <c:v>38480</c:v>
                </c:pt>
                <c:pt idx="227">
                  <c:v>38487</c:v>
                </c:pt>
                <c:pt idx="228">
                  <c:v>38494</c:v>
                </c:pt>
                <c:pt idx="229">
                  <c:v>38501</c:v>
                </c:pt>
                <c:pt idx="230">
                  <c:v>38508</c:v>
                </c:pt>
                <c:pt idx="231">
                  <c:v>38515</c:v>
                </c:pt>
                <c:pt idx="232">
                  <c:v>38522</c:v>
                </c:pt>
                <c:pt idx="233">
                  <c:v>38529</c:v>
                </c:pt>
                <c:pt idx="234">
                  <c:v>38536</c:v>
                </c:pt>
                <c:pt idx="235">
                  <c:v>38543</c:v>
                </c:pt>
                <c:pt idx="236">
                  <c:v>38550</c:v>
                </c:pt>
                <c:pt idx="237">
                  <c:v>38557</c:v>
                </c:pt>
                <c:pt idx="238">
                  <c:v>38564</c:v>
                </c:pt>
                <c:pt idx="239">
                  <c:v>38571</c:v>
                </c:pt>
                <c:pt idx="240">
                  <c:v>38578</c:v>
                </c:pt>
                <c:pt idx="241">
                  <c:v>38585</c:v>
                </c:pt>
                <c:pt idx="242">
                  <c:v>38592</c:v>
                </c:pt>
                <c:pt idx="243">
                  <c:v>38599</c:v>
                </c:pt>
                <c:pt idx="244">
                  <c:v>38606</c:v>
                </c:pt>
                <c:pt idx="245">
                  <c:v>38613</c:v>
                </c:pt>
                <c:pt idx="246">
                  <c:v>38620</c:v>
                </c:pt>
                <c:pt idx="247">
                  <c:v>38627</c:v>
                </c:pt>
                <c:pt idx="248">
                  <c:v>38634</c:v>
                </c:pt>
                <c:pt idx="249">
                  <c:v>38641</c:v>
                </c:pt>
                <c:pt idx="250">
                  <c:v>38648</c:v>
                </c:pt>
                <c:pt idx="251">
                  <c:v>38655</c:v>
                </c:pt>
                <c:pt idx="252">
                  <c:v>38662</c:v>
                </c:pt>
                <c:pt idx="253">
                  <c:v>38669</c:v>
                </c:pt>
                <c:pt idx="254">
                  <c:v>38676</c:v>
                </c:pt>
                <c:pt idx="255">
                  <c:v>38683</c:v>
                </c:pt>
                <c:pt idx="256">
                  <c:v>38690</c:v>
                </c:pt>
                <c:pt idx="257">
                  <c:v>38697</c:v>
                </c:pt>
                <c:pt idx="258">
                  <c:v>38704</c:v>
                </c:pt>
                <c:pt idx="259">
                  <c:v>38711</c:v>
                </c:pt>
              </c:numCache>
            </c:numRef>
          </c:cat>
          <c:val>
            <c:numRef>
              <c:f>featdisp!$E$2:$E$261</c:f>
              <c:numCache>
                <c:formatCode>General</c:formatCode>
                <c:ptCount val="260"/>
                <c:pt idx="0">
                  <c:v>938</c:v>
                </c:pt>
                <c:pt idx="1">
                  <c:v>998</c:v>
                </c:pt>
                <c:pt idx="2">
                  <c:v>903</c:v>
                </c:pt>
                <c:pt idx="3">
                  <c:v>927</c:v>
                </c:pt>
                <c:pt idx="4">
                  <c:v>1087</c:v>
                </c:pt>
                <c:pt idx="5">
                  <c:v>1138</c:v>
                </c:pt>
                <c:pt idx="6">
                  <c:v>1032</c:v>
                </c:pt>
                <c:pt idx="7">
                  <c:v>1056</c:v>
                </c:pt>
                <c:pt idx="8">
                  <c:v>1150</c:v>
                </c:pt>
                <c:pt idx="9">
                  <c:v>916</c:v>
                </c:pt>
                <c:pt idx="10">
                  <c:v>793</c:v>
                </c:pt>
                <c:pt idx="11">
                  <c:v>826</c:v>
                </c:pt>
                <c:pt idx="12">
                  <c:v>753</c:v>
                </c:pt>
                <c:pt idx="13">
                  <c:v>655</c:v>
                </c:pt>
                <c:pt idx="14">
                  <c:v>578</c:v>
                </c:pt>
                <c:pt idx="15">
                  <c:v>752</c:v>
                </c:pt>
                <c:pt idx="16">
                  <c:v>793</c:v>
                </c:pt>
                <c:pt idx="17">
                  <c:v>740</c:v>
                </c:pt>
                <c:pt idx="18">
                  <c:v>633</c:v>
                </c:pt>
                <c:pt idx="19">
                  <c:v>605</c:v>
                </c:pt>
                <c:pt idx="20">
                  <c:v>528</c:v>
                </c:pt>
                <c:pt idx="21">
                  <c:v>522</c:v>
                </c:pt>
                <c:pt idx="22">
                  <c:v>553</c:v>
                </c:pt>
                <c:pt idx="23">
                  <c:v>527</c:v>
                </c:pt>
                <c:pt idx="24">
                  <c:v>572</c:v>
                </c:pt>
                <c:pt idx="25">
                  <c:v>560</c:v>
                </c:pt>
                <c:pt idx="26">
                  <c:v>490</c:v>
                </c:pt>
                <c:pt idx="27">
                  <c:v>469</c:v>
                </c:pt>
                <c:pt idx="28">
                  <c:v>560</c:v>
                </c:pt>
                <c:pt idx="29">
                  <c:v>688</c:v>
                </c:pt>
                <c:pt idx="30">
                  <c:v>837</c:v>
                </c:pt>
                <c:pt idx="31">
                  <c:v>915</c:v>
                </c:pt>
                <c:pt idx="32">
                  <c:v>921</c:v>
                </c:pt>
                <c:pt idx="33">
                  <c:v>942</c:v>
                </c:pt>
                <c:pt idx="34">
                  <c:v>885</c:v>
                </c:pt>
                <c:pt idx="35">
                  <c:v>921</c:v>
                </c:pt>
                <c:pt idx="36">
                  <c:v>869</c:v>
                </c:pt>
                <c:pt idx="37">
                  <c:v>910</c:v>
                </c:pt>
                <c:pt idx="38">
                  <c:v>786</c:v>
                </c:pt>
                <c:pt idx="39">
                  <c:v>946</c:v>
                </c:pt>
                <c:pt idx="40">
                  <c:v>910</c:v>
                </c:pt>
                <c:pt idx="41">
                  <c:v>944</c:v>
                </c:pt>
                <c:pt idx="42">
                  <c:v>903</c:v>
                </c:pt>
                <c:pt idx="43">
                  <c:v>941</c:v>
                </c:pt>
                <c:pt idx="44">
                  <c:v>1179</c:v>
                </c:pt>
                <c:pt idx="45">
                  <c:v>1125</c:v>
                </c:pt>
                <c:pt idx="46">
                  <c:v>1156</c:v>
                </c:pt>
                <c:pt idx="47">
                  <c:v>1238</c:v>
                </c:pt>
                <c:pt idx="48">
                  <c:v>1252</c:v>
                </c:pt>
                <c:pt idx="49">
                  <c:v>1245</c:v>
                </c:pt>
                <c:pt idx="50">
                  <c:v>1071</c:v>
                </c:pt>
                <c:pt idx="51">
                  <c:v>909</c:v>
                </c:pt>
                <c:pt idx="52">
                  <c:v>1056</c:v>
                </c:pt>
                <c:pt idx="53">
                  <c:v>1173</c:v>
                </c:pt>
                <c:pt idx="54">
                  <c:v>1125</c:v>
                </c:pt>
                <c:pt idx="55">
                  <c:v>1137</c:v>
                </c:pt>
                <c:pt idx="56">
                  <c:v>1158</c:v>
                </c:pt>
                <c:pt idx="57">
                  <c:v>1358</c:v>
                </c:pt>
                <c:pt idx="58">
                  <c:v>1361</c:v>
                </c:pt>
                <c:pt idx="59">
                  <c:v>1294</c:v>
                </c:pt>
                <c:pt idx="60">
                  <c:v>1172</c:v>
                </c:pt>
                <c:pt idx="61">
                  <c:v>1039</c:v>
                </c:pt>
                <c:pt idx="62">
                  <c:v>1052</c:v>
                </c:pt>
                <c:pt idx="63">
                  <c:v>993</c:v>
                </c:pt>
                <c:pt idx="64">
                  <c:v>912</c:v>
                </c:pt>
                <c:pt idx="65">
                  <c:v>942</c:v>
                </c:pt>
                <c:pt idx="66">
                  <c:v>916</c:v>
                </c:pt>
                <c:pt idx="67">
                  <c:v>924</c:v>
                </c:pt>
                <c:pt idx="68">
                  <c:v>953</c:v>
                </c:pt>
                <c:pt idx="69">
                  <c:v>913</c:v>
                </c:pt>
                <c:pt idx="70">
                  <c:v>821</c:v>
                </c:pt>
                <c:pt idx="71">
                  <c:v>820</c:v>
                </c:pt>
                <c:pt idx="72">
                  <c:v>742</c:v>
                </c:pt>
                <c:pt idx="73">
                  <c:v>739</c:v>
                </c:pt>
                <c:pt idx="74">
                  <c:v>786</c:v>
                </c:pt>
                <c:pt idx="75">
                  <c:v>755</c:v>
                </c:pt>
                <c:pt idx="76">
                  <c:v>856</c:v>
                </c:pt>
                <c:pt idx="77">
                  <c:v>710</c:v>
                </c:pt>
                <c:pt idx="78">
                  <c:v>702</c:v>
                </c:pt>
                <c:pt idx="79">
                  <c:v>789</c:v>
                </c:pt>
                <c:pt idx="80">
                  <c:v>817</c:v>
                </c:pt>
                <c:pt idx="81">
                  <c:v>927</c:v>
                </c:pt>
                <c:pt idx="82">
                  <c:v>1077</c:v>
                </c:pt>
                <c:pt idx="83">
                  <c:v>1205</c:v>
                </c:pt>
                <c:pt idx="84">
                  <c:v>1186</c:v>
                </c:pt>
                <c:pt idx="85">
                  <c:v>1099</c:v>
                </c:pt>
                <c:pt idx="86">
                  <c:v>997</c:v>
                </c:pt>
                <c:pt idx="87">
                  <c:v>981</c:v>
                </c:pt>
                <c:pt idx="88">
                  <c:v>1000</c:v>
                </c:pt>
                <c:pt idx="89">
                  <c:v>970</c:v>
                </c:pt>
                <c:pt idx="90">
                  <c:v>1140</c:v>
                </c:pt>
                <c:pt idx="91">
                  <c:v>1000</c:v>
                </c:pt>
                <c:pt idx="92">
                  <c:v>963</c:v>
                </c:pt>
                <c:pt idx="93">
                  <c:v>1057</c:v>
                </c:pt>
                <c:pt idx="94">
                  <c:v>1033</c:v>
                </c:pt>
                <c:pt idx="95">
                  <c:v>1192</c:v>
                </c:pt>
                <c:pt idx="96">
                  <c:v>1173</c:v>
                </c:pt>
                <c:pt idx="97">
                  <c:v>1392</c:v>
                </c:pt>
                <c:pt idx="98">
                  <c:v>1148</c:v>
                </c:pt>
                <c:pt idx="99">
                  <c:v>1056</c:v>
                </c:pt>
                <c:pt idx="100">
                  <c:v>1181</c:v>
                </c:pt>
                <c:pt idx="101">
                  <c:v>1137</c:v>
                </c:pt>
                <c:pt idx="102">
                  <c:v>1053</c:v>
                </c:pt>
                <c:pt idx="103">
                  <c:v>986</c:v>
                </c:pt>
                <c:pt idx="104">
                  <c:v>1272</c:v>
                </c:pt>
                <c:pt idx="105">
                  <c:v>1243</c:v>
                </c:pt>
                <c:pt idx="106">
                  <c:v>1217</c:v>
                </c:pt>
                <c:pt idx="107">
                  <c:v>1235</c:v>
                </c:pt>
                <c:pt idx="108">
                  <c:v>1265</c:v>
                </c:pt>
                <c:pt idx="109">
                  <c:v>1286</c:v>
                </c:pt>
                <c:pt idx="110">
                  <c:v>1356</c:v>
                </c:pt>
                <c:pt idx="111">
                  <c:v>1295</c:v>
                </c:pt>
                <c:pt idx="112">
                  <c:v>1161</c:v>
                </c:pt>
                <c:pt idx="113">
                  <c:v>1305</c:v>
                </c:pt>
                <c:pt idx="114">
                  <c:v>1184</c:v>
                </c:pt>
                <c:pt idx="115">
                  <c:v>1148</c:v>
                </c:pt>
                <c:pt idx="116">
                  <c:v>1141</c:v>
                </c:pt>
                <c:pt idx="117">
                  <c:v>1008</c:v>
                </c:pt>
                <c:pt idx="118">
                  <c:v>1087</c:v>
                </c:pt>
                <c:pt idx="119">
                  <c:v>987</c:v>
                </c:pt>
                <c:pt idx="120">
                  <c:v>1124</c:v>
                </c:pt>
                <c:pt idx="121">
                  <c:v>1047</c:v>
                </c:pt>
                <c:pt idx="122">
                  <c:v>1134</c:v>
                </c:pt>
                <c:pt idx="123">
                  <c:v>1144</c:v>
                </c:pt>
                <c:pt idx="124">
                  <c:v>855</c:v>
                </c:pt>
                <c:pt idx="125">
                  <c:v>999</c:v>
                </c:pt>
                <c:pt idx="126">
                  <c:v>833</c:v>
                </c:pt>
                <c:pt idx="127">
                  <c:v>835</c:v>
                </c:pt>
                <c:pt idx="128">
                  <c:v>906</c:v>
                </c:pt>
                <c:pt idx="129">
                  <c:v>799</c:v>
                </c:pt>
                <c:pt idx="130">
                  <c:v>732</c:v>
                </c:pt>
                <c:pt idx="131">
                  <c:v>895</c:v>
                </c:pt>
                <c:pt idx="132">
                  <c:v>1040</c:v>
                </c:pt>
                <c:pt idx="133">
                  <c:v>1248</c:v>
                </c:pt>
                <c:pt idx="134">
                  <c:v>1564</c:v>
                </c:pt>
                <c:pt idx="135">
                  <c:v>1610</c:v>
                </c:pt>
                <c:pt idx="136">
                  <c:v>1724</c:v>
                </c:pt>
                <c:pt idx="137">
                  <c:v>1647</c:v>
                </c:pt>
                <c:pt idx="138">
                  <c:v>1590</c:v>
                </c:pt>
                <c:pt idx="139">
                  <c:v>1506</c:v>
                </c:pt>
                <c:pt idx="140">
                  <c:v>1544</c:v>
                </c:pt>
                <c:pt idx="141">
                  <c:v>1371</c:v>
                </c:pt>
                <c:pt idx="142">
                  <c:v>1419</c:v>
                </c:pt>
                <c:pt idx="143">
                  <c:v>1426</c:v>
                </c:pt>
                <c:pt idx="144">
                  <c:v>1429</c:v>
                </c:pt>
                <c:pt idx="145">
                  <c:v>1348</c:v>
                </c:pt>
                <c:pt idx="146">
                  <c:v>1478</c:v>
                </c:pt>
                <c:pt idx="147">
                  <c:v>1457</c:v>
                </c:pt>
                <c:pt idx="148">
                  <c:v>1601</c:v>
                </c:pt>
                <c:pt idx="149">
                  <c:v>1609</c:v>
                </c:pt>
                <c:pt idx="150">
                  <c:v>1491</c:v>
                </c:pt>
                <c:pt idx="151">
                  <c:v>1412</c:v>
                </c:pt>
                <c:pt idx="152">
                  <c:v>1540</c:v>
                </c:pt>
                <c:pt idx="153">
                  <c:v>1535</c:v>
                </c:pt>
                <c:pt idx="154">
                  <c:v>1413</c:v>
                </c:pt>
                <c:pt idx="155">
                  <c:v>1376</c:v>
                </c:pt>
                <c:pt idx="156">
                  <c:v>1492</c:v>
                </c:pt>
                <c:pt idx="157">
                  <c:v>1475</c:v>
                </c:pt>
                <c:pt idx="158">
                  <c:v>1701</c:v>
                </c:pt>
                <c:pt idx="159">
                  <c:v>1515</c:v>
                </c:pt>
                <c:pt idx="160">
                  <c:v>1592</c:v>
                </c:pt>
                <c:pt idx="161">
                  <c:v>1510</c:v>
                </c:pt>
                <c:pt idx="162">
                  <c:v>1623</c:v>
                </c:pt>
                <c:pt idx="163">
                  <c:v>1607</c:v>
                </c:pt>
                <c:pt idx="164">
                  <c:v>1574</c:v>
                </c:pt>
                <c:pt idx="165">
                  <c:v>1539</c:v>
                </c:pt>
                <c:pt idx="166">
                  <c:v>1393</c:v>
                </c:pt>
                <c:pt idx="167">
                  <c:v>1389</c:v>
                </c:pt>
                <c:pt idx="168">
                  <c:v>1202</c:v>
                </c:pt>
                <c:pt idx="169">
                  <c:v>1313</c:v>
                </c:pt>
                <c:pt idx="170">
                  <c:v>1288</c:v>
                </c:pt>
                <c:pt idx="171">
                  <c:v>1414</c:v>
                </c:pt>
                <c:pt idx="172">
                  <c:v>1351</c:v>
                </c:pt>
                <c:pt idx="173">
                  <c:v>1375</c:v>
                </c:pt>
                <c:pt idx="174">
                  <c:v>1321</c:v>
                </c:pt>
                <c:pt idx="175">
                  <c:v>1312</c:v>
                </c:pt>
                <c:pt idx="176">
                  <c:v>1266</c:v>
                </c:pt>
                <c:pt idx="177">
                  <c:v>1121</c:v>
                </c:pt>
                <c:pt idx="178">
                  <c:v>1185</c:v>
                </c:pt>
                <c:pt idx="179">
                  <c:v>1237</c:v>
                </c:pt>
                <c:pt idx="180">
                  <c:v>1273</c:v>
                </c:pt>
                <c:pt idx="181">
                  <c:v>1072</c:v>
                </c:pt>
                <c:pt idx="182">
                  <c:v>998</c:v>
                </c:pt>
                <c:pt idx="183">
                  <c:v>1144</c:v>
                </c:pt>
                <c:pt idx="184">
                  <c:v>1196</c:v>
                </c:pt>
                <c:pt idx="185">
                  <c:v>1411</c:v>
                </c:pt>
                <c:pt idx="186">
                  <c:v>1416</c:v>
                </c:pt>
                <c:pt idx="187">
                  <c:v>1526</c:v>
                </c:pt>
                <c:pt idx="188">
                  <c:v>1577</c:v>
                </c:pt>
                <c:pt idx="189">
                  <c:v>1638</c:v>
                </c:pt>
                <c:pt idx="190">
                  <c:v>1633</c:v>
                </c:pt>
                <c:pt idx="191">
                  <c:v>1457</c:v>
                </c:pt>
                <c:pt idx="192">
                  <c:v>1473</c:v>
                </c:pt>
                <c:pt idx="193">
                  <c:v>1366</c:v>
                </c:pt>
                <c:pt idx="194">
                  <c:v>1361</c:v>
                </c:pt>
                <c:pt idx="195">
                  <c:v>1493</c:v>
                </c:pt>
                <c:pt idx="196">
                  <c:v>1618</c:v>
                </c:pt>
                <c:pt idx="197">
                  <c:v>1604</c:v>
                </c:pt>
                <c:pt idx="198">
                  <c:v>1556</c:v>
                </c:pt>
                <c:pt idx="199">
                  <c:v>1595</c:v>
                </c:pt>
                <c:pt idx="200">
                  <c:v>1699</c:v>
                </c:pt>
                <c:pt idx="201">
                  <c:v>1791</c:v>
                </c:pt>
                <c:pt idx="202">
                  <c:v>1767</c:v>
                </c:pt>
                <c:pt idx="203">
                  <c:v>1739</c:v>
                </c:pt>
                <c:pt idx="204">
                  <c:v>2058</c:v>
                </c:pt>
                <c:pt idx="205">
                  <c:v>2012</c:v>
                </c:pt>
                <c:pt idx="206">
                  <c:v>1887</c:v>
                </c:pt>
                <c:pt idx="207">
                  <c:v>1786</c:v>
                </c:pt>
                <c:pt idx="208">
                  <c:v>1949</c:v>
                </c:pt>
                <c:pt idx="209">
                  <c:v>1930</c:v>
                </c:pt>
                <c:pt idx="210">
                  <c:v>1911</c:v>
                </c:pt>
                <c:pt idx="211">
                  <c:v>1909</c:v>
                </c:pt>
                <c:pt idx="212">
                  <c:v>1918</c:v>
                </c:pt>
                <c:pt idx="213">
                  <c:v>1822</c:v>
                </c:pt>
                <c:pt idx="214">
                  <c:v>1656</c:v>
                </c:pt>
                <c:pt idx="215">
                  <c:v>1699</c:v>
                </c:pt>
                <c:pt idx="216">
                  <c:v>1652</c:v>
                </c:pt>
                <c:pt idx="217">
                  <c:v>1714</c:v>
                </c:pt>
                <c:pt idx="218">
                  <c:v>1614</c:v>
                </c:pt>
                <c:pt idx="219">
                  <c:v>1342</c:v>
                </c:pt>
                <c:pt idx="220">
                  <c:v>1183</c:v>
                </c:pt>
                <c:pt idx="221">
                  <c:v>1414</c:v>
                </c:pt>
                <c:pt idx="222">
                  <c:v>1349</c:v>
                </c:pt>
                <c:pt idx="223">
                  <c:v>1310</c:v>
                </c:pt>
                <c:pt idx="224">
                  <c:v>1173</c:v>
                </c:pt>
                <c:pt idx="225">
                  <c:v>1196</c:v>
                </c:pt>
                <c:pt idx="226">
                  <c:v>1167</c:v>
                </c:pt>
                <c:pt idx="227">
                  <c:v>1213</c:v>
                </c:pt>
                <c:pt idx="228">
                  <c:v>1117</c:v>
                </c:pt>
                <c:pt idx="229">
                  <c:v>1053</c:v>
                </c:pt>
                <c:pt idx="230">
                  <c:v>1117</c:v>
                </c:pt>
                <c:pt idx="231">
                  <c:v>1139</c:v>
                </c:pt>
                <c:pt idx="232">
                  <c:v>1031</c:v>
                </c:pt>
                <c:pt idx="233">
                  <c:v>1091</c:v>
                </c:pt>
                <c:pt idx="234">
                  <c:v>978</c:v>
                </c:pt>
                <c:pt idx="235">
                  <c:v>1038</c:v>
                </c:pt>
                <c:pt idx="236">
                  <c:v>1086</c:v>
                </c:pt>
                <c:pt idx="237">
                  <c:v>1274</c:v>
                </c:pt>
                <c:pt idx="238">
                  <c:v>1351</c:v>
                </c:pt>
                <c:pt idx="239">
                  <c:v>1459</c:v>
                </c:pt>
                <c:pt idx="240">
                  <c:v>1498</c:v>
                </c:pt>
                <c:pt idx="241">
                  <c:v>1577</c:v>
                </c:pt>
                <c:pt idx="242">
                  <c:v>1436</c:v>
                </c:pt>
                <c:pt idx="243">
                  <c:v>1393</c:v>
                </c:pt>
                <c:pt idx="244">
                  <c:v>1640</c:v>
                </c:pt>
                <c:pt idx="245">
                  <c:v>1357</c:v>
                </c:pt>
                <c:pt idx="246">
                  <c:v>1355</c:v>
                </c:pt>
                <c:pt idx="247">
                  <c:v>1519</c:v>
                </c:pt>
                <c:pt idx="248">
                  <c:v>1513</c:v>
                </c:pt>
                <c:pt idx="249">
                  <c:v>1419</c:v>
                </c:pt>
                <c:pt idx="250">
                  <c:v>1461</c:v>
                </c:pt>
                <c:pt idx="251">
                  <c:v>1491</c:v>
                </c:pt>
                <c:pt idx="252">
                  <c:v>1644</c:v>
                </c:pt>
                <c:pt idx="253">
                  <c:v>1752</c:v>
                </c:pt>
                <c:pt idx="254">
                  <c:v>1831</c:v>
                </c:pt>
                <c:pt idx="255">
                  <c:v>1673</c:v>
                </c:pt>
                <c:pt idx="256">
                  <c:v>2006</c:v>
                </c:pt>
                <c:pt idx="257">
                  <c:v>1969</c:v>
                </c:pt>
                <c:pt idx="258">
                  <c:v>1946</c:v>
                </c:pt>
                <c:pt idx="259">
                  <c:v>1823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6078336"/>
        <c:axId val="304267840"/>
      </c:lineChart>
      <c:dateAx>
        <c:axId val="136035840"/>
        <c:scaling>
          <c:orientation val="minMax"/>
        </c:scaling>
        <c:delete val="0"/>
        <c:axPos val="b"/>
        <c:numFmt formatCode="mmmm\ d\,\ 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267264"/>
        <c:crosses val="autoZero"/>
        <c:auto val="1"/>
        <c:lblOffset val="100"/>
        <c:baseTimeUnit val="days"/>
        <c:majorUnit val="4"/>
        <c:majorTimeUnit val="months"/>
      </c:dateAx>
      <c:valAx>
        <c:axId val="304267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035840"/>
        <c:crosses val="autoZero"/>
        <c:crossBetween val="between"/>
      </c:valAx>
      <c:valAx>
        <c:axId val="30426784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078336"/>
        <c:crosses val="max"/>
        <c:crossBetween val="between"/>
      </c:valAx>
      <c:dateAx>
        <c:axId val="136078336"/>
        <c:scaling>
          <c:orientation val="minMax"/>
        </c:scaling>
        <c:delete val="1"/>
        <c:axPos val="b"/>
        <c:numFmt formatCode="mmmm\ d\,\ yyyy" sourceLinked="1"/>
        <c:majorTickMark val="out"/>
        <c:minorTickMark val="none"/>
        <c:tickLblPos val="nextTo"/>
        <c:crossAx val="30426784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96C36-2690-4BD2-9E03-1999AC58C097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40757-B113-43D3-A332-3B9A1CF69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7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40757-B113-43D3-A332-3B9A1CF693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07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40757-B113-43D3-A332-3B9A1CF693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42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40757-B113-43D3-A332-3B9A1CF693E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03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40757-B113-43D3-A332-3B9A1CF693E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27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40757-B113-43D3-A332-3B9A1CF693E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83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40757-B113-43D3-A332-3B9A1CF693E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3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DB64-F900-4DAA-917C-C3D4E1CDDD06}" type="datetime1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4ADF-2AD1-4436-95C6-D1C5E9911479}" type="datetime1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B0C7-A90D-4ABD-B2B6-4ADF7A6BFB59}" type="datetime1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1FF9-C205-4089-AFCC-2CCFC0168A9B}" type="datetime1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DC62-E89E-40C6-B0C1-860C28F393BE}" type="datetime1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2C27-0CB0-460D-BDEF-7E6C70353291}" type="datetime1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3E1E-3CFD-495A-A931-B977FFF6DF01}" type="datetime1">
              <a:rPr lang="en-US" smtClean="0"/>
              <a:t>4/24/2016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DA3F-1F48-4AE2-96DE-72EE9A939715}" type="datetime1">
              <a:rPr lang="en-US" smtClean="0"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A5DC-1DD8-4D12-ADD4-FBF24E171F95}" type="datetime1">
              <a:rPr lang="en-US" smtClean="0"/>
              <a:t>4/24/2016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980-0C21-4CB6-BDB7-2301D8A3C809}" type="datetime1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0E11-48D4-438A-9BD9-18E7DAC44818}" type="datetime1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15CC222-A5D9-4FEC-8ACC-327C03098011}" type="datetime1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051D4CB-F43F-45C2-9882-A5EB3AACF0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openxmlformats.org/officeDocument/2006/relationships/image" Target="../media/image1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Franklin Gothic Demi Cond" panose="020B0706030402020204" pitchFamily="34" charset="0"/>
                <a:ea typeface="Adobe Heiti Std R" pitchFamily="34" charset="-128"/>
              </a:rPr>
              <a:t>Facial  Tissue  Industry</a:t>
            </a:r>
            <a:endParaRPr lang="en-US" b="1" dirty="0">
              <a:solidFill>
                <a:schemeClr val="accent1"/>
              </a:solidFill>
              <a:latin typeface="Franklin Gothic Demi Cond" panose="020B0706030402020204" pitchFamily="34" charset="0"/>
              <a:ea typeface="Adobe Heiti Std R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010400" cy="1752600"/>
          </a:xfrm>
        </p:spPr>
        <p:txBody>
          <a:bodyPr/>
          <a:lstStyle/>
          <a:p>
            <a:r>
              <a:rPr lang="en-US" dirty="0" smtClean="0">
                <a:latin typeface="Franklin Gothic Demi Cond" panose="020B0706030402020204" pitchFamily="34" charset="0"/>
              </a:rPr>
              <a:t>Data Analysis, Interpretations and Visualizations</a:t>
            </a:r>
            <a:endParaRPr lang="en-US" dirty="0">
              <a:latin typeface="Franklin Gothic Demi Cond" panose="020B07060304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1</a:t>
            </a:fld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53754" y="5634842"/>
            <a:ext cx="1066800" cy="122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Franklin Gothic Book" panose="020B0503020102020204" pitchFamily="34" charset="0"/>
              </a:rPr>
              <a:t>AlabbasCallisonKher</a:t>
            </a:r>
            <a:br>
              <a:rPr lang="en-US" sz="1800" dirty="0" smtClean="0">
                <a:latin typeface="Franklin Gothic Book" panose="020B0503020102020204" pitchFamily="34" charset="0"/>
              </a:rPr>
            </a:br>
            <a:r>
              <a:rPr lang="en-US" sz="1800" dirty="0" smtClean="0">
                <a:latin typeface="Franklin Gothic Book" panose="020B0503020102020204" pitchFamily="34" charset="0"/>
              </a:rPr>
              <a:t>Nath</a:t>
            </a:r>
            <a:endParaRPr lang="en-US" sz="1800" dirty="0">
              <a:latin typeface="Franklin Gothic Book" panose="020B0503020102020204" pitchFamily="34" charset="0"/>
            </a:endParaRPr>
          </a:p>
        </p:txBody>
      </p:sp>
      <p:pic>
        <p:nvPicPr>
          <p:cNvPr id="4" name="Picture 2" descr="http://www.lbconsultinggroup.org/wp-content/uploads/2014/01/dataanalys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029200"/>
            <a:ext cx="388620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76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Franklin Gothic Demi Cond" panose="020B0706030402020204" pitchFamily="34" charset="0"/>
              </a:rPr>
              <a:t>Data Gathering</a:t>
            </a:r>
            <a:endParaRPr lang="en-US" dirty="0">
              <a:solidFill>
                <a:schemeClr val="accent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10</a:t>
            </a:fld>
            <a:endParaRPr lang="en-US"/>
          </a:p>
        </p:txBody>
      </p:sp>
      <p:sp>
        <p:nvSpPr>
          <p:cNvPr id="17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Data source</a:t>
            </a:r>
            <a:r>
              <a:rPr lang="en-US" sz="1800" dirty="0" smtClean="0"/>
              <a:t>: </a:t>
            </a:r>
            <a:r>
              <a:rPr lang="en-US" sz="1800" dirty="0"/>
              <a:t>IRI (Information Resources Inc</a:t>
            </a:r>
            <a:r>
              <a:rPr lang="en-US" sz="1800" dirty="0" smtClean="0"/>
              <a:t>.), a company that collects point of sale data of sample stores across the US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b="1" dirty="0" smtClean="0"/>
              <a:t>Category</a:t>
            </a:r>
            <a:r>
              <a:rPr lang="en-US" sz="1800" dirty="0" smtClean="0"/>
              <a:t>: Facial Tissues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b="1" dirty="0" smtClean="0"/>
              <a:t>Time</a:t>
            </a:r>
            <a:r>
              <a:rPr lang="en-US" sz="1800" dirty="0" smtClean="0"/>
              <a:t> </a:t>
            </a:r>
            <a:r>
              <a:rPr lang="en-US" sz="1800" b="1" dirty="0" smtClean="0"/>
              <a:t>Period</a:t>
            </a:r>
            <a:r>
              <a:rPr lang="en-US" sz="1800" dirty="0" smtClean="0"/>
              <a:t>: 2 years (2004-2005)</a:t>
            </a:r>
            <a:br>
              <a:rPr lang="en-US" sz="1800" dirty="0" smtClean="0"/>
            </a:br>
            <a:endParaRPr lang="en-US" sz="1800" dirty="0"/>
          </a:p>
          <a:p>
            <a:r>
              <a:rPr lang="en-US" sz="1800" b="1" dirty="0" smtClean="0"/>
              <a:t>Sample</a:t>
            </a:r>
            <a:r>
              <a:rPr lang="en-US" sz="1800" dirty="0" smtClean="0"/>
              <a:t>: ~ 2,000 stores across the US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b="1" dirty="0" smtClean="0"/>
              <a:t>Geography</a:t>
            </a:r>
            <a:r>
              <a:rPr lang="en-US" sz="1800" dirty="0" smtClean="0"/>
              <a:t>: Total US Grocery, Total US Drug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b="1" dirty="0" smtClean="0"/>
              <a:t>Panel</a:t>
            </a:r>
            <a:r>
              <a:rPr lang="en-US" sz="1800" dirty="0" smtClean="0"/>
              <a:t> </a:t>
            </a:r>
            <a:r>
              <a:rPr lang="en-US" sz="1800" b="1" dirty="0" smtClean="0"/>
              <a:t>Data</a:t>
            </a:r>
            <a:r>
              <a:rPr lang="en-US" sz="1800" dirty="0" smtClean="0"/>
              <a:t>: ~ 7,500 panelists across Wisconsin and Massachusetts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Data synthesis and analysis done in SAS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52400" y="76200"/>
            <a:ext cx="2249070" cy="152400"/>
            <a:chOff x="152400" y="76200"/>
            <a:chExt cx="2249070" cy="152400"/>
          </a:xfrm>
        </p:grpSpPr>
        <p:sp>
          <p:nvSpPr>
            <p:cNvPr id="19" name="Rectangle 18"/>
            <p:cNvSpPr/>
            <p:nvPr/>
          </p:nvSpPr>
          <p:spPr>
            <a:xfrm flipH="1">
              <a:off x="152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flipH="1">
              <a:off x="3821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107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8393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10668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224907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 flipH="1">
              <a:off x="129540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152400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flipH="1">
              <a:off x="166497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 flipH="1">
              <a:off x="180594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flipH="1">
              <a:off x="194691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flipH="1">
              <a:off x="2099310" y="10752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100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Franklin Gothic Demi Cond" panose="020B0706030402020204" pitchFamily="34" charset="0"/>
              </a:rPr>
              <a:t>Sales</a:t>
            </a:r>
            <a:endParaRPr lang="en-US" dirty="0">
              <a:latin typeface="Franklin Gothic Demi Cond" panose="020B07060304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cap="none" dirty="0" smtClean="0">
                <a:solidFill>
                  <a:schemeClr val="accent1"/>
                </a:solidFill>
                <a:latin typeface="Franklin Gothic Demi Cond" panose="020B0706030402020204" pitchFamily="34" charset="0"/>
              </a:rPr>
              <a:t>Visualizations and Insights</a:t>
            </a:r>
            <a:endParaRPr lang="en-US" sz="4000" cap="none" dirty="0">
              <a:solidFill>
                <a:schemeClr val="accent1"/>
              </a:solidFill>
              <a:latin typeface="Franklin Gothic Demi Cond" panose="020B07060304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52400" y="76200"/>
            <a:ext cx="2249070" cy="152400"/>
            <a:chOff x="152400" y="76200"/>
            <a:chExt cx="2249070" cy="152400"/>
          </a:xfrm>
        </p:grpSpPr>
        <p:sp>
          <p:nvSpPr>
            <p:cNvPr id="21" name="Rectangle 20"/>
            <p:cNvSpPr/>
            <p:nvPr/>
          </p:nvSpPr>
          <p:spPr>
            <a:xfrm flipH="1">
              <a:off x="152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3821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107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8393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 flipH="1">
              <a:off x="10668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224907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flipH="1">
              <a:off x="1295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 flipH="1">
              <a:off x="152400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flipH="1">
              <a:off x="166497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flipH="1">
              <a:off x="180594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flipH="1">
              <a:off x="194691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flipH="1">
              <a:off x="2099310" y="10752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173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C:\Users\Akshay\AppData\Local\Temp\Temp1_datavizimages.zip\1_Grocery_Revenue_Units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467559" cy="4024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81000" y="5791200"/>
            <a:ext cx="8229600" cy="1052512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800" dirty="0"/>
              <a:t>Dollar and </a:t>
            </a:r>
            <a:r>
              <a:rPr lang="en-US" sz="1800" dirty="0" smtClean="0"/>
              <a:t>units </a:t>
            </a:r>
            <a:r>
              <a:rPr lang="en-US" sz="1800" dirty="0"/>
              <a:t>trend over 5 years show sales peaking during the end of the year. This shows a clear seasonal patter which needs to be incorporated in any analysis aimed at estimating individual pricing and promotion effects.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Franklin Gothic Demi Cond" panose="020B0706030402020204" pitchFamily="34" charset="0"/>
              </a:rPr>
              <a:t>Sales for Facial Tissues have remained constant over the past 5 years</a:t>
            </a:r>
            <a:endParaRPr lang="en-US" dirty="0">
              <a:solidFill>
                <a:schemeClr val="accent1"/>
              </a:solidFill>
              <a:latin typeface="Franklin Gothic Demi Cond" panose="020B07060304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52400" y="76200"/>
            <a:ext cx="2249070" cy="152400"/>
            <a:chOff x="152400" y="76200"/>
            <a:chExt cx="2249070" cy="152400"/>
          </a:xfrm>
        </p:grpSpPr>
        <p:sp>
          <p:nvSpPr>
            <p:cNvPr id="9" name="Rectangle 8"/>
            <p:cNvSpPr/>
            <p:nvPr/>
          </p:nvSpPr>
          <p:spPr>
            <a:xfrm flipH="1">
              <a:off x="152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flipH="1">
              <a:off x="3821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flipH="1">
              <a:off x="6107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flipH="1">
              <a:off x="8393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10668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flipH="1">
              <a:off x="224907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flipH="1">
              <a:off x="1295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flipH="1">
              <a:off x="152400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flipH="1">
              <a:off x="166497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flipH="1">
              <a:off x="180594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flipH="1">
              <a:off x="194691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flipH="1">
              <a:off x="2099310" y="10752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159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2172870" y="6019800"/>
            <a:ext cx="4608930" cy="5334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 smtClean="0"/>
              <a:t>Sales units </a:t>
            </a:r>
            <a:r>
              <a:rPr lang="en-US" sz="2000" dirty="0"/>
              <a:t>trend over 5 years by </a:t>
            </a:r>
            <a:r>
              <a:rPr lang="en-US" sz="2000" dirty="0" smtClean="0"/>
              <a:t>brand</a:t>
            </a:r>
            <a:endParaRPr lang="en-US" sz="2000" dirty="0"/>
          </a:p>
        </p:txBody>
      </p:sp>
      <p:pic>
        <p:nvPicPr>
          <p:cNvPr id="7" name="Picture 6" descr="C:\Users\Akshay\AppData\Local\Temp\Temp1_datavizimages.zip\5_Product_Sales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84"/>
          <a:stretch/>
        </p:blipFill>
        <p:spPr bwMode="auto">
          <a:xfrm>
            <a:off x="914400" y="1910754"/>
            <a:ext cx="6850966" cy="38804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Franklin Gothic Demi Cond" panose="020B0706030402020204" pitchFamily="34" charset="0"/>
              </a:rPr>
              <a:t>Kleenex is the top performing brand followed by the Private Labels and Puffs</a:t>
            </a:r>
            <a:endParaRPr lang="en-US" dirty="0">
              <a:solidFill>
                <a:schemeClr val="accent1"/>
              </a:solidFill>
              <a:latin typeface="Franklin Gothic Demi Cond" panose="020B07060304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52400" y="76200"/>
            <a:ext cx="2249070" cy="152400"/>
            <a:chOff x="152400" y="76200"/>
            <a:chExt cx="2249070" cy="152400"/>
          </a:xfrm>
        </p:grpSpPr>
        <p:sp>
          <p:nvSpPr>
            <p:cNvPr id="23" name="Rectangle 22"/>
            <p:cNvSpPr/>
            <p:nvPr/>
          </p:nvSpPr>
          <p:spPr>
            <a:xfrm flipH="1">
              <a:off x="152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3821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 flipH="1">
              <a:off x="6107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8393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flipH="1">
              <a:off x="10668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 flipH="1">
              <a:off x="224907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flipH="1">
              <a:off x="1295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flipH="1">
              <a:off x="152400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flipH="1">
              <a:off x="166497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flipH="1">
              <a:off x="180594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flipH="1">
              <a:off x="194691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flipH="1">
              <a:off x="2099310" y="10752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3"/>
          <a:stretch/>
        </p:blipFill>
        <p:spPr bwMode="auto">
          <a:xfrm>
            <a:off x="7848600" y="2743200"/>
            <a:ext cx="121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69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2630070" y="6324600"/>
            <a:ext cx="3618330" cy="4572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 smtClean="0"/>
              <a:t>Total market share by brand</a:t>
            </a:r>
            <a:endParaRPr lang="en-US" sz="20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Kleenex is the top performing brand followed by </a:t>
            </a:r>
            <a:r>
              <a:rPr lang="en-US" dirty="0" smtClean="0">
                <a:solidFill>
                  <a:schemeClr val="accent1"/>
                </a:solidFill>
                <a:latin typeface="Franklin Gothic Demi Cond" panose="020B0706030402020204" pitchFamily="34" charset="0"/>
              </a:rPr>
              <a:t>the Private Labels </a:t>
            </a:r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and Puffs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52400" y="76200"/>
            <a:ext cx="2249070" cy="152400"/>
            <a:chOff x="152400" y="76200"/>
            <a:chExt cx="2249070" cy="152400"/>
          </a:xfrm>
        </p:grpSpPr>
        <p:sp>
          <p:nvSpPr>
            <p:cNvPr id="24" name="Rectangle 23"/>
            <p:cNvSpPr/>
            <p:nvPr/>
          </p:nvSpPr>
          <p:spPr>
            <a:xfrm flipH="1">
              <a:off x="152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 flipH="1">
              <a:off x="3821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6107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flipH="1">
              <a:off x="8393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 flipH="1">
              <a:off x="10668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flipH="1">
              <a:off x="224907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flipH="1">
              <a:off x="1295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flipH="1">
              <a:off x="152400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flipH="1">
              <a:off x="166497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flipH="1">
              <a:off x="180594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flipH="1">
              <a:off x="194691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flipH="1">
              <a:off x="2099310" y="10752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1647825"/>
            <a:ext cx="4676775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4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15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2971800" y="6172200"/>
            <a:ext cx="2895600" cy="43182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2000" dirty="0" smtClean="0"/>
              <a:t>Total units </a:t>
            </a:r>
            <a:r>
              <a:rPr lang="en-US" sz="2000" dirty="0"/>
              <a:t>sold by </a:t>
            </a:r>
            <a:r>
              <a:rPr lang="en-US" sz="2000" dirty="0" smtClean="0"/>
              <a:t>outlet</a:t>
            </a:r>
            <a:endParaRPr lang="en-US" sz="20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Franklin Gothic Demi Cond" panose="020B0706030402020204" pitchFamily="34" charset="0"/>
              </a:rPr>
              <a:t>Around 95% of total sales come from grocery stores</a:t>
            </a:r>
            <a:endParaRPr lang="en-US" dirty="0">
              <a:solidFill>
                <a:schemeClr val="accent1"/>
              </a:solidFill>
              <a:latin typeface="Franklin Gothic Demi Cond" panose="020B0706030402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52400" y="76200"/>
            <a:ext cx="2249070" cy="152400"/>
            <a:chOff x="152400" y="76200"/>
            <a:chExt cx="2249070" cy="152400"/>
          </a:xfrm>
        </p:grpSpPr>
        <p:sp>
          <p:nvSpPr>
            <p:cNvPr id="24" name="Rectangle 23"/>
            <p:cNvSpPr/>
            <p:nvPr/>
          </p:nvSpPr>
          <p:spPr>
            <a:xfrm flipH="1">
              <a:off x="152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 flipH="1">
              <a:off x="3821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6107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flipH="1">
              <a:off x="8393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 flipH="1">
              <a:off x="10668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flipH="1">
              <a:off x="224907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flipH="1">
              <a:off x="1295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flipH="1">
              <a:off x="152400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flipH="1">
              <a:off x="166497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flipH="1">
              <a:off x="180594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flipH="1">
              <a:off x="194691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flipH="1">
              <a:off x="2099310" y="10752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30" b="12074"/>
          <a:stretch/>
        </p:blipFill>
        <p:spPr bwMode="auto">
          <a:xfrm>
            <a:off x="1676400" y="1219200"/>
            <a:ext cx="5384410" cy="471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3038475"/>
            <a:ext cx="12668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173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16</a:t>
            </a:fld>
            <a:endParaRPr lang="en-US"/>
          </a:p>
        </p:txBody>
      </p:sp>
      <p:pic>
        <p:nvPicPr>
          <p:cNvPr id="1026" name="Picture 2" descr="https://lh5.googleusercontent.com/z2oAEenF03eT-LZ2QdkrLdlTQlZt5uppIa7ImX31bxR3awcbbKrV8coiV5g-zGTQKUDx7KswEK0q5RYMEUloZx95kMAajNomYCYwwYDmGswS5zMLqfDlhyUQ-UaLy_pjh1UwiGI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27" y="1737141"/>
            <a:ext cx="8249573" cy="36730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Kleenex is the leader in the Facial Tissues category </a:t>
            </a:r>
            <a:r>
              <a:rPr lang="en-US" dirty="0" smtClean="0">
                <a:solidFill>
                  <a:schemeClr val="accent1"/>
                </a:solidFill>
                <a:latin typeface="Franklin Gothic Demi Cond" panose="020B0706030402020204" pitchFamily="34" charset="0"/>
              </a:rPr>
              <a:t> with </a:t>
            </a:r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50% market share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833713"/>
              </p:ext>
            </p:extLst>
          </p:nvPr>
        </p:nvGraphicFramePr>
        <p:xfrm>
          <a:off x="3623602" y="5598527"/>
          <a:ext cx="5029201" cy="1028700"/>
        </p:xfrm>
        <a:graphic>
          <a:graphicData uri="http://schemas.openxmlformats.org/drawingml/2006/table">
            <a:tbl>
              <a:tblPr/>
              <a:tblGrid>
                <a:gridCol w="2031022"/>
                <a:gridCol w="999393"/>
                <a:gridCol w="999393"/>
                <a:gridCol w="999393"/>
              </a:tblGrid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2003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2004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2005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435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Kleenex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49.9%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49.0%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49.8%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Puffs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17.8%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18.4%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19.1%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Private Level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16.6%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17.3%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18.9%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335238" y="5790510"/>
            <a:ext cx="1980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alibri" pitchFamily="34" charset="0"/>
              </a:rPr>
              <a:t>Dollar share of </a:t>
            </a:r>
            <a:b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alibri" pitchFamily="34" charset="0"/>
              </a:rPr>
            </a:b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alibri" pitchFamily="34" charset="0"/>
              </a:rPr>
              <a:t>the top 3 brands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+mj-lt"/>
              <a:cs typeface="Calibri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52400" y="76200"/>
            <a:ext cx="2249070" cy="152400"/>
            <a:chOff x="152400" y="76200"/>
            <a:chExt cx="2249070" cy="152400"/>
          </a:xfrm>
        </p:grpSpPr>
        <p:sp>
          <p:nvSpPr>
            <p:cNvPr id="21" name="Rectangle 20"/>
            <p:cNvSpPr/>
            <p:nvPr/>
          </p:nvSpPr>
          <p:spPr>
            <a:xfrm flipH="1">
              <a:off x="152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3821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107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8393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 flipH="1">
              <a:off x="10668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224907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flipH="1">
              <a:off x="1295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 flipH="1">
              <a:off x="152400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flipH="1">
              <a:off x="166497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flipH="1">
              <a:off x="180594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flipH="1">
              <a:off x="194691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flipH="1">
              <a:off x="2099310" y="10752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75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17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About 95% of Kleenex Dollar Sales are from the Grocery Outlet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31946"/>
              </p:ext>
            </p:extLst>
          </p:nvPr>
        </p:nvGraphicFramePr>
        <p:xfrm>
          <a:off x="5181600" y="3459480"/>
          <a:ext cx="3739042" cy="1927860"/>
        </p:xfrm>
        <a:graphic>
          <a:graphicData uri="http://schemas.openxmlformats.org/drawingml/2006/table">
            <a:tbl>
              <a:tblPr/>
              <a:tblGrid>
                <a:gridCol w="1161406"/>
                <a:gridCol w="1366359"/>
                <a:gridCol w="1211277"/>
              </a:tblGrid>
              <a:tr h="6324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   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2014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2015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6324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Total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U.S. Grocery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29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Total U.S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. Drug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6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5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365057" y="2743200"/>
            <a:ext cx="3321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alibri" pitchFamily="34" charset="0"/>
              </a:rPr>
              <a:t>Percent of Kleenex Dollar Sales </a:t>
            </a:r>
            <a:b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alibri" pitchFamily="34" charset="0"/>
              </a:rPr>
            </a:b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alibri" pitchFamily="34" charset="0"/>
              </a:rPr>
              <a:t>- by Outlet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+mj-lt"/>
              <a:cs typeface="Calibri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52400" y="76200"/>
            <a:ext cx="2249070" cy="152400"/>
            <a:chOff x="152400" y="76200"/>
            <a:chExt cx="2249070" cy="152400"/>
          </a:xfrm>
        </p:grpSpPr>
        <p:sp>
          <p:nvSpPr>
            <p:cNvPr id="21" name="Rectangle 20"/>
            <p:cNvSpPr/>
            <p:nvPr/>
          </p:nvSpPr>
          <p:spPr>
            <a:xfrm flipH="1">
              <a:off x="152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3821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107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8393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 flipH="1">
              <a:off x="10668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224907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flipH="1">
              <a:off x="1295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 flipH="1">
              <a:off x="152400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flipH="1">
              <a:off x="166497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flipH="1">
              <a:off x="180594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flipH="1">
              <a:off x="194691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flipH="1">
              <a:off x="2099310" y="10752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482917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Content Placeholder 3"/>
          <p:cNvSpPr>
            <a:spLocks noGrp="1"/>
          </p:cNvSpPr>
          <p:nvPr>
            <p:ph idx="1"/>
          </p:nvPr>
        </p:nvSpPr>
        <p:spPr>
          <a:xfrm>
            <a:off x="1219200" y="6429815"/>
            <a:ext cx="3505200" cy="43182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2000" dirty="0" smtClean="0"/>
              <a:t>Total dollar sales by outlet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109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Franklin Gothic Demi Cond" panose="020B0706030402020204" pitchFamily="34" charset="0"/>
              </a:rPr>
              <a:t>Pricing</a:t>
            </a:r>
            <a:endParaRPr lang="en-US" dirty="0">
              <a:latin typeface="Franklin Gothic Demi Cond" panose="020B07060304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18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cap="none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Visualizations and </a:t>
            </a:r>
            <a:r>
              <a:rPr lang="en-US" sz="4000" cap="none" dirty="0" smtClean="0">
                <a:solidFill>
                  <a:schemeClr val="accent1"/>
                </a:solidFill>
                <a:latin typeface="Franklin Gothic Demi Cond" panose="020B0706030402020204" pitchFamily="34" charset="0"/>
              </a:rPr>
              <a:t>Insights</a:t>
            </a:r>
            <a:endParaRPr lang="en-US" sz="4000" cap="none" dirty="0">
              <a:solidFill>
                <a:schemeClr val="accent1"/>
              </a:solidFill>
              <a:latin typeface="Franklin Gothic Demi Cond" panose="020B070603040202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52400" y="76200"/>
            <a:ext cx="2249070" cy="152400"/>
            <a:chOff x="152400" y="76200"/>
            <a:chExt cx="2249070" cy="152400"/>
          </a:xfrm>
        </p:grpSpPr>
        <p:sp>
          <p:nvSpPr>
            <p:cNvPr id="18" name="Rectangle 17"/>
            <p:cNvSpPr/>
            <p:nvPr/>
          </p:nvSpPr>
          <p:spPr>
            <a:xfrm flipH="1">
              <a:off x="152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flipH="1">
              <a:off x="3821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flipH="1">
              <a:off x="6107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8393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10668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224907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1295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 flipH="1">
              <a:off x="152400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166497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flipH="1">
              <a:off x="180594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 flipH="1">
              <a:off x="194691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flipH="1">
              <a:off x="2099310" y="10752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239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19</a:t>
            </a:fld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228600" y="6273490"/>
            <a:ext cx="8686800" cy="584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Kleenex - Average Base Price Per Volume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Kleenex Base Price Per Volume increased marginally both in Grocery and Drug 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52400" y="76200"/>
            <a:ext cx="2249070" cy="152400"/>
            <a:chOff x="152400" y="76200"/>
            <a:chExt cx="2249070" cy="152400"/>
          </a:xfrm>
        </p:grpSpPr>
        <p:sp>
          <p:nvSpPr>
            <p:cNvPr id="22" name="Rectangle 21"/>
            <p:cNvSpPr/>
            <p:nvPr/>
          </p:nvSpPr>
          <p:spPr>
            <a:xfrm flipH="1">
              <a:off x="152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3821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107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 flipH="1">
              <a:off x="8393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10668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flipH="1">
              <a:off x="224907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 flipH="1">
              <a:off x="1295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flipH="1">
              <a:off x="152400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flipH="1">
              <a:off x="166497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flipH="1">
              <a:off x="180594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flipH="1">
              <a:off x="194691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flipH="1">
              <a:off x="2099310" y="10752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47825"/>
            <a:ext cx="460057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732" y="3276600"/>
            <a:ext cx="2033668" cy="83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83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Franklin Gothic Demi Cond" panose="020B0706030402020204" pitchFamily="34" charset="0"/>
              </a:rPr>
              <a:t>Agenda</a:t>
            </a:r>
            <a:endParaRPr lang="en-US" dirty="0">
              <a:solidFill>
                <a:schemeClr val="accent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76400"/>
            <a:ext cx="4648200" cy="4724400"/>
          </a:xfrm>
        </p:spPr>
        <p:txBody>
          <a:bodyPr>
            <a:normAutofit lnSpcReduction="10000"/>
          </a:bodyPr>
          <a:lstStyle/>
          <a:p>
            <a:pPr marL="457200" indent="-457200">
              <a:buSzPct val="90000"/>
              <a:buFont typeface="+mj-lt"/>
              <a:buAutoNum type="arabicPeriod"/>
            </a:pPr>
            <a:r>
              <a:rPr lang="en-US" dirty="0" smtClean="0">
                <a:latin typeface="Franklin Gothic Demi Cond" panose="020B0706030402020204" pitchFamily="34" charset="0"/>
              </a:rPr>
              <a:t>Summary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Franklin Gothic Demi Cond" panose="020B0706030402020204" pitchFamily="34" charset="0"/>
              </a:rPr>
              <a:t>Market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Franklin Gothic Demi Cond" panose="020B0706030402020204" pitchFamily="34" charset="0"/>
              </a:rPr>
              <a:t>Project Objective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Franklin Gothic Demi Cond" panose="020B0706030402020204" pitchFamily="34" charset="0"/>
              </a:rPr>
              <a:t>Thought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Franklin Gothic Demi Cond" panose="020B0706030402020204" pitchFamily="34" charset="0"/>
              </a:rPr>
              <a:t>Data Gathering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Franklin Gothic Demi Cond" panose="020B0706030402020204" pitchFamily="34" charset="0"/>
              </a:rPr>
              <a:t>Visualizations &amp; Insights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>
                <a:latin typeface="Franklin Gothic Demi Cond" panose="020B0706030402020204" pitchFamily="34" charset="0"/>
              </a:rPr>
              <a:t>Sales Data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>
                <a:latin typeface="Franklin Gothic Demi Cond" panose="020B0706030402020204" pitchFamily="34" charset="0"/>
              </a:rPr>
              <a:t>Pricing Data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>
                <a:latin typeface="Franklin Gothic Demi Cond" panose="020B0706030402020204" pitchFamily="34" charset="0"/>
              </a:rPr>
              <a:t>Promotional Data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>
                <a:latin typeface="Franklin Gothic Demi Cond" panose="020B0706030402020204" pitchFamily="34" charset="0"/>
              </a:rPr>
              <a:t>Location Data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>
                <a:latin typeface="Franklin Gothic Demi Cond" panose="020B0706030402020204" pitchFamily="34" charset="0"/>
              </a:rPr>
              <a:t>Panel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Franklin Gothic Demi Cond" panose="020B0706030402020204" pitchFamily="34" charset="0"/>
              </a:rPr>
              <a:t>Recommendations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3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20</a:t>
            </a:fld>
            <a:endParaRPr lang="en-US"/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1"/>
            <a:ext cx="6705600" cy="464819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0" name="Title 1"/>
          <p:cNvSpPr txBox="1">
            <a:spLocks/>
          </p:cNvSpPr>
          <p:nvPr/>
        </p:nvSpPr>
        <p:spPr>
          <a:xfrm>
            <a:off x="228600" y="6273490"/>
            <a:ext cx="8686800" cy="584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Private Label and Puffs - Average Base Price Per Volume</a:t>
            </a: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Average Base Price Per Volume increased marginally for Puffs and Private Label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52400" y="76200"/>
            <a:ext cx="2249070" cy="152400"/>
            <a:chOff x="152400" y="76200"/>
            <a:chExt cx="2249070" cy="152400"/>
          </a:xfrm>
        </p:grpSpPr>
        <p:sp>
          <p:nvSpPr>
            <p:cNvPr id="33" name="Rectangle 32"/>
            <p:cNvSpPr/>
            <p:nvPr/>
          </p:nvSpPr>
          <p:spPr>
            <a:xfrm flipH="1">
              <a:off x="152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flipH="1">
              <a:off x="3821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flipH="1">
              <a:off x="6107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flipH="1">
              <a:off x="8393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flipH="1">
              <a:off x="10668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flipH="1">
              <a:off x="224907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flipH="1">
              <a:off x="1295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152400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 flipH="1">
              <a:off x="166497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flipH="1">
              <a:off x="180594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flipH="1">
              <a:off x="194691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 flipH="1">
              <a:off x="2099310" y="10752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00" y="3048000"/>
            <a:ext cx="15621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094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21</a:t>
            </a:fld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6200" y="6273490"/>
            <a:ext cx="8686800" cy="584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Kleenex - Average Base Price Per Unit</a:t>
            </a:r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76400"/>
            <a:ext cx="3581400" cy="464754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Kleenex Average Base Price Per Unit increased marginally both in Grocery and Drug 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52400" y="76200"/>
            <a:ext cx="2249070" cy="152400"/>
            <a:chOff x="152400" y="76200"/>
            <a:chExt cx="2249070" cy="152400"/>
          </a:xfrm>
        </p:grpSpPr>
        <p:sp>
          <p:nvSpPr>
            <p:cNvPr id="33" name="Rectangle 32"/>
            <p:cNvSpPr/>
            <p:nvPr/>
          </p:nvSpPr>
          <p:spPr>
            <a:xfrm flipH="1">
              <a:off x="152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flipH="1">
              <a:off x="3821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flipH="1">
              <a:off x="6107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flipH="1">
              <a:off x="8393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flipH="1">
              <a:off x="10668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flipH="1">
              <a:off x="224907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flipH="1">
              <a:off x="1295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152400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 flipH="1">
              <a:off x="166497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flipH="1">
              <a:off x="180594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flipH="1">
              <a:off x="194691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 flipH="1">
              <a:off x="2099310" y="10752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3048000"/>
            <a:ext cx="15621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94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22</a:t>
            </a:fld>
            <a:endParaRPr lang="en-US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228600" y="6273490"/>
            <a:ext cx="8686800" cy="584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Private Label and Puffs - Average Base Price Per Unit</a:t>
            </a:r>
          </a:p>
        </p:txBody>
      </p:sp>
      <p:pic>
        <p:nvPicPr>
          <p:cNvPr id="29" name="Picture 2" descr="https://lh4.googleusercontent.com/ECfLcBHvRp5mcy1IWNYE_NbVZg5pT8Pg959TWf4Pz6AMCERvGlyqiHZTLF7bhy5-qbHC5GcmDNokWQrLNDV-kqeo2xBeX9NvEYQXyyF5lDC4RKRukF9LMB3txDddpkhmCuftAYp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532" y="2209800"/>
            <a:ext cx="5628738" cy="412022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24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The Average Base Price Per Unit for Private Label decreased marginally in Drug but increased in</a:t>
            </a:r>
            <a:b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</a:br>
            <a:r>
              <a:rPr lang="en-US" dirty="0" smtClean="0">
                <a:solidFill>
                  <a:schemeClr val="accent1"/>
                </a:solidFill>
                <a:latin typeface="Franklin Gothic Demi Cond" panose="020B0706030402020204" pitchFamily="34" charset="0"/>
              </a:rPr>
              <a:t>Grocery</a:t>
            </a:r>
            <a:endParaRPr lang="en-US" dirty="0">
              <a:solidFill>
                <a:schemeClr val="accent1"/>
              </a:solidFill>
              <a:latin typeface="Franklin Gothic Demi Cond" panose="020B070603040202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52400" y="76200"/>
            <a:ext cx="2249070" cy="152400"/>
            <a:chOff x="152400" y="76200"/>
            <a:chExt cx="2249070" cy="152400"/>
          </a:xfrm>
        </p:grpSpPr>
        <p:sp>
          <p:nvSpPr>
            <p:cNvPr id="32" name="Rectangle 31"/>
            <p:cNvSpPr/>
            <p:nvPr/>
          </p:nvSpPr>
          <p:spPr>
            <a:xfrm flipH="1">
              <a:off x="152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flipH="1">
              <a:off x="3821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flipH="1">
              <a:off x="6107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flipH="1">
              <a:off x="8393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flipH="1">
              <a:off x="10668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flipH="1">
              <a:off x="224907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flipH="1">
              <a:off x="1295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flipH="1">
              <a:off x="152400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166497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 flipH="1">
              <a:off x="180594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flipH="1">
              <a:off x="194691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flipH="1">
              <a:off x="2099310" y="10752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276600"/>
            <a:ext cx="15621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88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Everyday Price Elasticities – CPG Rules Of Thumb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6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616613"/>
              </p:ext>
            </p:extLst>
          </p:nvPr>
        </p:nvGraphicFramePr>
        <p:xfrm>
          <a:off x="185066" y="1981200"/>
          <a:ext cx="7277100" cy="3396249"/>
        </p:xfrm>
        <a:graphic>
          <a:graphicData uri="http://schemas.openxmlformats.org/drawingml/2006/table">
            <a:tbl>
              <a:tbl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638550"/>
                <a:gridCol w="3638550"/>
              </a:tblGrid>
              <a:tr h="7362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itchFamily="34" charset="0"/>
                        </a:rPr>
                        <a:t>Magnitude of Elasticity Coefficient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w="25400" h="25400" prst="angle"/>
                      <a:lightRig rig="flood" dir="t"/>
                    </a:cell3D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itchFamily="34" charset="0"/>
                        </a:rPr>
                        <a:t>Rule of Thumb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w="25400" h="25400" prst="angle"/>
                      <a:lightRig rig="flood" dir="t"/>
                    </a:cell3D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</a:tr>
              <a:tr h="5243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Calibri" pitchFamily="34" charset="0"/>
                        </a:rPr>
                        <a:t>&lt; -1.71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Calibri" pitchFamily="34" charset="0"/>
                        </a:rPr>
                        <a:t>Highly Elastic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666699"/>
                    </a:solidFill>
                  </a:tcPr>
                </a:tc>
              </a:tr>
              <a:tr h="5230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itchFamily="34" charset="0"/>
                        </a:rPr>
                        <a:t>-1.21 to -1.70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00804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itchFamily="34" charset="0"/>
                        </a:rPr>
                        <a:t>Elastic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00804B"/>
                    </a:solidFill>
                  </a:tcPr>
                </a:tc>
              </a:tr>
              <a:tr h="5391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itchFamily="34" charset="0"/>
                        </a:rPr>
                        <a:t>-1.00 to -1.20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itchFamily="34" charset="0"/>
                        </a:rPr>
                        <a:t>Moderately Elastic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9900"/>
                    </a:solidFill>
                  </a:tcPr>
                </a:tc>
              </a:tr>
              <a:tr h="5366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itchFamily="34" charset="0"/>
                        </a:rPr>
                        <a:t>-0.51 to -0.99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itchFamily="34" charset="0"/>
                        </a:rPr>
                        <a:t>Inelastic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3366FF"/>
                    </a:solidFill>
                  </a:tcPr>
                </a:tc>
              </a:tr>
              <a:tr h="5366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itchFamily="34" charset="0"/>
                        </a:rPr>
                        <a:t>&gt; -0.50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itchFamily="34" charset="0"/>
                        </a:rPr>
                        <a:t>Highly Inelastic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sp>
        <p:nvSpPr>
          <p:cNvPr id="8" name="Up Arrow 7"/>
          <p:cNvSpPr/>
          <p:nvPr/>
        </p:nvSpPr>
        <p:spPr>
          <a:xfrm>
            <a:off x="7821007" y="1937751"/>
            <a:ext cx="1170593" cy="3786774"/>
          </a:xfrm>
          <a:prstGeom prst="upArrow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6650250" y="3796311"/>
            <a:ext cx="35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Sensitivity to Change in Everyday Price </a:t>
            </a:r>
            <a:endParaRPr lang="en-US" sz="1400" b="1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381000" y="5791200"/>
            <a:ext cx="7315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+mj-lt"/>
                <a:cs typeface="Calibri" pitchFamily="34" charset="0"/>
              </a:rPr>
              <a:t>Price 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cs typeface="Calibri" pitchFamily="34" charset="0"/>
              </a:rPr>
              <a:t>elasticity quantifies 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Calibri" pitchFamily="34" charset="0"/>
              </a:rPr>
              <a:t>t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cs typeface="Calibri" pitchFamily="34" charset="0"/>
              </a:rPr>
              <a:t>he 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Calibri" pitchFamily="34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cs typeface="Calibri" pitchFamily="34" charset="0"/>
              </a:rPr>
              <a:t>mpact 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Calibri" pitchFamily="34" charset="0"/>
              </a:rPr>
              <a:t>o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cs typeface="Calibri" pitchFamily="34" charset="0"/>
              </a:rPr>
              <a:t>f 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Calibri" pitchFamily="34" charset="0"/>
              </a:rPr>
              <a:t>p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cs typeface="Calibri" pitchFamily="34" charset="0"/>
              </a:rPr>
              <a:t>rice change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Calibri" pitchFamily="34" charset="0"/>
              </a:rPr>
              <a:t>, 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cs typeface="Calibri" pitchFamily="34" charset="0"/>
              </a:rPr>
              <a:t>and can be leveraged to manage pricing and profit risk associated with price changes.</a:t>
            </a:r>
            <a:endParaRPr lang="en-US" sz="1600" dirty="0">
              <a:solidFill>
                <a:srgbClr val="000000"/>
              </a:solidFill>
              <a:latin typeface="+mj-lt"/>
              <a:cs typeface="Calibri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52400" y="76200"/>
            <a:ext cx="2249070" cy="152400"/>
            <a:chOff x="152400" y="76200"/>
            <a:chExt cx="2249070" cy="152400"/>
          </a:xfrm>
        </p:grpSpPr>
        <p:sp>
          <p:nvSpPr>
            <p:cNvPr id="25" name="Rectangle 24"/>
            <p:cNvSpPr/>
            <p:nvPr/>
          </p:nvSpPr>
          <p:spPr>
            <a:xfrm flipH="1">
              <a:off x="152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3821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flipH="1">
              <a:off x="6107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 flipH="1">
              <a:off x="8393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flipH="1">
              <a:off x="10668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flipH="1">
              <a:off x="224907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flipH="1">
              <a:off x="1295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flipH="1">
              <a:off x="152400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flipH="1">
              <a:off x="166497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flipH="1">
              <a:off x="180594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flipH="1">
              <a:off x="194691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flipH="1">
              <a:off x="2099310" y="10752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744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Price Sensitivity: Putting </a:t>
            </a:r>
            <a:r>
              <a:rPr lang="en-US" sz="3600" dirty="0" smtClean="0">
                <a:solidFill>
                  <a:schemeClr val="accent1"/>
                </a:solidFill>
                <a:latin typeface="Franklin Gothic Demi Cond" panose="020B0706030402020204" pitchFamily="34" charset="0"/>
              </a:rPr>
              <a:t>Facial Tissues </a:t>
            </a:r>
            <a:r>
              <a:rPr lang="en-US" sz="36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Price Response Into Perspective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24</a:t>
            </a:fld>
            <a:endParaRPr lang="en-US"/>
          </a:p>
        </p:txBody>
      </p:sp>
      <p:grpSp>
        <p:nvGrpSpPr>
          <p:cNvPr id="16" name="Group 4"/>
          <p:cNvGrpSpPr>
            <a:grpSpLocks/>
          </p:cNvGrpSpPr>
          <p:nvPr/>
        </p:nvGrpSpPr>
        <p:grpSpPr bwMode="auto">
          <a:xfrm>
            <a:off x="330200" y="2898775"/>
            <a:ext cx="8432800" cy="1219200"/>
            <a:chOff x="224" y="1104"/>
            <a:chExt cx="5312" cy="768"/>
          </a:xfrm>
        </p:grpSpPr>
        <p:grpSp>
          <p:nvGrpSpPr>
            <p:cNvPr id="17" name="Group 5"/>
            <p:cNvGrpSpPr>
              <a:grpSpLocks/>
            </p:cNvGrpSpPr>
            <p:nvPr/>
          </p:nvGrpSpPr>
          <p:grpSpPr bwMode="auto">
            <a:xfrm>
              <a:off x="224" y="1104"/>
              <a:ext cx="5312" cy="768"/>
              <a:chOff x="296" y="2208"/>
              <a:chExt cx="5312" cy="768"/>
            </a:xfrm>
          </p:grpSpPr>
          <p:sp>
            <p:nvSpPr>
              <p:cNvPr id="22" name="AutoShape 6"/>
              <p:cNvSpPr>
                <a:spLocks noChangeArrowheads="1"/>
              </p:cNvSpPr>
              <p:nvPr/>
            </p:nvSpPr>
            <p:spPr bwMode="auto">
              <a:xfrm rot="10800000">
                <a:off x="296" y="2208"/>
                <a:ext cx="1288" cy="768"/>
              </a:xfrm>
              <a:prstGeom prst="rightArrow">
                <a:avLst>
                  <a:gd name="adj1" fmla="val 50000"/>
                  <a:gd name="adj2" fmla="val 41927"/>
                </a:avLst>
              </a:prstGeom>
              <a:solidFill>
                <a:srgbClr val="666699"/>
              </a:solidFill>
              <a:ln w="28575">
                <a:solidFill>
                  <a:sysClr val="window" lastClr="FFFF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B8D8E"/>
                </a:outerShdw>
              </a:effectLst>
            </p:spPr>
            <p:txBody>
              <a:bodyPr rot="10800000" wrap="none" anchor="ctr"/>
              <a:lstStyle/>
              <a:p>
                <a:pPr marL="0" marR="0" lvl="0" indent="0" algn="ctr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cs typeface="Calibri" pitchFamily="34" charset="0"/>
                  </a:rPr>
                  <a:t>Highly Elastic</a:t>
                </a:r>
              </a:p>
            </p:txBody>
          </p:sp>
          <p:sp>
            <p:nvSpPr>
              <p:cNvPr id="23" name="Rectangle 7"/>
              <p:cNvSpPr>
                <a:spLocks noChangeArrowheads="1"/>
              </p:cNvSpPr>
              <p:nvPr/>
            </p:nvSpPr>
            <p:spPr bwMode="auto">
              <a:xfrm>
                <a:off x="1576" y="2400"/>
                <a:ext cx="984" cy="384"/>
              </a:xfrm>
              <a:prstGeom prst="rect">
                <a:avLst/>
              </a:prstGeom>
              <a:solidFill>
                <a:srgbClr val="00804B"/>
              </a:solidFill>
              <a:ln w="28575">
                <a:solidFill>
                  <a:sysClr val="window" lastClr="FFFF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B8D8E"/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cs typeface="Calibri" pitchFamily="34" charset="0"/>
                  </a:rPr>
                  <a:t>Elastic</a:t>
                </a:r>
              </a:p>
            </p:txBody>
          </p:sp>
          <p:sp>
            <p:nvSpPr>
              <p:cNvPr id="24" name="Rectangle 8"/>
              <p:cNvSpPr>
                <a:spLocks noChangeArrowheads="1"/>
              </p:cNvSpPr>
              <p:nvPr/>
            </p:nvSpPr>
            <p:spPr bwMode="auto">
              <a:xfrm>
                <a:off x="2560" y="2400"/>
                <a:ext cx="776" cy="384"/>
              </a:xfrm>
              <a:prstGeom prst="rect">
                <a:avLst/>
              </a:prstGeom>
              <a:solidFill>
                <a:srgbClr val="FF9900"/>
              </a:solidFill>
              <a:ln w="28575">
                <a:solidFill>
                  <a:sysClr val="window" lastClr="FFFF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B8D8E"/>
                </a:outerShdw>
              </a:effectLst>
            </p:spPr>
            <p:txBody>
              <a:bodyPr anchor="ctr"/>
              <a:lstStyle/>
              <a:p>
                <a:pPr marL="0" marR="0" lvl="0" indent="0" algn="ctr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cs typeface="Calibri" pitchFamily="34" charset="0"/>
                  </a:rPr>
                  <a:t>Moderately Elastic</a:t>
                </a:r>
              </a:p>
            </p:txBody>
          </p:sp>
          <p:sp>
            <p:nvSpPr>
              <p:cNvPr id="25" name="Rectangle 9"/>
              <p:cNvSpPr>
                <a:spLocks noChangeArrowheads="1"/>
              </p:cNvSpPr>
              <p:nvPr/>
            </p:nvSpPr>
            <p:spPr bwMode="auto">
              <a:xfrm>
                <a:off x="3336" y="2400"/>
                <a:ext cx="984" cy="384"/>
              </a:xfrm>
              <a:prstGeom prst="rect">
                <a:avLst/>
              </a:prstGeom>
              <a:solidFill>
                <a:srgbClr val="3366FF"/>
              </a:solidFill>
              <a:ln w="28575">
                <a:solidFill>
                  <a:sysClr val="window" lastClr="FFFF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B8D8E"/>
                </a:outerShdw>
              </a:effectLst>
            </p:spPr>
            <p:txBody>
              <a:bodyPr anchor="ctr"/>
              <a:lstStyle/>
              <a:p>
                <a:pPr marL="0" marR="0" lvl="0" indent="0" algn="ctr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cs typeface="Calibri" pitchFamily="34" charset="0"/>
                  </a:rPr>
                  <a:t>Inelastic</a:t>
                </a:r>
              </a:p>
            </p:txBody>
          </p:sp>
          <p:sp>
            <p:nvSpPr>
              <p:cNvPr id="26" name="AutoShape 10"/>
              <p:cNvSpPr>
                <a:spLocks noChangeArrowheads="1"/>
              </p:cNvSpPr>
              <p:nvPr/>
            </p:nvSpPr>
            <p:spPr bwMode="auto">
              <a:xfrm>
                <a:off x="4320" y="2208"/>
                <a:ext cx="1288" cy="768"/>
              </a:xfrm>
              <a:prstGeom prst="rightArrow">
                <a:avLst>
                  <a:gd name="adj1" fmla="val 50000"/>
                  <a:gd name="adj2" fmla="val 41927"/>
                </a:avLst>
              </a:prstGeom>
              <a:solidFill>
                <a:srgbClr val="CC0000"/>
              </a:solidFill>
              <a:ln w="28575">
                <a:solidFill>
                  <a:sysClr val="window" lastClr="FFFF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B8D8E"/>
                </a:outerShdw>
              </a:effectLst>
            </p:spPr>
            <p:txBody>
              <a:bodyPr anchor="ctr"/>
              <a:lstStyle/>
              <a:p>
                <a:pPr marL="0" marR="0" lvl="0" indent="0" algn="ctr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cs typeface="Calibri" pitchFamily="34" charset="0"/>
                  </a:rPr>
                  <a:t>Highly Inelastic</a:t>
                </a:r>
              </a:p>
            </p:txBody>
          </p:sp>
        </p:grp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1248" y="1104"/>
              <a:ext cx="50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-1.7</a:t>
              </a: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2232" y="1104"/>
              <a:ext cx="50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-1.2</a:t>
              </a: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3008" y="1104"/>
              <a:ext cx="50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-1.0</a:t>
              </a: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3992" y="1104"/>
              <a:ext cx="50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-0.5</a:t>
              </a:r>
            </a:p>
          </p:txBody>
        </p:sp>
      </p:grpSp>
      <p:sp>
        <p:nvSpPr>
          <p:cNvPr id="28" name="Text Box 10"/>
          <p:cNvSpPr txBox="1">
            <a:spLocks noChangeArrowheads="1"/>
          </p:cNvSpPr>
          <p:nvPr/>
        </p:nvSpPr>
        <p:spPr bwMode="gray">
          <a:xfrm rot="5400000">
            <a:off x="7648654" y="3488214"/>
            <a:ext cx="26213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Price Inelastic/Insensitive</a:t>
            </a: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gray">
          <a:xfrm rot="-5400000">
            <a:off x="-939873" y="3454678"/>
            <a:ext cx="22670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Price Elastic/Sensitive</a:t>
            </a:r>
          </a:p>
        </p:txBody>
      </p:sp>
      <p:sp>
        <p:nvSpPr>
          <p:cNvPr id="31" name="Line 44"/>
          <p:cNvSpPr>
            <a:spLocks noChangeShapeType="1"/>
          </p:cNvSpPr>
          <p:nvPr/>
        </p:nvSpPr>
        <p:spPr bwMode="auto">
          <a:xfrm flipV="1">
            <a:off x="80772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2000" dirty="0"/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gray">
          <a:xfrm>
            <a:off x="7620000" y="4419600"/>
            <a:ext cx="9144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Men’s Fragrances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-0.3</a:t>
            </a:r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 flipV="1">
            <a:off x="7391400" y="3835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2000" dirty="0"/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gray">
          <a:xfrm>
            <a:off x="6934200" y="4419600"/>
            <a:ext cx="914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Super  Premium Alcohol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-</a:t>
            </a: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0.40</a:t>
            </a:r>
          </a:p>
        </p:txBody>
      </p:sp>
      <p:sp>
        <p:nvSpPr>
          <p:cNvPr id="37" name="Line 43"/>
          <p:cNvSpPr>
            <a:spLocks noChangeShapeType="1"/>
          </p:cNvSpPr>
          <p:nvPr/>
        </p:nvSpPr>
        <p:spPr bwMode="auto">
          <a:xfrm flipV="1">
            <a:off x="6718300" y="3835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2000" dirty="0"/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gray">
          <a:xfrm>
            <a:off x="6324600" y="4419600"/>
            <a:ext cx="9144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Breath Mints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-0.50</a:t>
            </a:r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 flipV="1">
            <a:off x="6324600" y="38131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2000" dirty="0"/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gray">
          <a:xfrm>
            <a:off x="5867400" y="4419600"/>
            <a:ext cx="914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Adult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Tooth Brushes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-0.61</a:t>
            </a:r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 flipV="1">
            <a:off x="59436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2000" dirty="0"/>
          </a:p>
        </p:txBody>
      </p:sp>
      <p:sp>
        <p:nvSpPr>
          <p:cNvPr id="43" name="Text Box 30"/>
          <p:cNvSpPr txBox="1">
            <a:spLocks noChangeArrowheads="1"/>
          </p:cNvSpPr>
          <p:nvPr/>
        </p:nvSpPr>
        <p:spPr bwMode="gray">
          <a:xfrm>
            <a:off x="5410200" y="4452119"/>
            <a:ext cx="7620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Premium Skin Care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-0.75</a:t>
            </a:r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 flipV="1">
            <a:off x="45720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2000" dirty="0"/>
          </a:p>
        </p:txBody>
      </p:sp>
      <p:sp>
        <p:nvSpPr>
          <p:cNvPr id="46" name="Text Box 36"/>
          <p:cNvSpPr txBox="1">
            <a:spLocks noChangeArrowheads="1"/>
          </p:cNvSpPr>
          <p:nvPr/>
        </p:nvSpPr>
        <p:spPr bwMode="gray">
          <a:xfrm>
            <a:off x="4191000" y="4403725"/>
            <a:ext cx="914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Gum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-1.10</a:t>
            </a:r>
          </a:p>
        </p:txBody>
      </p:sp>
      <p:sp>
        <p:nvSpPr>
          <p:cNvPr id="47" name="Line 48"/>
          <p:cNvSpPr>
            <a:spLocks noChangeShapeType="1"/>
          </p:cNvSpPr>
          <p:nvPr/>
        </p:nvSpPr>
        <p:spPr bwMode="auto">
          <a:xfrm flipV="1">
            <a:off x="40386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2000" dirty="0"/>
          </a:p>
        </p:txBody>
      </p:sp>
      <p:sp>
        <p:nvSpPr>
          <p:cNvPr id="49" name="Text Box 47"/>
          <p:cNvSpPr txBox="1">
            <a:spLocks noChangeArrowheads="1"/>
          </p:cNvSpPr>
          <p:nvPr/>
        </p:nvSpPr>
        <p:spPr bwMode="gray">
          <a:xfrm>
            <a:off x="3581400" y="4391561"/>
            <a:ext cx="9144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Specialty 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Sports </a:t>
            </a:r>
            <a:endParaRPr lang="en-US" sz="11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Drink</a:t>
            </a:r>
            <a:endParaRPr lang="en-US" sz="11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-1.18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Premium Chocolate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-1.20</a:t>
            </a:r>
          </a:p>
        </p:txBody>
      </p:sp>
      <p:sp>
        <p:nvSpPr>
          <p:cNvPr id="50" name="Line 38"/>
          <p:cNvSpPr>
            <a:spLocks noChangeShapeType="1"/>
          </p:cNvSpPr>
          <p:nvPr/>
        </p:nvSpPr>
        <p:spPr bwMode="auto">
          <a:xfrm flipV="1">
            <a:off x="34290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2000" dirty="0"/>
          </a:p>
        </p:txBody>
      </p:sp>
      <p:sp>
        <p:nvSpPr>
          <p:cNvPr id="51" name="Text Box 27"/>
          <p:cNvSpPr txBox="1">
            <a:spLocks noChangeArrowheads="1"/>
          </p:cNvSpPr>
          <p:nvPr/>
        </p:nvSpPr>
        <p:spPr bwMode="gray">
          <a:xfrm>
            <a:off x="2514600" y="4388822"/>
            <a:ext cx="126796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Premium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Ice Cream Bars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-</a:t>
            </a:r>
            <a:r>
              <a:rPr lang="en-US" sz="11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1.30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US" sz="11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Chocolate/Candy/Gum</a:t>
            </a:r>
            <a:endParaRPr lang="en-US" sz="11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-1.39</a:t>
            </a:r>
            <a:endParaRPr lang="en-US" sz="11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US" sz="11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Line 37"/>
          <p:cNvSpPr>
            <a:spLocks noChangeShapeType="1"/>
          </p:cNvSpPr>
          <p:nvPr/>
        </p:nvSpPr>
        <p:spPr bwMode="auto">
          <a:xfrm flipV="1">
            <a:off x="11430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2000" dirty="0"/>
          </a:p>
        </p:txBody>
      </p:sp>
      <p:sp>
        <p:nvSpPr>
          <p:cNvPr id="54" name="Text Box 34"/>
          <p:cNvSpPr txBox="1">
            <a:spLocks noChangeArrowheads="1"/>
          </p:cNvSpPr>
          <p:nvPr/>
        </p:nvSpPr>
        <p:spPr bwMode="gray">
          <a:xfrm>
            <a:off x="762000" y="4429125"/>
            <a:ext cx="7620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Imported 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Beer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-2.2</a:t>
            </a:r>
          </a:p>
        </p:txBody>
      </p:sp>
      <p:sp>
        <p:nvSpPr>
          <p:cNvPr id="55" name="Line 46"/>
          <p:cNvSpPr>
            <a:spLocks noChangeShapeType="1"/>
          </p:cNvSpPr>
          <p:nvPr/>
        </p:nvSpPr>
        <p:spPr bwMode="auto">
          <a:xfrm>
            <a:off x="3352800" y="2670048"/>
            <a:ext cx="0" cy="530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7" name="Text Box 29"/>
          <p:cNvSpPr txBox="1">
            <a:spLocks noChangeArrowheads="1"/>
          </p:cNvSpPr>
          <p:nvPr/>
        </p:nvSpPr>
        <p:spPr bwMode="gray">
          <a:xfrm>
            <a:off x="3124200" y="2036802"/>
            <a:ext cx="914400" cy="600164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Puffs</a:t>
            </a:r>
            <a:endParaRPr lang="en-US" sz="1100" b="1" dirty="0">
              <a:solidFill>
                <a:schemeClr val="accent2">
                  <a:lumMod val="75000"/>
                </a:schemeClr>
              </a:solidFill>
              <a:cs typeface="Arial" charset="0"/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Grocery</a:t>
            </a:r>
            <a:endParaRPr lang="en-US" sz="1100" b="1" dirty="0">
              <a:solidFill>
                <a:schemeClr val="accent2">
                  <a:lumMod val="75000"/>
                </a:schemeClr>
              </a:solidFill>
              <a:cs typeface="Arial" charset="0"/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-1.46</a:t>
            </a:r>
            <a:endParaRPr lang="en-US" sz="1100" b="1" dirty="0">
              <a:solidFill>
                <a:schemeClr val="accent2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58" name="Line 46"/>
          <p:cNvSpPr>
            <a:spLocks noChangeShapeType="1"/>
          </p:cNvSpPr>
          <p:nvPr/>
        </p:nvSpPr>
        <p:spPr bwMode="auto">
          <a:xfrm>
            <a:off x="2667000" y="2667000"/>
            <a:ext cx="0" cy="530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9" name="Text Box 29"/>
          <p:cNvSpPr txBox="1">
            <a:spLocks noChangeArrowheads="1"/>
          </p:cNvSpPr>
          <p:nvPr/>
        </p:nvSpPr>
        <p:spPr bwMode="gray">
          <a:xfrm>
            <a:off x="2057400" y="2036802"/>
            <a:ext cx="914400" cy="600164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Kleenex</a:t>
            </a:r>
            <a:endParaRPr lang="en-US" sz="1100" b="1" dirty="0">
              <a:solidFill>
                <a:schemeClr val="accent2">
                  <a:lumMod val="75000"/>
                </a:schemeClr>
              </a:solidFill>
              <a:cs typeface="Arial" charset="0"/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Grocery</a:t>
            </a:r>
            <a:endParaRPr lang="en-US" sz="1100" b="1" dirty="0">
              <a:solidFill>
                <a:schemeClr val="accent2">
                  <a:lumMod val="75000"/>
                </a:schemeClr>
              </a:solidFill>
              <a:cs typeface="Arial" charset="0"/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-1.65</a:t>
            </a:r>
            <a:endParaRPr lang="en-US" sz="1100" b="1" dirty="0">
              <a:solidFill>
                <a:schemeClr val="accent2">
                  <a:lumMod val="75000"/>
                </a:schemeClr>
              </a:solidFill>
              <a:cs typeface="Arial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52400" y="76200"/>
            <a:ext cx="2249070" cy="152400"/>
            <a:chOff x="152400" y="76200"/>
            <a:chExt cx="2249070" cy="152400"/>
          </a:xfrm>
        </p:grpSpPr>
        <p:sp>
          <p:nvSpPr>
            <p:cNvPr id="69" name="Rectangle 68"/>
            <p:cNvSpPr/>
            <p:nvPr/>
          </p:nvSpPr>
          <p:spPr>
            <a:xfrm flipH="1">
              <a:off x="152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 flipH="1">
              <a:off x="3821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 flipH="1">
              <a:off x="6107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 flipH="1">
              <a:off x="8393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10668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224907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flipH="1">
              <a:off x="1295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 flipH="1">
              <a:off x="152400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flipH="1">
              <a:off x="166497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 flipH="1">
              <a:off x="180594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 flipH="1">
              <a:off x="194691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 flipH="1">
              <a:off x="2099310" y="10752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399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763000" cy="104775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Responsiveness to Base </a:t>
            </a:r>
            <a:r>
              <a:rPr lang="en-US" sz="3600" dirty="0" smtClean="0">
                <a:solidFill>
                  <a:schemeClr val="accent1"/>
                </a:solidFill>
                <a:latin typeface="Franklin Gothic Demi Cond" panose="020B0706030402020204" pitchFamily="34" charset="0"/>
              </a:rPr>
              <a:t>&amp; Promo </a:t>
            </a:r>
            <a:r>
              <a:rPr lang="en-US" sz="36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Price </a:t>
            </a:r>
            <a:r>
              <a:rPr lang="en-US" sz="3600" dirty="0" smtClean="0">
                <a:solidFill>
                  <a:schemeClr val="accent1"/>
                </a:solidFill>
                <a:latin typeface="Franklin Gothic Demi Cond" panose="020B0706030402020204" pitchFamily="34" charset="0"/>
              </a:rPr>
              <a:t>Changes </a:t>
            </a:r>
            <a:r>
              <a:rPr lang="en-US" sz="36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Can Be Leveraged to Set Pricing Strategy for the Portfolio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25</a:t>
            </a:fld>
            <a:endParaRPr lang="en-US"/>
          </a:p>
        </p:txBody>
      </p:sp>
      <p:cxnSp>
        <p:nvCxnSpPr>
          <p:cNvPr id="5" name="Straight Connector 6"/>
          <p:cNvCxnSpPr>
            <a:cxnSpLocks noChangeShapeType="1"/>
          </p:cNvCxnSpPr>
          <p:nvPr/>
        </p:nvCxnSpPr>
        <p:spPr bwMode="auto">
          <a:xfrm>
            <a:off x="1477963" y="4184651"/>
            <a:ext cx="5894388" cy="15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" name="Straight Connector 3"/>
          <p:cNvCxnSpPr>
            <a:cxnSpLocks noChangeShapeType="1"/>
          </p:cNvCxnSpPr>
          <p:nvPr/>
        </p:nvCxnSpPr>
        <p:spPr bwMode="auto">
          <a:xfrm rot="5400000">
            <a:off x="2399507" y="4287044"/>
            <a:ext cx="4065588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" name="TextBox 22"/>
          <p:cNvSpPr txBox="1">
            <a:spLocks noChangeArrowheads="1"/>
          </p:cNvSpPr>
          <p:nvPr/>
        </p:nvSpPr>
        <p:spPr bwMode="auto">
          <a:xfrm>
            <a:off x="8153400" y="3871090"/>
            <a:ext cx="99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Base Price Elasticity</a:t>
            </a:r>
            <a:endParaRPr lang="en-US" sz="12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1144137" y="6561138"/>
            <a:ext cx="2665863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More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Responsive to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cs typeface="Calibri" pitchFamily="34" charset="0"/>
              </a:rPr>
              <a:t>Base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Price </a:t>
            </a:r>
            <a:endParaRPr lang="en-US" sz="1200" b="1" dirty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</p:txBody>
      </p:sp>
      <p:cxnSp>
        <p:nvCxnSpPr>
          <p:cNvPr id="11" name="Straight Arrow Connector 12"/>
          <p:cNvCxnSpPr>
            <a:cxnSpLocks noChangeShapeType="1"/>
          </p:cNvCxnSpPr>
          <p:nvPr/>
        </p:nvCxnSpPr>
        <p:spPr bwMode="auto">
          <a:xfrm>
            <a:off x="3875171" y="6733322"/>
            <a:ext cx="1039813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" name="Straight Arrow Connector 10"/>
          <p:cNvCxnSpPr>
            <a:cxnSpLocks noChangeShapeType="1"/>
          </p:cNvCxnSpPr>
          <p:nvPr/>
        </p:nvCxnSpPr>
        <p:spPr bwMode="auto">
          <a:xfrm>
            <a:off x="413749" y="3970338"/>
            <a:ext cx="0" cy="7559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" name="TextBox 23"/>
          <p:cNvSpPr txBox="1">
            <a:spLocks noChangeArrowheads="1"/>
          </p:cNvSpPr>
          <p:nvPr/>
        </p:nvSpPr>
        <p:spPr bwMode="auto">
          <a:xfrm>
            <a:off x="3859213" y="1726040"/>
            <a:ext cx="120967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50" b="1" dirty="0"/>
              <a:t>Promo Price Elasticity</a:t>
            </a:r>
          </a:p>
        </p:txBody>
      </p:sp>
      <p:grpSp>
        <p:nvGrpSpPr>
          <p:cNvPr id="19" name="Group 28"/>
          <p:cNvGrpSpPr>
            <a:grpSpLocks/>
          </p:cNvGrpSpPr>
          <p:nvPr/>
        </p:nvGrpSpPr>
        <p:grpSpPr bwMode="auto">
          <a:xfrm>
            <a:off x="4586288" y="2174706"/>
            <a:ext cx="3706812" cy="1893165"/>
            <a:chOff x="4674526" y="1574802"/>
            <a:chExt cx="3707474" cy="1613889"/>
          </a:xfrm>
        </p:grpSpPr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4674526" y="2008008"/>
              <a:ext cx="3707474" cy="1180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Calibri" pitchFamily="34" charset="0"/>
                </a:rPr>
                <a:t>Low Base/Low Promo Responsiveness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Calibri" pitchFamily="34" charset="0"/>
                </a:rPr>
              </a:b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 pitchFamily="34" charset="0"/>
              </a:endParaRPr>
            </a:p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Calibri" pitchFamily="34" charset="0"/>
                </a:rPr>
                <a:t> Cover COGS Inflation With Base Price Increases</a:t>
              </a:r>
            </a:p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Calibri" pitchFamily="34" charset="0"/>
                </a:rPr>
                <a:t> Limited Opportunity to Protect Volume Due to Poor Promo Response</a:t>
              </a:r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5498585" y="1574802"/>
              <a:ext cx="1791020" cy="3410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uLnTx/>
                  <a:uFillTx/>
                  <a:latin typeface="+mj-lt"/>
                  <a:cs typeface="Calibri" pitchFamily="34" charset="0"/>
                </a:rPr>
                <a:t>Price Protect</a:t>
              </a:r>
            </a:p>
          </p:txBody>
        </p:sp>
      </p:grpSp>
      <p:grpSp>
        <p:nvGrpSpPr>
          <p:cNvPr id="25" name="Group 27"/>
          <p:cNvGrpSpPr>
            <a:grpSpLocks/>
          </p:cNvGrpSpPr>
          <p:nvPr/>
        </p:nvGrpSpPr>
        <p:grpSpPr bwMode="auto">
          <a:xfrm>
            <a:off x="914400" y="2162176"/>
            <a:ext cx="3671888" cy="1897757"/>
            <a:chOff x="879475" y="1585687"/>
            <a:chExt cx="3671888" cy="1744800"/>
          </a:xfrm>
        </p:grpSpPr>
        <p:sp>
          <p:nvSpPr>
            <p:cNvPr id="26" name="TextBox 18"/>
            <p:cNvSpPr txBox="1">
              <a:spLocks noChangeArrowheads="1"/>
            </p:cNvSpPr>
            <p:nvPr/>
          </p:nvSpPr>
          <p:spPr bwMode="auto">
            <a:xfrm>
              <a:off x="879475" y="2057121"/>
              <a:ext cx="3671888" cy="1273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itchFamily="34" charset="0"/>
                </a:rPr>
                <a:t>High Base/Low Promo Responsiveness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itchFamily="34" charset="0"/>
                </a:rPr>
              </a:b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Calibri" pitchFamily="34" charset="0"/>
              </a:endParaRPr>
            </a:p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Calibri" pitchFamily="34" charset="0"/>
                </a:rPr>
                <a:t> Worst Position During Periods of COGS Inflation</a:t>
              </a:r>
            </a:p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Calibri" pitchFamily="34" charset="0"/>
                </a:rPr>
                <a:t> Drive Volume Growth Through EDLP During Periods of COGS Relief</a:t>
              </a:r>
            </a:p>
          </p:txBody>
        </p:sp>
        <p:sp>
          <p:nvSpPr>
            <p:cNvPr id="27" name="Text Box 8"/>
            <p:cNvSpPr txBox="1">
              <a:spLocks noChangeArrowheads="1"/>
            </p:cNvSpPr>
            <p:nvPr/>
          </p:nvSpPr>
          <p:spPr bwMode="auto">
            <a:xfrm>
              <a:off x="1412875" y="1585687"/>
              <a:ext cx="2438400" cy="3678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66A1"/>
                  </a:solidFill>
                  <a:uLnTx/>
                  <a:uFillTx/>
                  <a:latin typeface="+mj-lt"/>
                  <a:cs typeface="Calibri" pitchFamily="34" charset="0"/>
                </a:rPr>
                <a:t>Promoted Depth</a:t>
              </a:r>
            </a:p>
          </p:txBody>
        </p:sp>
      </p:grp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4545013" y="4259262"/>
            <a:ext cx="3505200" cy="2136776"/>
          </a:xfrm>
          <a:prstGeom prst="rect">
            <a:avLst/>
          </a:prstGeom>
          <a:solidFill>
            <a:srgbClr val="FFFF99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marL="228600" indent="-228600" algn="ctr" defTabSz="457200" fontAlgn="base">
              <a:spcBef>
                <a:spcPct val="50000"/>
              </a:spcBef>
              <a:spcAft>
                <a:spcPct val="0"/>
              </a:spcAft>
              <a:buClr>
                <a:srgbClr val="C00D0C"/>
              </a:buClr>
              <a:buSzPct val="75000"/>
              <a:buFont typeface="Wingdings 3" pitchFamily="18" charset="2"/>
              <a:buNone/>
            </a:pPr>
            <a:endParaRPr lang="en-US" b="1" dirty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5383213" y="4398963"/>
            <a:ext cx="1879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uLnTx/>
                <a:uFillTx/>
                <a:latin typeface="+mj-lt"/>
                <a:cs typeface="Calibri" pitchFamily="34" charset="0"/>
              </a:rPr>
              <a:t>Drive Margin</a:t>
            </a:r>
          </a:p>
        </p:txBody>
      </p:sp>
      <p:sp>
        <p:nvSpPr>
          <p:cNvPr id="33" name="TextBox 14"/>
          <p:cNvSpPr txBox="1">
            <a:spLocks noChangeArrowheads="1"/>
          </p:cNvSpPr>
          <p:nvPr/>
        </p:nvSpPr>
        <p:spPr bwMode="auto">
          <a:xfrm>
            <a:off x="4468813" y="4900633"/>
            <a:ext cx="3671887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cs typeface="Calibri" pitchFamily="34" charset="0"/>
              </a:rPr>
              <a:t>Low </a:t>
            </a:r>
            <a:r>
              <a:rPr lang="en-US" sz="1600" b="1" dirty="0" smtClean="0">
                <a:solidFill>
                  <a:srgbClr val="000000"/>
                </a:solidFill>
                <a:cs typeface="Calibri" pitchFamily="34" charset="0"/>
              </a:rPr>
              <a:t>Base/High </a:t>
            </a:r>
            <a:r>
              <a:rPr lang="en-US" sz="1600" b="1" dirty="0">
                <a:solidFill>
                  <a:srgbClr val="000000"/>
                </a:solidFill>
                <a:cs typeface="Calibri" pitchFamily="34" charset="0"/>
              </a:rPr>
              <a:t>Promo </a:t>
            </a:r>
            <a:r>
              <a:rPr lang="en-US" sz="1600" b="1" dirty="0" smtClean="0">
                <a:solidFill>
                  <a:srgbClr val="000000"/>
                </a:solidFill>
                <a:cs typeface="Calibri" pitchFamily="34" charset="0"/>
              </a:rPr>
              <a:t>Responsiveness</a:t>
            </a:r>
            <a:r>
              <a:rPr lang="en-US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</a:br>
            <a:endParaRPr lang="en-US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cs typeface="Calibri" pitchFamily="34" charset="0"/>
              </a:rPr>
              <a:t> Cover </a:t>
            </a:r>
            <a:r>
              <a:rPr lang="en-US" sz="1200" dirty="0">
                <a:solidFill>
                  <a:srgbClr val="000000"/>
                </a:solidFill>
                <a:cs typeface="Calibri" pitchFamily="34" charset="0"/>
              </a:rPr>
              <a:t>COGS Inflation With </a:t>
            </a:r>
            <a:r>
              <a:rPr lang="en-US" sz="1200" dirty="0" smtClean="0">
                <a:solidFill>
                  <a:srgbClr val="000000"/>
                </a:solidFill>
                <a:cs typeface="Calibri" pitchFamily="34" charset="0"/>
              </a:rPr>
              <a:t>Base </a:t>
            </a:r>
            <a:r>
              <a:rPr lang="en-US" sz="1200" dirty="0">
                <a:solidFill>
                  <a:srgbClr val="000000"/>
                </a:solidFill>
                <a:cs typeface="Calibri" pitchFamily="34" charset="0"/>
              </a:rPr>
              <a:t>Price Increases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cs typeface="Calibri" pitchFamily="34" charset="0"/>
              </a:rPr>
              <a:t> Protect </a:t>
            </a:r>
            <a:r>
              <a:rPr lang="en-US" sz="1200" dirty="0">
                <a:solidFill>
                  <a:srgbClr val="000000"/>
                </a:solidFill>
                <a:cs typeface="Calibri" pitchFamily="34" charset="0"/>
              </a:rPr>
              <a:t>Volume Through Incremental Promotion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cs typeface="Calibri" pitchFamily="34" charset="0"/>
              </a:rPr>
              <a:t> Don’t </a:t>
            </a:r>
            <a:r>
              <a:rPr lang="en-US" sz="1200" dirty="0">
                <a:solidFill>
                  <a:srgbClr val="000000"/>
                </a:solidFill>
                <a:cs typeface="Calibri" pitchFamily="34" charset="0"/>
              </a:rPr>
              <a:t>Reduce </a:t>
            </a:r>
            <a:r>
              <a:rPr lang="en-US" sz="1200" dirty="0" smtClean="0">
                <a:solidFill>
                  <a:srgbClr val="000000"/>
                </a:solidFill>
                <a:cs typeface="Calibri" pitchFamily="34" charset="0"/>
              </a:rPr>
              <a:t>Base </a:t>
            </a:r>
            <a:r>
              <a:rPr lang="en-US" sz="1200" dirty="0">
                <a:solidFill>
                  <a:srgbClr val="000000"/>
                </a:solidFill>
                <a:cs typeface="Calibri" pitchFamily="34" charset="0"/>
              </a:rPr>
              <a:t>Price to Drive Volume</a:t>
            </a:r>
          </a:p>
        </p:txBody>
      </p:sp>
      <p:grpSp>
        <p:nvGrpSpPr>
          <p:cNvPr id="37" name="Group 29"/>
          <p:cNvGrpSpPr>
            <a:grpSpLocks/>
          </p:cNvGrpSpPr>
          <p:nvPr/>
        </p:nvGrpSpPr>
        <p:grpSpPr bwMode="auto">
          <a:xfrm>
            <a:off x="914400" y="4379001"/>
            <a:ext cx="3706813" cy="2017038"/>
            <a:chOff x="967713" y="3690258"/>
            <a:chExt cx="3706813" cy="2198275"/>
          </a:xfrm>
        </p:grpSpPr>
        <p:sp>
          <p:nvSpPr>
            <p:cNvPr id="38" name="TextBox 21"/>
            <p:cNvSpPr txBox="1">
              <a:spLocks noChangeArrowheads="1"/>
            </p:cNvSpPr>
            <p:nvPr/>
          </p:nvSpPr>
          <p:spPr bwMode="auto">
            <a:xfrm>
              <a:off x="967713" y="4226538"/>
              <a:ext cx="3706813" cy="1661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Calibri" pitchFamily="34" charset="0"/>
                </a:rPr>
                <a:t>High Base/High Promo Responsiveness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Calibri" pitchFamily="34" charset="0"/>
                </a:rPr>
              </a:b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 pitchFamily="34" charset="0"/>
              </a:endParaRPr>
            </a:p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Calibri" pitchFamily="34" charset="0"/>
                </a:rPr>
                <a:t> Protect Against COGS Inflation Driven Base Volume Losses Through Incremental Promo</a:t>
              </a:r>
            </a:p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Calibri" pitchFamily="34" charset="0"/>
                </a:rPr>
                <a:t> Good Position During Periods of COGS Relief</a:t>
              </a:r>
            </a:p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Char char="•"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" name="Text Box 11"/>
            <p:cNvSpPr txBox="1">
              <a:spLocks noChangeArrowheads="1"/>
            </p:cNvSpPr>
            <p:nvPr/>
          </p:nvSpPr>
          <p:spPr bwMode="auto">
            <a:xfrm>
              <a:off x="1447138" y="3690258"/>
              <a:ext cx="26670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uLnTx/>
                  <a:uFillTx/>
                  <a:latin typeface="+mj-lt"/>
                  <a:cs typeface="Calibri" pitchFamily="34" charset="0"/>
                </a:rPr>
                <a:t>Quality Frequency</a:t>
              </a:r>
            </a:p>
          </p:txBody>
        </p:sp>
      </p:grpSp>
      <p:sp>
        <p:nvSpPr>
          <p:cNvPr id="45" name="TextBox 1"/>
          <p:cNvSpPr txBox="1"/>
          <p:nvPr/>
        </p:nvSpPr>
        <p:spPr>
          <a:xfrm>
            <a:off x="10473" y="2446338"/>
            <a:ext cx="654069" cy="2379068"/>
          </a:xfrm>
          <a:prstGeom prst="rect">
            <a:avLst/>
          </a:prstGeom>
        </p:spPr>
        <p:txBody>
          <a:bodyPr vert="vert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rPr>
              <a:t>Less Responsive 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rPr>
              <a:t> to Promo Price 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0" y="4884738"/>
            <a:ext cx="654069" cy="1375768"/>
          </a:xfrm>
          <a:prstGeom prst="rect">
            <a:avLst/>
          </a:prstGeom>
        </p:spPr>
        <p:txBody>
          <a:bodyPr vert="vert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rPr>
              <a:t>More Responsive 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rPr>
              <a:t> to Promo Price </a:t>
            </a:r>
          </a:p>
        </p:txBody>
      </p:sp>
      <p:sp>
        <p:nvSpPr>
          <p:cNvPr id="47" name="TextBox 1"/>
          <p:cNvSpPr txBox="1">
            <a:spLocks noChangeArrowheads="1"/>
          </p:cNvSpPr>
          <p:nvPr/>
        </p:nvSpPr>
        <p:spPr bwMode="auto">
          <a:xfrm>
            <a:off x="5269479" y="6561138"/>
            <a:ext cx="2579121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Less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Responsive to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Base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Price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52400" y="76200"/>
            <a:ext cx="2249070" cy="152400"/>
            <a:chOff x="152400" y="76200"/>
            <a:chExt cx="2249070" cy="152400"/>
          </a:xfrm>
        </p:grpSpPr>
        <p:sp>
          <p:nvSpPr>
            <p:cNvPr id="49" name="Rectangle 48"/>
            <p:cNvSpPr/>
            <p:nvPr/>
          </p:nvSpPr>
          <p:spPr>
            <a:xfrm flipH="1">
              <a:off x="152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flipH="1">
              <a:off x="3821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flipH="1">
              <a:off x="6107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 flipH="1">
              <a:off x="8393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10668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 flipH="1">
              <a:off x="224907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flipH="1">
              <a:off x="1295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 flipH="1">
              <a:off x="152400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 flipH="1">
              <a:off x="166497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 flipH="1">
              <a:off x="180594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 flipH="1">
              <a:off x="194691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2099310" y="10752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572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439307770"/>
              </p:ext>
            </p:extLst>
          </p:nvPr>
        </p:nvGraphicFramePr>
        <p:xfrm>
          <a:off x="443057" y="2287779"/>
          <a:ext cx="7572375" cy="4127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TextBox 10"/>
          <p:cNvSpPr txBox="1">
            <a:spLocks noChangeArrowheads="1"/>
          </p:cNvSpPr>
          <p:nvPr/>
        </p:nvSpPr>
        <p:spPr bwMode="auto">
          <a:xfrm>
            <a:off x="915537" y="2457511"/>
            <a:ext cx="4267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cs typeface="Calibri" pitchFamily="34" charset="0"/>
              </a:rPr>
              <a:t>Kleenex Base Price </a:t>
            </a:r>
            <a:r>
              <a:rPr lang="en-US" sz="1400" dirty="0">
                <a:solidFill>
                  <a:srgbClr val="000000"/>
                </a:solidFill>
                <a:cs typeface="Calibri" pitchFamily="34" charset="0"/>
              </a:rPr>
              <a:t>Elasticity </a:t>
            </a:r>
            <a:r>
              <a:rPr lang="en-US" sz="1400" dirty="0" smtClean="0">
                <a:solidFill>
                  <a:srgbClr val="000000"/>
                </a:solidFill>
                <a:cs typeface="Calibri" pitchFamily="34" charset="0"/>
              </a:rPr>
              <a:t>: -1.65</a:t>
            </a:r>
            <a:endParaRPr lang="en-US" sz="1400" dirty="0">
              <a:solidFill>
                <a:srgbClr val="000000"/>
              </a:solidFill>
              <a:cs typeface="Calibri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cs typeface="Calibri" pitchFamily="34" charset="0"/>
              </a:rPr>
              <a:t>Kleenex Promo </a:t>
            </a:r>
            <a:r>
              <a:rPr lang="en-US" sz="1400" dirty="0">
                <a:solidFill>
                  <a:srgbClr val="000000"/>
                </a:solidFill>
                <a:cs typeface="Calibri" pitchFamily="34" charset="0"/>
              </a:rPr>
              <a:t>Price Elasticity </a:t>
            </a:r>
            <a:r>
              <a:rPr lang="en-US" sz="1400" dirty="0" smtClean="0">
                <a:solidFill>
                  <a:srgbClr val="000000"/>
                </a:solidFill>
                <a:cs typeface="Calibri" pitchFamily="34" charset="0"/>
              </a:rPr>
              <a:t>: -1.85</a:t>
            </a:r>
            <a:endParaRPr lang="en-US" sz="1400" dirty="0">
              <a:solidFill>
                <a:srgbClr val="000000"/>
              </a:solidFill>
              <a:cs typeface="Calibr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52400" y="76200"/>
            <a:ext cx="2249070" cy="152400"/>
            <a:chOff x="152400" y="76200"/>
            <a:chExt cx="2249070" cy="152400"/>
          </a:xfrm>
        </p:grpSpPr>
        <p:sp>
          <p:nvSpPr>
            <p:cNvPr id="17" name="Rectangle 16"/>
            <p:cNvSpPr/>
            <p:nvPr/>
          </p:nvSpPr>
          <p:spPr>
            <a:xfrm flipH="1">
              <a:off x="152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flipH="1">
              <a:off x="3821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107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8393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10668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flipH="1">
              <a:off x="224907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 flipH="1">
              <a:off x="1295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flipH="1">
              <a:off x="152400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flipH="1">
              <a:off x="166497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flipH="1">
              <a:off x="180594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flipH="1">
              <a:off x="194691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flipH="1">
              <a:off x="2099310" y="10752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1745410" y="1981200"/>
            <a:ext cx="24384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66A1"/>
                </a:solidFill>
                <a:uLnTx/>
                <a:uFillTx/>
                <a:latin typeface="+mj-lt"/>
                <a:cs typeface="Calibri" pitchFamily="34" charset="0"/>
              </a:rPr>
              <a:t>Promoted Depth</a:t>
            </a: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6355510" y="2057400"/>
            <a:ext cx="1790700" cy="400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+mj-lt"/>
                <a:cs typeface="Calibri" pitchFamily="34" charset="0"/>
              </a:rPr>
              <a:t>Price Protect</a:t>
            </a: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1691435" y="6036645"/>
            <a:ext cx="2667000" cy="3641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uLnTx/>
                <a:uFillTx/>
                <a:latin typeface="+mj-lt"/>
                <a:cs typeface="Calibri" pitchFamily="34" charset="0"/>
              </a:rPr>
              <a:t>Quality Frequency</a:t>
            </a:r>
          </a:p>
        </p:txBody>
      </p:sp>
      <p:sp>
        <p:nvSpPr>
          <p:cNvPr id="37" name="Text Box 10"/>
          <p:cNvSpPr txBox="1">
            <a:spLocks noChangeArrowheads="1"/>
          </p:cNvSpPr>
          <p:nvPr/>
        </p:nvSpPr>
        <p:spPr bwMode="auto">
          <a:xfrm>
            <a:off x="6419010" y="6003925"/>
            <a:ext cx="1879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uLnTx/>
                <a:uFillTx/>
                <a:latin typeface="+mj-lt"/>
                <a:cs typeface="Calibri" pitchFamily="34" charset="0"/>
              </a:rPr>
              <a:t>Drive Margin</a:t>
            </a:r>
          </a:p>
        </p:txBody>
      </p:sp>
      <p:cxnSp>
        <p:nvCxnSpPr>
          <p:cNvPr id="38" name="Straight Arrow Connector 10"/>
          <p:cNvCxnSpPr>
            <a:cxnSpLocks noChangeShapeType="1"/>
          </p:cNvCxnSpPr>
          <p:nvPr/>
        </p:nvCxnSpPr>
        <p:spPr bwMode="auto">
          <a:xfrm>
            <a:off x="413749" y="3962400"/>
            <a:ext cx="0" cy="7559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9" name="TextBox 1"/>
          <p:cNvSpPr txBox="1"/>
          <p:nvPr/>
        </p:nvSpPr>
        <p:spPr>
          <a:xfrm>
            <a:off x="10473" y="2522538"/>
            <a:ext cx="654069" cy="1363662"/>
          </a:xfrm>
          <a:prstGeom prst="rect">
            <a:avLst/>
          </a:prstGeom>
        </p:spPr>
        <p:txBody>
          <a:bodyPr vert="vert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rPr>
              <a:t>Smaller Promo 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rPr>
              <a:t>Price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rPr>
              <a:t> Impact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40" name="TextBox 1"/>
          <p:cNvSpPr txBox="1"/>
          <p:nvPr/>
        </p:nvSpPr>
        <p:spPr>
          <a:xfrm>
            <a:off x="0" y="4960938"/>
            <a:ext cx="654069" cy="1375768"/>
          </a:xfrm>
          <a:prstGeom prst="rect">
            <a:avLst/>
          </a:prstGeom>
        </p:spPr>
        <p:txBody>
          <a:bodyPr vert="vert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rPr>
              <a:t>Larger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rPr>
              <a:t> Promo Price Impact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906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Franklin Gothic Demi Cond" panose="020B0706030402020204" pitchFamily="34" charset="0"/>
              </a:rPr>
              <a:t>Facial Tissue </a:t>
            </a:r>
            <a:r>
              <a:rPr lang="en-US" sz="36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Price Responsiveness </a:t>
            </a:r>
            <a:r>
              <a:rPr lang="en-US" sz="3600" dirty="0" smtClean="0">
                <a:solidFill>
                  <a:schemeClr val="accent1"/>
                </a:solidFill>
                <a:latin typeface="Franklin Gothic Demi Cond" panose="020B0706030402020204" pitchFamily="34" charset="0"/>
              </a:rPr>
              <a:t>2015 </a:t>
            </a:r>
            <a:r>
              <a:rPr lang="en-US" sz="36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Elasticity Quadrant Analysis</a:t>
            </a:r>
            <a:br>
              <a:rPr lang="en-US" sz="36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</a:br>
            <a:endParaRPr lang="en-US" sz="3600" dirty="0">
              <a:solidFill>
                <a:schemeClr val="accent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3" name="TextBox 5"/>
          <p:cNvSpPr txBox="1">
            <a:spLocks noChangeArrowheads="1"/>
          </p:cNvSpPr>
          <p:nvPr/>
        </p:nvSpPr>
        <p:spPr bwMode="auto">
          <a:xfrm>
            <a:off x="1059610" y="1459468"/>
            <a:ext cx="762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2015 Kleenex Price Responsiveness Landscape</a:t>
            </a:r>
            <a:endParaRPr lang="en-US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TextBox 1"/>
          <p:cNvSpPr txBox="1">
            <a:spLocks noChangeArrowheads="1"/>
          </p:cNvSpPr>
          <p:nvPr/>
        </p:nvSpPr>
        <p:spPr bwMode="auto">
          <a:xfrm>
            <a:off x="1144137" y="6561138"/>
            <a:ext cx="2665863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More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Responsive to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cs typeface="Calibri" pitchFamily="34" charset="0"/>
              </a:rPr>
              <a:t>Base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Price </a:t>
            </a:r>
            <a:endParaRPr lang="en-US" sz="1200" b="1" dirty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</p:txBody>
      </p:sp>
      <p:cxnSp>
        <p:nvCxnSpPr>
          <p:cNvPr id="45" name="Straight Arrow Connector 12"/>
          <p:cNvCxnSpPr>
            <a:cxnSpLocks noChangeShapeType="1"/>
          </p:cNvCxnSpPr>
          <p:nvPr/>
        </p:nvCxnSpPr>
        <p:spPr bwMode="auto">
          <a:xfrm>
            <a:off x="3875171" y="6733322"/>
            <a:ext cx="1039813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6" name="TextBox 1"/>
          <p:cNvSpPr txBox="1">
            <a:spLocks noChangeArrowheads="1"/>
          </p:cNvSpPr>
          <p:nvPr/>
        </p:nvSpPr>
        <p:spPr bwMode="auto">
          <a:xfrm>
            <a:off x="5269479" y="6561138"/>
            <a:ext cx="2579121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Less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Responsive to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Base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3440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Consider All Factors When Looking At Price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62000" y="1828800"/>
            <a:ext cx="2514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+mj-lt"/>
                <a:cs typeface="Arial" charset="0"/>
              </a:rPr>
              <a:t>Checklist for </a:t>
            </a:r>
            <a:r>
              <a:rPr lang="en-US" b="1" dirty="0" smtClean="0">
                <a:solidFill>
                  <a:srgbClr val="000000"/>
                </a:solidFill>
                <a:latin typeface="+mj-lt"/>
                <a:cs typeface="Arial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+mj-lt"/>
                <a:cs typeface="Arial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+mj-lt"/>
                <a:cs typeface="Arial" charset="0"/>
              </a:rPr>
              <a:t>price management</a:t>
            </a:r>
            <a:r>
              <a:rPr lang="en-US" b="1" dirty="0">
                <a:solidFill>
                  <a:srgbClr val="000000"/>
                </a:solidFill>
                <a:latin typeface="+mj-lt"/>
                <a:cs typeface="Arial" charset="0"/>
              </a:rPr>
              <a:t>: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648200" y="1828800"/>
            <a:ext cx="2743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+mj-lt"/>
                <a:cs typeface="Arial" charset="0"/>
              </a:rPr>
              <a:t>Questions regarding </a:t>
            </a:r>
            <a:r>
              <a:rPr lang="en-US" b="1" dirty="0" smtClean="0">
                <a:latin typeface="+mj-lt"/>
                <a:cs typeface="Arial" charset="0"/>
              </a:rPr>
              <a:t/>
            </a:r>
            <a:br>
              <a:rPr lang="en-US" b="1" dirty="0" smtClean="0">
                <a:latin typeface="+mj-lt"/>
                <a:cs typeface="Arial" charset="0"/>
              </a:rPr>
            </a:br>
            <a:r>
              <a:rPr lang="en-US" b="1" dirty="0" smtClean="0">
                <a:latin typeface="+mj-lt"/>
                <a:cs typeface="Arial" charset="0"/>
              </a:rPr>
              <a:t>price </a:t>
            </a:r>
            <a:r>
              <a:rPr lang="en-US" b="1" dirty="0">
                <a:latin typeface="+mj-lt"/>
                <a:cs typeface="Arial" charset="0"/>
              </a:rPr>
              <a:t>management: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2826127"/>
            <a:ext cx="299312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FF0000"/>
                </a:solidFill>
              </a:rPr>
              <a:t>Own Price Elasticity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B050"/>
                </a:solidFill>
              </a:rPr>
              <a:t>Competitor Cross Elasticity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00CC"/>
                </a:solidFill>
              </a:rPr>
              <a:t>Price Thresholds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>
              <a:solidFill>
                <a:srgbClr val="FF66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FF6600"/>
                </a:solidFill>
              </a:rPr>
              <a:t>Competitive Price Gaps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7030A0"/>
                </a:solidFill>
              </a:rPr>
              <a:t>Price Distribution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56573" y="2826127"/>
            <a:ext cx="558742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1600" kern="0" dirty="0">
                <a:solidFill>
                  <a:srgbClr val="FF0000"/>
                </a:solidFill>
                <a:cs typeface="Arial" charset="0"/>
              </a:rPr>
              <a:t>How </a:t>
            </a:r>
            <a:r>
              <a:rPr lang="en-US" sz="1600" kern="0" dirty="0" smtClean="0">
                <a:solidFill>
                  <a:srgbClr val="FF0000"/>
                </a:solidFill>
                <a:cs typeface="Arial" charset="0"/>
              </a:rPr>
              <a:t>does </a:t>
            </a:r>
            <a:r>
              <a:rPr lang="en-US" sz="1600" kern="0" dirty="0">
                <a:solidFill>
                  <a:srgbClr val="FF0000"/>
                </a:solidFill>
                <a:cs typeface="Arial" charset="0"/>
              </a:rPr>
              <a:t>my </a:t>
            </a:r>
            <a:r>
              <a:rPr lang="en-US" sz="1600" kern="0" dirty="0" smtClean="0">
                <a:solidFill>
                  <a:srgbClr val="FF0000"/>
                </a:solidFill>
                <a:cs typeface="Arial" charset="0"/>
              </a:rPr>
              <a:t>elasticity compare </a:t>
            </a:r>
            <a:r>
              <a:rPr lang="en-US" sz="1600" kern="0" dirty="0">
                <a:solidFill>
                  <a:srgbClr val="FF0000"/>
                </a:solidFill>
                <a:cs typeface="Arial" charset="0"/>
              </a:rPr>
              <a:t>to the </a:t>
            </a:r>
            <a:r>
              <a:rPr lang="en-US" sz="1600" kern="0" dirty="0" smtClean="0">
                <a:solidFill>
                  <a:srgbClr val="FF0000"/>
                </a:solidFill>
                <a:cs typeface="Arial" charset="0"/>
              </a:rPr>
              <a:t>category average</a:t>
            </a:r>
            <a:r>
              <a:rPr lang="en-US" sz="1600" kern="0" dirty="0">
                <a:solidFill>
                  <a:srgbClr val="FF0000"/>
                </a:solidFill>
                <a:cs typeface="Arial" charset="0"/>
              </a:rPr>
              <a:t>? Relevant </a:t>
            </a:r>
            <a:r>
              <a:rPr lang="en-US" sz="1600" kern="0" dirty="0" smtClean="0">
                <a:solidFill>
                  <a:srgbClr val="FF0000"/>
                </a:solidFill>
                <a:cs typeface="Arial" charset="0"/>
              </a:rPr>
              <a:t>competitors</a:t>
            </a:r>
            <a:r>
              <a:rPr lang="en-US" sz="1600" kern="0" dirty="0">
                <a:solidFill>
                  <a:srgbClr val="FF0000"/>
                </a:solidFill>
                <a:cs typeface="Arial" charset="0"/>
              </a:rPr>
              <a:t>? Within my </a:t>
            </a:r>
            <a:r>
              <a:rPr lang="en-US" sz="1600" kern="0" dirty="0" smtClean="0">
                <a:solidFill>
                  <a:srgbClr val="FF0000"/>
                </a:solidFill>
                <a:cs typeface="Arial" charset="0"/>
              </a:rPr>
              <a:t>portfolio?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600" kern="0" dirty="0">
                <a:solidFill>
                  <a:srgbClr val="00B050"/>
                </a:solidFill>
                <a:cs typeface="Arial" charset="0"/>
              </a:rPr>
              <a:t>What </a:t>
            </a:r>
            <a:r>
              <a:rPr lang="en-US" sz="1600" kern="0" dirty="0" smtClean="0">
                <a:solidFill>
                  <a:srgbClr val="00B050"/>
                </a:solidFill>
                <a:cs typeface="Arial" charset="0"/>
              </a:rPr>
              <a:t>competitive products do we interact </a:t>
            </a:r>
            <a:r>
              <a:rPr lang="en-US" sz="1600" kern="0" dirty="0">
                <a:solidFill>
                  <a:srgbClr val="00B050"/>
                </a:solidFill>
                <a:cs typeface="Arial" charset="0"/>
              </a:rPr>
              <a:t>with </a:t>
            </a:r>
            <a:r>
              <a:rPr lang="en-US" sz="1600" kern="0" dirty="0" smtClean="0">
                <a:solidFill>
                  <a:srgbClr val="00B050"/>
                </a:solidFill>
                <a:cs typeface="Arial" charset="0"/>
              </a:rPr>
              <a:t>for price</a:t>
            </a:r>
            <a:r>
              <a:rPr lang="en-US" sz="1600" kern="0" dirty="0">
                <a:solidFill>
                  <a:srgbClr val="00B050"/>
                </a:solidFill>
                <a:cs typeface="Arial" charset="0"/>
              </a:rPr>
              <a:t>? What is the </a:t>
            </a:r>
            <a:r>
              <a:rPr lang="en-US" sz="1600" kern="0" dirty="0" smtClean="0">
                <a:solidFill>
                  <a:srgbClr val="00B050"/>
                </a:solidFill>
                <a:cs typeface="Arial" charset="0"/>
              </a:rPr>
              <a:t>strength of </a:t>
            </a:r>
            <a:r>
              <a:rPr lang="en-US" sz="1600" kern="0" dirty="0">
                <a:solidFill>
                  <a:srgbClr val="00B050"/>
                </a:solidFill>
                <a:cs typeface="Arial" charset="0"/>
              </a:rPr>
              <a:t>that Interaction? How </a:t>
            </a:r>
            <a:r>
              <a:rPr lang="en-US" sz="1600" kern="0" dirty="0" smtClean="0">
                <a:solidFill>
                  <a:srgbClr val="00B050"/>
                </a:solidFill>
                <a:cs typeface="Arial" charset="0"/>
              </a:rPr>
              <a:t>much price </a:t>
            </a:r>
            <a:r>
              <a:rPr lang="en-US" sz="1600" kern="0" dirty="0">
                <a:solidFill>
                  <a:srgbClr val="00B050"/>
                </a:solidFill>
                <a:cs typeface="Arial" charset="0"/>
              </a:rPr>
              <a:t>r</a:t>
            </a:r>
            <a:r>
              <a:rPr lang="en-US" sz="1600" kern="0" dirty="0" smtClean="0">
                <a:solidFill>
                  <a:srgbClr val="00B050"/>
                </a:solidFill>
                <a:cs typeface="Arial" charset="0"/>
              </a:rPr>
              <a:t>isk </a:t>
            </a:r>
            <a:r>
              <a:rPr lang="en-US" sz="1600" kern="0" dirty="0">
                <a:solidFill>
                  <a:srgbClr val="00B050"/>
                </a:solidFill>
                <a:cs typeface="Arial" charset="0"/>
              </a:rPr>
              <a:t>is </a:t>
            </a:r>
            <a:r>
              <a:rPr lang="en-US" sz="1600" kern="0" dirty="0" smtClean="0">
                <a:solidFill>
                  <a:srgbClr val="00B050"/>
                </a:solidFill>
                <a:cs typeface="Arial" charset="0"/>
              </a:rPr>
              <a:t>mitigated </a:t>
            </a:r>
            <a:r>
              <a:rPr lang="en-US" sz="1600" kern="0" dirty="0">
                <a:solidFill>
                  <a:srgbClr val="00B050"/>
                </a:solidFill>
                <a:cs typeface="Arial" charset="0"/>
              </a:rPr>
              <a:t>if </a:t>
            </a:r>
            <a:r>
              <a:rPr lang="en-US" sz="1600" kern="0" dirty="0" smtClean="0">
                <a:solidFill>
                  <a:srgbClr val="00B050"/>
                </a:solidFill>
                <a:cs typeface="Arial" charset="0"/>
              </a:rPr>
              <a:t>competition follows my pricing action? 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600" kern="0" dirty="0">
                <a:solidFill>
                  <a:srgbClr val="0000CC"/>
                </a:solidFill>
                <a:cs typeface="Arial" charset="0"/>
              </a:rPr>
              <a:t>Are </a:t>
            </a:r>
            <a:r>
              <a:rPr lang="en-US" sz="1600" kern="0" dirty="0" smtClean="0">
                <a:solidFill>
                  <a:srgbClr val="0000CC"/>
                </a:solidFill>
                <a:cs typeface="Arial" charset="0"/>
              </a:rPr>
              <a:t>there price point thresholds </a:t>
            </a:r>
            <a:r>
              <a:rPr lang="en-US" sz="1600" kern="0" dirty="0">
                <a:solidFill>
                  <a:srgbClr val="0000CC"/>
                </a:solidFill>
                <a:cs typeface="Arial" charset="0"/>
              </a:rPr>
              <a:t>at </a:t>
            </a:r>
            <a:r>
              <a:rPr lang="en-US" sz="1600" kern="0" dirty="0" smtClean="0">
                <a:solidFill>
                  <a:srgbClr val="0000CC"/>
                </a:solidFill>
                <a:cs typeface="Arial" charset="0"/>
              </a:rPr>
              <a:t>which my consumer response </a:t>
            </a:r>
            <a:r>
              <a:rPr lang="en-US" sz="1600" kern="0" dirty="0">
                <a:solidFill>
                  <a:srgbClr val="0000CC"/>
                </a:solidFill>
                <a:cs typeface="Arial" charset="0"/>
              </a:rPr>
              <a:t>to </a:t>
            </a:r>
            <a:r>
              <a:rPr lang="en-US" sz="1600" kern="0" dirty="0" smtClean="0">
                <a:solidFill>
                  <a:srgbClr val="0000CC"/>
                </a:solidFill>
                <a:cs typeface="Arial" charset="0"/>
              </a:rPr>
              <a:t>price accelerates?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600" kern="0" dirty="0">
                <a:solidFill>
                  <a:srgbClr val="FF6600"/>
                </a:solidFill>
                <a:cs typeface="Arial" charset="0"/>
              </a:rPr>
              <a:t>Are </a:t>
            </a:r>
            <a:r>
              <a:rPr lang="en-US" sz="1600" kern="0" dirty="0" smtClean="0">
                <a:solidFill>
                  <a:srgbClr val="FF6600"/>
                </a:solidFill>
                <a:cs typeface="Arial" charset="0"/>
              </a:rPr>
              <a:t>there price gap thresholds </a:t>
            </a:r>
            <a:r>
              <a:rPr lang="en-US" sz="1600" kern="0" dirty="0">
                <a:solidFill>
                  <a:srgbClr val="FF6600"/>
                </a:solidFill>
                <a:cs typeface="Arial" charset="0"/>
              </a:rPr>
              <a:t>at </a:t>
            </a:r>
            <a:r>
              <a:rPr lang="en-US" sz="1600" kern="0" dirty="0" smtClean="0">
                <a:solidFill>
                  <a:srgbClr val="FF6600"/>
                </a:solidFill>
                <a:cs typeface="Arial" charset="0"/>
              </a:rPr>
              <a:t>which my </a:t>
            </a:r>
            <a:r>
              <a:rPr lang="en-US" sz="1600" kern="0" dirty="0">
                <a:solidFill>
                  <a:srgbClr val="FF6600"/>
                </a:solidFill>
                <a:cs typeface="Arial" charset="0"/>
              </a:rPr>
              <a:t>c</a:t>
            </a:r>
            <a:r>
              <a:rPr lang="en-US" sz="1600" kern="0" dirty="0" smtClean="0">
                <a:solidFill>
                  <a:srgbClr val="FF6600"/>
                </a:solidFill>
                <a:cs typeface="Arial" charset="0"/>
              </a:rPr>
              <a:t>onsumer response </a:t>
            </a:r>
            <a:r>
              <a:rPr lang="en-US" sz="1600" kern="0" dirty="0">
                <a:solidFill>
                  <a:srgbClr val="FF6600"/>
                </a:solidFill>
                <a:cs typeface="Arial" charset="0"/>
              </a:rPr>
              <a:t>to </a:t>
            </a:r>
            <a:r>
              <a:rPr lang="en-US" sz="1600" kern="0" dirty="0" smtClean="0">
                <a:solidFill>
                  <a:srgbClr val="FF6600"/>
                </a:solidFill>
                <a:cs typeface="Arial" charset="0"/>
              </a:rPr>
              <a:t>price accelerates?</a:t>
            </a:r>
          </a:p>
          <a:p>
            <a:pPr marL="342900" lvl="0" indent="-342900">
              <a:buFont typeface="+mj-lt"/>
              <a:buAutoNum type="arabicPeriod"/>
            </a:pPr>
            <a:endParaRPr lang="en-US" sz="1600" kern="0" dirty="0">
              <a:solidFill>
                <a:srgbClr val="0D0D0D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kern="0" dirty="0">
                <a:solidFill>
                  <a:srgbClr val="7030A0"/>
                </a:solidFill>
                <a:cs typeface="Arial" charset="0"/>
              </a:rPr>
              <a:t>What </a:t>
            </a:r>
            <a:r>
              <a:rPr lang="en-US" sz="1600" kern="0" dirty="0" smtClean="0">
                <a:solidFill>
                  <a:srgbClr val="7030A0"/>
                </a:solidFill>
                <a:cs typeface="Arial" charset="0"/>
              </a:rPr>
              <a:t>marketplace </a:t>
            </a:r>
            <a:r>
              <a:rPr lang="en-US" sz="1600" kern="0" dirty="0">
                <a:solidFill>
                  <a:srgbClr val="7030A0"/>
                </a:solidFill>
                <a:cs typeface="Arial" charset="0"/>
              </a:rPr>
              <a:t>ACV is at </a:t>
            </a:r>
            <a:r>
              <a:rPr lang="en-US" sz="1600" kern="0" dirty="0" smtClean="0">
                <a:solidFill>
                  <a:srgbClr val="7030A0"/>
                </a:solidFill>
                <a:cs typeface="Arial" charset="0"/>
              </a:rPr>
              <a:t>risk </a:t>
            </a:r>
            <a:r>
              <a:rPr lang="en-US" sz="1600" kern="0" dirty="0">
                <a:solidFill>
                  <a:srgbClr val="7030A0"/>
                </a:solidFill>
                <a:cs typeface="Arial" charset="0"/>
              </a:rPr>
              <a:t>of </a:t>
            </a:r>
            <a:r>
              <a:rPr lang="en-US" sz="1600" kern="0" dirty="0" smtClean="0">
                <a:solidFill>
                  <a:srgbClr val="7030A0"/>
                </a:solidFill>
                <a:cs typeface="Arial" charset="0"/>
              </a:rPr>
              <a:t>crossing price point </a:t>
            </a:r>
            <a:r>
              <a:rPr lang="en-US" sz="1600" kern="0" dirty="0">
                <a:solidFill>
                  <a:srgbClr val="7030A0"/>
                </a:solidFill>
                <a:cs typeface="Arial" charset="0"/>
              </a:rPr>
              <a:t>or </a:t>
            </a:r>
            <a:r>
              <a:rPr lang="en-US" sz="1600" kern="0" dirty="0" smtClean="0">
                <a:solidFill>
                  <a:srgbClr val="7030A0"/>
                </a:solidFill>
                <a:cs typeface="Arial" charset="0"/>
              </a:rPr>
              <a:t>gap thresholds </a:t>
            </a:r>
            <a:r>
              <a:rPr lang="en-US" sz="1600" kern="0" dirty="0">
                <a:solidFill>
                  <a:srgbClr val="7030A0"/>
                </a:solidFill>
                <a:cs typeface="Arial" charset="0"/>
              </a:rPr>
              <a:t>with a </a:t>
            </a:r>
            <a:r>
              <a:rPr lang="en-US" sz="1600" kern="0" dirty="0" smtClean="0">
                <a:solidFill>
                  <a:srgbClr val="7030A0"/>
                </a:solidFill>
                <a:cs typeface="Arial" charset="0"/>
              </a:rPr>
              <a:t>pricing action?</a:t>
            </a:r>
            <a:endParaRPr lang="en-US" sz="16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27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6553200" y="3212106"/>
            <a:ext cx="2438400" cy="3111482"/>
          </a:xfrm>
          <a:prstGeom prst="roundRect">
            <a:avLst/>
          </a:prstGeom>
          <a:solidFill>
            <a:srgbClr val="FFFF99"/>
          </a:solidFill>
          <a:ln w="25400" cap="flat" cmpd="sng" algn="ctr">
            <a:solidFill>
              <a:srgbClr val="000000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28</a:t>
            </a:fld>
            <a:endParaRPr lang="en-US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228600" y="6273490"/>
            <a:ext cx="8686800" cy="584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Base Price </a:t>
            </a:r>
            <a:r>
              <a:rPr lang="en-US" sz="2000" dirty="0">
                <a:solidFill>
                  <a:schemeClr val="tx1"/>
                </a:solidFill>
              </a:rPr>
              <a:t>Elasticity for Kleenex and Puffs (Grocery, Drug, </a:t>
            </a:r>
            <a:r>
              <a:rPr lang="en-US" sz="2000" dirty="0" smtClean="0">
                <a:solidFill>
                  <a:schemeClr val="tx1"/>
                </a:solidFill>
              </a:rPr>
              <a:t>&amp; Total </a:t>
            </a:r>
            <a:r>
              <a:rPr lang="en-US" sz="2000" dirty="0">
                <a:solidFill>
                  <a:schemeClr val="tx1"/>
                </a:solidFill>
              </a:rPr>
              <a:t>US sales) </a:t>
            </a:r>
          </a:p>
        </p:txBody>
      </p:sp>
      <p:pic>
        <p:nvPicPr>
          <p:cNvPr id="29" name="Picture 2" descr="https://lh4.googleusercontent.com/UkC7MyuDmXVIJ82K54eVodgI0-JGT3dv28cMMX6ER7Ht0CMr6NgnTPfGS9iulitTLr8NdkNGlbgOEJoQrbVSh4oUJgQAMl8aq_30umTcm8pcY6fq9jZm5oe_l1ulQRCFUGdBuO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5626100" cy="464776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Opportunities </a:t>
            </a:r>
            <a:r>
              <a:rPr lang="en-US" dirty="0" smtClean="0">
                <a:solidFill>
                  <a:schemeClr val="accent1"/>
                </a:solidFill>
                <a:latin typeface="Franklin Gothic Demi Cond" panose="020B0706030402020204" pitchFamily="34" charset="0"/>
              </a:rPr>
              <a:t>exist for </a:t>
            </a:r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pricing within grocery and drug for portfolio </a:t>
            </a:r>
            <a:r>
              <a:rPr lang="en-US" dirty="0" smtClean="0">
                <a:solidFill>
                  <a:schemeClr val="accent1"/>
                </a:solidFill>
                <a:latin typeface="Franklin Gothic Demi Cond" panose="020B0706030402020204" pitchFamily="34" charset="0"/>
              </a:rPr>
              <a:t>optimization</a:t>
            </a:r>
            <a:endParaRPr lang="en-US" dirty="0">
              <a:solidFill>
                <a:schemeClr val="accent1"/>
              </a:solidFill>
              <a:latin typeface="Franklin Gothic Demi Cond" panose="020B070603040202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52400" y="76200"/>
            <a:ext cx="2249070" cy="152400"/>
            <a:chOff x="152400" y="76200"/>
            <a:chExt cx="2249070" cy="152400"/>
          </a:xfrm>
        </p:grpSpPr>
        <p:sp>
          <p:nvSpPr>
            <p:cNvPr id="32" name="Rectangle 31"/>
            <p:cNvSpPr/>
            <p:nvPr/>
          </p:nvSpPr>
          <p:spPr>
            <a:xfrm flipH="1">
              <a:off x="152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flipH="1">
              <a:off x="3821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flipH="1">
              <a:off x="6107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flipH="1">
              <a:off x="8393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flipH="1">
              <a:off x="10668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flipH="1">
              <a:off x="224907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flipH="1">
              <a:off x="1295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flipH="1">
              <a:off x="152400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166497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 flipH="1">
              <a:off x="180594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flipH="1">
              <a:off x="194691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flipH="1">
              <a:off x="2099310" y="10752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676400"/>
            <a:ext cx="17716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781800" y="3276600"/>
            <a:ext cx="1981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Puffs should </a:t>
            </a:r>
            <a:r>
              <a:rPr lang="en-US" sz="1600" dirty="0" smtClean="0"/>
              <a:t>consider a price cut </a:t>
            </a:r>
            <a:r>
              <a:rPr lang="en-US" sz="1600" dirty="0"/>
              <a:t>in </a:t>
            </a:r>
            <a:r>
              <a:rPr lang="en-US" sz="1600" dirty="0" smtClean="0"/>
              <a:t>Drug stores as </a:t>
            </a:r>
            <a:r>
              <a:rPr lang="en-US" sz="1600" dirty="0"/>
              <a:t>consumers </a:t>
            </a:r>
            <a:r>
              <a:rPr lang="en-US" sz="1600" dirty="0" smtClean="0"/>
              <a:t>are </a:t>
            </a:r>
            <a:r>
              <a:rPr lang="en-US" sz="1600" dirty="0"/>
              <a:t>sensitive to price changes.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In grocery stores, Kleenex </a:t>
            </a:r>
            <a:r>
              <a:rPr lang="en-US" sz="1600" dirty="0"/>
              <a:t>can </a:t>
            </a:r>
            <a:r>
              <a:rPr lang="en-US" sz="1600" dirty="0" smtClean="0"/>
              <a:t>decrease </a:t>
            </a:r>
            <a:r>
              <a:rPr lang="en-US" sz="1600" dirty="0"/>
              <a:t>prices to generate additional revenue.</a:t>
            </a:r>
          </a:p>
        </p:txBody>
      </p:sp>
    </p:spTree>
    <p:extLst>
      <p:ext uri="{BB962C8B-B14F-4D97-AF65-F5344CB8AC3E}">
        <p14:creationId xmlns:p14="http://schemas.microsoft.com/office/powerpoint/2010/main" val="16175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Franklin Gothic Demi Cond" panose="020B0706030402020204" pitchFamily="34" charset="0"/>
              </a:rPr>
              <a:t>Price Increase simulation with competitor effects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5758164"/>
              </p:ext>
            </p:extLst>
          </p:nvPr>
        </p:nvGraphicFramePr>
        <p:xfrm>
          <a:off x="320458" y="2649381"/>
          <a:ext cx="2667000" cy="3270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317098"/>
              </p:ext>
            </p:extLst>
          </p:nvPr>
        </p:nvGraphicFramePr>
        <p:xfrm>
          <a:off x="2895600" y="2725580"/>
          <a:ext cx="2514600" cy="2989420"/>
        </p:xfrm>
        <a:graphic>
          <a:graphicData uri="http://schemas.openxmlformats.org/drawingml/2006/table">
            <a:tbl>
              <a:tblPr/>
              <a:tblGrid>
                <a:gridCol w="2514600"/>
              </a:tblGrid>
              <a:tr h="2989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it-IT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Kleenex </a:t>
                      </a:r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Base Price Elasticity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9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Private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Label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9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Puffs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9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Scotties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9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Marcal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9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Caspari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9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Other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9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Nice N Soft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9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 Tissues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9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Kleenex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Net Price Elasticity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830949999"/>
              </p:ext>
            </p:extLst>
          </p:nvPr>
        </p:nvGraphicFramePr>
        <p:xfrm>
          <a:off x="5350883" y="2543890"/>
          <a:ext cx="22098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48167" y="2819400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alibri" pitchFamily="34" charset="0"/>
                <a:cs typeface="Calibri" pitchFamily="34" charset="0"/>
              </a:rPr>
              <a:t>-1.65</a:t>
            </a:r>
            <a:endParaRPr lang="en-US" sz="105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17839" y="5482634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alibri" pitchFamily="34" charset="0"/>
                <a:cs typeface="Calibri" pitchFamily="34" charset="0"/>
              </a:rPr>
              <a:t>-0.74</a:t>
            </a:r>
            <a:endParaRPr lang="en-US" sz="105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106705"/>
              </p:ext>
            </p:extLst>
          </p:nvPr>
        </p:nvGraphicFramePr>
        <p:xfrm>
          <a:off x="7633855" y="2585927"/>
          <a:ext cx="1143000" cy="3200398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54228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Kleenex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Increases Price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10%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2289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Kleenex (10%)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&amp; </a:t>
                      </a:r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PL (10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%) Increase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200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Kleenex (10%)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and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Puffs  (10%)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Increase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7343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Kleenex (10%)&amp; Scotties (10%)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Increase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Kleenex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&amp; All Competitors Increase Price*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228600" y="1861899"/>
            <a:ext cx="47625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alibri" pitchFamily="34" charset="0"/>
              </a:rPr>
              <a:t>Base Price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+mj-lt"/>
                <a:cs typeface="Calibri" pitchFamily="34" charset="0"/>
              </a:rPr>
              <a:t>Elasticity With Competitive Cross Effects –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alibri" pitchFamily="34" charset="0"/>
              </a:rPr>
              <a:t>Kleenex, Total U.S. Grocery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+mj-lt"/>
              <a:cs typeface="Calibri" pitchFamily="34" charset="0"/>
            </a:endParaRPr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5334000" y="1872429"/>
            <a:ext cx="3429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+mj-lt"/>
                <a:cs typeface="Calibri" pitchFamily="34" charset="0"/>
              </a:rPr>
              <a:t>Volume Change With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alibri" pitchFamily="34" charset="0"/>
              </a:rPr>
              <a:t>Competitive Price Increases*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+mj-lt"/>
              <a:cs typeface="Calibri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8600" y="5919731"/>
            <a:ext cx="8686800" cy="633470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000000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6025413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Puffs and Scotties have larger price interactions compared to Private 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04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c2.q-assets.com/images/products/p/pg/pg-3373_1z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255" y="3052176"/>
            <a:ext cx="2715547" cy="174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ghk.h-cdn.co/assets/cm/15/11/55008d00a51c8-walmart-greatvalue3-xl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3" t="17523" r="6966" b="16228"/>
          <a:stretch/>
        </p:blipFill>
        <p:spPr bwMode="auto">
          <a:xfrm>
            <a:off x="685800" y="5154782"/>
            <a:ext cx="3124831" cy="164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c2.afterschool.com/images/products/p/KC/KC-765_1z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675" y="914400"/>
            <a:ext cx="2895600" cy="177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ecx.images-amazon.com/images/I/81hGbgJLEkL._SL1500_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8" t="9486" r="3934" b="10409"/>
          <a:stretch/>
        </p:blipFill>
        <p:spPr bwMode="auto">
          <a:xfrm>
            <a:off x="5782456" y="5168637"/>
            <a:ext cx="2709829" cy="161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images.costco-static.com/image/media/500-720894-847__1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7" b="7378"/>
          <a:stretch/>
        </p:blipFill>
        <p:spPr bwMode="auto">
          <a:xfrm>
            <a:off x="3124200" y="397454"/>
            <a:ext cx="2441501" cy="211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scene7.targetimg1.com/is/image/Target/12964743?wid=480&amp;hei=480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8" t="352" r="7246" b="1827"/>
          <a:stretch/>
        </p:blipFill>
        <p:spPr bwMode="auto">
          <a:xfrm>
            <a:off x="152400" y="1540125"/>
            <a:ext cx="2711002" cy="310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www.cdc.gov/niosh/topics/indoorenv/images/mold3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24428"/>
          <a:stretch/>
        </p:blipFill>
        <p:spPr bwMode="auto">
          <a:xfrm>
            <a:off x="3401291" y="2916407"/>
            <a:ext cx="2353456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3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Franklin Gothic Demi Cond" panose="020B0706030402020204" pitchFamily="34" charset="0"/>
              </a:rPr>
              <a:t>Promotional</a:t>
            </a:r>
            <a:endParaRPr lang="en-US" dirty="0">
              <a:latin typeface="Franklin Gothic Demi Cond" panose="020B07060304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>
                <a:latin typeface="Franklin Gothic Demi Cond" panose="020B0706030402020204" pitchFamily="34" charset="0"/>
              </a:rPr>
              <a:t>30</a:t>
            </a:fld>
            <a:endParaRPr lang="en-US">
              <a:latin typeface="Franklin Gothic Demi Cond" panose="020B07060304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cap="none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Visualizations and </a:t>
            </a:r>
            <a:r>
              <a:rPr lang="en-US" sz="4000" cap="none" dirty="0" smtClean="0">
                <a:solidFill>
                  <a:schemeClr val="accent1"/>
                </a:solidFill>
                <a:latin typeface="Franklin Gothic Demi Cond" panose="020B0706030402020204" pitchFamily="34" charset="0"/>
              </a:rPr>
              <a:t>Insights</a:t>
            </a:r>
            <a:endParaRPr lang="en-US" sz="4000" cap="none" dirty="0">
              <a:solidFill>
                <a:schemeClr val="accent1"/>
              </a:solidFill>
              <a:latin typeface="Franklin Gothic Demi Cond" panose="020B07060304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2400" y="76200"/>
            <a:ext cx="2249070" cy="152400"/>
            <a:chOff x="152400" y="76200"/>
            <a:chExt cx="2249070" cy="152400"/>
          </a:xfrm>
        </p:grpSpPr>
        <p:sp>
          <p:nvSpPr>
            <p:cNvPr id="18" name="Rectangle 17"/>
            <p:cNvSpPr/>
            <p:nvPr/>
          </p:nvSpPr>
          <p:spPr>
            <a:xfrm flipH="1">
              <a:off x="152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flipH="1">
              <a:off x="3821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flipH="1">
              <a:off x="6107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8393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10668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224907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1295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 flipH="1">
              <a:off x="152400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166497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flipH="1">
              <a:off x="180594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 flipH="1">
              <a:off x="194691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flipH="1">
              <a:off x="2099310" y="10752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531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Franklin Gothic Demi Cond" panose="020B0706030402020204" pitchFamily="34" charset="0"/>
              </a:rPr>
              <a:t>Feature Promotion for </a:t>
            </a:r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Facial Tissues </a:t>
            </a:r>
            <a:r>
              <a:rPr lang="en-US" dirty="0" smtClean="0">
                <a:solidFill>
                  <a:schemeClr val="accent1"/>
                </a:solidFill>
                <a:latin typeface="Franklin Gothic Demi Cond" panose="020B0706030402020204" pitchFamily="34" charset="0"/>
              </a:rPr>
              <a:t>has increased steadily </a:t>
            </a:r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over the past five years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8546552"/>
              </p:ext>
            </p:extLst>
          </p:nvPr>
        </p:nvGraphicFramePr>
        <p:xfrm>
          <a:off x="773688" y="1905000"/>
          <a:ext cx="7620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52400" y="76200"/>
            <a:ext cx="2249070" cy="152400"/>
            <a:chOff x="152400" y="76200"/>
            <a:chExt cx="2249070" cy="152400"/>
          </a:xfrm>
        </p:grpSpPr>
        <p:sp>
          <p:nvSpPr>
            <p:cNvPr id="7" name="Rectangle 6"/>
            <p:cNvSpPr/>
            <p:nvPr/>
          </p:nvSpPr>
          <p:spPr>
            <a:xfrm flipH="1">
              <a:off x="152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flipH="1">
              <a:off x="3821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flipH="1">
              <a:off x="6107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flipH="1">
              <a:off x="8393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10668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flipH="1">
              <a:off x="224907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flipH="1">
              <a:off x="1295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flipH="1">
              <a:off x="152400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flipH="1">
              <a:off x="166497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flipH="1">
              <a:off x="180594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flipH="1">
              <a:off x="194691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flipH="1">
              <a:off x="2099310" y="10752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itle 1"/>
          <p:cNvSpPr txBox="1">
            <a:spLocks/>
          </p:cNvSpPr>
          <p:nvPr/>
        </p:nvSpPr>
        <p:spPr>
          <a:xfrm>
            <a:off x="2249070" y="6273490"/>
            <a:ext cx="4304130" cy="584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Facial Tissues Feature Promotion</a:t>
            </a:r>
          </a:p>
        </p:txBody>
      </p:sp>
    </p:spTree>
    <p:extLst>
      <p:ext uri="{BB962C8B-B14F-4D97-AF65-F5344CB8AC3E}">
        <p14:creationId xmlns:p14="http://schemas.microsoft.com/office/powerpoint/2010/main" val="171748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Franklin Gothic Demi Cond" panose="020B0706030402020204" pitchFamily="34" charset="0"/>
              </a:rPr>
              <a:t>Display </a:t>
            </a:r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Promotion for Facial Tissues has </a:t>
            </a:r>
            <a:r>
              <a:rPr lang="en-US" dirty="0" smtClean="0">
                <a:solidFill>
                  <a:schemeClr val="accent1"/>
                </a:solidFill>
                <a:latin typeface="Franklin Gothic Demi Cond" panose="020B0706030402020204" pitchFamily="34" charset="0"/>
              </a:rPr>
              <a:t>also increased </a:t>
            </a:r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steadily over the past five years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6806292"/>
              </p:ext>
            </p:extLst>
          </p:nvPr>
        </p:nvGraphicFramePr>
        <p:xfrm>
          <a:off x="753759" y="2057400"/>
          <a:ext cx="7696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52400" y="76200"/>
            <a:ext cx="2249070" cy="152400"/>
            <a:chOff x="152400" y="76200"/>
            <a:chExt cx="2249070" cy="152400"/>
          </a:xfrm>
        </p:grpSpPr>
        <p:sp>
          <p:nvSpPr>
            <p:cNvPr id="7" name="Rectangle 6"/>
            <p:cNvSpPr/>
            <p:nvPr/>
          </p:nvSpPr>
          <p:spPr>
            <a:xfrm flipH="1">
              <a:off x="152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flipH="1">
              <a:off x="3821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flipH="1">
              <a:off x="6107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flipH="1">
              <a:off x="8393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10668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flipH="1">
              <a:off x="224907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flipH="1">
              <a:off x="1295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flipH="1">
              <a:off x="152400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flipH="1">
              <a:off x="166497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flipH="1">
              <a:off x="180594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flipH="1">
              <a:off x="194691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flipH="1">
              <a:off x="2099310" y="10752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itle 1"/>
          <p:cNvSpPr txBox="1">
            <a:spLocks/>
          </p:cNvSpPr>
          <p:nvPr/>
        </p:nvSpPr>
        <p:spPr>
          <a:xfrm>
            <a:off x="2249070" y="6273490"/>
            <a:ext cx="4304130" cy="584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Facial Tissues Display Promotion</a:t>
            </a:r>
          </a:p>
        </p:txBody>
      </p:sp>
    </p:spTree>
    <p:extLst>
      <p:ext uri="{BB962C8B-B14F-4D97-AF65-F5344CB8AC3E}">
        <p14:creationId xmlns:p14="http://schemas.microsoft.com/office/powerpoint/2010/main" val="213966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33</a:t>
            </a:fld>
            <a:endParaRPr lang="en-US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228600" y="6273490"/>
            <a:ext cx="8686800" cy="584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Promotional Price Elasticity for Kleenex and Puffs (Grocery, Drug, </a:t>
            </a:r>
            <a:r>
              <a:rPr lang="en-US" sz="2000" dirty="0" smtClean="0">
                <a:solidFill>
                  <a:schemeClr val="tx1"/>
                </a:solidFill>
              </a:rPr>
              <a:t>&amp; Total </a:t>
            </a:r>
            <a:r>
              <a:rPr lang="en-US" sz="2000" dirty="0">
                <a:solidFill>
                  <a:schemeClr val="tx1"/>
                </a:solidFill>
              </a:rPr>
              <a:t>US sales) 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57199" y="533400"/>
            <a:ext cx="8534399" cy="9906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Opportunity exists for Puffs and Kleenex to play a larger role in merchandising due to higher discounting responsiveness</a:t>
            </a:r>
          </a:p>
        </p:txBody>
      </p:sp>
      <p:pic>
        <p:nvPicPr>
          <p:cNvPr id="30" name="Picture 2" descr="https://lh4.googleusercontent.com/uukpEmniqSndV-P5RrMBqf5qMfP-nCCeuMQOC7IrapHpn4X3RFYFCgcig2sDzPgowcCTgxzYKTBHXYYiMBTVy3VTCiCFlwYCIoizrndPW4l-XQz5dg1-8x_tXPxvQk1L5N0MeeW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5607908" cy="464776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/>
          <p:cNvGrpSpPr/>
          <p:nvPr/>
        </p:nvGrpSpPr>
        <p:grpSpPr>
          <a:xfrm>
            <a:off x="152400" y="76200"/>
            <a:ext cx="2249070" cy="152400"/>
            <a:chOff x="152400" y="76200"/>
            <a:chExt cx="2249070" cy="152400"/>
          </a:xfrm>
        </p:grpSpPr>
        <p:sp>
          <p:nvSpPr>
            <p:cNvPr id="32" name="Rectangle 31"/>
            <p:cNvSpPr/>
            <p:nvPr/>
          </p:nvSpPr>
          <p:spPr>
            <a:xfrm flipH="1">
              <a:off x="152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flipH="1">
              <a:off x="3821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flipH="1">
              <a:off x="6107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flipH="1">
              <a:off x="8393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flipH="1">
              <a:off x="10668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flipH="1">
              <a:off x="224907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flipH="1">
              <a:off x="1295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flipH="1">
              <a:off x="152400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166497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 flipH="1">
              <a:off x="180594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flipH="1">
              <a:off x="194691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flipH="1">
              <a:off x="2099310" y="10752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623646"/>
            <a:ext cx="17716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ounded Rectangle 19"/>
          <p:cNvSpPr/>
          <p:nvPr/>
        </p:nvSpPr>
        <p:spPr>
          <a:xfrm>
            <a:off x="6172200" y="3212106"/>
            <a:ext cx="2819400" cy="2883894"/>
          </a:xfrm>
          <a:prstGeom prst="roundRect">
            <a:avLst/>
          </a:prstGeom>
          <a:solidFill>
            <a:srgbClr val="FFFF99"/>
          </a:solidFill>
          <a:ln w="6350" cap="flat" cmpd="sng" algn="ctr">
            <a:solidFill>
              <a:srgbClr val="000000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96024" y="3407379"/>
            <a:ext cx="26955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Kleenex is highly responsive to promotion in grocery stores. </a:t>
            </a:r>
          </a:p>
          <a:p>
            <a:endParaRPr lang="en-US" sz="1600" dirty="0" smtClean="0"/>
          </a:p>
          <a:p>
            <a:r>
              <a:rPr lang="en-US" sz="1600" dirty="0" smtClean="0"/>
              <a:t>Puffs </a:t>
            </a:r>
            <a:r>
              <a:rPr lang="en-US" sz="1600" dirty="0"/>
              <a:t>is highly responsive to promotion in </a:t>
            </a:r>
            <a:r>
              <a:rPr lang="en-US" sz="1600" dirty="0" smtClean="0"/>
              <a:t>drug stores.</a:t>
            </a:r>
          </a:p>
          <a:p>
            <a:endParaRPr lang="en-US" sz="1600" dirty="0"/>
          </a:p>
          <a:p>
            <a:r>
              <a:rPr lang="en-US" sz="1600" dirty="0" smtClean="0"/>
              <a:t>Consider deeper price discounts to provide larger volume increases.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960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34</a:t>
            </a:fld>
            <a:endParaRPr lang="en-US"/>
          </a:p>
        </p:txBody>
      </p:sp>
      <p:pic>
        <p:nvPicPr>
          <p:cNvPr id="11266" name="Picture 2" descr="https://lh6.googleusercontent.com/wigzTpdBv9jG9fTB8lIv_XGm2CG_vvyawEDefHvuxqdBgKv7uiqmYPgDb8Deee6no0oFT2xC0BG9bUxntCCOAeFe5b2ZW3hZCaJoGYuqEO6ZexpSaaPro63cYpjQfy3XwVJr4I5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5619686" cy="46482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1"/>
          <p:cNvSpPr txBox="1">
            <a:spLocks/>
          </p:cNvSpPr>
          <p:nvPr/>
        </p:nvSpPr>
        <p:spPr>
          <a:xfrm>
            <a:off x="457200" y="6273490"/>
            <a:ext cx="8229600" cy="584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2-Year </a:t>
            </a:r>
            <a:r>
              <a:rPr lang="en-US" sz="2000" dirty="0" smtClean="0">
                <a:solidFill>
                  <a:schemeClr val="tx1"/>
                </a:solidFill>
              </a:rPr>
              <a:t>Grocery Store Display </a:t>
            </a:r>
            <a:r>
              <a:rPr lang="en-US" sz="2000" dirty="0">
                <a:solidFill>
                  <a:schemeClr val="tx1"/>
                </a:solidFill>
              </a:rPr>
              <a:t>Lift for Kleenex, Private Labels (PL) and Puffs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Puffs displays outperform Kleenex and Private Label in Grocery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2400" y="76200"/>
            <a:ext cx="2249070" cy="152400"/>
            <a:chOff x="152400" y="76200"/>
            <a:chExt cx="2249070" cy="152400"/>
          </a:xfrm>
        </p:grpSpPr>
        <p:sp>
          <p:nvSpPr>
            <p:cNvPr id="31" name="Rectangle 30"/>
            <p:cNvSpPr/>
            <p:nvPr/>
          </p:nvSpPr>
          <p:spPr>
            <a:xfrm flipH="1">
              <a:off x="152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flipH="1">
              <a:off x="3821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flipH="1">
              <a:off x="6107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flipH="1">
              <a:off x="8393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flipH="1">
              <a:off x="10668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flipH="1">
              <a:off x="224907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flipH="1">
              <a:off x="1295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flipH="1">
              <a:off x="152400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flipH="1">
              <a:off x="166497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180594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 flipH="1">
              <a:off x="194691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flipH="1">
              <a:off x="2099310" y="10752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6553200" y="3212106"/>
            <a:ext cx="2133600" cy="2045694"/>
          </a:xfrm>
          <a:prstGeom prst="roundRect">
            <a:avLst/>
          </a:prstGeom>
          <a:solidFill>
            <a:srgbClr val="FFFF99"/>
          </a:solidFill>
          <a:ln w="25400" cap="flat" cmpd="sng" algn="ctr">
            <a:solidFill>
              <a:srgbClr val="000000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81800" y="3505200"/>
            <a:ext cx="175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Puffs displays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have </a:t>
            </a:r>
            <a:r>
              <a:rPr lang="en-US" sz="1600" dirty="0"/>
              <a:t>gained effectiveness compared to the previous year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952" y="2133600"/>
            <a:ext cx="1104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5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Puffs displays outperform Kleenex and Private Label (marginally) in Drug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35</a:t>
            </a:fld>
            <a:endParaRPr lang="en-US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457200" y="6273490"/>
            <a:ext cx="8229600" cy="584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2-Year Drug Store Display Lift for Kleenex</a:t>
            </a:r>
            <a:r>
              <a:rPr lang="en-US" sz="2000" dirty="0">
                <a:solidFill>
                  <a:schemeClr val="tx1"/>
                </a:solidFill>
              </a:rPr>
              <a:t>, Private Labels (PL) and </a:t>
            </a:r>
            <a:r>
              <a:rPr lang="en-US" sz="2000" dirty="0" smtClean="0">
                <a:solidFill>
                  <a:schemeClr val="tx1"/>
                </a:solidFill>
              </a:rPr>
              <a:t>Puffs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29" name="Picture 2" descr="https://lh6.googleusercontent.com/DYO-eyp9OUtqSvyHrGYfJ5q9mXCFvM-iS5eCsNiCn0XwibCFRGDyaMJNcYNK_B-FrhP_285c8AkILmvDwHHRqZK9b4MWG6qez_TQEP7v48mzgtwEU-CDzlGtqfr52eQRCuwmY7F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2147"/>
            <a:ext cx="5619686" cy="462596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152400" y="76200"/>
            <a:ext cx="2249070" cy="152400"/>
            <a:chOff x="152400" y="76200"/>
            <a:chExt cx="2249070" cy="152400"/>
          </a:xfrm>
        </p:grpSpPr>
        <p:sp>
          <p:nvSpPr>
            <p:cNvPr id="31" name="Rectangle 30"/>
            <p:cNvSpPr/>
            <p:nvPr/>
          </p:nvSpPr>
          <p:spPr>
            <a:xfrm flipH="1">
              <a:off x="152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flipH="1">
              <a:off x="3821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flipH="1">
              <a:off x="6107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flipH="1">
              <a:off x="8393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flipH="1">
              <a:off x="10668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flipH="1">
              <a:off x="224907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flipH="1">
              <a:off x="1295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flipH="1">
              <a:off x="152400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flipH="1">
              <a:off x="166497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180594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 flipH="1">
              <a:off x="194691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flipH="1">
              <a:off x="2099310" y="10752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6553200" y="3212106"/>
            <a:ext cx="2133600" cy="2045694"/>
          </a:xfrm>
          <a:prstGeom prst="roundRect">
            <a:avLst/>
          </a:prstGeom>
          <a:solidFill>
            <a:srgbClr val="FFFF99"/>
          </a:solidFill>
          <a:ln w="6350" cap="flat" cmpd="sng" algn="ctr">
            <a:solidFill>
              <a:srgbClr val="000000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29400" y="3573233"/>
            <a:ext cx="198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Kleenex and Puffs displays have lost effectiveness compared to the previous </a:t>
            </a:r>
            <a:r>
              <a:rPr lang="en-US" sz="1600" dirty="0" smtClean="0"/>
              <a:t>year.</a:t>
            </a:r>
            <a:endParaRPr lang="en-US" sz="1600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952" y="2133600"/>
            <a:ext cx="1104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41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36</a:t>
            </a:fld>
            <a:endParaRPr lang="en-US"/>
          </a:p>
        </p:txBody>
      </p:sp>
      <p:pic>
        <p:nvPicPr>
          <p:cNvPr id="14338" name="Picture 2" descr="https://lh4.googleusercontent.com/RVCHXpKSJMyCN7qB2IjTrS0-waA1kMpBNndl4Zv5-b1dcL-oCbEBcqAR_5Avcpd-SbJBITtA1LzgGzHPNE579SwfCKpV0z0EeSFQMMd1Ov2QvrA44gn2ex8i6KKO4xWd85Gv1eB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52600"/>
            <a:ext cx="4724400" cy="443710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1"/>
          <p:cNvSpPr txBox="1">
            <a:spLocks/>
          </p:cNvSpPr>
          <p:nvPr/>
        </p:nvSpPr>
        <p:spPr>
          <a:xfrm>
            <a:off x="457200" y="6273490"/>
            <a:ext cx="8229600" cy="584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Total US Sales - Feature Lift for Kleenex, </a:t>
            </a:r>
            <a:r>
              <a:rPr lang="en-US" sz="2000" dirty="0" smtClean="0">
                <a:solidFill>
                  <a:schemeClr val="tx1"/>
                </a:solidFill>
              </a:rPr>
              <a:t>Private Labels (PL) and Puffs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Private Label displays outperform Kleenex and Puffs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2400" y="76200"/>
            <a:ext cx="2249070" cy="152400"/>
            <a:chOff x="152400" y="76200"/>
            <a:chExt cx="2249070" cy="152400"/>
          </a:xfrm>
        </p:grpSpPr>
        <p:sp>
          <p:nvSpPr>
            <p:cNvPr id="31" name="Rectangle 30"/>
            <p:cNvSpPr/>
            <p:nvPr/>
          </p:nvSpPr>
          <p:spPr>
            <a:xfrm flipH="1">
              <a:off x="152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flipH="1">
              <a:off x="3821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flipH="1">
              <a:off x="6107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flipH="1">
              <a:off x="8393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flipH="1">
              <a:off x="10668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flipH="1">
              <a:off x="224907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flipH="1">
              <a:off x="1295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flipH="1">
              <a:off x="152400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flipH="1">
              <a:off x="166497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180594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 flipH="1">
              <a:off x="194691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flipH="1">
              <a:off x="2099310" y="10752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564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Franklin Gothic Demi Cond" panose="020B0706030402020204" pitchFamily="34" charset="0"/>
              </a:rPr>
              <a:t>Location</a:t>
            </a:r>
            <a:endParaRPr lang="en-US" dirty="0">
              <a:latin typeface="Franklin Gothic Demi Cond" panose="020B07060304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37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cap="none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Visualizations and </a:t>
            </a:r>
            <a:r>
              <a:rPr lang="en-US" sz="4000" cap="none" dirty="0" smtClean="0">
                <a:solidFill>
                  <a:schemeClr val="accent1"/>
                </a:solidFill>
                <a:latin typeface="Franklin Gothic Demi Cond" panose="020B0706030402020204" pitchFamily="34" charset="0"/>
              </a:rPr>
              <a:t>Insights</a:t>
            </a:r>
            <a:endParaRPr lang="en-US" sz="4000" cap="none" dirty="0">
              <a:solidFill>
                <a:schemeClr val="accent1"/>
              </a:solidFill>
              <a:latin typeface="Franklin Gothic Demi Cond" panose="020B07060304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2400" y="76200"/>
            <a:ext cx="2249070" cy="152400"/>
            <a:chOff x="152400" y="76200"/>
            <a:chExt cx="2249070" cy="152400"/>
          </a:xfrm>
        </p:grpSpPr>
        <p:sp>
          <p:nvSpPr>
            <p:cNvPr id="18" name="Rectangle 17"/>
            <p:cNvSpPr/>
            <p:nvPr/>
          </p:nvSpPr>
          <p:spPr>
            <a:xfrm flipH="1">
              <a:off x="152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flipH="1">
              <a:off x="3821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flipH="1">
              <a:off x="6107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8393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10668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224907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1295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 flipH="1">
              <a:off x="152400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166497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flipH="1">
              <a:off x="180594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 flipH="1">
              <a:off x="194691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flipH="1">
              <a:off x="2099310" y="10752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013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38</a:t>
            </a:fld>
            <a:endParaRPr lang="en-US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457200" y="6172200"/>
            <a:ext cx="8229600" cy="584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Total facial tissue sales per state – map view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Franklin Gothic Demi Cond" panose="020B0706030402020204" pitchFamily="34" charset="0"/>
              </a:rPr>
              <a:t>California and New York are the highest consumers</a:t>
            </a:r>
            <a:endParaRPr lang="en-US" dirty="0">
              <a:solidFill>
                <a:schemeClr val="accent1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19" name="Picture 1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42" y="2001275"/>
            <a:ext cx="8352558" cy="4170925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152400" y="76200"/>
            <a:ext cx="2249070" cy="152400"/>
            <a:chOff x="152400" y="76200"/>
            <a:chExt cx="2249070" cy="152400"/>
          </a:xfrm>
        </p:grpSpPr>
        <p:sp>
          <p:nvSpPr>
            <p:cNvPr id="21" name="Rectangle 20"/>
            <p:cNvSpPr/>
            <p:nvPr/>
          </p:nvSpPr>
          <p:spPr>
            <a:xfrm flipH="1">
              <a:off x="152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3821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107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8393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 flipH="1">
              <a:off x="10668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224907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flipH="1">
              <a:off x="1295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flipH="1">
              <a:off x="152400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 flipH="1">
              <a:off x="166497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flipH="1">
              <a:off x="180594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 flipH="1">
              <a:off x="194691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 flipH="1">
              <a:off x="2099310" y="10752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74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39</a:t>
            </a:fld>
            <a:endParaRPr lang="en-US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457200" y="6172200"/>
            <a:ext cx="8229600" cy="584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Total facial tissue sales per state – bar view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Franklin Gothic Demi Cond" panose="020B0706030402020204" pitchFamily="34" charset="0"/>
              </a:rPr>
              <a:t>California and New York are the highest consumers</a:t>
            </a:r>
            <a:endParaRPr lang="en-US" dirty="0">
              <a:solidFill>
                <a:schemeClr val="accent1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20" name="Picture 1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5"/>
          <a:stretch/>
        </p:blipFill>
        <p:spPr>
          <a:xfrm>
            <a:off x="152400" y="1813234"/>
            <a:ext cx="8775984" cy="4358966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152400" y="76200"/>
            <a:ext cx="2249070" cy="152400"/>
            <a:chOff x="152400" y="76200"/>
            <a:chExt cx="2249070" cy="152400"/>
          </a:xfrm>
        </p:grpSpPr>
        <p:sp>
          <p:nvSpPr>
            <p:cNvPr id="22" name="Rectangle 21"/>
            <p:cNvSpPr/>
            <p:nvPr/>
          </p:nvSpPr>
          <p:spPr>
            <a:xfrm flipH="1">
              <a:off x="152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3821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107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 flipH="1">
              <a:off x="8393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10668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flipH="1">
              <a:off x="224907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flipH="1">
              <a:off x="1295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 flipH="1">
              <a:off x="152400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flipH="1">
              <a:off x="166497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 flipH="1">
              <a:off x="180594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 flipH="1">
              <a:off x="194691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flipH="1">
              <a:off x="2099310" y="10752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600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Franklin Gothic Demi Cond" panose="020B0706030402020204" pitchFamily="34" charset="0"/>
              </a:rPr>
              <a:t>Summary</a:t>
            </a:r>
            <a:endParaRPr lang="en-US" dirty="0">
              <a:solidFill>
                <a:schemeClr val="accent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4</a:t>
            </a:fld>
            <a:endParaRPr lang="en-US"/>
          </a:p>
        </p:txBody>
      </p:sp>
      <p:sp>
        <p:nvSpPr>
          <p:cNvPr id="15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9800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Datasets for the top 3 facial tissue brands are analyzed: </a:t>
            </a:r>
            <a:br>
              <a:rPr lang="en-US" sz="1800" b="1" dirty="0" smtClean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	</a:t>
            </a:r>
            <a:r>
              <a:rPr lang="en-US" sz="1800" dirty="0" smtClean="0"/>
              <a:t>Kleenex, Puffs, and Scotties</a:t>
            </a:r>
            <a:r>
              <a:rPr lang="en-US" sz="800" dirty="0" smtClean="0"/>
              <a:t/>
            </a:r>
            <a:br>
              <a:rPr lang="en-US" sz="800" dirty="0" smtClean="0"/>
            </a:br>
            <a:endParaRPr lang="en-US" sz="800" dirty="0"/>
          </a:p>
          <a:p>
            <a:r>
              <a:rPr lang="en-US" sz="1800" b="1" dirty="0" smtClean="0"/>
              <a:t>Datasets for </a:t>
            </a:r>
            <a:r>
              <a:rPr lang="en-US" sz="1800" b="1" dirty="0"/>
              <a:t>p</a:t>
            </a:r>
            <a:r>
              <a:rPr lang="en-US" sz="1800" b="1" dirty="0" smtClean="0"/>
              <a:t>rivate label tissue brands are analyzed</a:t>
            </a:r>
            <a:r>
              <a:rPr lang="en-US" sz="1800" dirty="0" smtClean="0"/>
              <a:t>:</a:t>
            </a:r>
            <a:br>
              <a:rPr lang="en-US" sz="1800" dirty="0" smtClean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	</a:t>
            </a:r>
            <a:r>
              <a:rPr lang="en-US" sz="1800" dirty="0" smtClean="0"/>
              <a:t>Walmart’s Great Value, Target’s Up &amp; Up, and Costco’s Kirkland</a:t>
            </a:r>
            <a:endParaRPr lang="en-US" sz="1000" dirty="0" smtClean="0"/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sz="1800" b="1" dirty="0" smtClean="0"/>
              <a:t>Insights </a:t>
            </a:r>
            <a:r>
              <a:rPr lang="en-US" sz="1800" b="1" dirty="0"/>
              <a:t>will </a:t>
            </a:r>
            <a:r>
              <a:rPr lang="en-US" sz="1800" b="1" dirty="0" smtClean="0"/>
              <a:t>show</a:t>
            </a:r>
            <a:r>
              <a:rPr lang="en-US" sz="1800" dirty="0" smtClean="0"/>
              <a:t>:</a:t>
            </a:r>
            <a:endParaRPr lang="en-US" sz="14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58337" y="3905071"/>
            <a:ext cx="380745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per unit (pack)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per volume (pounds)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of grocery and drug </a:t>
            </a:r>
            <a:r>
              <a:rPr lang="en-US" dirty="0" smtClean="0"/>
              <a:t>stores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8200" y="3847742"/>
            <a:ext cx="4192173" cy="1200329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Brand and competitor price </a:t>
            </a:r>
            <a:r>
              <a:rPr lang="en-US" dirty="0"/>
              <a:t>elasticity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Pricing per unit (pack)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Pricing per volume (pounds)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Pricing in grocery and drug </a:t>
            </a:r>
            <a:r>
              <a:rPr lang="en-US" dirty="0" smtClean="0"/>
              <a:t>stores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7200" y="5276671"/>
            <a:ext cx="3808590" cy="1200329"/>
          </a:xfrm>
          <a:prstGeom prst="rect">
            <a:avLst/>
          </a:prstGeom>
          <a:solidFill>
            <a:srgbClr val="66FF99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promotions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Display promotions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+ Display </a:t>
            </a:r>
            <a:r>
              <a:rPr lang="en-US" dirty="0" smtClean="0"/>
              <a:t>promotions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Temporary price reductions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48199" y="5269468"/>
            <a:ext cx="4192173" cy="1200329"/>
          </a:xfrm>
          <a:prstGeom prst="rect">
            <a:avLst/>
          </a:prstGeom>
          <a:solidFill>
            <a:srgbClr val="FF7C8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Customer panel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Demographics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Location of sales quantities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52400" y="76200"/>
            <a:ext cx="2249070" cy="152400"/>
            <a:chOff x="152400" y="76200"/>
            <a:chExt cx="2249070" cy="152400"/>
          </a:xfrm>
        </p:grpSpPr>
        <p:sp>
          <p:nvSpPr>
            <p:cNvPr id="5" name="Rectangle 4"/>
            <p:cNvSpPr/>
            <p:nvPr/>
          </p:nvSpPr>
          <p:spPr>
            <a:xfrm flipH="1">
              <a:off x="152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flipH="1">
              <a:off x="382137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flipH="1">
              <a:off x="610737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flipH="1">
              <a:off x="839337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flipH="1">
              <a:off x="106680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flipH="1">
              <a:off x="224907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flipH="1">
              <a:off x="129540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flipH="1">
              <a:off x="152400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flipH="1">
              <a:off x="166497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flipH="1">
              <a:off x="180594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flipH="1">
              <a:off x="194691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2099310" y="10752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513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Franklin Gothic Demi Cond" panose="020B0706030402020204" pitchFamily="34" charset="0"/>
              </a:rPr>
              <a:t>Panel</a:t>
            </a:r>
            <a:endParaRPr lang="en-US" dirty="0">
              <a:latin typeface="Franklin Gothic Demi Cond" panose="020B07060304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40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cap="none" dirty="0" smtClean="0">
                <a:solidFill>
                  <a:schemeClr val="accent1"/>
                </a:solidFill>
                <a:latin typeface="Franklin Gothic Demi Cond" panose="020B0706030402020204" pitchFamily="34" charset="0"/>
              </a:rPr>
              <a:t>Visualizations and Insights</a:t>
            </a:r>
            <a:endParaRPr lang="en-US" sz="4000" cap="none" dirty="0">
              <a:solidFill>
                <a:schemeClr val="accent1"/>
              </a:solidFill>
              <a:latin typeface="Franklin Gothic Demi Cond" panose="020B07060304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2400" y="76200"/>
            <a:ext cx="2249070" cy="152400"/>
            <a:chOff x="152400" y="76200"/>
            <a:chExt cx="2249070" cy="152400"/>
          </a:xfrm>
        </p:grpSpPr>
        <p:sp>
          <p:nvSpPr>
            <p:cNvPr id="21" name="Rectangle 20"/>
            <p:cNvSpPr/>
            <p:nvPr/>
          </p:nvSpPr>
          <p:spPr>
            <a:xfrm flipH="1">
              <a:off x="152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3821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107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8393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 flipH="1">
              <a:off x="10668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224907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flipH="1">
              <a:off x="1295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 flipH="1">
              <a:off x="152400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flipH="1">
              <a:off x="166497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flipH="1">
              <a:off x="180594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flipH="1">
              <a:off x="194691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flipH="1">
              <a:off x="2099310" y="10752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009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41</a:t>
            </a:fld>
            <a:endParaRPr lang="en-US"/>
          </a:p>
        </p:txBody>
      </p:sp>
      <p:pic>
        <p:nvPicPr>
          <p:cNvPr id="8" name="Picture 7" descr="C:\Users\Akshay\AppData\Local\Temp\Temp1_datavizimages.zip\8_Family_Sales_byPID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16" b="20020"/>
          <a:stretch/>
        </p:blipFill>
        <p:spPr bwMode="auto">
          <a:xfrm>
            <a:off x="618973" y="2066924"/>
            <a:ext cx="7763027" cy="31146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Family size of two generates maximum value for Facial Tissues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52400" y="76200"/>
            <a:ext cx="2249070" cy="152400"/>
            <a:chOff x="152400" y="76200"/>
            <a:chExt cx="2249070" cy="152400"/>
          </a:xfrm>
        </p:grpSpPr>
        <p:sp>
          <p:nvSpPr>
            <p:cNvPr id="10" name="Rectangle 9"/>
            <p:cNvSpPr/>
            <p:nvPr/>
          </p:nvSpPr>
          <p:spPr>
            <a:xfrm flipH="1">
              <a:off x="152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flipH="1">
              <a:off x="3821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flipH="1">
              <a:off x="6107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8393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flipH="1">
              <a:off x="10668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flipH="1">
              <a:off x="224907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flipH="1">
              <a:off x="1295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flipH="1">
              <a:off x="152400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flipH="1">
              <a:off x="166497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flipH="1">
              <a:off x="180594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flipH="1">
              <a:off x="194691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2099310" y="10752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554" y="3276600"/>
            <a:ext cx="12668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Content Placeholder 3"/>
          <p:cNvSpPr txBox="1">
            <a:spLocks/>
          </p:cNvSpPr>
          <p:nvPr/>
        </p:nvSpPr>
        <p:spPr>
          <a:xfrm>
            <a:off x="2363337" y="5715000"/>
            <a:ext cx="4418463" cy="30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 smtClean="0"/>
              <a:t>Unit Sales by Brand and Family</a:t>
            </a:r>
            <a:endParaRPr lang="en-US" sz="1800" dirty="0"/>
          </a:p>
        </p:txBody>
      </p:sp>
      <p:sp>
        <p:nvSpPr>
          <p:cNvPr id="25" name="Content Placeholder 3"/>
          <p:cNvSpPr txBox="1">
            <a:spLocks/>
          </p:cNvSpPr>
          <p:nvPr/>
        </p:nvSpPr>
        <p:spPr>
          <a:xfrm>
            <a:off x="1066800" y="6307932"/>
            <a:ext cx="7467600" cy="550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 smtClean="0"/>
              <a:t>‘</a:t>
            </a:r>
            <a:r>
              <a:rPr lang="en-US" sz="1400" b="1" dirty="0" smtClean="0"/>
              <a:t>1</a:t>
            </a:r>
            <a:r>
              <a:rPr lang="en-US" sz="1400" dirty="0" smtClean="0"/>
              <a:t> = 1 person in household’, ‘</a:t>
            </a:r>
            <a:r>
              <a:rPr lang="en-US" sz="1400" b="1" dirty="0" smtClean="0"/>
              <a:t>2</a:t>
            </a:r>
            <a:r>
              <a:rPr lang="en-US" sz="1400" dirty="0" smtClean="0"/>
              <a:t> = 2 people in household’, ‘</a:t>
            </a:r>
            <a:r>
              <a:rPr lang="en-US" sz="1400" b="1" dirty="0" smtClean="0"/>
              <a:t>3</a:t>
            </a:r>
            <a:r>
              <a:rPr lang="en-US" sz="1400" dirty="0" smtClean="0"/>
              <a:t> = 3 people in household’, </a:t>
            </a:r>
            <a:br>
              <a:rPr lang="en-US" sz="1400" dirty="0" smtClean="0"/>
            </a:br>
            <a:r>
              <a:rPr lang="en-US" sz="1400" dirty="0" smtClean="0"/>
              <a:t>‘</a:t>
            </a:r>
            <a:r>
              <a:rPr lang="en-US" sz="1400" b="1" dirty="0" smtClean="0"/>
              <a:t>4</a:t>
            </a:r>
            <a:r>
              <a:rPr lang="en-US" sz="1400" dirty="0" smtClean="0"/>
              <a:t> = 4 people in household’, ‘</a:t>
            </a:r>
            <a:r>
              <a:rPr lang="en-US" sz="1400" b="1" dirty="0" smtClean="0"/>
              <a:t>5</a:t>
            </a:r>
            <a:r>
              <a:rPr lang="en-US" sz="1400" dirty="0" smtClean="0"/>
              <a:t> = 5 people in household’, ‘</a:t>
            </a:r>
            <a:r>
              <a:rPr lang="en-US" sz="1400" b="1" dirty="0" smtClean="0"/>
              <a:t>6</a:t>
            </a:r>
            <a:r>
              <a:rPr lang="en-US" sz="1400" dirty="0" smtClean="0"/>
              <a:t> = 6 people in household’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4016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42</a:t>
            </a:fld>
            <a:endParaRPr lang="en-US"/>
          </a:p>
        </p:txBody>
      </p:sp>
      <p:pic>
        <p:nvPicPr>
          <p:cNvPr id="7" name="Picture 6" descr="C:\Users\Akshay\AppData\Local\Temp\Temp1_datavizimages.zip\9_Age_Sales_byPID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84"/>
          <a:stretch/>
        </p:blipFill>
        <p:spPr bwMode="auto">
          <a:xfrm>
            <a:off x="1557338" y="1652901"/>
            <a:ext cx="5453062" cy="43668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Age group of 65+ years generates maximum value for Facial Tissues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52400" y="76200"/>
            <a:ext cx="2249070" cy="152400"/>
            <a:chOff x="152400" y="76200"/>
            <a:chExt cx="2249070" cy="152400"/>
          </a:xfrm>
        </p:grpSpPr>
        <p:sp>
          <p:nvSpPr>
            <p:cNvPr id="10" name="Rectangle 9"/>
            <p:cNvSpPr/>
            <p:nvPr/>
          </p:nvSpPr>
          <p:spPr>
            <a:xfrm flipH="1">
              <a:off x="152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flipH="1">
              <a:off x="3821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flipH="1">
              <a:off x="6107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8393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flipH="1">
              <a:off x="10668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flipH="1">
              <a:off x="224907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flipH="1">
              <a:off x="1295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flipH="1">
              <a:off x="152400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flipH="1">
              <a:off x="166497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flipH="1">
              <a:off x="180594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flipH="1">
              <a:off x="194691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2099310" y="10752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483" y="2758440"/>
            <a:ext cx="12668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Content Placeholder 3"/>
          <p:cNvSpPr txBox="1">
            <a:spLocks/>
          </p:cNvSpPr>
          <p:nvPr/>
        </p:nvSpPr>
        <p:spPr>
          <a:xfrm>
            <a:off x="2363337" y="6096000"/>
            <a:ext cx="4418463" cy="30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 smtClean="0"/>
              <a:t>Unit Sales by Age Group</a:t>
            </a:r>
            <a:endParaRPr lang="en-US" sz="1800" dirty="0"/>
          </a:p>
        </p:txBody>
      </p:sp>
      <p:sp>
        <p:nvSpPr>
          <p:cNvPr id="24" name="Content Placeholder 3"/>
          <p:cNvSpPr txBox="1">
            <a:spLocks/>
          </p:cNvSpPr>
          <p:nvPr/>
        </p:nvSpPr>
        <p:spPr>
          <a:xfrm>
            <a:off x="1600201" y="6491288"/>
            <a:ext cx="6019799" cy="366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 smtClean="0"/>
              <a:t>‘</a:t>
            </a:r>
            <a:r>
              <a:rPr lang="en-US" sz="1400" b="1" dirty="0" smtClean="0"/>
              <a:t>1</a:t>
            </a:r>
            <a:r>
              <a:rPr lang="en-US" sz="1400" dirty="0" smtClean="0"/>
              <a:t> = 18-24’, ‘</a:t>
            </a:r>
            <a:r>
              <a:rPr lang="en-US" sz="1400" b="1" dirty="0" smtClean="0"/>
              <a:t>2</a:t>
            </a:r>
            <a:r>
              <a:rPr lang="en-US" sz="1400" dirty="0" smtClean="0"/>
              <a:t> = 25-34’, ‘</a:t>
            </a:r>
            <a:r>
              <a:rPr lang="en-US" sz="1400" b="1" dirty="0" smtClean="0"/>
              <a:t>3</a:t>
            </a:r>
            <a:r>
              <a:rPr lang="en-US" sz="1400" dirty="0" smtClean="0"/>
              <a:t> = 35-44’, ‘</a:t>
            </a:r>
            <a:r>
              <a:rPr lang="en-US" sz="1400" b="1" dirty="0" smtClean="0"/>
              <a:t>4</a:t>
            </a:r>
            <a:r>
              <a:rPr lang="en-US" sz="1400" dirty="0" smtClean="0"/>
              <a:t> = 45-54’, ‘</a:t>
            </a:r>
            <a:r>
              <a:rPr lang="en-US" sz="1400" b="1" dirty="0" smtClean="0"/>
              <a:t>5</a:t>
            </a:r>
            <a:r>
              <a:rPr lang="en-US" sz="1400" dirty="0" smtClean="0"/>
              <a:t> = 55-64’ and ‘</a:t>
            </a:r>
            <a:r>
              <a:rPr lang="en-US" sz="1400" b="1" dirty="0" smtClean="0"/>
              <a:t>6</a:t>
            </a:r>
            <a:r>
              <a:rPr lang="en-US" sz="1400" dirty="0" smtClean="0"/>
              <a:t> = 65+’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8328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43</a:t>
            </a:fld>
            <a:endParaRPr lang="en-US"/>
          </a:p>
        </p:txBody>
      </p:sp>
      <p:pic>
        <p:nvPicPr>
          <p:cNvPr id="8" name="Picture 7" descr="C:\Users\Akshay\AppData\Local\Temp\Temp1_datavizimages.zip\10_Occu_Sales_byPID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07"/>
          <a:stretch/>
        </p:blipFill>
        <p:spPr bwMode="auto">
          <a:xfrm>
            <a:off x="304800" y="1828800"/>
            <a:ext cx="7400778" cy="3733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Retired people generate maximum value for Facial Tissues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457200" y="6248400"/>
            <a:ext cx="8229600" cy="609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400" dirty="0" smtClean="0"/>
              <a:t>‘</a:t>
            </a:r>
            <a:r>
              <a:rPr lang="en-US" sz="1400" b="1" dirty="0" smtClean="0"/>
              <a:t>1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smtClean="0"/>
              <a:t>‘Professional or Technical’, </a:t>
            </a:r>
            <a:r>
              <a:rPr lang="en-US" sz="1400" dirty="0"/>
              <a:t>‘</a:t>
            </a:r>
            <a:r>
              <a:rPr lang="en-US" sz="1400" b="1" dirty="0"/>
              <a:t>2</a:t>
            </a:r>
            <a:r>
              <a:rPr lang="en-US" sz="1400" dirty="0"/>
              <a:t> = </a:t>
            </a:r>
            <a:r>
              <a:rPr lang="en-US" sz="1400" dirty="0" smtClean="0"/>
              <a:t>Manager’, </a:t>
            </a:r>
            <a:r>
              <a:rPr lang="en-US" sz="1400" dirty="0"/>
              <a:t>‘</a:t>
            </a:r>
            <a:r>
              <a:rPr lang="en-US" sz="1400" b="1" dirty="0"/>
              <a:t>3</a:t>
            </a:r>
            <a:r>
              <a:rPr lang="en-US" sz="1400" dirty="0"/>
              <a:t> = </a:t>
            </a:r>
            <a:r>
              <a:rPr lang="en-US" sz="1400" dirty="0" smtClean="0"/>
              <a:t>Sales’, </a:t>
            </a:r>
            <a:r>
              <a:rPr lang="en-US" sz="1400" dirty="0"/>
              <a:t>‘</a:t>
            </a:r>
            <a:r>
              <a:rPr lang="en-US" sz="1400" b="1" dirty="0"/>
              <a:t>4</a:t>
            </a:r>
            <a:r>
              <a:rPr lang="en-US" sz="1400" dirty="0"/>
              <a:t> = </a:t>
            </a:r>
            <a:r>
              <a:rPr lang="en-US" sz="1400" dirty="0" smtClean="0"/>
              <a:t>Clerical’, </a:t>
            </a:r>
            <a:r>
              <a:rPr lang="en-US" sz="1400" dirty="0"/>
              <a:t>‘</a:t>
            </a:r>
            <a:r>
              <a:rPr lang="en-US" sz="1400" b="1" dirty="0"/>
              <a:t>5</a:t>
            </a:r>
            <a:r>
              <a:rPr lang="en-US" sz="1400" dirty="0"/>
              <a:t> = </a:t>
            </a:r>
            <a:r>
              <a:rPr lang="en-US" sz="1400" dirty="0" smtClean="0"/>
              <a:t>Craftsman’, </a:t>
            </a:r>
            <a:r>
              <a:rPr lang="en-US" sz="1400" dirty="0"/>
              <a:t>‘</a:t>
            </a:r>
            <a:r>
              <a:rPr lang="en-US" sz="1400" b="1" dirty="0"/>
              <a:t>6</a:t>
            </a:r>
            <a:r>
              <a:rPr lang="en-US" sz="1400" dirty="0"/>
              <a:t> = </a:t>
            </a:r>
            <a:r>
              <a:rPr lang="en-US" sz="1400" dirty="0" smtClean="0"/>
              <a:t>Operative’, ‘</a:t>
            </a:r>
            <a:r>
              <a:rPr lang="en-US" sz="1400" b="1" dirty="0" smtClean="0"/>
              <a:t>7</a:t>
            </a:r>
            <a:r>
              <a:rPr lang="en-US" sz="1400" dirty="0" smtClean="0"/>
              <a:t> = Laborer’, ‘</a:t>
            </a:r>
            <a:r>
              <a:rPr lang="en-US" sz="1400" b="1" dirty="0" smtClean="0"/>
              <a:t>8</a:t>
            </a:r>
            <a:r>
              <a:rPr lang="en-US" sz="1400" dirty="0" smtClean="0"/>
              <a:t> = Cleaning’, ‘</a:t>
            </a:r>
            <a:r>
              <a:rPr lang="en-US" sz="1400" b="1" dirty="0" smtClean="0"/>
              <a:t>9</a:t>
            </a:r>
            <a:r>
              <a:rPr lang="en-US" sz="1400" dirty="0" smtClean="0"/>
              <a:t> = Private HH Worker’, ‘</a:t>
            </a:r>
            <a:r>
              <a:rPr lang="en-US" sz="1400" b="1" dirty="0" smtClean="0"/>
              <a:t>10</a:t>
            </a:r>
            <a:r>
              <a:rPr lang="en-US" sz="1400" dirty="0" smtClean="0"/>
              <a:t> = Retired’</a:t>
            </a:r>
            <a:endParaRPr lang="en-US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52400" y="76200"/>
            <a:ext cx="2249070" cy="152400"/>
            <a:chOff x="152400" y="76200"/>
            <a:chExt cx="2249070" cy="152400"/>
          </a:xfrm>
        </p:grpSpPr>
        <p:sp>
          <p:nvSpPr>
            <p:cNvPr id="11" name="Rectangle 10"/>
            <p:cNvSpPr/>
            <p:nvPr/>
          </p:nvSpPr>
          <p:spPr>
            <a:xfrm flipH="1">
              <a:off x="152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flipH="1">
              <a:off x="3821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6107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flipH="1">
              <a:off x="8393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flipH="1">
              <a:off x="10668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flipH="1">
              <a:off x="224907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flipH="1">
              <a:off x="1295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flipH="1">
              <a:off x="152400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flipH="1">
              <a:off x="166497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flipH="1">
              <a:off x="180594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194691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2099310" y="10752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Content Placeholder 3"/>
          <p:cNvSpPr txBox="1">
            <a:spLocks/>
          </p:cNvSpPr>
          <p:nvPr/>
        </p:nvSpPr>
        <p:spPr>
          <a:xfrm>
            <a:off x="2363337" y="5715000"/>
            <a:ext cx="4418463" cy="30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 smtClean="0"/>
              <a:t>Unit Sales by Profession</a:t>
            </a:r>
            <a:endParaRPr lang="en-US" sz="1800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743200"/>
            <a:ext cx="12668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22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44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2819400" y="6324600"/>
            <a:ext cx="3505200" cy="671512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800" dirty="0"/>
              <a:t>Units sold by </a:t>
            </a:r>
            <a:r>
              <a:rPr lang="en-US" sz="1800" dirty="0" smtClean="0"/>
              <a:t>household income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6" descr="C:\Users\Akshay\AppData\Local\Temp\Temp1_datavizimages.zip\11_Income_Sales_byPID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90"/>
          <a:stretch/>
        </p:blipFill>
        <p:spPr bwMode="auto">
          <a:xfrm>
            <a:off x="1219053" y="1840348"/>
            <a:ext cx="6264959" cy="425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Panelists earning between $25,000 - $30,000 generate maximum value for Facial Tissues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52400" y="76200"/>
            <a:ext cx="2249070" cy="152400"/>
            <a:chOff x="152400" y="76200"/>
            <a:chExt cx="2249070" cy="152400"/>
          </a:xfrm>
        </p:grpSpPr>
        <p:sp>
          <p:nvSpPr>
            <p:cNvPr id="10" name="Rectangle 9"/>
            <p:cNvSpPr/>
            <p:nvPr/>
          </p:nvSpPr>
          <p:spPr>
            <a:xfrm flipH="1">
              <a:off x="152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flipH="1">
              <a:off x="3821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flipH="1">
              <a:off x="6107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8393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flipH="1">
              <a:off x="10668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flipH="1">
              <a:off x="224907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flipH="1">
              <a:off x="1295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flipH="1">
              <a:off x="152400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flipH="1">
              <a:off x="166497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flipH="1">
              <a:off x="180594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flipH="1">
              <a:off x="194691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2099310" y="10752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417" y="3124200"/>
            <a:ext cx="12668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007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45</a:t>
            </a:fld>
            <a:endParaRPr lang="en-US"/>
          </a:p>
        </p:txBody>
      </p:sp>
      <p:pic>
        <p:nvPicPr>
          <p:cNvPr id="8" name="Picture 7" descr="C:\Users\Akshay\AppData\Local\Temp\Temp1_datavizimages.zip\12_Pets_Sales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67"/>
          <a:stretch/>
        </p:blipFill>
        <p:spPr bwMode="auto">
          <a:xfrm>
            <a:off x="2286000" y="1752600"/>
            <a:ext cx="4647147" cy="3886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People without pets generate maximum value for Facial Tissues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52400" y="76200"/>
            <a:ext cx="2249070" cy="152400"/>
            <a:chOff x="152400" y="76200"/>
            <a:chExt cx="2249070" cy="152400"/>
          </a:xfrm>
        </p:grpSpPr>
        <p:sp>
          <p:nvSpPr>
            <p:cNvPr id="10" name="Rectangle 9"/>
            <p:cNvSpPr/>
            <p:nvPr/>
          </p:nvSpPr>
          <p:spPr>
            <a:xfrm flipH="1">
              <a:off x="152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flipH="1">
              <a:off x="3821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flipH="1">
              <a:off x="6107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8393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flipH="1">
              <a:off x="10668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flipH="1">
              <a:off x="224907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flipH="1">
              <a:off x="1295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flipH="1">
              <a:off x="152400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flipH="1">
              <a:off x="166497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flipH="1">
              <a:off x="180594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flipH="1">
              <a:off x="194691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2099310" y="10752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Content Placeholder 3"/>
          <p:cNvSpPr>
            <a:spLocks noGrp="1"/>
          </p:cNvSpPr>
          <p:nvPr>
            <p:ph idx="1"/>
          </p:nvPr>
        </p:nvSpPr>
        <p:spPr>
          <a:xfrm>
            <a:off x="1600200" y="5715000"/>
            <a:ext cx="6157254" cy="5334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800" dirty="0" smtClean="0"/>
              <a:t>Unit sales (all brands) by number of dogs in a household</a:t>
            </a:r>
            <a:endParaRPr lang="en-US" sz="1800" dirty="0"/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457200" y="62484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‘</a:t>
            </a:r>
            <a:r>
              <a:rPr lang="en-US" sz="1400" b="1" dirty="0"/>
              <a:t>0</a:t>
            </a:r>
            <a:r>
              <a:rPr lang="en-US" sz="1400" dirty="0"/>
              <a:t>= No dogs’,’</a:t>
            </a:r>
            <a:r>
              <a:rPr lang="en-US" sz="1400" b="1" dirty="0"/>
              <a:t>1</a:t>
            </a:r>
            <a:r>
              <a:rPr lang="en-US" sz="1400" dirty="0"/>
              <a:t>=One dog’,’</a:t>
            </a:r>
            <a:r>
              <a:rPr lang="en-US" sz="1400" b="1" dirty="0"/>
              <a:t>2</a:t>
            </a:r>
            <a:r>
              <a:rPr lang="en-US" sz="1400" dirty="0"/>
              <a:t>= Two dogs</a:t>
            </a:r>
            <a:r>
              <a:rPr lang="en-US" sz="1400" dirty="0" smtClean="0"/>
              <a:t>’, ’</a:t>
            </a:r>
            <a:r>
              <a:rPr lang="en-US" sz="1400" b="1" dirty="0" smtClean="0"/>
              <a:t>3</a:t>
            </a:r>
            <a:r>
              <a:rPr lang="en-US" sz="1400" dirty="0" smtClean="0"/>
              <a:t>= Three dogs, ’</a:t>
            </a:r>
            <a:r>
              <a:rPr lang="en-US" sz="1400" b="1" dirty="0" smtClean="0"/>
              <a:t>4</a:t>
            </a:r>
            <a:r>
              <a:rPr lang="en-US" sz="1400" dirty="0" smtClean="0"/>
              <a:t>= Four dogs, ’</a:t>
            </a:r>
            <a:r>
              <a:rPr lang="en-US" sz="1400" b="1" dirty="0" smtClean="0"/>
              <a:t>5</a:t>
            </a:r>
            <a:r>
              <a:rPr lang="en-US" sz="1400" dirty="0" smtClean="0"/>
              <a:t>= Five dogs, ’</a:t>
            </a:r>
            <a:r>
              <a:rPr lang="en-US" sz="1400" b="1" dirty="0" smtClean="0"/>
              <a:t>6</a:t>
            </a:r>
            <a:r>
              <a:rPr lang="en-US" sz="1400" dirty="0" smtClean="0"/>
              <a:t>= Six dogs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868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Franklin Gothic Demi Cond" panose="020B0706030402020204" pitchFamily="34" charset="0"/>
              </a:rPr>
              <a:t>Recommendations - Panel</a:t>
            </a:r>
            <a:endParaRPr lang="en-US" dirty="0">
              <a:solidFill>
                <a:schemeClr val="accent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46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52400" y="76200"/>
            <a:ext cx="2249070" cy="152400"/>
            <a:chOff x="152400" y="76200"/>
            <a:chExt cx="2249070" cy="152400"/>
          </a:xfrm>
        </p:grpSpPr>
        <p:sp>
          <p:nvSpPr>
            <p:cNvPr id="28" name="Rectangle 27"/>
            <p:cNvSpPr/>
            <p:nvPr/>
          </p:nvSpPr>
          <p:spPr>
            <a:xfrm flipH="1">
              <a:off x="152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flipH="1">
              <a:off x="3821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flipH="1">
              <a:off x="6107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flipH="1">
              <a:off x="8393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flipH="1">
              <a:off x="10668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flipH="1">
              <a:off x="224907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flipH="1">
              <a:off x="1295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flipH="1">
              <a:off x="152400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flipH="1">
              <a:off x="166497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flipH="1">
              <a:off x="180594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flipH="1">
              <a:off x="194691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flipH="1">
              <a:off x="2099310" y="10752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81000" y="1785878"/>
            <a:ext cx="830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Family size of two generates maximum value for facial tissues.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Age group of 65+ and retired people are likely to be high buyers.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People having income between $ 25,000 - $ 30,000 generate maximum value.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1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Franklin Gothic Demi Cond" panose="020B0706030402020204" pitchFamily="34" charset="0"/>
              </a:rPr>
              <a:t>Recommendations - Kleenex</a:t>
            </a:r>
            <a:endParaRPr lang="en-US" dirty="0">
              <a:solidFill>
                <a:schemeClr val="accent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47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52400" y="76200"/>
            <a:ext cx="2249070" cy="152400"/>
            <a:chOff x="152400" y="76200"/>
            <a:chExt cx="2249070" cy="152400"/>
          </a:xfrm>
        </p:grpSpPr>
        <p:sp>
          <p:nvSpPr>
            <p:cNvPr id="28" name="Rectangle 27"/>
            <p:cNvSpPr/>
            <p:nvPr/>
          </p:nvSpPr>
          <p:spPr>
            <a:xfrm flipH="1">
              <a:off x="152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flipH="1">
              <a:off x="3821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flipH="1">
              <a:off x="6107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flipH="1">
              <a:off x="8393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flipH="1">
              <a:off x="10668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flipH="1">
              <a:off x="224907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flipH="1">
              <a:off x="1295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flipH="1">
              <a:off x="152400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flipH="1">
              <a:off x="166497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flipH="1">
              <a:off x="180594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flipH="1">
              <a:off x="194691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flipH="1">
              <a:off x="2099310" y="10752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81000" y="1524000"/>
            <a:ext cx="8305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revive Kleenex’s growth trajectory, the brand must manage price and promotion optimally.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Developing </a:t>
            </a:r>
            <a:r>
              <a:rPr lang="en-US" dirty="0" smtClean="0"/>
              <a:t>a pricing structure and </a:t>
            </a:r>
            <a:r>
              <a:rPr lang="en-US" dirty="0"/>
              <a:t>promotional guidelines from fact-based analytics sets compliance expectations from field sales &amp; retailers </a:t>
            </a:r>
            <a:r>
              <a:rPr lang="en-US" dirty="0" smtClean="0"/>
              <a:t>alike</a:t>
            </a:r>
            <a:br>
              <a:rPr lang="en-US" dirty="0" smtClean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Although Kleenex is the market leader, its growth seems to have saturated since the last 4 – 5 years.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Display effectiveness has also decreased year over year.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Consider decreasing prices to take advantage of elastic demand to drive revenue.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Display effectiveness decreases year over year. Use price discounts instead of displays to drive volume, particularly in grocery stores.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 not ignore competition from </a:t>
            </a:r>
            <a:r>
              <a:rPr lang="en-US" dirty="0"/>
              <a:t>P</a:t>
            </a:r>
            <a:r>
              <a:rPr lang="en-US" dirty="0" smtClean="0"/>
              <a:t>rivate Labels and Puffs.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9" name="Picture 2" descr="https://upload.wikimedia.org/wikipedia/en/thumb/e/ed/Kleenex_logo.svg/1280px-Kleenex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789982"/>
            <a:ext cx="1828800" cy="92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05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Franklin Gothic Demi Cond" panose="020B0706030402020204" pitchFamily="34" charset="0"/>
              </a:rPr>
              <a:t>Recommendations - Puffs</a:t>
            </a:r>
            <a:endParaRPr lang="en-US" dirty="0">
              <a:solidFill>
                <a:schemeClr val="accent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48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52400" y="76200"/>
            <a:ext cx="2249070" cy="152400"/>
            <a:chOff x="152400" y="76200"/>
            <a:chExt cx="2249070" cy="152400"/>
          </a:xfrm>
        </p:grpSpPr>
        <p:sp>
          <p:nvSpPr>
            <p:cNvPr id="28" name="Rectangle 27"/>
            <p:cNvSpPr/>
            <p:nvPr/>
          </p:nvSpPr>
          <p:spPr>
            <a:xfrm flipH="1">
              <a:off x="152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flipH="1">
              <a:off x="3821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flipH="1">
              <a:off x="6107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flipH="1">
              <a:off x="8393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flipH="1">
              <a:off x="10668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flipH="1">
              <a:off x="224907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flipH="1">
              <a:off x="1295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flipH="1">
              <a:off x="152400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flipH="1">
              <a:off x="166497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flipH="1">
              <a:off x="180594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flipH="1">
              <a:off x="194691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flipH="1">
              <a:off x="2099310" y="10752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800" dirty="0" smtClean="0"/>
              <a:t>Dollar share is steadily increasing, but the company needs to manage price and promotion optimally to gain additional market share. </a:t>
            </a:r>
            <a:br>
              <a:rPr lang="en-US" sz="1800" dirty="0" smtClean="0"/>
            </a:br>
            <a:endParaRPr lang="en-US" sz="1800" dirty="0" smtClean="0"/>
          </a:p>
          <a:p>
            <a:pPr marL="285750" indent="-285750"/>
            <a:r>
              <a:rPr lang="en-US" sz="1800" dirty="0" smtClean="0"/>
              <a:t>Consider decreasing prices to take advantage of elastic demand to drive revenue.</a:t>
            </a:r>
            <a:br>
              <a:rPr lang="en-US" sz="1800" dirty="0" smtClean="0"/>
            </a:br>
            <a:endParaRPr lang="en-US" sz="1800" dirty="0" smtClean="0"/>
          </a:p>
          <a:p>
            <a:pPr marL="285750" indent="-285750"/>
            <a:r>
              <a:rPr lang="en-US" sz="1800" dirty="0" smtClean="0"/>
              <a:t>Continue to use price discounts to drive volume, particularly in drug stores.</a:t>
            </a:r>
            <a:br>
              <a:rPr lang="en-US" sz="1800" dirty="0" smtClean="0"/>
            </a:br>
            <a:endParaRPr lang="en-US" sz="1800" dirty="0" smtClean="0"/>
          </a:p>
          <a:p>
            <a:pPr marL="285750" indent="-285750"/>
            <a:r>
              <a:rPr lang="en-US" sz="1800" dirty="0" smtClean="0"/>
              <a:t>Display effectiveness is highest among competitors. Optimize this by including more display promotions instead of feature promotions.</a:t>
            </a:r>
          </a:p>
          <a:p>
            <a:endParaRPr lang="en-US" dirty="0"/>
          </a:p>
        </p:txBody>
      </p:sp>
      <p:pic>
        <p:nvPicPr>
          <p:cNvPr id="21" name="Picture 6" descr="https://upload.wikimedia.org/wikipedia/en/thumb/0/0b/Puffs_Logo.svg/452px-Puffs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724" y="5285004"/>
            <a:ext cx="1858551" cy="126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16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Franklin Gothic Demi Cond" panose="020B0706030402020204" pitchFamily="34" charset="0"/>
              </a:rPr>
              <a:t>Recommendations – Private Labels</a:t>
            </a:r>
            <a:endParaRPr lang="en-US" dirty="0">
              <a:solidFill>
                <a:schemeClr val="accent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49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52400" y="76200"/>
            <a:ext cx="2249070" cy="152400"/>
            <a:chOff x="152400" y="76200"/>
            <a:chExt cx="2249070" cy="152400"/>
          </a:xfrm>
        </p:grpSpPr>
        <p:sp>
          <p:nvSpPr>
            <p:cNvPr id="28" name="Rectangle 27"/>
            <p:cNvSpPr/>
            <p:nvPr/>
          </p:nvSpPr>
          <p:spPr>
            <a:xfrm flipH="1">
              <a:off x="152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flipH="1">
              <a:off x="3821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flipH="1">
              <a:off x="6107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flipH="1">
              <a:off x="8393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flipH="1">
              <a:off x="10668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flipH="1">
              <a:off x="224907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flipH="1">
              <a:off x="1295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flipH="1">
              <a:off x="152400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flipH="1">
              <a:off x="166497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flipH="1">
              <a:off x="180594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flipH="1">
              <a:off x="1946910" y="10668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flipH="1">
              <a:off x="2099310" y="107520"/>
              <a:ext cx="76200" cy="76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800" dirty="0" smtClean="0"/>
              <a:t>Dollar share is steadily increasing, but companies need to manage price and promotion optimally to gain additional market share </a:t>
            </a:r>
            <a:br>
              <a:rPr lang="en-US" sz="1800" dirty="0" smtClean="0"/>
            </a:br>
            <a:endParaRPr lang="en-US" sz="1800" dirty="0" smtClean="0"/>
          </a:p>
          <a:p>
            <a:pPr marL="285750" indent="-285750"/>
            <a:r>
              <a:rPr lang="en-US" sz="1800" dirty="0" smtClean="0"/>
              <a:t>Focus on price discounts and display promotion to drive additional revenue</a:t>
            </a:r>
          </a:p>
          <a:p>
            <a:pPr marL="285750" indent="-285750"/>
            <a:endParaRPr lang="en-US" sz="1800" dirty="0" smtClean="0"/>
          </a:p>
          <a:p>
            <a:endParaRPr lang="en-US" dirty="0"/>
          </a:p>
        </p:txBody>
      </p:sp>
      <p:pic>
        <p:nvPicPr>
          <p:cNvPr id="22" name="Picture 8" descr="http://vignette4.wikia.nocookie.net/logopedia/images/1/13/Great_Value_logo.jpg/revision/latest?cb=2012010722331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87" b="20098"/>
          <a:stretch/>
        </p:blipFill>
        <p:spPr bwMode="auto">
          <a:xfrm>
            <a:off x="2137410" y="3886200"/>
            <a:ext cx="2262845" cy="137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http://vignette2.wikia.nocookie.net/logopedia/images/4/49/Up_%26_Up_logo.svg/revision/latest/scale-to-width-down/150?cb=201510232105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206871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https://media.consumeraffairs.com/files/logos/kirkland-cat-food_logo_474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649" y="5867400"/>
            <a:ext cx="2511212" cy="70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75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Franklin Gothic Demi Cond" panose="020B0706030402020204" pitchFamily="34" charset="0"/>
              </a:rPr>
              <a:t>Market Research</a:t>
            </a:r>
            <a:endParaRPr lang="en-US" dirty="0">
              <a:solidFill>
                <a:schemeClr val="accent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5</a:t>
            </a:fld>
            <a:endParaRPr lang="en-US"/>
          </a:p>
        </p:txBody>
      </p:sp>
      <p:pic>
        <p:nvPicPr>
          <p:cNvPr id="2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29" y="2514600"/>
            <a:ext cx="7501271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33400" y="1676400"/>
            <a:ext cx="76871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Which brands of facial tissues do you use most often? 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endParaRPr lang="en-US" sz="1200" b="1" dirty="0"/>
          </a:p>
          <a:p>
            <a:r>
              <a:rPr lang="en-US" sz="1200" dirty="0" smtClean="0"/>
              <a:t>A was survey </a:t>
            </a:r>
            <a:r>
              <a:rPr lang="en-US" sz="1200" dirty="0"/>
              <a:t>conducted from </a:t>
            </a:r>
            <a:r>
              <a:rPr lang="en-US" sz="1200" dirty="0" smtClean="0"/>
              <a:t>Feb </a:t>
            </a:r>
            <a:r>
              <a:rPr lang="en-US" sz="1200" dirty="0"/>
              <a:t>4, 2014 to </a:t>
            </a:r>
            <a:r>
              <a:rPr lang="en-US" sz="1200" dirty="0" smtClean="0"/>
              <a:t>Mar 11</a:t>
            </a:r>
            <a:r>
              <a:rPr lang="en-US" sz="1200" dirty="0"/>
              <a:t>, </a:t>
            </a:r>
            <a:r>
              <a:rPr lang="en-US" sz="1200" dirty="0" smtClean="0"/>
              <a:t>2015. 28,869 </a:t>
            </a:r>
            <a:r>
              <a:rPr lang="en-US" sz="1200" dirty="0"/>
              <a:t>American adults </a:t>
            </a:r>
            <a:r>
              <a:rPr lang="en-US" sz="1200" dirty="0" smtClean="0"/>
              <a:t>were asked which brand </a:t>
            </a:r>
            <a:r>
              <a:rPr lang="en-US" sz="1200" dirty="0"/>
              <a:t>of facial tissues </a:t>
            </a:r>
            <a:r>
              <a:rPr lang="en-US" sz="1200" dirty="0" smtClean="0"/>
              <a:t>is used by </a:t>
            </a:r>
            <a:r>
              <a:rPr lang="en-US" sz="1200" dirty="0"/>
              <a:t>the people living in their </a:t>
            </a:r>
            <a:r>
              <a:rPr lang="en-US" sz="1200" dirty="0" smtClean="0"/>
              <a:t>household.</a:t>
            </a:r>
            <a:endParaRPr lang="en-US" sz="1200" dirty="0"/>
          </a:p>
        </p:txBody>
      </p:sp>
      <p:pic>
        <p:nvPicPr>
          <p:cNvPr id="15362" name="Picture 2" descr="https://upload.wikimedia.org/wikipedia/en/thumb/e/ed/Kleenex_logo.svg/1280px-Kleenex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971800"/>
            <a:ext cx="1076365" cy="54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://www.scottiesfacial.com/uploadedImages/Content/Images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564" y="5754468"/>
            <a:ext cx="1302341" cy="87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https://upload.wikimedia.org/wikipedia/en/thumb/0/0b/Puffs_Logo.svg/452px-Puffs_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698438"/>
            <a:ext cx="1020351" cy="69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http://vignette4.wikia.nocookie.net/logopedia/images/1/13/Great_Value_logo.jpg/revision/latest?cb=2012010722331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87" b="20098"/>
          <a:stretch/>
        </p:blipFill>
        <p:spPr bwMode="auto">
          <a:xfrm>
            <a:off x="7570210" y="4543429"/>
            <a:ext cx="887990" cy="54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0" name="Picture 10" descr="http://vignette2.wikia.nocookie.net/logopedia/images/4/49/Up_%26_Up_logo.svg/revision/latest/scale-to-width-down/150?cb=2015102321051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54" y="4638865"/>
            <a:ext cx="538246" cy="53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2" name="Picture 12" descr="https://media.consumeraffairs.com/files/logos/kirkland-cat-food_logo_4744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302" y="5334000"/>
            <a:ext cx="985455" cy="27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52400" y="76200"/>
            <a:ext cx="2249070" cy="152400"/>
            <a:chOff x="152400" y="76200"/>
            <a:chExt cx="2249070" cy="152400"/>
          </a:xfrm>
        </p:grpSpPr>
        <p:sp>
          <p:nvSpPr>
            <p:cNvPr id="25" name="Rectangle 24"/>
            <p:cNvSpPr/>
            <p:nvPr/>
          </p:nvSpPr>
          <p:spPr>
            <a:xfrm flipH="1">
              <a:off x="152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3821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flipH="1">
              <a:off x="610737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 flipH="1">
              <a:off x="839337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flipH="1">
              <a:off x="106680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flipH="1">
              <a:off x="224907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flipH="1">
              <a:off x="129540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flipH="1">
              <a:off x="152400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flipH="1">
              <a:off x="166497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flipH="1">
              <a:off x="180594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flipH="1">
              <a:off x="194691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flipH="1">
              <a:off x="2099310" y="10752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51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Franklin Gothic Demi Cond" panose="020B0706030402020204" pitchFamily="34" charset="0"/>
              </a:rPr>
              <a:t>Project Objective</a:t>
            </a:r>
            <a:endParaRPr lang="en-US" dirty="0">
              <a:solidFill>
                <a:schemeClr val="accent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Based on the initial exploratory data </a:t>
            </a:r>
            <a:r>
              <a:rPr lang="en-US" sz="2000" dirty="0" smtClean="0"/>
              <a:t>analysis, </a:t>
            </a:r>
            <a:r>
              <a:rPr lang="en-US" sz="2000" dirty="0"/>
              <a:t>we formed the following business </a:t>
            </a:r>
            <a:r>
              <a:rPr lang="en-US" sz="2000" dirty="0" smtClean="0"/>
              <a:t>questions: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What </a:t>
            </a:r>
            <a:r>
              <a:rPr lang="en-US" sz="1800" dirty="0"/>
              <a:t>are the major drivers </a:t>
            </a:r>
            <a:r>
              <a:rPr lang="en-US" sz="1800" dirty="0" smtClean="0"/>
              <a:t>for facial tissue sales? </a:t>
            </a:r>
            <a:r>
              <a:rPr lang="en-US" sz="1800" dirty="0"/>
              <a:t>Is there a seasonal pattern to sales</a:t>
            </a:r>
            <a:r>
              <a:rPr lang="en-US" sz="1800" dirty="0" smtClean="0"/>
              <a:t>?</a:t>
            </a: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To </a:t>
            </a:r>
            <a:r>
              <a:rPr lang="en-US" sz="1800" dirty="0"/>
              <a:t>what extent does price drive facial tissue sales</a:t>
            </a:r>
            <a:r>
              <a:rPr lang="en-US" sz="1800" dirty="0" smtClean="0"/>
              <a:t>? </a:t>
            </a:r>
            <a:r>
              <a:rPr lang="en-US" sz="1800" dirty="0"/>
              <a:t>What is the price elasticity? Are customers price elastic or inelastic? Does it differ by </a:t>
            </a:r>
            <a:r>
              <a:rPr lang="en-US" sz="1800" dirty="0" smtClean="0"/>
              <a:t>sales outlet?</a:t>
            </a: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To </a:t>
            </a:r>
            <a:r>
              <a:rPr lang="en-US" sz="1800" dirty="0"/>
              <a:t>what extent do price discounts drive facial tissue sales</a:t>
            </a:r>
            <a:r>
              <a:rPr lang="en-US" sz="1800" dirty="0" smtClean="0"/>
              <a:t>?</a:t>
            </a: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What </a:t>
            </a:r>
            <a:r>
              <a:rPr lang="en-US" sz="1800" dirty="0"/>
              <a:t>is the effectiveness of in-store promotions </a:t>
            </a:r>
            <a:r>
              <a:rPr lang="en-US" sz="1800" dirty="0" smtClean="0"/>
              <a:t>such as features </a:t>
            </a:r>
            <a:r>
              <a:rPr lang="en-US" sz="1800" dirty="0"/>
              <a:t>and displays?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What </a:t>
            </a:r>
            <a:r>
              <a:rPr lang="en-US" sz="1800" dirty="0"/>
              <a:t>is the competitive landscape of the </a:t>
            </a:r>
            <a:r>
              <a:rPr lang="en-US" sz="1800" dirty="0" smtClean="0"/>
              <a:t>facial tissues </a:t>
            </a:r>
            <a:r>
              <a:rPr lang="en-US" sz="1800" dirty="0"/>
              <a:t>category? How do competitor price and </a:t>
            </a:r>
            <a:r>
              <a:rPr lang="en-US" sz="1800" dirty="0" smtClean="0"/>
              <a:t>promotions affect </a:t>
            </a:r>
            <a:r>
              <a:rPr lang="en-US" sz="1800" dirty="0"/>
              <a:t>other brands?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What kinds </a:t>
            </a:r>
            <a:r>
              <a:rPr lang="en-US" sz="1800" dirty="0"/>
              <a:t>of people are likely to buy </a:t>
            </a:r>
            <a:r>
              <a:rPr lang="en-US" sz="1800" dirty="0" smtClean="0"/>
              <a:t>a certain facial tissues brand?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6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52400" y="76200"/>
            <a:ext cx="2249070" cy="152400"/>
            <a:chOff x="152400" y="76200"/>
            <a:chExt cx="2249070" cy="152400"/>
          </a:xfrm>
        </p:grpSpPr>
        <p:sp>
          <p:nvSpPr>
            <p:cNvPr id="18" name="Rectangle 17"/>
            <p:cNvSpPr/>
            <p:nvPr/>
          </p:nvSpPr>
          <p:spPr>
            <a:xfrm flipH="1">
              <a:off x="152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flipH="1">
              <a:off x="3821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flipH="1">
              <a:off x="6107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839337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106680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224907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129540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 flipH="1">
              <a:off x="152400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166497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flipH="1">
              <a:off x="180594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 flipH="1">
              <a:off x="194691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flipH="1">
              <a:off x="2099310" y="10752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51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Franklin Gothic Demi Cond" panose="020B0706030402020204" pitchFamily="34" charset="0"/>
              </a:rPr>
              <a:t>Thought Process</a:t>
            </a:r>
            <a:endParaRPr lang="en-US" dirty="0">
              <a:solidFill>
                <a:schemeClr val="accent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09600" y="1828800"/>
            <a:ext cx="7971345" cy="4257899"/>
            <a:chOff x="609600" y="1828800"/>
            <a:chExt cx="7971345" cy="4257899"/>
          </a:xfrm>
        </p:grpSpPr>
        <p:grpSp>
          <p:nvGrpSpPr>
            <p:cNvPr id="29" name="Shape 88"/>
            <p:cNvGrpSpPr/>
            <p:nvPr/>
          </p:nvGrpSpPr>
          <p:grpSpPr>
            <a:xfrm>
              <a:off x="621519" y="1828800"/>
              <a:ext cx="7959426" cy="1159099"/>
              <a:chOff x="1506826" y="3812146"/>
              <a:chExt cx="6658379" cy="1159099"/>
            </a:xfrm>
            <a:solidFill>
              <a:schemeClr val="tx1">
                <a:lumMod val="65000"/>
                <a:lumOff val="35000"/>
              </a:schemeClr>
            </a:solidFill>
          </p:grpSpPr>
          <p:grpSp>
            <p:nvGrpSpPr>
              <p:cNvPr id="30" name="Shape 89"/>
              <p:cNvGrpSpPr/>
              <p:nvPr/>
            </p:nvGrpSpPr>
            <p:grpSpPr>
              <a:xfrm>
                <a:off x="1506826" y="3812146"/>
                <a:ext cx="6658379" cy="1159099"/>
                <a:chOff x="1506826" y="3812146"/>
                <a:chExt cx="6658379" cy="1159099"/>
              </a:xfrm>
              <a:grpFill/>
            </p:grpSpPr>
            <p:sp>
              <p:nvSpPr>
                <p:cNvPr id="33" name="Shape 90"/>
                <p:cNvSpPr/>
                <p:nvPr/>
              </p:nvSpPr>
              <p:spPr>
                <a:xfrm>
                  <a:off x="1887827" y="3812146"/>
                  <a:ext cx="6277378" cy="11590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28575" cap="flat" cmpd="sng">
                  <a:solidFill>
                    <a:schemeClr val="dk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Shape 91"/>
                <p:cNvSpPr/>
                <p:nvPr/>
              </p:nvSpPr>
              <p:spPr>
                <a:xfrm>
                  <a:off x="1506826" y="3812146"/>
                  <a:ext cx="1545465" cy="1159099"/>
                </a:xfrm>
                <a:prstGeom prst="homePlat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1" name="Shape 92"/>
              <p:cNvSpPr txBox="1"/>
              <p:nvPr/>
            </p:nvSpPr>
            <p:spPr>
              <a:xfrm>
                <a:off x="1648496" y="4208510"/>
                <a:ext cx="120681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 b="1" i="0" u="none" strike="noStrike" cap="none" dirty="0" smtClean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Situation</a:t>
                </a:r>
                <a:endParaRPr lang="en-US" sz="18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Shape 93"/>
              <p:cNvSpPr txBox="1"/>
              <p:nvPr/>
            </p:nvSpPr>
            <p:spPr>
              <a:xfrm>
                <a:off x="3061023" y="4067860"/>
                <a:ext cx="510418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Our goal is to analyze the facial tissues category and its major brands that will create a unified path to win at retail</a:t>
                </a:r>
              </a:p>
            </p:txBody>
          </p:sp>
        </p:grpSp>
        <p:grpSp>
          <p:nvGrpSpPr>
            <p:cNvPr id="35" name="Shape 94"/>
            <p:cNvGrpSpPr/>
            <p:nvPr/>
          </p:nvGrpSpPr>
          <p:grpSpPr>
            <a:xfrm>
              <a:off x="609600" y="3378200"/>
              <a:ext cx="7970745" cy="1159099"/>
              <a:chOff x="1506826" y="3812146"/>
              <a:chExt cx="6658379" cy="1159099"/>
            </a:xfrm>
            <a:solidFill>
              <a:schemeClr val="tx1">
                <a:lumMod val="65000"/>
                <a:lumOff val="35000"/>
              </a:schemeClr>
            </a:solidFill>
          </p:grpSpPr>
          <p:grpSp>
            <p:nvGrpSpPr>
              <p:cNvPr id="36" name="Shape 95"/>
              <p:cNvGrpSpPr/>
              <p:nvPr/>
            </p:nvGrpSpPr>
            <p:grpSpPr>
              <a:xfrm>
                <a:off x="1506826" y="3812146"/>
                <a:ext cx="6658379" cy="1159099"/>
                <a:chOff x="1506826" y="3812146"/>
                <a:chExt cx="6658379" cy="1159099"/>
              </a:xfrm>
              <a:grpFill/>
            </p:grpSpPr>
            <p:sp>
              <p:nvSpPr>
                <p:cNvPr id="39" name="Shape 96"/>
                <p:cNvSpPr/>
                <p:nvPr/>
              </p:nvSpPr>
              <p:spPr>
                <a:xfrm>
                  <a:off x="1887827" y="3812146"/>
                  <a:ext cx="6277378" cy="11590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28575" cap="flat" cmpd="sng">
                  <a:solidFill>
                    <a:schemeClr val="dk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" name="Shape 97"/>
                <p:cNvSpPr/>
                <p:nvPr/>
              </p:nvSpPr>
              <p:spPr>
                <a:xfrm>
                  <a:off x="1506826" y="3812146"/>
                  <a:ext cx="1545465" cy="1159099"/>
                </a:xfrm>
                <a:prstGeom prst="homePlat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7" name="Shape 98"/>
              <p:cNvSpPr txBox="1"/>
              <p:nvPr/>
            </p:nvSpPr>
            <p:spPr>
              <a:xfrm>
                <a:off x="1634134" y="4188138"/>
                <a:ext cx="1397683" cy="3606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 b="1" dirty="0" smtClean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sz="1800" b="1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Complication</a:t>
                </a:r>
              </a:p>
            </p:txBody>
          </p:sp>
          <p:sp>
            <p:nvSpPr>
              <p:cNvPr id="38" name="Shape 99"/>
              <p:cNvSpPr txBox="1"/>
              <p:nvPr/>
            </p:nvSpPr>
            <p:spPr>
              <a:xfrm>
                <a:off x="3046178" y="3917735"/>
                <a:ext cx="5119025" cy="923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Combine aspects of pricing, discounting, </a:t>
                </a:r>
                <a:r>
                  <a:rPr lang="en-US" sz="1800" dirty="0" smtClean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and in-store </a:t>
                </a:r>
                <a:r>
                  <a:rPr lang="en-US" sz="18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promotions </a:t>
                </a:r>
                <a:r>
                  <a:rPr lang="en-US" sz="1800" dirty="0" smtClean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across </a:t>
                </a:r>
                <a:r>
                  <a:rPr lang="en-US" sz="18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the US to generate a comprehensive strategy that will </a:t>
                </a:r>
                <a:r>
                  <a:rPr lang="en-US" sz="1800" dirty="0" smtClean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drive sales </a:t>
                </a:r>
                <a:r>
                  <a:rPr lang="en-US" sz="18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growth for the facial tissues category</a:t>
                </a:r>
              </a:p>
            </p:txBody>
          </p:sp>
        </p:grpSp>
        <p:grpSp>
          <p:nvGrpSpPr>
            <p:cNvPr id="41" name="Shape 100"/>
            <p:cNvGrpSpPr/>
            <p:nvPr/>
          </p:nvGrpSpPr>
          <p:grpSpPr>
            <a:xfrm>
              <a:off x="635022" y="4927600"/>
              <a:ext cx="7945444" cy="1159099"/>
              <a:chOff x="1506826" y="3812146"/>
              <a:chExt cx="6658379" cy="1159099"/>
            </a:xfrm>
            <a:solidFill>
              <a:schemeClr val="tx1">
                <a:lumMod val="65000"/>
                <a:lumOff val="35000"/>
              </a:schemeClr>
            </a:solidFill>
          </p:grpSpPr>
          <p:grpSp>
            <p:nvGrpSpPr>
              <p:cNvPr id="42" name="Shape 101"/>
              <p:cNvGrpSpPr/>
              <p:nvPr/>
            </p:nvGrpSpPr>
            <p:grpSpPr>
              <a:xfrm>
                <a:off x="1506826" y="3812146"/>
                <a:ext cx="6658379" cy="1159099"/>
                <a:chOff x="1506826" y="3812146"/>
                <a:chExt cx="6658379" cy="1159099"/>
              </a:xfrm>
              <a:grpFill/>
            </p:grpSpPr>
            <p:sp>
              <p:nvSpPr>
                <p:cNvPr id="45" name="Shape 102"/>
                <p:cNvSpPr/>
                <p:nvPr/>
              </p:nvSpPr>
              <p:spPr>
                <a:xfrm>
                  <a:off x="1887827" y="3812146"/>
                  <a:ext cx="6277378" cy="11590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28575" cap="flat" cmpd="sng">
                  <a:solidFill>
                    <a:schemeClr val="dk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Shape 103"/>
                <p:cNvSpPr/>
                <p:nvPr/>
              </p:nvSpPr>
              <p:spPr>
                <a:xfrm>
                  <a:off x="1506826" y="3812146"/>
                  <a:ext cx="1545465" cy="1159099"/>
                </a:xfrm>
                <a:prstGeom prst="homePlat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3" name="Shape 104"/>
              <p:cNvSpPr txBox="1"/>
              <p:nvPr/>
            </p:nvSpPr>
            <p:spPr>
              <a:xfrm>
                <a:off x="1648495" y="4194862"/>
                <a:ext cx="138128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 b="1" dirty="0" smtClean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Question</a:t>
                </a:r>
                <a:endParaRPr lang="en-US" sz="1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Shape 105"/>
              <p:cNvSpPr txBox="1"/>
              <p:nvPr/>
            </p:nvSpPr>
            <p:spPr>
              <a:xfrm>
                <a:off x="3045501" y="4031087"/>
                <a:ext cx="511970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How can we combine pricing and in-store </a:t>
                </a:r>
                <a:r>
                  <a:rPr lang="en-US" sz="1800" dirty="0" smtClean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promotion influences to help </a:t>
                </a:r>
                <a:r>
                  <a:rPr lang="en-US" sz="18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drive </a:t>
                </a:r>
                <a:r>
                  <a:rPr lang="en-US" sz="1800" dirty="0" smtClean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sales growth</a:t>
                </a:r>
                <a:r>
                  <a:rPr lang="en-US" sz="18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52400" y="76200"/>
            <a:ext cx="2249070" cy="152400"/>
            <a:chOff x="152400" y="76200"/>
            <a:chExt cx="2249070" cy="152400"/>
          </a:xfrm>
        </p:grpSpPr>
        <p:sp>
          <p:nvSpPr>
            <p:cNvPr id="61" name="Rectangle 60"/>
            <p:cNvSpPr/>
            <p:nvPr/>
          </p:nvSpPr>
          <p:spPr>
            <a:xfrm flipH="1">
              <a:off x="152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3821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flipH="1">
              <a:off x="6107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 flipH="1">
              <a:off x="8393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 flipH="1">
              <a:off x="106680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 flipH="1">
              <a:off x="224907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 flipH="1">
              <a:off x="129540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flipH="1">
              <a:off x="152400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 flipH="1">
              <a:off x="166497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 flipH="1">
              <a:off x="180594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 flipH="1">
              <a:off x="194691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 flipH="1">
              <a:off x="2099310" y="10752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51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Franklin Gothic Demi Cond" panose="020B0706030402020204" pitchFamily="34" charset="0"/>
              </a:rPr>
              <a:t>Thought Process</a:t>
            </a:r>
            <a:endParaRPr lang="en-US" dirty="0">
              <a:solidFill>
                <a:schemeClr val="accent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8</a:t>
            </a:fld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152400" y="76200"/>
            <a:ext cx="2249070" cy="152400"/>
            <a:chOff x="152400" y="76200"/>
            <a:chExt cx="2249070" cy="152400"/>
          </a:xfrm>
        </p:grpSpPr>
        <p:sp>
          <p:nvSpPr>
            <p:cNvPr id="89" name="Rectangle 88"/>
            <p:cNvSpPr/>
            <p:nvPr/>
          </p:nvSpPr>
          <p:spPr>
            <a:xfrm flipH="1">
              <a:off x="152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flipH="1">
              <a:off x="3821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 flipH="1">
              <a:off x="6107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flipH="1">
              <a:off x="8393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flipH="1">
              <a:off x="106680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 flipH="1">
              <a:off x="224907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flipH="1">
              <a:off x="129540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 flipH="1">
              <a:off x="152400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 flipH="1">
              <a:off x="166497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 flipH="1">
              <a:off x="180594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 flipH="1">
              <a:off x="194691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 flipH="1">
              <a:off x="2099310" y="10752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06574" y="1981200"/>
            <a:ext cx="8660021" cy="3847951"/>
            <a:chOff x="306574" y="1981200"/>
            <a:chExt cx="8660021" cy="3847951"/>
          </a:xfrm>
        </p:grpSpPr>
        <p:grpSp>
          <p:nvGrpSpPr>
            <p:cNvPr id="47" name="Shape 111"/>
            <p:cNvGrpSpPr/>
            <p:nvPr/>
          </p:nvGrpSpPr>
          <p:grpSpPr>
            <a:xfrm>
              <a:off x="306574" y="1981200"/>
              <a:ext cx="8660021" cy="3847951"/>
              <a:chOff x="5884" y="383348"/>
              <a:chExt cx="8660021" cy="3847951"/>
            </a:xfrm>
          </p:grpSpPr>
          <p:sp>
            <p:nvSpPr>
              <p:cNvPr id="48" name="Shape 112"/>
              <p:cNvSpPr/>
              <p:nvPr/>
            </p:nvSpPr>
            <p:spPr>
              <a:xfrm>
                <a:off x="4233400" y="1106128"/>
                <a:ext cx="3208096" cy="77308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0" y="103347"/>
                    </a:lnTo>
                    <a:lnTo>
                      <a:pt x="120000" y="103347"/>
                    </a:lnTo>
                    <a:lnTo>
                      <a:pt x="120000" y="120000"/>
                    </a:ln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0" name="Shape 114"/>
              <p:cNvSpPr/>
              <p:nvPr/>
            </p:nvSpPr>
            <p:spPr>
              <a:xfrm flipH="1">
                <a:off x="6314642" y="2763596"/>
                <a:ext cx="1236416" cy="62287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0" y="102449"/>
                    </a:lnTo>
                    <a:lnTo>
                      <a:pt x="120000" y="102449"/>
                    </a:lnTo>
                    <a:lnTo>
                      <a:pt x="120000" y="120000"/>
                    </a:ln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1" name="Shape 115"/>
              <p:cNvSpPr/>
              <p:nvPr/>
            </p:nvSpPr>
            <p:spPr>
              <a:xfrm>
                <a:off x="4437314" y="2635915"/>
                <a:ext cx="599911" cy="73352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0" y="102449"/>
                    </a:lnTo>
                    <a:lnTo>
                      <a:pt x="120000" y="102449"/>
                    </a:lnTo>
                    <a:lnTo>
                      <a:pt x="120000" y="120000"/>
                    </a:ln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2" name="Shape 116"/>
              <p:cNvSpPr/>
              <p:nvPr/>
            </p:nvSpPr>
            <p:spPr>
              <a:xfrm>
                <a:off x="3544535" y="2627289"/>
                <a:ext cx="892779" cy="7463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20000" y="102752"/>
                    </a:lnTo>
                    <a:lnTo>
                      <a:pt x="0" y="102752"/>
                    </a:lnTo>
                    <a:lnTo>
                      <a:pt x="0" y="120000"/>
                    </a:ln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3" name="Shape 117"/>
              <p:cNvSpPr/>
              <p:nvPr/>
            </p:nvSpPr>
            <p:spPr>
              <a:xfrm>
                <a:off x="4233400" y="1102818"/>
                <a:ext cx="203914" cy="77319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0" y="103349"/>
                    </a:lnTo>
                    <a:lnTo>
                      <a:pt x="120000" y="103349"/>
                    </a:lnTo>
                    <a:lnTo>
                      <a:pt x="120000" y="119999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4" name="Shape 118"/>
              <p:cNvSpPr/>
              <p:nvPr/>
            </p:nvSpPr>
            <p:spPr>
              <a:xfrm>
                <a:off x="1305050" y="2613846"/>
                <a:ext cx="695281" cy="74696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0" y="102765"/>
                    </a:lnTo>
                    <a:lnTo>
                      <a:pt x="120000" y="102765"/>
                    </a:lnTo>
                    <a:lnTo>
                      <a:pt x="120000" y="119999"/>
                    </a:ln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5" name="Shape 119"/>
              <p:cNvSpPr/>
              <p:nvPr/>
            </p:nvSpPr>
            <p:spPr>
              <a:xfrm>
                <a:off x="584918" y="2613846"/>
                <a:ext cx="720133" cy="74696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20000" y="102765"/>
                    </a:lnTo>
                    <a:lnTo>
                      <a:pt x="0" y="102765"/>
                    </a:lnTo>
                    <a:lnTo>
                      <a:pt x="0" y="119999"/>
                    </a:ln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6" name="Shape 120"/>
              <p:cNvSpPr/>
              <p:nvPr/>
            </p:nvSpPr>
            <p:spPr>
              <a:xfrm>
                <a:off x="1305050" y="1118720"/>
                <a:ext cx="2928349" cy="75975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20000" y="103055"/>
                    </a:lnTo>
                    <a:lnTo>
                      <a:pt x="0" y="103055"/>
                    </a:lnTo>
                    <a:lnTo>
                      <a:pt x="0" y="119999"/>
                    </a:ln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7" name="Shape 121"/>
              <p:cNvSpPr/>
              <p:nvPr/>
            </p:nvSpPr>
            <p:spPr>
              <a:xfrm>
                <a:off x="2931675" y="383348"/>
                <a:ext cx="2603447" cy="735371"/>
              </a:xfrm>
              <a:prstGeom prst="roundRect">
                <a:avLst>
                  <a:gd name="adj" fmla="val 10000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8" name="Shape 122"/>
              <p:cNvSpPr/>
              <p:nvPr/>
            </p:nvSpPr>
            <p:spPr>
              <a:xfrm>
                <a:off x="3060350" y="505589"/>
                <a:ext cx="2603447" cy="735371"/>
              </a:xfrm>
              <a:prstGeom prst="roundRect">
                <a:avLst>
                  <a:gd name="adj" fmla="val 10000"/>
                </a:avLst>
              </a:prstGeom>
              <a:solidFill>
                <a:schemeClr val="lt1">
                  <a:alpha val="89803"/>
                </a:schemeClr>
              </a:solidFill>
              <a:ln w="12700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9" name="Shape 123"/>
              <p:cNvSpPr txBox="1"/>
              <p:nvPr/>
            </p:nvSpPr>
            <p:spPr>
              <a:xfrm>
                <a:off x="3081888" y="527127"/>
                <a:ext cx="2560371" cy="6922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00" tIns="45700" rIns="45700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Franklin Gothic Demi Cond" panose="020B0706030402020204" pitchFamily="34" charset="0"/>
                    <a:ea typeface="Calibri"/>
                    <a:cs typeface="Calibri"/>
                    <a:sym typeface="Calibri"/>
                  </a:rPr>
                  <a:t>We can derive a pricing and promotion strategy by combining aspects of pricing, discounting and in-store promotions</a:t>
                </a:r>
              </a:p>
            </p:txBody>
          </p:sp>
          <p:sp>
            <p:nvSpPr>
              <p:cNvPr id="60" name="Shape 124"/>
              <p:cNvSpPr/>
              <p:nvPr/>
            </p:nvSpPr>
            <p:spPr>
              <a:xfrm>
                <a:off x="353833" y="1878474"/>
                <a:ext cx="1902435" cy="735371"/>
              </a:xfrm>
              <a:prstGeom prst="roundRect">
                <a:avLst>
                  <a:gd name="adj" fmla="val 10000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1" name="Shape 125"/>
              <p:cNvSpPr/>
              <p:nvPr/>
            </p:nvSpPr>
            <p:spPr>
              <a:xfrm>
                <a:off x="482506" y="2000715"/>
                <a:ext cx="1902435" cy="735371"/>
              </a:xfrm>
              <a:prstGeom prst="roundRect">
                <a:avLst>
                  <a:gd name="adj" fmla="val 10000"/>
                </a:avLst>
              </a:prstGeom>
              <a:solidFill>
                <a:schemeClr val="lt1">
                  <a:alpha val="89803"/>
                </a:schemeClr>
              </a:solidFill>
              <a:ln w="12700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2" name="Shape 126"/>
              <p:cNvSpPr txBox="1"/>
              <p:nvPr/>
            </p:nvSpPr>
            <p:spPr>
              <a:xfrm>
                <a:off x="504045" y="2022252"/>
                <a:ext cx="1859360" cy="6922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100" dirty="0">
                    <a:solidFill>
                      <a:schemeClr val="dk1"/>
                    </a:solidFill>
                    <a:latin typeface="Franklin Gothic Demi Cond" panose="020B0706030402020204" pitchFamily="34" charset="0"/>
                    <a:ea typeface="Calibri"/>
                    <a:cs typeface="Calibri"/>
                    <a:sym typeface="Calibri"/>
                  </a:rPr>
                  <a:t>Elasticity modeling to estimate target and competitor price elasticities</a:t>
                </a:r>
              </a:p>
            </p:txBody>
          </p:sp>
          <p:sp>
            <p:nvSpPr>
              <p:cNvPr id="63" name="Shape 127"/>
              <p:cNvSpPr/>
              <p:nvPr/>
            </p:nvSpPr>
            <p:spPr>
              <a:xfrm>
                <a:off x="5884" y="3360812"/>
                <a:ext cx="1158066" cy="735371"/>
              </a:xfrm>
              <a:prstGeom prst="roundRect">
                <a:avLst>
                  <a:gd name="adj" fmla="val 10000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4" name="Shape 128"/>
              <p:cNvSpPr/>
              <p:nvPr/>
            </p:nvSpPr>
            <p:spPr>
              <a:xfrm>
                <a:off x="134558" y="3483051"/>
                <a:ext cx="1158066" cy="735371"/>
              </a:xfrm>
              <a:prstGeom prst="roundRect">
                <a:avLst>
                  <a:gd name="adj" fmla="val 10000"/>
                </a:avLst>
              </a:prstGeom>
              <a:solidFill>
                <a:schemeClr val="lt1">
                  <a:alpha val="89803"/>
                </a:schemeClr>
              </a:solidFill>
              <a:ln w="12700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5" name="Shape 129"/>
              <p:cNvSpPr txBox="1"/>
              <p:nvPr/>
            </p:nvSpPr>
            <p:spPr>
              <a:xfrm>
                <a:off x="156096" y="3504589"/>
                <a:ext cx="1114989" cy="6922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050" dirty="0">
                    <a:solidFill>
                      <a:schemeClr val="dk1"/>
                    </a:solidFill>
                    <a:latin typeface="Franklin Gothic Demi Cond" panose="020B0706030402020204" pitchFamily="34" charset="0"/>
                    <a:ea typeface="Calibri"/>
                    <a:cs typeface="Calibri"/>
                    <a:sym typeface="Calibri"/>
                  </a:rPr>
                  <a:t>Target price elasticity to estimate effects of target price changes</a:t>
                </a:r>
              </a:p>
            </p:txBody>
          </p:sp>
          <p:sp>
            <p:nvSpPr>
              <p:cNvPr id="66" name="Shape 130"/>
              <p:cNvSpPr/>
              <p:nvPr/>
            </p:nvSpPr>
            <p:spPr>
              <a:xfrm>
                <a:off x="1421299" y="3360812"/>
                <a:ext cx="1158066" cy="735371"/>
              </a:xfrm>
              <a:prstGeom prst="roundRect">
                <a:avLst>
                  <a:gd name="adj" fmla="val 10000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7" name="Shape 131"/>
              <p:cNvSpPr/>
              <p:nvPr/>
            </p:nvSpPr>
            <p:spPr>
              <a:xfrm>
                <a:off x="1549973" y="3483051"/>
                <a:ext cx="1158066" cy="735371"/>
              </a:xfrm>
              <a:prstGeom prst="roundRect">
                <a:avLst>
                  <a:gd name="adj" fmla="val 10000"/>
                </a:avLst>
              </a:prstGeom>
              <a:solidFill>
                <a:schemeClr val="lt1">
                  <a:alpha val="89803"/>
                </a:schemeClr>
              </a:solidFill>
              <a:ln w="12700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8" name="Shape 132"/>
              <p:cNvSpPr txBox="1"/>
              <p:nvPr/>
            </p:nvSpPr>
            <p:spPr>
              <a:xfrm>
                <a:off x="1571511" y="3504589"/>
                <a:ext cx="1114989" cy="6922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050">
                    <a:solidFill>
                      <a:schemeClr val="dk1"/>
                    </a:solidFill>
                    <a:latin typeface="Franklin Gothic Demi Cond" panose="020B0706030402020204" pitchFamily="34" charset="0"/>
                    <a:ea typeface="Calibri"/>
                    <a:cs typeface="Calibri"/>
                    <a:sym typeface="Calibri"/>
                  </a:rPr>
                  <a:t>Cross price elasticity to estimate effects of competitor price changes</a:t>
                </a:r>
              </a:p>
            </p:txBody>
          </p:sp>
          <p:sp>
            <p:nvSpPr>
              <p:cNvPr id="69" name="Shape 133"/>
              <p:cNvSpPr/>
              <p:nvPr/>
            </p:nvSpPr>
            <p:spPr>
              <a:xfrm>
                <a:off x="3479750" y="1891916"/>
                <a:ext cx="1915127" cy="735371"/>
              </a:xfrm>
              <a:prstGeom prst="roundRect">
                <a:avLst>
                  <a:gd name="adj" fmla="val 10000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0" name="Shape 134"/>
              <p:cNvSpPr/>
              <p:nvPr/>
            </p:nvSpPr>
            <p:spPr>
              <a:xfrm>
                <a:off x="3608425" y="2014157"/>
                <a:ext cx="1915127" cy="735371"/>
              </a:xfrm>
              <a:prstGeom prst="roundRect">
                <a:avLst>
                  <a:gd name="adj" fmla="val 10000"/>
                </a:avLst>
              </a:prstGeom>
              <a:solidFill>
                <a:schemeClr val="lt1">
                  <a:alpha val="89803"/>
                </a:schemeClr>
              </a:solidFill>
              <a:ln w="12700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1" name="Shape 135"/>
              <p:cNvSpPr txBox="1"/>
              <p:nvPr/>
            </p:nvSpPr>
            <p:spPr>
              <a:xfrm>
                <a:off x="3629962" y="2035694"/>
                <a:ext cx="1872052" cy="6922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100" dirty="0">
                    <a:solidFill>
                      <a:schemeClr val="dk1"/>
                    </a:solidFill>
                    <a:latin typeface="Franklin Gothic Demi Cond" panose="020B0706030402020204" pitchFamily="34" charset="0"/>
                    <a:ea typeface="Calibri"/>
                    <a:cs typeface="Calibri"/>
                    <a:sym typeface="Calibri"/>
                  </a:rPr>
                  <a:t>Analyze </a:t>
                </a:r>
                <a:r>
                  <a:rPr lang="en-US" sz="1100" dirty="0" smtClean="0">
                    <a:solidFill>
                      <a:schemeClr val="dk1"/>
                    </a:solidFill>
                    <a:latin typeface="Franklin Gothic Demi Cond" panose="020B0706030402020204" pitchFamily="34" charset="0"/>
                    <a:ea typeface="Calibri"/>
                    <a:cs typeface="Calibri"/>
                    <a:sym typeface="Calibri"/>
                  </a:rPr>
                  <a:t>in-store </a:t>
                </a:r>
                <a:r>
                  <a:rPr lang="en-US" sz="1100" dirty="0">
                    <a:solidFill>
                      <a:schemeClr val="dk1"/>
                    </a:solidFill>
                    <a:latin typeface="Franklin Gothic Demi Cond" panose="020B0706030402020204" pitchFamily="34" charset="0"/>
                    <a:ea typeface="Calibri"/>
                    <a:cs typeface="Calibri"/>
                    <a:sym typeface="Calibri"/>
                  </a:rPr>
                  <a:t>promotions like features, displays and temporary price reductions</a:t>
                </a:r>
              </a:p>
            </p:txBody>
          </p:sp>
          <p:sp>
            <p:nvSpPr>
              <p:cNvPr id="72" name="Shape 136"/>
              <p:cNvSpPr/>
              <p:nvPr/>
            </p:nvSpPr>
            <p:spPr>
              <a:xfrm>
                <a:off x="2965501" y="3373687"/>
                <a:ext cx="1158066" cy="735371"/>
              </a:xfrm>
              <a:prstGeom prst="roundRect">
                <a:avLst>
                  <a:gd name="adj" fmla="val 10000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3" name="Shape 137"/>
              <p:cNvSpPr/>
              <p:nvPr/>
            </p:nvSpPr>
            <p:spPr>
              <a:xfrm>
                <a:off x="3094175" y="3495928"/>
                <a:ext cx="1158066" cy="735371"/>
              </a:xfrm>
              <a:prstGeom prst="roundRect">
                <a:avLst>
                  <a:gd name="adj" fmla="val 10000"/>
                </a:avLst>
              </a:prstGeom>
              <a:solidFill>
                <a:schemeClr val="lt1">
                  <a:alpha val="89803"/>
                </a:schemeClr>
              </a:solidFill>
              <a:ln w="12700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138"/>
              <p:cNvSpPr txBox="1"/>
              <p:nvPr/>
            </p:nvSpPr>
            <p:spPr>
              <a:xfrm>
                <a:off x="3115714" y="3517466"/>
                <a:ext cx="1114989" cy="6922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050">
                    <a:solidFill>
                      <a:schemeClr val="dk1"/>
                    </a:solidFill>
                    <a:latin typeface="Franklin Gothic Demi Cond" panose="020B0706030402020204" pitchFamily="34" charset="0"/>
                    <a:ea typeface="Calibri"/>
                    <a:cs typeface="Calibri"/>
                    <a:sym typeface="Calibri"/>
                  </a:rPr>
                  <a:t>Feature promotion analysis</a:t>
                </a:r>
              </a:p>
            </p:txBody>
          </p:sp>
          <p:sp>
            <p:nvSpPr>
              <p:cNvPr id="75" name="Shape 139"/>
              <p:cNvSpPr/>
              <p:nvPr/>
            </p:nvSpPr>
            <p:spPr>
              <a:xfrm>
                <a:off x="4458192" y="3360812"/>
                <a:ext cx="1158066" cy="735371"/>
              </a:xfrm>
              <a:prstGeom prst="roundRect">
                <a:avLst>
                  <a:gd name="adj" fmla="val 10000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6" name="Shape 140"/>
              <p:cNvSpPr/>
              <p:nvPr/>
            </p:nvSpPr>
            <p:spPr>
              <a:xfrm>
                <a:off x="4586867" y="3483051"/>
                <a:ext cx="1158066" cy="735371"/>
              </a:xfrm>
              <a:prstGeom prst="roundRect">
                <a:avLst>
                  <a:gd name="adj" fmla="val 10000"/>
                </a:avLst>
              </a:prstGeom>
              <a:solidFill>
                <a:schemeClr val="lt1">
                  <a:alpha val="89803"/>
                </a:schemeClr>
              </a:solidFill>
              <a:ln w="12700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141"/>
              <p:cNvSpPr txBox="1"/>
              <p:nvPr/>
            </p:nvSpPr>
            <p:spPr>
              <a:xfrm>
                <a:off x="4608405" y="3504589"/>
                <a:ext cx="1114989" cy="6922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050">
                    <a:solidFill>
                      <a:schemeClr val="dk1"/>
                    </a:solidFill>
                    <a:latin typeface="Franklin Gothic Demi Cond" panose="020B0706030402020204" pitchFamily="34" charset="0"/>
                    <a:ea typeface="Calibri"/>
                    <a:cs typeface="Calibri"/>
                    <a:sym typeface="Calibri"/>
                  </a:rPr>
                  <a:t>Display promotion analysis</a:t>
                </a:r>
              </a:p>
            </p:txBody>
          </p:sp>
          <p:sp>
            <p:nvSpPr>
              <p:cNvPr id="78" name="Shape 142"/>
              <p:cNvSpPr/>
              <p:nvPr/>
            </p:nvSpPr>
            <p:spPr>
              <a:xfrm>
                <a:off x="5925117" y="3360812"/>
                <a:ext cx="1158066" cy="735371"/>
              </a:xfrm>
              <a:prstGeom prst="roundRect">
                <a:avLst>
                  <a:gd name="adj" fmla="val 10000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9" name="Shape 143"/>
              <p:cNvSpPr/>
              <p:nvPr/>
            </p:nvSpPr>
            <p:spPr>
              <a:xfrm>
                <a:off x="6053792" y="3483051"/>
                <a:ext cx="1158066" cy="735371"/>
              </a:xfrm>
              <a:prstGeom prst="roundRect">
                <a:avLst>
                  <a:gd name="adj" fmla="val 10000"/>
                </a:avLst>
              </a:prstGeom>
              <a:solidFill>
                <a:schemeClr val="lt1">
                  <a:alpha val="89803"/>
                </a:schemeClr>
              </a:solidFill>
              <a:ln w="12700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0" name="Shape 144"/>
              <p:cNvSpPr txBox="1"/>
              <p:nvPr/>
            </p:nvSpPr>
            <p:spPr>
              <a:xfrm>
                <a:off x="6075330" y="3504589"/>
                <a:ext cx="1114989" cy="6922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050">
                    <a:solidFill>
                      <a:schemeClr val="dk1"/>
                    </a:solidFill>
                    <a:latin typeface="Franklin Gothic Demi Cond" panose="020B0706030402020204" pitchFamily="34" charset="0"/>
                    <a:ea typeface="Calibri"/>
                    <a:cs typeface="Calibri"/>
                    <a:sym typeface="Calibri"/>
                  </a:rPr>
                  <a:t>Estimate effects in Grocery stores</a:t>
                </a:r>
              </a:p>
            </p:txBody>
          </p:sp>
          <p:sp>
            <p:nvSpPr>
              <p:cNvPr id="81" name="Shape 145"/>
              <p:cNvSpPr/>
              <p:nvPr/>
            </p:nvSpPr>
            <p:spPr>
              <a:xfrm>
                <a:off x="7379165" y="3360812"/>
                <a:ext cx="1158066" cy="735371"/>
              </a:xfrm>
              <a:prstGeom prst="roundRect">
                <a:avLst>
                  <a:gd name="adj" fmla="val 10000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2" name="Shape 146"/>
              <p:cNvSpPr/>
              <p:nvPr/>
            </p:nvSpPr>
            <p:spPr>
              <a:xfrm>
                <a:off x="7507839" y="3483051"/>
                <a:ext cx="1158066" cy="735371"/>
              </a:xfrm>
              <a:prstGeom prst="roundRect">
                <a:avLst>
                  <a:gd name="adj" fmla="val 10000"/>
                </a:avLst>
              </a:prstGeom>
              <a:solidFill>
                <a:schemeClr val="lt1">
                  <a:alpha val="89803"/>
                </a:schemeClr>
              </a:solidFill>
              <a:ln w="12700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3" name="Shape 147"/>
              <p:cNvSpPr txBox="1"/>
              <p:nvPr/>
            </p:nvSpPr>
            <p:spPr>
              <a:xfrm>
                <a:off x="7529378" y="3504589"/>
                <a:ext cx="1114989" cy="6922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050">
                    <a:solidFill>
                      <a:schemeClr val="dk1"/>
                    </a:solidFill>
                    <a:latin typeface="Franklin Gothic Demi Cond" panose="020B0706030402020204" pitchFamily="34" charset="0"/>
                    <a:ea typeface="Calibri"/>
                    <a:cs typeface="Calibri"/>
                    <a:sym typeface="Calibri"/>
                  </a:rPr>
                  <a:t>Estimate effects in Drug stores</a:t>
                </a:r>
              </a:p>
            </p:txBody>
          </p:sp>
          <p:sp>
            <p:nvSpPr>
              <p:cNvPr id="84" name="Shape 148"/>
              <p:cNvSpPr/>
              <p:nvPr/>
            </p:nvSpPr>
            <p:spPr>
              <a:xfrm>
                <a:off x="6551383" y="1891807"/>
                <a:ext cx="1780225" cy="735371"/>
              </a:xfrm>
              <a:prstGeom prst="roundRect">
                <a:avLst>
                  <a:gd name="adj" fmla="val 10000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5" name="Shape 149"/>
              <p:cNvSpPr/>
              <p:nvPr/>
            </p:nvSpPr>
            <p:spPr>
              <a:xfrm>
                <a:off x="6680057" y="2014047"/>
                <a:ext cx="1780225" cy="735371"/>
              </a:xfrm>
              <a:prstGeom prst="roundRect">
                <a:avLst>
                  <a:gd name="adj" fmla="val 10000"/>
                </a:avLst>
              </a:prstGeom>
              <a:solidFill>
                <a:schemeClr val="lt1">
                  <a:alpha val="89803"/>
                </a:schemeClr>
              </a:solidFill>
              <a:ln w="12700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6" name="Shape 150"/>
              <p:cNvSpPr txBox="1"/>
              <p:nvPr/>
            </p:nvSpPr>
            <p:spPr>
              <a:xfrm>
                <a:off x="6701596" y="2035584"/>
                <a:ext cx="1737148" cy="6922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100" dirty="0">
                    <a:solidFill>
                      <a:schemeClr val="dk1"/>
                    </a:solidFill>
                    <a:latin typeface="Franklin Gothic Demi Cond" panose="020B0706030402020204" pitchFamily="34" charset="0"/>
                    <a:ea typeface="Calibri"/>
                    <a:cs typeface="Calibri"/>
                    <a:sym typeface="Calibri"/>
                  </a:rPr>
                  <a:t>Analyze sales performance in different stores</a:t>
                </a:r>
              </a:p>
            </p:txBody>
          </p:sp>
        </p:grpSp>
        <p:sp>
          <p:nvSpPr>
            <p:cNvPr id="101" name="Shape 114"/>
            <p:cNvSpPr/>
            <p:nvPr/>
          </p:nvSpPr>
          <p:spPr>
            <a:xfrm>
              <a:off x="7848600" y="4347380"/>
              <a:ext cx="707707" cy="63823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02449"/>
                  </a:lnTo>
                  <a:lnTo>
                    <a:pt x="120000" y="102449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368595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Franklin Gothic Demi Cond" panose="020B0706030402020204" pitchFamily="34" charset="0"/>
              </a:rPr>
              <a:t>Thought Process - Storyboard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4CB-F43F-45C2-9882-A5EB3AACF003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http://www.economicsonline.co.uk/How%20markets%20work%20graphs/PED-graph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37" y="1778090"/>
            <a:ext cx="3275463" cy="240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0796" t="41329" r="18722" b="17298"/>
          <a:stretch/>
        </p:blipFill>
        <p:spPr>
          <a:xfrm>
            <a:off x="4343400" y="2057400"/>
            <a:ext cx="4687038" cy="1905000"/>
          </a:xfrm>
          <a:prstGeom prst="rect">
            <a:avLst/>
          </a:prstGeom>
        </p:spPr>
      </p:pic>
      <p:pic>
        <p:nvPicPr>
          <p:cNvPr id="1028" name="Picture 4" descr="http://d1udmfvw0p7cd2.cloudfront.net/wp-content/uploads/2014/10/b-drugstores-a-2014102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667" y="4698072"/>
            <a:ext cx="2660733" cy="185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30797" t="38513" r="19117" b="17121"/>
          <a:stretch/>
        </p:blipFill>
        <p:spPr>
          <a:xfrm>
            <a:off x="542223" y="4648199"/>
            <a:ext cx="3724977" cy="18551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1524000"/>
            <a:ext cx="434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Estimating target and cross price elasticities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95800" y="1524000"/>
            <a:ext cx="434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Analyze in-store promotions</a:t>
            </a:r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4306669"/>
            <a:ext cx="434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Analyze sales performance in different stores</a:t>
            </a:r>
            <a:endParaRPr 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648200" y="4293186"/>
            <a:ext cx="434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Estimating effects in drug vs grocery stores</a:t>
            </a:r>
            <a:endParaRPr lang="en-US" sz="1400" b="1" dirty="0"/>
          </a:p>
        </p:txBody>
      </p:sp>
      <p:grpSp>
        <p:nvGrpSpPr>
          <p:cNvPr id="26" name="Group 25"/>
          <p:cNvGrpSpPr/>
          <p:nvPr/>
        </p:nvGrpSpPr>
        <p:grpSpPr>
          <a:xfrm>
            <a:off x="152400" y="76200"/>
            <a:ext cx="2249070" cy="152400"/>
            <a:chOff x="152400" y="76200"/>
            <a:chExt cx="2249070" cy="152400"/>
          </a:xfrm>
        </p:grpSpPr>
        <p:sp>
          <p:nvSpPr>
            <p:cNvPr id="27" name="Rectangle 26"/>
            <p:cNvSpPr/>
            <p:nvPr/>
          </p:nvSpPr>
          <p:spPr>
            <a:xfrm flipH="1">
              <a:off x="152400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 flipH="1">
              <a:off x="3821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flipH="1">
              <a:off x="6107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flipH="1">
              <a:off x="839337" y="762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flipH="1">
              <a:off x="106680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flipH="1">
              <a:off x="224907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flipH="1">
              <a:off x="1295400" y="76200"/>
              <a:ext cx="152400" cy="1524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flipH="1">
              <a:off x="152400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flipH="1">
              <a:off x="166497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flipH="1">
              <a:off x="180594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flipH="1">
              <a:off x="1946910" y="10668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flipH="1">
              <a:off x="2099310" y="107520"/>
              <a:ext cx="76200" cy="76200"/>
            </a:xfrm>
            <a:prstGeom prst="rect">
              <a:avLst/>
            </a:prstGeom>
            <a:ln w="127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829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G Color Palette 2">
    <a:dk1>
      <a:srgbClr val="000000"/>
    </a:dk1>
    <a:lt1>
      <a:sysClr val="window" lastClr="FFFFFF"/>
    </a:lt1>
    <a:dk2>
      <a:srgbClr val="B71234"/>
    </a:dk2>
    <a:lt2>
      <a:srgbClr val="8B8D8E"/>
    </a:lt2>
    <a:accent1>
      <a:srgbClr val="6639B7"/>
    </a:accent1>
    <a:accent2>
      <a:srgbClr val="0066A1"/>
    </a:accent2>
    <a:accent3>
      <a:srgbClr val="739600"/>
    </a:accent3>
    <a:accent4>
      <a:srgbClr val="FF9700"/>
    </a:accent4>
    <a:accent5>
      <a:srgbClr val="00A599"/>
    </a:accent5>
    <a:accent6>
      <a:srgbClr val="B06F00"/>
    </a:accent6>
    <a:hlink>
      <a:srgbClr val="F7403A"/>
    </a:hlink>
    <a:folHlink>
      <a:srgbClr val="A1006B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SIG Color Palette 2">
    <a:dk1>
      <a:srgbClr val="000000"/>
    </a:dk1>
    <a:lt1>
      <a:sysClr val="window" lastClr="FFFFFF"/>
    </a:lt1>
    <a:dk2>
      <a:srgbClr val="B71234"/>
    </a:dk2>
    <a:lt2>
      <a:srgbClr val="8B8D8E"/>
    </a:lt2>
    <a:accent1>
      <a:srgbClr val="6639B7"/>
    </a:accent1>
    <a:accent2>
      <a:srgbClr val="0066A1"/>
    </a:accent2>
    <a:accent3>
      <a:srgbClr val="739600"/>
    </a:accent3>
    <a:accent4>
      <a:srgbClr val="FF9700"/>
    </a:accent4>
    <a:accent5>
      <a:srgbClr val="00A599"/>
    </a:accent5>
    <a:accent6>
      <a:srgbClr val="B06F00"/>
    </a:accent6>
    <a:hlink>
      <a:srgbClr val="F7403A"/>
    </a:hlink>
    <a:folHlink>
      <a:srgbClr val="A1006B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SIG Color Palette 2">
    <a:dk1>
      <a:srgbClr val="000000"/>
    </a:dk1>
    <a:lt1>
      <a:sysClr val="window" lastClr="FFFFFF"/>
    </a:lt1>
    <a:dk2>
      <a:srgbClr val="B71234"/>
    </a:dk2>
    <a:lt2>
      <a:srgbClr val="8B8D8E"/>
    </a:lt2>
    <a:accent1>
      <a:srgbClr val="6639B7"/>
    </a:accent1>
    <a:accent2>
      <a:srgbClr val="0066A1"/>
    </a:accent2>
    <a:accent3>
      <a:srgbClr val="739600"/>
    </a:accent3>
    <a:accent4>
      <a:srgbClr val="FF9700"/>
    </a:accent4>
    <a:accent5>
      <a:srgbClr val="00A599"/>
    </a:accent5>
    <a:accent6>
      <a:srgbClr val="B06F00"/>
    </a:accent6>
    <a:hlink>
      <a:srgbClr val="F7403A"/>
    </a:hlink>
    <a:folHlink>
      <a:srgbClr val="A1006B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933</TotalTime>
  <Words>1842</Words>
  <Application>Microsoft Office PowerPoint</Application>
  <PresentationFormat>On-screen Show (4:3)</PresentationFormat>
  <Paragraphs>402</Paragraphs>
  <Slides>49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Clarity</vt:lpstr>
      <vt:lpstr>Facial  Tissue  Industry</vt:lpstr>
      <vt:lpstr>Agenda</vt:lpstr>
      <vt:lpstr>PowerPoint Presentation</vt:lpstr>
      <vt:lpstr>Summary</vt:lpstr>
      <vt:lpstr>Market Research</vt:lpstr>
      <vt:lpstr>Project Objective</vt:lpstr>
      <vt:lpstr>Thought Process</vt:lpstr>
      <vt:lpstr>Thought Process</vt:lpstr>
      <vt:lpstr>Thought Process - Storyboard</vt:lpstr>
      <vt:lpstr>Data Gathering</vt:lpstr>
      <vt:lpstr>PowerPoint Presentation</vt:lpstr>
      <vt:lpstr>Sales for Facial Tissues have remained constant over the past 5 years</vt:lpstr>
      <vt:lpstr>Kleenex is the top performing brand followed by the Private Labels and Puffs</vt:lpstr>
      <vt:lpstr>Kleenex is the top performing brand followed by the Private Labels and Puffs</vt:lpstr>
      <vt:lpstr>Around 95% of total sales come from grocery stores</vt:lpstr>
      <vt:lpstr>Kleenex is the leader in the Facial Tissues category  with 50% market share</vt:lpstr>
      <vt:lpstr>About 95% of Kleenex Dollar Sales are from the Grocery Outlet</vt:lpstr>
      <vt:lpstr>PowerPoint Presentation</vt:lpstr>
      <vt:lpstr>Kleenex Base Price Per Volume increased marginally both in Grocery and Drug </vt:lpstr>
      <vt:lpstr>Average Base Price Per Volume increased marginally for Puffs and Private Label</vt:lpstr>
      <vt:lpstr>Kleenex Average Base Price Per Unit increased marginally both in Grocery and Drug </vt:lpstr>
      <vt:lpstr>The Average Base Price Per Unit for Private Label decreased marginally in Drug but increased in Grocery</vt:lpstr>
      <vt:lpstr>Everyday Price Elasticities – CPG Rules Of Thumb</vt:lpstr>
      <vt:lpstr>Price Sensitivity: Putting Facial Tissues Price Response Into Perspective</vt:lpstr>
      <vt:lpstr>Responsiveness to Base &amp; Promo Price Changes Can Be Leveraged to Set Pricing Strategy for the Portfolio</vt:lpstr>
      <vt:lpstr>Facial Tissue Price Responsiveness 2015 Elasticity Quadrant Analysis </vt:lpstr>
      <vt:lpstr>Consider All Factors When Looking At Price Management</vt:lpstr>
      <vt:lpstr>Opportunities exist for pricing within grocery and drug for portfolio optimization</vt:lpstr>
      <vt:lpstr>Price Increase simulation with competitor effects</vt:lpstr>
      <vt:lpstr>PowerPoint Presentation</vt:lpstr>
      <vt:lpstr>Feature Promotion for Facial Tissues has increased steadily over the past five years</vt:lpstr>
      <vt:lpstr>Display Promotion for Facial Tissues has also increased steadily over the past five years</vt:lpstr>
      <vt:lpstr>Opportunity exists for Puffs and Kleenex to play a larger role in merchandising due to higher discounting responsiveness</vt:lpstr>
      <vt:lpstr>Puffs displays outperform Kleenex and Private Label in Grocery</vt:lpstr>
      <vt:lpstr>Puffs displays outperform Kleenex and Private Label (marginally) in Drug</vt:lpstr>
      <vt:lpstr>Private Label displays outperform Kleenex and Puffs</vt:lpstr>
      <vt:lpstr>PowerPoint Presentation</vt:lpstr>
      <vt:lpstr>California and New York are the highest consumers</vt:lpstr>
      <vt:lpstr>California and New York are the highest consumers</vt:lpstr>
      <vt:lpstr>PowerPoint Presentation</vt:lpstr>
      <vt:lpstr>Family size of two generates maximum value for Facial Tissues</vt:lpstr>
      <vt:lpstr>Age group of 65+ years generates maximum value for Facial Tissues</vt:lpstr>
      <vt:lpstr>Retired people generate maximum value for Facial Tissues</vt:lpstr>
      <vt:lpstr>Panelists earning between $25,000 - $30,000 generate maximum value for Facial Tissues</vt:lpstr>
      <vt:lpstr>People without pets generate maximum value for Facial Tissues</vt:lpstr>
      <vt:lpstr>Recommendations - Panel</vt:lpstr>
      <vt:lpstr>Recommendations - Kleenex</vt:lpstr>
      <vt:lpstr>Recommendations - Puffs</vt:lpstr>
      <vt:lpstr>Recommendations – Private Labels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 Tissue  Industry</dc:title>
  <dc:creator>Amir Alabbas</dc:creator>
  <cp:lastModifiedBy>Amir Alabbas</cp:lastModifiedBy>
  <cp:revision>111</cp:revision>
  <dcterms:created xsi:type="dcterms:W3CDTF">2016-04-23T00:19:50Z</dcterms:created>
  <dcterms:modified xsi:type="dcterms:W3CDTF">2016-04-25T05:07:31Z</dcterms:modified>
</cp:coreProperties>
</file>