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743" r:id="rId2"/>
    <p:sldId id="558" r:id="rId3"/>
    <p:sldId id="753" r:id="rId4"/>
    <p:sldId id="744" r:id="rId5"/>
    <p:sldId id="748" r:id="rId6"/>
    <p:sldId id="759" r:id="rId7"/>
    <p:sldId id="774" r:id="rId8"/>
    <p:sldId id="771" r:id="rId9"/>
    <p:sldId id="775" r:id="rId10"/>
    <p:sldId id="772" r:id="rId11"/>
    <p:sldId id="776" r:id="rId12"/>
    <p:sldId id="773" r:id="rId13"/>
    <p:sldId id="777" r:id="rId14"/>
    <p:sldId id="778"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702">
          <p15:clr>
            <a:srgbClr val="A4A3A4"/>
          </p15:clr>
        </p15:guide>
        <p15:guide id="2" pos="5465">
          <p15:clr>
            <a:srgbClr val="A4A3A4"/>
          </p15:clr>
        </p15:guide>
        <p15:guide id="3" pos="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CBA"/>
    <a:srgbClr val="C6E6A2"/>
    <a:srgbClr val="C9C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4687" autoAdjust="0"/>
  </p:normalViewPr>
  <p:slideViewPr>
    <p:cSldViewPr>
      <p:cViewPr varScale="1">
        <p:scale>
          <a:sx n="70" d="100"/>
          <a:sy n="70" d="100"/>
        </p:scale>
        <p:origin x="1446" y="72"/>
      </p:cViewPr>
      <p:guideLst>
        <p:guide orient="horz" pos="3702"/>
        <p:guide pos="5465"/>
        <p:guide pos="295"/>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4" d="100"/>
          <a:sy n="104" d="100"/>
        </p:scale>
        <p:origin x="-34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F570588-962B-4C25-A3F4-F93941DAE470}" type="datetimeFigureOut">
              <a:rPr lang="en-US"/>
              <a:pPr>
                <a:defRPr/>
              </a:pPr>
              <a:t>4/8/2016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2535091-3128-48C3-80B8-17FB8B530466}" type="slidenum">
              <a:rPr lang="en-US"/>
              <a:pPr>
                <a:defRPr/>
              </a:pPr>
              <a:t>‹#›</a:t>
            </a:fld>
            <a:endParaRPr lang="en-US" dirty="0"/>
          </a:p>
        </p:txBody>
      </p:sp>
    </p:spTree>
    <p:extLst>
      <p:ext uri="{BB962C8B-B14F-4D97-AF65-F5344CB8AC3E}">
        <p14:creationId xmlns:p14="http://schemas.microsoft.com/office/powerpoint/2010/main" val="2973843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DAFEC48-E246-4B94-846A-3A47C766FF4D}" type="datetimeFigureOut">
              <a:rPr lang="en-US"/>
              <a:pPr>
                <a:defRPr/>
              </a:pPr>
              <a:t>4/8/2016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E7EF794-08E8-468B-97A2-302C58749D51}" type="slidenum">
              <a:rPr lang="en-US"/>
              <a:pPr>
                <a:defRPr/>
              </a:pPr>
              <a:t>‹#›</a:t>
            </a:fld>
            <a:endParaRPr lang="en-US" dirty="0"/>
          </a:p>
        </p:txBody>
      </p:sp>
    </p:spTree>
    <p:extLst>
      <p:ext uri="{BB962C8B-B14F-4D97-AF65-F5344CB8AC3E}">
        <p14:creationId xmlns:p14="http://schemas.microsoft.com/office/powerpoint/2010/main" val="17937794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0DF0E6-562F-4C56-90A5-BA85A9CAE88E}" type="slidenum">
              <a:rPr lang="en-US">
                <a:solidFill>
                  <a:prstClr val="black"/>
                </a:solidFill>
                <a:cs typeface="Arial" charset="0"/>
              </a:rPr>
              <a:pPr fontAlgn="base">
                <a:spcBef>
                  <a:spcPct val="0"/>
                </a:spcBef>
                <a:spcAft>
                  <a:spcPct val="0"/>
                </a:spcAft>
              </a:pPr>
              <a:t>1</a:t>
            </a:fld>
            <a:endParaRPr lang="en-US" dirty="0">
              <a:solidFill>
                <a:prstClr val="black"/>
              </a:solidFill>
              <a:cs typeface="Arial" charset="0"/>
            </a:endParaRPr>
          </a:p>
        </p:txBody>
      </p:sp>
    </p:spTree>
    <p:extLst>
      <p:ext uri="{BB962C8B-B14F-4D97-AF65-F5344CB8AC3E}">
        <p14:creationId xmlns:p14="http://schemas.microsoft.com/office/powerpoint/2010/main" val="172128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7" name="Straight Connector 11"/>
          <p:cNvCxnSpPr/>
          <p:nvPr userDrawn="1"/>
        </p:nvCxnSpPr>
        <p:spPr>
          <a:xfrm>
            <a:off x="468313" y="5437188"/>
            <a:ext cx="8207375" cy="1587"/>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46031" y="1092169"/>
            <a:ext cx="7772400" cy="584208"/>
          </a:xfrm>
          <a:prstGeom prst="rect">
            <a:avLst/>
          </a:prstGeom>
        </p:spPr>
        <p:txBody>
          <a:bodyPr>
            <a:noAutofit/>
          </a:bodyPr>
          <a:lstStyle>
            <a:lvl1pPr>
              <a:defRPr sz="4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446031" y="1712889"/>
            <a:ext cx="7777269" cy="438156"/>
          </a:xfrm>
        </p:spPr>
        <p:txBody>
          <a:bodyPr>
            <a:normAutofit/>
          </a:bodyPr>
          <a:lstStyle>
            <a:lvl1pPr marL="0" indent="0" algn="l">
              <a:buNone/>
              <a:defRPr sz="18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68313" y="836613"/>
            <a:ext cx="8207375" cy="158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50812"/>
            <a:ext cx="8218488" cy="63181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3038" indent="-173038">
              <a:lnSpc>
                <a:spcPts val="2400"/>
              </a:lnSpc>
              <a:defRPr sz="1800"/>
            </a:lvl1pPr>
            <a:lvl2pPr marL="512763" indent="-166688">
              <a:lnSpc>
                <a:spcPts val="2000"/>
              </a:lnSpc>
              <a:defRPr sz="1400"/>
            </a:lvl2pPr>
            <a:lvl3pPr marL="858838" indent="-173038">
              <a:lnSpc>
                <a:spcPts val="2000"/>
              </a:lnSpc>
              <a:tabLst/>
              <a:defRPr sz="1400"/>
            </a:lvl3pPr>
            <a:lvl4pPr marL="1198563" indent="-166688">
              <a:lnSpc>
                <a:spcPts val="2000"/>
              </a:lnSpc>
              <a:defRPr/>
            </a:lvl4pPr>
            <a:lvl5pPr marL="1544638" indent="-173038">
              <a:lnSpc>
                <a:spcPts val="2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468313" y="1092200"/>
            <a:ext cx="8207375" cy="1588"/>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50812"/>
            <a:ext cx="7839126" cy="631818"/>
          </a:xfrm>
          <a:prstGeom prst="rect">
            <a:avLst/>
          </a:prstGeom>
        </p:spPr>
        <p:txBody>
          <a:bodyPr>
            <a:normAutofit/>
          </a:bodyPr>
          <a:lstStyle>
            <a:lvl1pPr>
              <a:defRPr sz="2000"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30324"/>
            <a:ext cx="8229600" cy="4346601"/>
          </a:xfrm>
        </p:spPr>
        <p:txBody>
          <a:bodyPr/>
          <a:lstStyle>
            <a:lvl1pPr marL="173038" indent="-173038">
              <a:lnSpc>
                <a:spcPts val="2400"/>
              </a:lnSpc>
              <a:defRPr sz="1800"/>
            </a:lvl1pPr>
            <a:lvl2pPr marL="512763" indent="-166688">
              <a:lnSpc>
                <a:spcPts val="2000"/>
              </a:lnSpc>
              <a:defRPr sz="1400"/>
            </a:lvl2pPr>
            <a:lvl3pPr marL="858838" indent="-173038">
              <a:lnSpc>
                <a:spcPts val="2000"/>
              </a:lnSpc>
              <a:tabLst/>
              <a:defRPr sz="1400"/>
            </a:lvl3pPr>
            <a:lvl4pPr marL="1198563" indent="-166688">
              <a:lnSpc>
                <a:spcPts val="2000"/>
              </a:lnSpc>
              <a:defRPr/>
            </a:lvl4pPr>
            <a:lvl5pPr marL="1544638" indent="-173038">
              <a:lnSpc>
                <a:spcPts val="2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3" name="Straight Connector 2"/>
          <p:cNvCxnSpPr/>
          <p:nvPr userDrawn="1"/>
        </p:nvCxnSpPr>
        <p:spPr>
          <a:xfrm>
            <a:off x="468313" y="836613"/>
            <a:ext cx="8207375" cy="158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50812"/>
            <a:ext cx="8229600" cy="631818"/>
          </a:xfrm>
          <a:prstGeom prst="rect">
            <a:avLst/>
          </a:prstGeom>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Graphic (No Footer)">
    <p:spTree>
      <p:nvGrpSpPr>
        <p:cNvPr id="1" name=""/>
        <p:cNvGrpSpPr/>
        <p:nvPr/>
      </p:nvGrpSpPr>
      <p:grpSpPr>
        <a:xfrm>
          <a:off x="0" y="0"/>
          <a:ext cx="0" cy="0"/>
          <a:chOff x="0" y="0"/>
          <a:chExt cx="0" cy="0"/>
        </a:xfrm>
      </p:grpSpPr>
      <p:cxnSp>
        <p:nvCxnSpPr>
          <p:cNvPr id="3" name="Straight Connector 17"/>
          <p:cNvCxnSpPr/>
          <p:nvPr userDrawn="1"/>
        </p:nvCxnSpPr>
        <p:spPr>
          <a:xfrm>
            <a:off x="468313" y="836613"/>
            <a:ext cx="8207375" cy="158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4" name="Slide Number Placeholder 5"/>
          <p:cNvSpPr txBox="1">
            <a:spLocks/>
          </p:cNvSpPr>
          <p:nvPr userDrawn="1"/>
        </p:nvSpPr>
        <p:spPr>
          <a:xfrm>
            <a:off x="8223250" y="6446838"/>
            <a:ext cx="565150" cy="365125"/>
          </a:xfrm>
          <a:prstGeom prst="rect">
            <a:avLst/>
          </a:prstGeom>
        </p:spPr>
        <p:txBody>
          <a:bodyPr/>
          <a:lstStyle>
            <a:lvl1pPr algn="r">
              <a:defRPr>
                <a:solidFill>
                  <a:schemeClr val="tx1"/>
                </a:solidFill>
              </a:defRPr>
            </a:lvl1pPr>
          </a:lstStyle>
          <a:p>
            <a:pPr fontAlgn="auto">
              <a:spcBef>
                <a:spcPts val="0"/>
              </a:spcBef>
              <a:spcAft>
                <a:spcPts val="0"/>
              </a:spcAft>
              <a:defRPr/>
            </a:pPr>
            <a:fld id="{6912347A-A18B-4F61-98C7-64A7F8A54D07}" type="slidenum">
              <a:rPr lang="en-US" sz="900" b="1" smtClean="0">
                <a:latin typeface="+mn-lt"/>
                <a:cs typeface="+mn-cs"/>
              </a:rPr>
              <a:pPr fontAlgn="auto">
                <a:spcBef>
                  <a:spcPts val="0"/>
                </a:spcBef>
                <a:spcAft>
                  <a:spcPts val="0"/>
                </a:spcAft>
                <a:defRPr/>
              </a:pPr>
              <a:t>‹#›</a:t>
            </a:fld>
            <a:endParaRPr lang="en-US" sz="900" b="1" dirty="0" smtClean="0">
              <a:latin typeface="+mn-lt"/>
              <a:cs typeface="+mn-cs"/>
            </a:endParaRPr>
          </a:p>
        </p:txBody>
      </p:sp>
      <p:sp>
        <p:nvSpPr>
          <p:cNvPr id="15" name="Title 1"/>
          <p:cNvSpPr>
            <a:spLocks noGrp="1"/>
          </p:cNvSpPr>
          <p:nvPr>
            <p:ph type="title"/>
          </p:nvPr>
        </p:nvSpPr>
        <p:spPr>
          <a:xfrm>
            <a:off x="457200" y="350812"/>
            <a:ext cx="8229600" cy="631818"/>
          </a:xfrm>
          <a:prstGeom prst="rect">
            <a:avLst/>
          </a:prstGeom>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reaker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223250" y="6446838"/>
            <a:ext cx="565150" cy="365125"/>
          </a:xfrm>
          <a:prstGeom prst="rect">
            <a:avLst/>
          </a:prstGeom>
        </p:spPr>
        <p:txBody>
          <a:bodyPr/>
          <a:lstStyle>
            <a:lvl1pPr algn="r">
              <a:defRPr>
                <a:solidFill>
                  <a:schemeClr val="tx1"/>
                </a:solidFill>
              </a:defRPr>
            </a:lvl1pPr>
          </a:lstStyle>
          <a:p>
            <a:pPr fontAlgn="auto">
              <a:spcBef>
                <a:spcPts val="0"/>
              </a:spcBef>
              <a:spcAft>
                <a:spcPts val="0"/>
              </a:spcAft>
              <a:defRPr/>
            </a:pPr>
            <a:fld id="{4340986D-7550-49E2-B81D-4D7A1FAC3CDA}" type="slidenum">
              <a:rPr lang="en-US" sz="900" b="1" smtClean="0">
                <a:latin typeface="+mn-lt"/>
                <a:cs typeface="+mn-cs"/>
              </a:rPr>
              <a:pPr fontAlgn="auto">
                <a:spcBef>
                  <a:spcPts val="0"/>
                </a:spcBef>
                <a:spcAft>
                  <a:spcPts val="0"/>
                </a:spcAft>
                <a:defRPr/>
              </a:pPr>
              <a:t>‹#›</a:t>
            </a:fld>
            <a:endParaRPr lang="en-US" sz="900" b="1" dirty="0" smtClean="0">
              <a:latin typeface="+mn-lt"/>
              <a:cs typeface="+mn-cs"/>
            </a:endParaRPr>
          </a:p>
        </p:txBody>
      </p:sp>
      <p:cxnSp>
        <p:nvCxnSpPr>
          <p:cNvPr id="7" name="Straight Connector 10"/>
          <p:cNvCxnSpPr/>
          <p:nvPr userDrawn="1"/>
        </p:nvCxnSpPr>
        <p:spPr>
          <a:xfrm>
            <a:off x="468313" y="4413250"/>
            <a:ext cx="8207375" cy="1588"/>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457200" y="4122738"/>
            <a:ext cx="7772400" cy="584200"/>
          </a:xfrm>
          <a:prstGeom prst="rect">
            <a:avLst/>
          </a:prstGeom>
        </p:spPr>
        <p:txBody>
          <a:bodyPr lIns="0" tIns="0" rIns="0" bIns="0"/>
          <a:lstStyle>
            <a:lvl1pPr>
              <a:defRPr sz="4000" spc="-100" baseline="0"/>
            </a:lvl1pPr>
          </a:lstStyle>
          <a:p>
            <a:pPr fontAlgn="auto">
              <a:spcAft>
                <a:spcPts val="0"/>
              </a:spcAft>
              <a:defRPr/>
            </a:pPr>
            <a:r>
              <a:rPr lang="en-US" sz="1100" spc="100" dirty="0" smtClean="0">
                <a:solidFill>
                  <a:schemeClr val="tx2"/>
                </a:solidFill>
                <a:latin typeface="+mj-lt"/>
                <a:ea typeface="+mj-ea"/>
                <a:cs typeface="+mj-cs"/>
              </a:rPr>
              <a:t> </a:t>
            </a:r>
            <a:endParaRPr lang="en-US" sz="1100" spc="100" dirty="0">
              <a:solidFill>
                <a:schemeClr val="tx2"/>
              </a:solidFill>
              <a:latin typeface="+mj-lt"/>
              <a:ea typeface="+mj-ea"/>
              <a:cs typeface="+mj-cs"/>
            </a:endParaRPr>
          </a:p>
        </p:txBody>
      </p:sp>
      <p:sp>
        <p:nvSpPr>
          <p:cNvPr id="5" name="Title 1"/>
          <p:cNvSpPr>
            <a:spLocks noGrp="1"/>
          </p:cNvSpPr>
          <p:nvPr>
            <p:ph type="ctrTitle"/>
          </p:nvPr>
        </p:nvSpPr>
        <p:spPr>
          <a:xfrm>
            <a:off x="450900" y="4597417"/>
            <a:ext cx="7772400" cy="584208"/>
          </a:xfrm>
          <a:prstGeom prst="rect">
            <a:avLst/>
          </a:prstGeom>
        </p:spPr>
        <p:txBody>
          <a:bodyPr>
            <a:noAutofit/>
          </a:bodyPr>
          <a:lstStyle>
            <a:lvl1pPr>
              <a:defRPr sz="4000" spc="-100" baseline="0"/>
            </a:lvl1pPr>
          </a:lstStyle>
          <a:p>
            <a:r>
              <a:rPr lang="en-US" smtClean="0"/>
              <a:t>Click to edit Master title style</a:t>
            </a:r>
            <a:endParaRPr lang="en-US" dirty="0"/>
          </a:p>
        </p:txBody>
      </p:sp>
      <p:sp>
        <p:nvSpPr>
          <p:cNvPr id="6" name="Subtitle 2"/>
          <p:cNvSpPr>
            <a:spLocks noGrp="1"/>
          </p:cNvSpPr>
          <p:nvPr>
            <p:ph type="subTitle" idx="1"/>
          </p:nvPr>
        </p:nvSpPr>
        <p:spPr>
          <a:xfrm>
            <a:off x="457200" y="5218137"/>
            <a:ext cx="7777269" cy="438156"/>
          </a:xfrm>
        </p:spPr>
        <p:txBody>
          <a:bodyPr>
            <a:normAutofit/>
          </a:bodyPr>
          <a:lstStyle>
            <a:lvl1pPr marL="0" indent="0" algn="l">
              <a:buNone/>
              <a:defRPr sz="18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xfrm>
            <a:off x="52388" y="6597650"/>
            <a:ext cx="2133600" cy="196850"/>
          </a:xfrm>
          <a:prstGeom prst="rect">
            <a:avLst/>
          </a:prstGeom>
        </p:spPr>
        <p:txBody>
          <a:bodyPr vert="horz" wrap="square" lIns="91440" tIns="45720" rIns="91440" bIns="45720" numCol="1" anchor="t" anchorCtr="0" compatLnSpc="1">
            <a:prstTxWarp prst="textNoShape">
              <a:avLst/>
            </a:prstTxWarp>
          </a:bodyPr>
          <a:lstStyle>
            <a:lvl1pPr>
              <a:defRPr sz="1000">
                <a:latin typeface="Calibri" pitchFamily="34" charset="0"/>
              </a:defRPr>
            </a:lvl1pPr>
          </a:lstStyle>
          <a:p>
            <a:fld id="{25A5EEFE-AD6B-49D5-BA49-F5A446D2B52C}" type="slidenum">
              <a:rPr lang="es-ES"/>
              <a:pPr/>
              <a:t>‹#›</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ltGray">
          <a:xfrm>
            <a:off x="0" y="6264275"/>
            <a:ext cx="9144000" cy="593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2"/>
          <p:cNvSpPr>
            <a:spLocks noGrp="1"/>
          </p:cNvSpPr>
          <p:nvPr>
            <p:ph type="body" idx="1"/>
          </p:nvPr>
        </p:nvSpPr>
        <p:spPr bwMode="auto">
          <a:xfrm>
            <a:off x="457200" y="1274763"/>
            <a:ext cx="8229600" cy="4525962"/>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 name="Slide Number Placeholder 5"/>
          <p:cNvSpPr txBox="1">
            <a:spLocks/>
          </p:cNvSpPr>
          <p:nvPr/>
        </p:nvSpPr>
        <p:spPr>
          <a:xfrm>
            <a:off x="8223250" y="6446838"/>
            <a:ext cx="565150" cy="365125"/>
          </a:xfrm>
          <a:prstGeom prst="rect">
            <a:avLst/>
          </a:prstGeom>
        </p:spPr>
        <p:txBody>
          <a:bodyPr/>
          <a:lstStyle>
            <a:lvl1pPr algn="r">
              <a:defRPr>
                <a:solidFill>
                  <a:schemeClr val="tx1"/>
                </a:solidFill>
              </a:defRPr>
            </a:lvl1pPr>
          </a:lstStyle>
          <a:p>
            <a:pPr fontAlgn="auto">
              <a:spcBef>
                <a:spcPts val="0"/>
              </a:spcBef>
              <a:spcAft>
                <a:spcPts val="0"/>
              </a:spcAft>
              <a:defRPr/>
            </a:pPr>
            <a:fld id="{915EF5F5-585B-491A-9816-976DF3AA55DE}" type="slidenum">
              <a:rPr lang="en-US" sz="900" b="1" smtClean="0">
                <a:latin typeface="+mn-lt"/>
                <a:cs typeface="+mn-cs"/>
              </a:rPr>
              <a:pPr fontAlgn="auto">
                <a:spcBef>
                  <a:spcPts val="0"/>
                </a:spcBef>
                <a:spcAft>
                  <a:spcPts val="0"/>
                </a:spcAft>
                <a:defRPr/>
              </a:pPr>
              <a:t>‹#›</a:t>
            </a:fld>
            <a:endParaRPr lang="en-US" sz="900" b="1" dirty="0" smtClean="0">
              <a:latin typeface="+mn-lt"/>
              <a:cs typeface="+mn-cs"/>
            </a:endParaRPr>
          </a:p>
        </p:txBody>
      </p:sp>
      <p:sp>
        <p:nvSpPr>
          <p:cNvPr id="1031" name="Title Placeholder 1"/>
          <p:cNvSpPr>
            <a:spLocks noGrp="1"/>
          </p:cNvSpPr>
          <p:nvPr>
            <p:ph type="title"/>
          </p:nvPr>
        </p:nvSpPr>
        <p:spPr bwMode="auto">
          <a:xfrm>
            <a:off x="457200" y="350838"/>
            <a:ext cx="8218488" cy="6318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iming>
    <p:tnLst>
      <p:par>
        <p:cTn id="1" dur="indefinite" restart="never" nodeType="tmRoot"/>
      </p:par>
    </p:tnLst>
  </p:timing>
  <p:txStyles>
    <p:titleStyle>
      <a:lvl1pPr algn="l" rtl="0" fontAlgn="base">
        <a:spcBef>
          <a:spcPct val="0"/>
        </a:spcBef>
        <a:spcAft>
          <a:spcPct val="0"/>
        </a:spcAft>
        <a:defRPr sz="2400" kern="1200">
          <a:solidFill>
            <a:schemeClr val="accent1"/>
          </a:solidFill>
          <a:latin typeface="+mj-lt"/>
          <a:ea typeface="+mj-ea"/>
          <a:cs typeface="+mj-cs"/>
        </a:defRPr>
      </a:lvl1pPr>
      <a:lvl2pPr algn="l" rtl="0" fontAlgn="base">
        <a:spcBef>
          <a:spcPct val="0"/>
        </a:spcBef>
        <a:spcAft>
          <a:spcPct val="0"/>
        </a:spcAft>
        <a:defRPr sz="2400">
          <a:solidFill>
            <a:schemeClr val="accent1"/>
          </a:solidFill>
          <a:latin typeface="Verdana" pitchFamily="34" charset="0"/>
        </a:defRPr>
      </a:lvl2pPr>
      <a:lvl3pPr algn="l" rtl="0" fontAlgn="base">
        <a:spcBef>
          <a:spcPct val="0"/>
        </a:spcBef>
        <a:spcAft>
          <a:spcPct val="0"/>
        </a:spcAft>
        <a:defRPr sz="2400">
          <a:solidFill>
            <a:schemeClr val="accent1"/>
          </a:solidFill>
          <a:latin typeface="Verdana" pitchFamily="34" charset="0"/>
        </a:defRPr>
      </a:lvl3pPr>
      <a:lvl4pPr algn="l" rtl="0" fontAlgn="base">
        <a:spcBef>
          <a:spcPct val="0"/>
        </a:spcBef>
        <a:spcAft>
          <a:spcPct val="0"/>
        </a:spcAft>
        <a:defRPr sz="2400">
          <a:solidFill>
            <a:schemeClr val="accent1"/>
          </a:solidFill>
          <a:latin typeface="Verdana" pitchFamily="34" charset="0"/>
        </a:defRPr>
      </a:lvl4pPr>
      <a:lvl5pPr algn="l" rtl="0" fontAlgn="base">
        <a:spcBef>
          <a:spcPct val="0"/>
        </a:spcBef>
        <a:spcAft>
          <a:spcPct val="0"/>
        </a:spcAft>
        <a:defRPr sz="2400">
          <a:solidFill>
            <a:schemeClr val="accent1"/>
          </a:solidFill>
          <a:latin typeface="Verdana" pitchFamily="34" charset="0"/>
        </a:defRPr>
      </a:lvl5pPr>
      <a:lvl6pPr marL="457200" algn="l" rtl="0" fontAlgn="base">
        <a:spcBef>
          <a:spcPct val="0"/>
        </a:spcBef>
        <a:spcAft>
          <a:spcPct val="0"/>
        </a:spcAft>
        <a:defRPr sz="2400">
          <a:solidFill>
            <a:schemeClr val="accent1"/>
          </a:solidFill>
          <a:latin typeface="Verdana" pitchFamily="34" charset="0"/>
        </a:defRPr>
      </a:lvl6pPr>
      <a:lvl7pPr marL="914400" algn="l" rtl="0" fontAlgn="base">
        <a:spcBef>
          <a:spcPct val="0"/>
        </a:spcBef>
        <a:spcAft>
          <a:spcPct val="0"/>
        </a:spcAft>
        <a:defRPr sz="2400">
          <a:solidFill>
            <a:schemeClr val="accent1"/>
          </a:solidFill>
          <a:latin typeface="Verdana" pitchFamily="34" charset="0"/>
        </a:defRPr>
      </a:lvl7pPr>
      <a:lvl8pPr marL="1371600" algn="l" rtl="0" fontAlgn="base">
        <a:spcBef>
          <a:spcPct val="0"/>
        </a:spcBef>
        <a:spcAft>
          <a:spcPct val="0"/>
        </a:spcAft>
        <a:defRPr sz="2400">
          <a:solidFill>
            <a:schemeClr val="accent1"/>
          </a:solidFill>
          <a:latin typeface="Verdana" pitchFamily="34" charset="0"/>
        </a:defRPr>
      </a:lvl8pPr>
      <a:lvl9pPr marL="1828800" algn="l" rtl="0" fontAlgn="base">
        <a:spcBef>
          <a:spcPct val="0"/>
        </a:spcBef>
        <a:spcAft>
          <a:spcPct val="0"/>
        </a:spcAft>
        <a:defRPr sz="2400">
          <a:solidFill>
            <a:schemeClr val="accent1"/>
          </a:solidFill>
          <a:latin typeface="Verdana" pitchFamily="34" charset="0"/>
        </a:defRPr>
      </a:lvl9pPr>
    </p:titleStyle>
    <p:bodyStyle>
      <a:lvl1pPr marL="342900" indent="-342900" algn="l" rtl="0" fontAlgn="base">
        <a:lnSpc>
          <a:spcPts val="3000"/>
        </a:lnSpc>
        <a:spcBef>
          <a:spcPct val="20000"/>
        </a:spcBef>
        <a:spcAft>
          <a:spcPct val="0"/>
        </a:spcAft>
        <a:buClr>
          <a:schemeClr val="accent2"/>
        </a:buClr>
        <a:buFont typeface="Arial" charset="0"/>
        <a:buChar char="•"/>
        <a:defRPr sz="2400" kern="1200">
          <a:solidFill>
            <a:schemeClr val="tx1"/>
          </a:solidFill>
          <a:latin typeface="+mn-lt"/>
          <a:ea typeface="+mn-ea"/>
          <a:cs typeface="+mn-cs"/>
        </a:defRPr>
      </a:lvl1pPr>
      <a:lvl2pPr marL="742950" indent="-285750" algn="l" rtl="0" fontAlgn="base">
        <a:lnSpc>
          <a:spcPts val="2400"/>
        </a:lnSpc>
        <a:spcBef>
          <a:spcPct val="20000"/>
        </a:spcBef>
        <a:spcAft>
          <a:spcPct val="0"/>
        </a:spcAft>
        <a:buClr>
          <a:schemeClr val="accent2"/>
        </a:buClr>
        <a:buFont typeface="Arial" charset="0"/>
        <a:buChar char="–"/>
        <a:defRPr kern="1200">
          <a:solidFill>
            <a:schemeClr val="tx1"/>
          </a:solidFill>
          <a:latin typeface="+mn-lt"/>
          <a:ea typeface="+mn-ea"/>
          <a:cs typeface="+mn-cs"/>
        </a:defRPr>
      </a:lvl2pPr>
      <a:lvl3pPr marL="1143000" indent="-228600" algn="l" rtl="0" fontAlgn="base">
        <a:lnSpc>
          <a:spcPts val="2400"/>
        </a:lnSpc>
        <a:spcBef>
          <a:spcPct val="20000"/>
        </a:spcBef>
        <a:spcAft>
          <a:spcPct val="0"/>
        </a:spcAft>
        <a:buClr>
          <a:schemeClr val="accent2"/>
        </a:buClr>
        <a:buFont typeface="Arial" charset="0"/>
        <a:buChar char="•"/>
        <a:defRPr kern="1200">
          <a:solidFill>
            <a:schemeClr val="tx1"/>
          </a:solidFill>
          <a:latin typeface="+mn-lt"/>
          <a:ea typeface="+mn-ea"/>
          <a:cs typeface="+mn-cs"/>
        </a:defRPr>
      </a:lvl3pPr>
      <a:lvl4pPr marL="1600200" indent="-228600" algn="l" rtl="0" fontAlgn="base">
        <a:lnSpc>
          <a:spcPts val="1800"/>
        </a:lnSpc>
        <a:spcBef>
          <a:spcPct val="20000"/>
        </a:spcBef>
        <a:spcAft>
          <a:spcPct val="0"/>
        </a:spcAft>
        <a:buClr>
          <a:schemeClr val="accent2"/>
        </a:buClr>
        <a:buFont typeface="Arial" charset="0"/>
        <a:buChar char="–"/>
        <a:defRPr sz="1400" kern="1200">
          <a:solidFill>
            <a:schemeClr val="tx1"/>
          </a:solidFill>
          <a:latin typeface="+mn-lt"/>
          <a:ea typeface="+mn-ea"/>
          <a:cs typeface="+mn-cs"/>
        </a:defRPr>
      </a:lvl4pPr>
      <a:lvl5pPr marL="2057400" indent="-228600" algn="l" rtl="0" fontAlgn="base">
        <a:lnSpc>
          <a:spcPts val="1800"/>
        </a:lnSpc>
        <a:spcBef>
          <a:spcPct val="20000"/>
        </a:spcBef>
        <a:spcAft>
          <a:spcPct val="0"/>
        </a:spcAft>
        <a:buClr>
          <a:schemeClr val="accent2"/>
        </a:buClr>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409125" y="436476"/>
            <a:ext cx="8316912" cy="1371600"/>
          </a:xfrm>
        </p:spPr>
        <p:txBody>
          <a:bodyPr rtlCol="0"/>
          <a:lstStyle/>
          <a:p>
            <a:pPr algn="ctr" fontAlgn="auto">
              <a:spcAft>
                <a:spcPts val="0"/>
              </a:spcAft>
              <a:defRPr/>
            </a:pPr>
            <a:r>
              <a:rPr lang="en-US" sz="3200" dirty="0" smtClean="0"/>
              <a:t>Media Mix Modeling using Simultaneous Equations</a:t>
            </a:r>
            <a:endParaRPr lang="en-US" sz="3200" dirty="0"/>
          </a:p>
        </p:txBody>
      </p:sp>
      <p:sp>
        <p:nvSpPr>
          <p:cNvPr id="12291" name="Text Placeholder 11"/>
          <p:cNvSpPr>
            <a:spLocks noGrp="1"/>
          </p:cNvSpPr>
          <p:nvPr>
            <p:ph type="body" sz="quarter" idx="4294967295"/>
          </p:nvPr>
        </p:nvSpPr>
        <p:spPr>
          <a:xfrm>
            <a:off x="468313" y="6400800"/>
            <a:ext cx="3738562" cy="219075"/>
          </a:xfrm>
        </p:spPr>
        <p:txBody>
          <a:bodyPr/>
          <a:lstStyle/>
          <a:p>
            <a:pPr marL="0" indent="0">
              <a:buNone/>
            </a:pPr>
            <a:r>
              <a:rPr lang="en-US" sz="1200" dirty="0" smtClean="0"/>
              <a:t>April 8,  2016</a:t>
            </a:r>
          </a:p>
        </p:txBody>
      </p:sp>
      <p:sp>
        <p:nvSpPr>
          <p:cNvPr id="2" name="TextBox 1"/>
          <p:cNvSpPr txBox="1"/>
          <p:nvPr/>
        </p:nvSpPr>
        <p:spPr>
          <a:xfrm>
            <a:off x="6705599" y="4888468"/>
            <a:ext cx="2053467" cy="1477328"/>
          </a:xfrm>
          <a:prstGeom prst="rect">
            <a:avLst/>
          </a:prstGeom>
          <a:noFill/>
        </p:spPr>
        <p:txBody>
          <a:bodyPr wrap="square" rtlCol="0">
            <a:spAutoFit/>
          </a:bodyPr>
          <a:lstStyle/>
          <a:p>
            <a:pPr algn="r"/>
            <a:r>
              <a:rPr lang="en-IN" dirty="0" smtClean="0"/>
              <a:t>                                                                                                 </a:t>
            </a:r>
            <a:r>
              <a:rPr lang="en-IN" dirty="0" smtClean="0">
                <a:solidFill>
                  <a:schemeClr val="bg1"/>
                </a:solidFill>
              </a:rPr>
              <a:t>Akshay Kher</a:t>
            </a:r>
            <a:r>
              <a:rPr lang="en-IN" dirty="0" smtClean="0"/>
              <a:t>						</a:t>
            </a:r>
          </a:p>
        </p:txBody>
      </p:sp>
      <p:sp>
        <p:nvSpPr>
          <p:cNvPr id="3" name="TextBox 2"/>
          <p:cNvSpPr txBox="1"/>
          <p:nvPr/>
        </p:nvSpPr>
        <p:spPr>
          <a:xfrm>
            <a:off x="544513" y="5410200"/>
            <a:ext cx="2655887" cy="369332"/>
          </a:xfrm>
          <a:prstGeom prst="rect">
            <a:avLst/>
          </a:prstGeom>
          <a:noFill/>
        </p:spPr>
        <p:txBody>
          <a:bodyPr wrap="square" rtlCol="0">
            <a:spAutoFit/>
          </a:bodyPr>
          <a:lstStyle/>
          <a:p>
            <a:r>
              <a:rPr lang="en-US" b="1" dirty="0" smtClean="0">
                <a:solidFill>
                  <a:schemeClr val="tx1">
                    <a:lumMod val="50000"/>
                  </a:schemeClr>
                </a:solidFill>
              </a:rPr>
              <a:t>Akshay Kher</a:t>
            </a:r>
            <a:endParaRPr lang="en-US" b="1" dirty="0">
              <a:solidFill>
                <a:schemeClr val="tx1">
                  <a:lumMod val="50000"/>
                </a:schemeClr>
              </a:solidFill>
            </a:endParaRPr>
          </a:p>
        </p:txBody>
      </p:sp>
      <p:pic>
        <p:nvPicPr>
          <p:cNvPr id="1026" name="Picture 2" descr="http://www.empulseanalytics.com/data-modeling/images/MarketMixModelingSchemat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79642"/>
            <a:ext cx="6324599" cy="324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989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Unaided Awareness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16279493"/>
              </p:ext>
            </p:extLst>
          </p:nvPr>
        </p:nvGraphicFramePr>
        <p:xfrm>
          <a:off x="458336" y="984554"/>
          <a:ext cx="4494664" cy="4913393"/>
        </p:xfrm>
        <a:graphic>
          <a:graphicData uri="http://schemas.openxmlformats.org/drawingml/2006/table">
            <a:tbl>
              <a:tblPr firstRow="1" bandRow="1">
                <a:tableStyleId>{5C22544A-7EE6-4342-B048-85BDC9FD1C3A}</a:tableStyleId>
              </a:tblPr>
              <a:tblGrid>
                <a:gridCol w="2395944"/>
                <a:gridCol w="1048714"/>
                <a:gridCol w="1050006"/>
              </a:tblGrid>
              <a:tr h="994591">
                <a:tc>
                  <a:txBody>
                    <a:bodyPr/>
                    <a:lstStyle/>
                    <a:p>
                      <a:r>
                        <a:rPr lang="en-US" sz="1200" dirty="0" smtClean="0"/>
                        <a:t>Variable</a:t>
                      </a:r>
                      <a:endParaRPr lang="en-US" sz="1200" dirty="0"/>
                    </a:p>
                  </a:txBody>
                  <a:tcPr anchor="ctr"/>
                </a:tc>
                <a:tc>
                  <a:txBody>
                    <a:bodyPr/>
                    <a:lstStyle/>
                    <a:p>
                      <a:pPr algn="ctr"/>
                      <a:r>
                        <a:rPr lang="en-US" sz="1200" dirty="0" smtClean="0"/>
                        <a:t>Estimate</a:t>
                      </a:r>
                      <a:endParaRPr lang="en-US" sz="1200" dirty="0"/>
                    </a:p>
                  </a:txBody>
                  <a:tcPr anchor="ctr"/>
                </a:tc>
                <a:tc>
                  <a:txBody>
                    <a:bodyPr/>
                    <a:lstStyle/>
                    <a:p>
                      <a:pPr algn="ctr"/>
                      <a:r>
                        <a:rPr lang="en-US" sz="1200" dirty="0" smtClean="0"/>
                        <a:t>%</a:t>
                      </a:r>
                      <a:r>
                        <a:rPr lang="en-US" sz="1200" baseline="0" dirty="0" smtClean="0"/>
                        <a:t> Lift</a:t>
                      </a:r>
                      <a:endParaRPr lang="en-US" sz="1200" dirty="0"/>
                    </a:p>
                  </a:txBody>
                  <a:tcPr anchor="ctr"/>
                </a:tc>
              </a:tr>
              <a:tr h="813615">
                <a:tc>
                  <a:txBody>
                    <a:bodyPr/>
                    <a:lstStyle/>
                    <a:p>
                      <a:pPr algn="l"/>
                      <a:r>
                        <a:rPr lang="en-US" sz="1200" b="1" dirty="0" smtClean="0">
                          <a:solidFill>
                            <a:schemeClr val="bg1"/>
                          </a:solidFill>
                        </a:rPr>
                        <a:t>Unaided</a:t>
                      </a:r>
                      <a:r>
                        <a:rPr lang="en-US" sz="1200" b="1" baseline="0" dirty="0" smtClean="0">
                          <a:solidFill>
                            <a:schemeClr val="bg1"/>
                          </a:solidFill>
                        </a:rPr>
                        <a:t> Awareness Lag1</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0.6757</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6.8%</a:t>
                      </a:r>
                      <a:endParaRPr lang="en-US" sz="1200" kern="1200" dirty="0">
                        <a:solidFill>
                          <a:schemeClr val="tx1">
                            <a:lumMod val="50000"/>
                          </a:schemeClr>
                        </a:solidFill>
                        <a:latin typeface="+mn-lt"/>
                        <a:ea typeface="+mn-ea"/>
                        <a:cs typeface="+mn-cs"/>
                      </a:endParaRPr>
                    </a:p>
                  </a:txBody>
                  <a:tcPr marL="9525" marR="9525" marT="9525" marB="0" anchor="ctr"/>
                </a:tc>
              </a:tr>
              <a:tr h="618707">
                <a:tc>
                  <a:txBody>
                    <a:bodyPr/>
                    <a:lstStyle/>
                    <a:p>
                      <a:pPr algn="l"/>
                      <a:r>
                        <a:rPr lang="en-US" sz="1200" b="1" dirty="0" smtClean="0">
                          <a:solidFill>
                            <a:schemeClr val="bg1"/>
                          </a:solidFill>
                        </a:rPr>
                        <a:t>DRTV Long</a:t>
                      </a:r>
                      <a:r>
                        <a:rPr lang="en-US" sz="1200" b="1" baseline="0" dirty="0" smtClean="0">
                          <a:solidFill>
                            <a:schemeClr val="bg1"/>
                          </a:solidFill>
                        </a:rPr>
                        <a:t> form</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0.0743</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11.7%</a:t>
                      </a:r>
                      <a:endParaRPr lang="en-US" sz="1200" kern="1200" dirty="0">
                        <a:solidFill>
                          <a:schemeClr val="tx1">
                            <a:lumMod val="50000"/>
                          </a:schemeClr>
                        </a:solidFill>
                        <a:latin typeface="+mn-lt"/>
                        <a:ea typeface="+mn-ea"/>
                        <a:cs typeface="+mn-cs"/>
                      </a:endParaRPr>
                    </a:p>
                  </a:txBody>
                  <a:tcPr marL="9525" marR="9525" marT="9525" marB="0" anchor="ctr"/>
                </a:tc>
              </a:tr>
              <a:tr h="621620">
                <a:tc>
                  <a:txBody>
                    <a:bodyPr/>
                    <a:lstStyle/>
                    <a:p>
                      <a:pPr algn="l"/>
                      <a:r>
                        <a:rPr lang="en-US" sz="1200" b="1" dirty="0" smtClean="0">
                          <a:solidFill>
                            <a:schemeClr val="bg1"/>
                          </a:solidFill>
                        </a:rPr>
                        <a:t>Direct</a:t>
                      </a:r>
                      <a:r>
                        <a:rPr lang="en-US" sz="1200" b="1" baseline="0" dirty="0" smtClean="0">
                          <a:solidFill>
                            <a:schemeClr val="bg1"/>
                          </a:solidFill>
                        </a:rPr>
                        <a:t> Mail</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0.0861</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9.9%</a:t>
                      </a:r>
                      <a:endParaRPr lang="en-US" sz="1200" kern="1200" dirty="0">
                        <a:solidFill>
                          <a:schemeClr val="tx1">
                            <a:lumMod val="50000"/>
                          </a:schemeClr>
                        </a:solidFill>
                        <a:latin typeface="+mn-lt"/>
                        <a:ea typeface="+mn-ea"/>
                        <a:cs typeface="+mn-cs"/>
                      </a:endParaRPr>
                    </a:p>
                  </a:txBody>
                  <a:tcPr marL="9525" marR="9525" marT="9525" marB="0" anchor="ctr"/>
                </a:tc>
              </a:tr>
              <a:tr h="621620">
                <a:tc>
                  <a:txBody>
                    <a:bodyPr/>
                    <a:lstStyle/>
                    <a:p>
                      <a:pPr algn="l"/>
                      <a:r>
                        <a:rPr lang="en-US" sz="1200" b="1" dirty="0" smtClean="0">
                          <a:solidFill>
                            <a:schemeClr val="bg1"/>
                          </a:solidFill>
                        </a:rPr>
                        <a:t>Local Print</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0.1299</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7.3%</a:t>
                      </a:r>
                      <a:endParaRPr lang="en-US" sz="1200" kern="1200" dirty="0">
                        <a:solidFill>
                          <a:schemeClr val="tx1">
                            <a:lumMod val="50000"/>
                          </a:schemeClr>
                        </a:solidFill>
                        <a:latin typeface="+mn-lt"/>
                        <a:ea typeface="+mn-ea"/>
                        <a:cs typeface="+mn-cs"/>
                      </a:endParaRPr>
                    </a:p>
                  </a:txBody>
                  <a:tcPr marL="9525" marR="9525" marT="9525" marB="0" anchor="ctr"/>
                </a:tc>
              </a:tr>
              <a:tr h="621620">
                <a:tc>
                  <a:txBody>
                    <a:bodyPr/>
                    <a:lstStyle/>
                    <a:p>
                      <a:pPr algn="l"/>
                      <a:r>
                        <a:rPr lang="en-US" sz="1200" b="1" dirty="0" smtClean="0">
                          <a:solidFill>
                            <a:schemeClr val="bg1"/>
                          </a:solidFill>
                        </a:rPr>
                        <a:t>National Print</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0.0207</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2.2%</a:t>
                      </a:r>
                      <a:endParaRPr lang="en-US" sz="1200" kern="1200" dirty="0">
                        <a:solidFill>
                          <a:schemeClr val="tx1">
                            <a:lumMod val="50000"/>
                          </a:schemeClr>
                        </a:solidFill>
                        <a:latin typeface="+mn-lt"/>
                        <a:ea typeface="+mn-ea"/>
                        <a:cs typeface="+mn-cs"/>
                      </a:endParaRPr>
                    </a:p>
                  </a:txBody>
                  <a:tcPr marL="9525" marR="9525" marT="9525" marB="0" anchor="ctr"/>
                </a:tc>
              </a:tr>
              <a:tr h="621620">
                <a:tc>
                  <a:txBody>
                    <a:bodyPr/>
                    <a:lstStyle/>
                    <a:p>
                      <a:pPr algn="l"/>
                      <a:r>
                        <a:rPr lang="en-US" sz="1200" b="1" dirty="0" smtClean="0">
                          <a:solidFill>
                            <a:schemeClr val="bg1"/>
                          </a:solidFill>
                        </a:rPr>
                        <a:t>DRTV</a:t>
                      </a:r>
                      <a:r>
                        <a:rPr lang="en-US" sz="1200" b="1" baseline="0" dirty="0" smtClean="0">
                          <a:solidFill>
                            <a:schemeClr val="bg1"/>
                          </a:solidFill>
                        </a:rPr>
                        <a:t> Short form</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-0.0214</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-2.7%</a:t>
                      </a:r>
                      <a:endParaRPr lang="en-US" sz="1200" kern="1200" dirty="0">
                        <a:solidFill>
                          <a:schemeClr val="tx1">
                            <a:lumMod val="50000"/>
                          </a:schemeClr>
                        </a:solidFill>
                        <a:latin typeface="+mn-lt"/>
                        <a:ea typeface="+mn-ea"/>
                        <a:cs typeface="+mn-cs"/>
                      </a:endParaRPr>
                    </a:p>
                  </a:txBody>
                  <a:tcPr marL="9525" marR="9525" marT="9525" marB="0" anchor="ctr"/>
                </a:tc>
              </a:tr>
            </a:tbl>
          </a:graphicData>
        </a:graphic>
      </p:graphicFrame>
      <p:sp>
        <p:nvSpPr>
          <p:cNvPr id="4" name="TextBox 3"/>
          <p:cNvSpPr txBox="1"/>
          <p:nvPr/>
        </p:nvSpPr>
        <p:spPr>
          <a:xfrm>
            <a:off x="5116512" y="1031081"/>
            <a:ext cx="3646488"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mn-lt"/>
              </a:rPr>
              <a:t>Lag of Unaided </a:t>
            </a:r>
            <a:r>
              <a:rPr lang="en-US" dirty="0">
                <a:latin typeface="+mn-lt"/>
              </a:rPr>
              <a:t>Awareness affects </a:t>
            </a:r>
            <a:r>
              <a:rPr lang="en-US" dirty="0" smtClean="0">
                <a:latin typeface="+mn-lt"/>
              </a:rPr>
              <a:t>awareness </a:t>
            </a:r>
            <a:r>
              <a:rPr lang="en-US" dirty="0">
                <a:latin typeface="+mn-lt"/>
              </a:rPr>
              <a:t>positively to the extent of </a:t>
            </a:r>
            <a:r>
              <a:rPr lang="en-US" dirty="0" smtClean="0">
                <a:latin typeface="+mn-lt"/>
              </a:rPr>
              <a:t>6.8%</a:t>
            </a:r>
            <a:endParaRPr lang="en-US" dirty="0">
              <a:latin typeface="+mn-lt"/>
            </a:endParaRP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Major drivers of </a:t>
            </a:r>
            <a:r>
              <a:rPr lang="en-US" dirty="0" smtClean="0">
                <a:latin typeface="+mn-lt"/>
              </a:rPr>
              <a:t>Unaided Awareness </a:t>
            </a:r>
            <a:r>
              <a:rPr lang="en-US" dirty="0">
                <a:latin typeface="+mn-lt"/>
              </a:rPr>
              <a:t>include </a:t>
            </a:r>
            <a:r>
              <a:rPr lang="en-US" dirty="0" smtClean="0">
                <a:latin typeface="+mn-lt"/>
              </a:rPr>
              <a:t>DRTV Long Form, Direct Mail, Local Print and National Print </a:t>
            </a:r>
            <a:endParaRPr lang="en-US" dirty="0">
              <a:latin typeface="+mn-lt"/>
            </a:endParaRP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DRTV Short form </a:t>
            </a:r>
            <a:r>
              <a:rPr lang="en-US" dirty="0" smtClean="0">
                <a:latin typeface="+mn-lt"/>
              </a:rPr>
              <a:t>affects Unaided Awareness </a:t>
            </a:r>
            <a:r>
              <a:rPr lang="en-US" dirty="0">
                <a:latin typeface="+mn-lt"/>
              </a:rPr>
              <a:t>negatively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69736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Unaided Awareness Model</a:t>
            </a:r>
          </a:p>
        </p:txBody>
      </p:sp>
      <p:sp>
        <p:nvSpPr>
          <p:cNvPr id="3" name="Content Placeholder 2"/>
          <p:cNvSpPr>
            <a:spLocks noGrp="1"/>
          </p:cNvSpPr>
          <p:nvPr>
            <p:ph idx="1"/>
          </p:nvPr>
        </p:nvSpPr>
        <p:spPr>
          <a:xfrm>
            <a:off x="457200" y="5333999"/>
            <a:ext cx="8229600" cy="914401"/>
          </a:xfrm>
        </p:spPr>
        <p:txBody>
          <a:bodyPr/>
          <a:lstStyle/>
          <a:p>
            <a:r>
              <a:rPr lang="en-US" dirty="0"/>
              <a:t>An R-</a:t>
            </a:r>
            <a:r>
              <a:rPr lang="en-US" dirty="0" err="1"/>
              <a:t>sq</a:t>
            </a:r>
            <a:r>
              <a:rPr lang="en-US" dirty="0"/>
              <a:t> of </a:t>
            </a:r>
            <a:r>
              <a:rPr lang="en-US" dirty="0" smtClean="0"/>
              <a:t>95.4% </a:t>
            </a:r>
            <a:r>
              <a:rPr lang="en-US" dirty="0"/>
              <a:t>indicates that the model successfully captures the movement in </a:t>
            </a:r>
            <a:r>
              <a:rPr lang="en-US" dirty="0" smtClean="0"/>
              <a:t>unaided awareness </a:t>
            </a:r>
            <a:r>
              <a:rPr lang="en-US" dirty="0"/>
              <a:t>over time</a:t>
            </a:r>
          </a:p>
          <a:p>
            <a:endParaRPr lang="en-US" dirty="0"/>
          </a:p>
        </p:txBody>
      </p:sp>
      <p:pic>
        <p:nvPicPr>
          <p:cNvPr id="4" name="Picture 3"/>
          <p:cNvPicPr>
            <a:picLocks noChangeAspect="1"/>
          </p:cNvPicPr>
          <p:nvPr/>
        </p:nvPicPr>
        <p:blipFill>
          <a:blip r:embed="rId2"/>
          <a:stretch>
            <a:fillRect/>
          </a:stretch>
        </p:blipFill>
        <p:spPr>
          <a:xfrm>
            <a:off x="533400" y="1059180"/>
            <a:ext cx="8142288" cy="3970020"/>
          </a:xfrm>
          <a:prstGeom prst="rect">
            <a:avLst/>
          </a:prstGeom>
        </p:spPr>
      </p:pic>
      <p:sp>
        <p:nvSpPr>
          <p:cNvPr id="5" name="TextBox 4"/>
          <p:cNvSpPr txBox="1"/>
          <p:nvPr/>
        </p:nvSpPr>
        <p:spPr>
          <a:xfrm>
            <a:off x="7315200" y="1216223"/>
            <a:ext cx="1600200" cy="307777"/>
          </a:xfrm>
          <a:prstGeom prst="rect">
            <a:avLst/>
          </a:prstGeom>
          <a:noFill/>
        </p:spPr>
        <p:txBody>
          <a:bodyPr wrap="square" rtlCol="0">
            <a:spAutoFit/>
          </a:bodyPr>
          <a:lstStyle/>
          <a:p>
            <a:r>
              <a:rPr lang="en-US" sz="1400" dirty="0" smtClean="0"/>
              <a:t>R </a:t>
            </a:r>
            <a:r>
              <a:rPr lang="en-US" sz="1400" dirty="0" err="1" smtClean="0"/>
              <a:t>sq</a:t>
            </a:r>
            <a:r>
              <a:rPr lang="en-US" sz="1400" dirty="0" smtClean="0"/>
              <a:t> = 95.4%</a:t>
            </a:r>
            <a:endParaRPr lang="en-US" sz="1400" dirty="0"/>
          </a:p>
        </p:txBody>
      </p:sp>
    </p:spTree>
    <p:extLst>
      <p:ext uri="{BB962C8B-B14F-4D97-AF65-F5344CB8AC3E}">
        <p14:creationId xmlns:p14="http://schemas.microsoft.com/office/powerpoint/2010/main" val="134338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of Voice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25282967"/>
              </p:ext>
            </p:extLst>
          </p:nvPr>
        </p:nvGraphicFramePr>
        <p:xfrm>
          <a:off x="458336" y="1066800"/>
          <a:ext cx="8217351" cy="1643085"/>
        </p:xfrm>
        <a:graphic>
          <a:graphicData uri="http://schemas.openxmlformats.org/drawingml/2006/table">
            <a:tbl>
              <a:tblPr firstRow="1" bandRow="1">
                <a:tableStyleId>{5C22544A-7EE6-4342-B048-85BDC9FD1C3A}</a:tableStyleId>
              </a:tblPr>
              <a:tblGrid>
                <a:gridCol w="3801075"/>
                <a:gridCol w="2208138"/>
                <a:gridCol w="2208138"/>
              </a:tblGrid>
              <a:tr h="558897">
                <a:tc>
                  <a:txBody>
                    <a:bodyPr/>
                    <a:lstStyle/>
                    <a:p>
                      <a:r>
                        <a:rPr lang="en-US" sz="1200" dirty="0" smtClean="0"/>
                        <a:t>Model</a:t>
                      </a:r>
                      <a:endParaRPr lang="en-US" sz="1200" dirty="0"/>
                    </a:p>
                  </a:txBody>
                  <a:tcPr anchor="ctr"/>
                </a:tc>
                <a:tc>
                  <a:txBody>
                    <a:bodyPr/>
                    <a:lstStyle/>
                    <a:p>
                      <a:pPr algn="ctr"/>
                      <a:r>
                        <a:rPr lang="en-US" sz="1200" dirty="0" smtClean="0"/>
                        <a:t>Estimate</a:t>
                      </a:r>
                      <a:endParaRPr lang="en-US" sz="1200" dirty="0"/>
                    </a:p>
                  </a:txBody>
                  <a:tcPr anchor="ctr"/>
                </a:tc>
                <a:tc>
                  <a:txBody>
                    <a:bodyPr/>
                    <a:lstStyle/>
                    <a:p>
                      <a:pPr algn="ctr"/>
                      <a:r>
                        <a:rPr lang="en-US" sz="1200" dirty="0" smtClean="0"/>
                        <a:t>%</a:t>
                      </a:r>
                      <a:r>
                        <a:rPr lang="en-US" sz="1200" baseline="0" dirty="0" smtClean="0"/>
                        <a:t> Lift</a:t>
                      </a:r>
                      <a:endParaRPr lang="en-US" sz="1200" dirty="0"/>
                    </a:p>
                  </a:txBody>
                  <a:tcPr anchor="ctr"/>
                </a:tc>
              </a:tr>
              <a:tr h="361549">
                <a:tc>
                  <a:txBody>
                    <a:bodyPr/>
                    <a:lstStyle/>
                    <a:p>
                      <a:pPr algn="l"/>
                      <a:r>
                        <a:rPr lang="en-US" sz="1200" b="1" dirty="0" smtClean="0">
                          <a:solidFill>
                            <a:schemeClr val="bg1"/>
                          </a:solidFill>
                        </a:rPr>
                        <a:t>Units Model</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-0.09</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-0.9%</a:t>
                      </a:r>
                      <a:endParaRPr lang="en-US" sz="1200" kern="1200" dirty="0">
                        <a:solidFill>
                          <a:schemeClr val="tx1">
                            <a:lumMod val="50000"/>
                          </a:schemeClr>
                        </a:solidFill>
                        <a:latin typeface="+mn-lt"/>
                        <a:ea typeface="+mn-ea"/>
                        <a:cs typeface="+mn-cs"/>
                      </a:endParaRPr>
                    </a:p>
                  </a:txBody>
                  <a:tcPr marL="9525" marR="9525" marT="9525" marB="0" anchor="ctr"/>
                </a:tc>
              </a:tr>
              <a:tr h="374965">
                <a:tc>
                  <a:txBody>
                    <a:bodyPr/>
                    <a:lstStyle/>
                    <a:p>
                      <a:pPr algn="l"/>
                      <a:r>
                        <a:rPr lang="en-US" sz="1200" b="1" dirty="0" smtClean="0">
                          <a:solidFill>
                            <a:schemeClr val="bg1"/>
                          </a:solidFill>
                        </a:rPr>
                        <a:t>Web Visitors Model</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0.01</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0.1%</a:t>
                      </a:r>
                      <a:endParaRPr lang="en-US" sz="1200" kern="1200" dirty="0">
                        <a:solidFill>
                          <a:schemeClr val="tx1">
                            <a:lumMod val="50000"/>
                          </a:schemeClr>
                        </a:solidFill>
                        <a:latin typeface="+mn-lt"/>
                        <a:ea typeface="+mn-ea"/>
                        <a:cs typeface="+mn-cs"/>
                      </a:endParaRPr>
                    </a:p>
                  </a:txBody>
                  <a:tcPr marL="9525" marR="9525" marT="9525" marB="0" anchor="ctr"/>
                </a:tc>
              </a:tr>
              <a:tr h="347674">
                <a:tc>
                  <a:txBody>
                    <a:bodyPr/>
                    <a:lstStyle/>
                    <a:p>
                      <a:pPr algn="l"/>
                      <a:r>
                        <a:rPr lang="en-US" sz="1200" b="1" dirty="0" smtClean="0">
                          <a:solidFill>
                            <a:schemeClr val="bg1"/>
                          </a:solidFill>
                        </a:rPr>
                        <a:t>Unaided Awareness Model</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0.0014</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0.01%</a:t>
                      </a:r>
                      <a:endParaRPr lang="en-US" sz="1200" kern="1200" dirty="0">
                        <a:solidFill>
                          <a:schemeClr val="tx1">
                            <a:lumMod val="50000"/>
                          </a:schemeClr>
                        </a:solidFill>
                        <a:latin typeface="+mn-lt"/>
                        <a:ea typeface="+mn-ea"/>
                        <a:cs typeface="+mn-cs"/>
                      </a:endParaRPr>
                    </a:p>
                  </a:txBody>
                  <a:tcPr marL="9525" marR="9525" marT="9525" marB="0" anchor="ctr"/>
                </a:tc>
              </a:tr>
            </a:tbl>
          </a:graphicData>
        </a:graphic>
      </p:graphicFrame>
      <p:sp>
        <p:nvSpPr>
          <p:cNvPr id="4" name="TextBox 3"/>
          <p:cNvSpPr txBox="1"/>
          <p:nvPr/>
        </p:nvSpPr>
        <p:spPr>
          <a:xfrm>
            <a:off x="457200" y="3048000"/>
            <a:ext cx="8218487"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mn-lt"/>
              </a:rPr>
              <a:t>Share of voice has been calculated as the ratio of client spend to competitor spend</a:t>
            </a:r>
          </a:p>
          <a:p>
            <a:pPr marL="285750" indent="-285750">
              <a:buFont typeface="Arial" panose="020B0604020202020204" pitchFamily="34" charset="0"/>
              <a:buChar char="•"/>
            </a:pPr>
            <a:endParaRPr lang="en-US" dirty="0" smtClean="0">
              <a:latin typeface="+mn-lt"/>
            </a:endParaRPr>
          </a:p>
          <a:p>
            <a:pPr marL="285750" indent="-285750">
              <a:buFont typeface="Arial" panose="020B0604020202020204" pitchFamily="34" charset="0"/>
              <a:buChar char="•"/>
            </a:pPr>
            <a:r>
              <a:rPr lang="en-US" dirty="0" smtClean="0">
                <a:latin typeface="+mn-lt"/>
              </a:rPr>
              <a:t>It </a:t>
            </a:r>
            <a:r>
              <a:rPr lang="en-US" dirty="0">
                <a:latin typeface="+mn-lt"/>
              </a:rPr>
              <a:t>has limited overall impact to the health insurance </a:t>
            </a:r>
            <a:r>
              <a:rPr lang="en-US" dirty="0" smtClean="0">
                <a:latin typeface="+mn-lt"/>
              </a:rPr>
              <a:t>client</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It affects the units model in a negative way to the extent of -0.9</a:t>
            </a:r>
            <a:r>
              <a:rPr lang="en-US" dirty="0" smtClean="0">
                <a:latin typeface="+mn-lt"/>
              </a:rPr>
              <a:t>%</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It affects the web visitors model and unaided awareness model in a slightly positive way to the extent of 0.1% and 0.01% respectively</a:t>
            </a:r>
          </a:p>
        </p:txBody>
      </p:sp>
    </p:spTree>
    <p:extLst>
      <p:ext uri="{BB962C8B-B14F-4D97-AF65-F5344CB8AC3E}">
        <p14:creationId xmlns:p14="http://schemas.microsoft.com/office/powerpoint/2010/main" val="331347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Window’ spend</a:t>
            </a:r>
            <a:endParaRPr lang="en-US" dirty="0"/>
          </a:p>
        </p:txBody>
      </p:sp>
      <p:sp>
        <p:nvSpPr>
          <p:cNvPr id="3" name="Content Placeholder 2"/>
          <p:cNvSpPr>
            <a:spLocks noGrp="1"/>
          </p:cNvSpPr>
          <p:nvPr>
            <p:ph idx="1"/>
          </p:nvPr>
        </p:nvSpPr>
        <p:spPr>
          <a:xfrm>
            <a:off x="457200" y="1112838"/>
            <a:ext cx="8229600" cy="4525962"/>
          </a:xfrm>
        </p:spPr>
        <p:txBody>
          <a:bodyPr/>
          <a:lstStyle/>
          <a:p>
            <a:pPr marL="0" indent="0">
              <a:buNone/>
            </a:pPr>
            <a:r>
              <a:rPr lang="en-US" dirty="0"/>
              <a:t>Modeling Steps:</a:t>
            </a:r>
          </a:p>
          <a:p>
            <a:r>
              <a:rPr lang="en-US" dirty="0" smtClean="0"/>
              <a:t>Procedure </a:t>
            </a:r>
            <a:r>
              <a:rPr lang="en-US" dirty="0"/>
              <a:t>Used: </a:t>
            </a:r>
            <a:r>
              <a:rPr lang="en-US" dirty="0" smtClean="0"/>
              <a:t>Type 2 Tobit</a:t>
            </a:r>
          </a:p>
          <a:p>
            <a:r>
              <a:rPr lang="en-US" dirty="0" smtClean="0"/>
              <a:t>Endogenous </a:t>
            </a:r>
            <a:r>
              <a:rPr lang="en-US" dirty="0"/>
              <a:t>Variables: </a:t>
            </a:r>
            <a:r>
              <a:rPr lang="en-US" dirty="0" smtClean="0"/>
              <a:t>Units</a:t>
            </a:r>
          </a:p>
          <a:p>
            <a:r>
              <a:rPr lang="en-US" dirty="0" smtClean="0"/>
              <a:t>Censoring Variable: Window</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smtClean="0"/>
              <a:t>In Window spend affects units positively to the extent of 6%</a:t>
            </a:r>
          </a:p>
          <a:p>
            <a:pPr>
              <a:buFont typeface="Arial" panose="020B0604020202020204" pitchFamily="34" charset="0"/>
              <a:buChar char="•"/>
            </a:pPr>
            <a:r>
              <a:rPr lang="en-US" dirty="0" smtClean="0"/>
              <a:t>Out of Window has a negative impact on spend to the extent of -6% </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28240051"/>
              </p:ext>
            </p:extLst>
          </p:nvPr>
        </p:nvGraphicFramePr>
        <p:xfrm>
          <a:off x="458336" y="2819400"/>
          <a:ext cx="8217351" cy="1365565"/>
        </p:xfrm>
        <a:graphic>
          <a:graphicData uri="http://schemas.openxmlformats.org/drawingml/2006/table">
            <a:tbl>
              <a:tblPr firstRow="1" bandRow="1">
                <a:tableStyleId>{5C22544A-7EE6-4342-B048-85BDC9FD1C3A}</a:tableStyleId>
              </a:tblPr>
              <a:tblGrid>
                <a:gridCol w="3801075"/>
                <a:gridCol w="2208138"/>
                <a:gridCol w="2208138"/>
              </a:tblGrid>
              <a:tr h="558897">
                <a:tc>
                  <a:txBody>
                    <a:bodyPr/>
                    <a:lstStyle/>
                    <a:p>
                      <a:r>
                        <a:rPr lang="en-US" sz="1200" dirty="0" smtClean="0"/>
                        <a:t>Model</a:t>
                      </a:r>
                      <a:endParaRPr lang="en-US" sz="1200" dirty="0"/>
                    </a:p>
                  </a:txBody>
                  <a:tcPr anchor="ctr"/>
                </a:tc>
                <a:tc>
                  <a:txBody>
                    <a:bodyPr/>
                    <a:lstStyle/>
                    <a:p>
                      <a:pPr algn="ctr"/>
                      <a:r>
                        <a:rPr lang="en-US" sz="1200" dirty="0" smtClean="0"/>
                        <a:t>Estimate</a:t>
                      </a:r>
                      <a:endParaRPr lang="en-US" sz="1200" dirty="0"/>
                    </a:p>
                  </a:txBody>
                  <a:tcPr anchor="ctr"/>
                </a:tc>
                <a:tc>
                  <a:txBody>
                    <a:bodyPr/>
                    <a:lstStyle/>
                    <a:p>
                      <a:pPr algn="ctr"/>
                      <a:r>
                        <a:rPr lang="en-US" sz="1200" dirty="0" smtClean="0"/>
                        <a:t>%</a:t>
                      </a:r>
                      <a:r>
                        <a:rPr lang="en-US" sz="1200" baseline="0" dirty="0" smtClean="0"/>
                        <a:t> Lift</a:t>
                      </a:r>
                      <a:endParaRPr lang="en-US" sz="1200" dirty="0"/>
                    </a:p>
                  </a:txBody>
                  <a:tcPr anchor="ctr"/>
                </a:tc>
              </a:tr>
              <a:tr h="431703">
                <a:tc>
                  <a:txBody>
                    <a:bodyPr/>
                    <a:lstStyle/>
                    <a:p>
                      <a:pPr algn="l"/>
                      <a:r>
                        <a:rPr lang="en-US" sz="1200" b="1" dirty="0" smtClean="0">
                          <a:solidFill>
                            <a:schemeClr val="bg1"/>
                          </a:solidFill>
                        </a:rPr>
                        <a:t>In Window</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0.0056</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6%</a:t>
                      </a:r>
                      <a:endParaRPr lang="en-US" sz="1200" kern="1200" dirty="0">
                        <a:solidFill>
                          <a:schemeClr val="tx1">
                            <a:lumMod val="50000"/>
                          </a:schemeClr>
                        </a:solidFill>
                        <a:latin typeface="+mn-lt"/>
                        <a:ea typeface="+mn-ea"/>
                        <a:cs typeface="+mn-cs"/>
                      </a:endParaRPr>
                    </a:p>
                  </a:txBody>
                  <a:tcPr marL="9525" marR="9525" marT="9525" marB="0" anchor="ctr"/>
                </a:tc>
              </a:tr>
              <a:tr h="374965">
                <a:tc>
                  <a:txBody>
                    <a:bodyPr/>
                    <a:lstStyle/>
                    <a:p>
                      <a:pPr algn="l"/>
                      <a:r>
                        <a:rPr lang="en-US" sz="1200" b="1" dirty="0" smtClean="0">
                          <a:solidFill>
                            <a:schemeClr val="bg1"/>
                          </a:solidFill>
                        </a:rPr>
                        <a:t>Out Of Window</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-0.0057</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-6%</a:t>
                      </a:r>
                      <a:endParaRPr lang="en-US" sz="1200" kern="1200" dirty="0">
                        <a:solidFill>
                          <a:schemeClr val="tx1">
                            <a:lumMod val="50000"/>
                          </a:schemeClr>
                        </a:solidFill>
                        <a:latin typeface="+mn-lt"/>
                        <a:ea typeface="+mn-ea"/>
                        <a:cs typeface="+mn-cs"/>
                      </a:endParaRPr>
                    </a:p>
                  </a:txBody>
                  <a:tcPr marL="9525" marR="9525" marT="9525" marB="0" anchor="ctr"/>
                </a:tc>
              </a:tr>
            </a:tbl>
          </a:graphicData>
        </a:graphic>
      </p:graphicFrame>
    </p:spTree>
    <p:extLst>
      <p:ext uri="{BB962C8B-B14F-4D97-AF65-F5344CB8AC3E}">
        <p14:creationId xmlns:p14="http://schemas.microsoft.com/office/powerpoint/2010/main" val="295108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health insurance should focus on</a:t>
            </a:r>
            <a:r>
              <a:rPr lang="en-US" dirty="0" smtClean="0"/>
              <a:t> Unaided Awareness, Web Visitors, Digital SEM Local Print and National Print to drive units</a:t>
            </a:r>
          </a:p>
          <a:p>
            <a:r>
              <a:rPr lang="en-US" dirty="0" smtClean="0"/>
              <a:t>Digital SEM, Local Print and DRTV Long form should be used to induce more customers to visit the website</a:t>
            </a:r>
          </a:p>
          <a:p>
            <a:r>
              <a:rPr lang="en-US" dirty="0" smtClean="0"/>
              <a:t>DRTV Long form, Direct Mail, Local Print and National Print can be used to drive awareness</a:t>
            </a:r>
          </a:p>
          <a:p>
            <a:r>
              <a:rPr lang="en-US" dirty="0" smtClean="0"/>
              <a:t>Share of voice does not seem to have a great impact in driving units. The client should reconsider its strategy in terms of ad spend with marketers and ad agencies</a:t>
            </a:r>
          </a:p>
          <a:p>
            <a:r>
              <a:rPr lang="en-US" dirty="0" smtClean="0"/>
              <a:t>‘Out of Window’ spending does not generate the same impact as ‘In Window’ spend and negatively affects units sales  </a:t>
            </a:r>
            <a:endParaRPr lang="en-US" dirty="0"/>
          </a:p>
        </p:txBody>
      </p:sp>
    </p:spTree>
    <p:extLst>
      <p:ext uri="{BB962C8B-B14F-4D97-AF65-F5344CB8AC3E}">
        <p14:creationId xmlns:p14="http://schemas.microsoft.com/office/powerpoint/2010/main" val="46460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457200" y="914400"/>
            <a:ext cx="8305800" cy="3657600"/>
          </a:xfrm>
          <a:prstGeom prst="rect">
            <a:avLst/>
          </a:prstGeom>
        </p:spPr>
        <p:txBody>
          <a:bodyPr/>
          <a:lstStyle/>
          <a:p>
            <a:pPr marL="342900" indent="-342900" eaLnBrk="0" hangingPunct="0">
              <a:spcBef>
                <a:spcPct val="20000"/>
              </a:spcBef>
              <a:buClr>
                <a:srgbClr val="0066A1"/>
              </a:buClr>
            </a:pPr>
            <a:r>
              <a:rPr lang="en-US" b="1" u="sng" dirty="0" smtClean="0">
                <a:solidFill>
                  <a:srgbClr val="0066A1"/>
                </a:solidFill>
                <a:latin typeface="Verdana" pitchFamily="34" charset="0"/>
              </a:rPr>
              <a:t>Background</a:t>
            </a:r>
            <a:endParaRPr lang="en-US" b="1" u="sng" dirty="0">
              <a:solidFill>
                <a:srgbClr val="0066A1"/>
              </a:solidFill>
              <a:latin typeface="Verdana" pitchFamily="34" charset="0"/>
            </a:endParaRPr>
          </a:p>
          <a:p>
            <a:r>
              <a:rPr lang="en-US" sz="1600" dirty="0" smtClean="0">
                <a:latin typeface="+mn-lt"/>
              </a:rPr>
              <a:t>Marketers use various marketing vehicles like Television, Digital, Direct Mail, Email, Print, Radio, etc. </a:t>
            </a:r>
            <a:r>
              <a:rPr lang="en-US" sz="1600" dirty="0" err="1" smtClean="0">
                <a:latin typeface="+mn-lt"/>
              </a:rPr>
              <a:t>Marcomm</a:t>
            </a:r>
            <a:r>
              <a:rPr lang="en-US" sz="1600" dirty="0" smtClean="0">
                <a:latin typeface="+mn-lt"/>
              </a:rPr>
              <a:t> expenses differ by channel. Understanding the effectiveness of </a:t>
            </a:r>
            <a:r>
              <a:rPr lang="en-US" sz="1600" dirty="0" err="1" smtClean="0">
                <a:latin typeface="+mn-lt"/>
              </a:rPr>
              <a:t>marcomm</a:t>
            </a:r>
            <a:r>
              <a:rPr lang="en-US" sz="1600" dirty="0" smtClean="0">
                <a:latin typeface="+mn-lt"/>
              </a:rPr>
              <a:t> by channel is critical to success.</a:t>
            </a:r>
            <a:endParaRPr lang="en-US" sz="1600" dirty="0">
              <a:latin typeface="+mn-lt"/>
            </a:endParaRPr>
          </a:p>
          <a:p>
            <a:endParaRPr lang="en-US" sz="1600" i="1" dirty="0" smtClean="0">
              <a:latin typeface="+mn-lt"/>
            </a:endParaRPr>
          </a:p>
          <a:p>
            <a:pPr marL="342900" indent="-342900" eaLnBrk="0" hangingPunct="0">
              <a:spcBef>
                <a:spcPct val="20000"/>
              </a:spcBef>
              <a:buClr>
                <a:srgbClr val="0066A1"/>
              </a:buClr>
            </a:pPr>
            <a:r>
              <a:rPr lang="en-US" b="1" u="sng" dirty="0" smtClean="0">
                <a:solidFill>
                  <a:srgbClr val="0066A1"/>
                </a:solidFill>
                <a:latin typeface="Verdana" pitchFamily="34" charset="0"/>
              </a:rPr>
              <a:t>Objective</a:t>
            </a:r>
          </a:p>
          <a:p>
            <a:r>
              <a:rPr lang="en-US" sz="1600" dirty="0" smtClean="0">
                <a:latin typeface="+mn-lt"/>
              </a:rPr>
              <a:t>Which media mix vehicle drives units, awareness, visits? What percent of budget should go into each media mix vehicle? Which media mix vehicle will drive most revenue? What is the effect of SOV? How much does ‘out of window’ spend drive revenue?</a:t>
            </a:r>
            <a:endParaRPr lang="en-US" sz="1600" dirty="0">
              <a:latin typeface="+mn-lt"/>
            </a:endParaRPr>
          </a:p>
          <a:p>
            <a:pPr lvl="1"/>
            <a:endParaRPr lang="en-US" sz="1400" i="1" dirty="0">
              <a:solidFill>
                <a:srgbClr val="616365"/>
              </a:solidFill>
              <a:latin typeface="Verdana"/>
            </a:endParaRPr>
          </a:p>
          <a:p>
            <a:pPr marL="342900" lvl="0" indent="-342900" eaLnBrk="0" hangingPunct="0">
              <a:spcBef>
                <a:spcPct val="20000"/>
              </a:spcBef>
              <a:buClr>
                <a:srgbClr val="0066A1"/>
              </a:buClr>
            </a:pPr>
            <a:r>
              <a:rPr lang="en-US" b="1" u="sng" dirty="0" smtClean="0">
                <a:solidFill>
                  <a:srgbClr val="0066A1"/>
                </a:solidFill>
                <a:latin typeface="Verdana" pitchFamily="34" charset="0"/>
              </a:rPr>
              <a:t>Data</a:t>
            </a:r>
            <a:endParaRPr lang="en-US" b="1" u="sng" dirty="0">
              <a:solidFill>
                <a:srgbClr val="0066A1"/>
              </a:solidFill>
              <a:latin typeface="Verdana" pitchFamily="34" charset="0"/>
            </a:endParaRPr>
          </a:p>
          <a:p>
            <a:pPr lvl="0"/>
            <a:r>
              <a:rPr lang="en-US" sz="1600" dirty="0" smtClean="0">
                <a:latin typeface="+mn-lt"/>
              </a:rPr>
              <a:t>2 years of weekly data. Media mix spend by vehicle. </a:t>
            </a:r>
          </a:p>
          <a:p>
            <a:pPr lvl="0"/>
            <a:r>
              <a:rPr lang="en-US" sz="1600" dirty="0" smtClean="0">
                <a:latin typeface="+mn-lt"/>
              </a:rPr>
              <a:t>Competitor spend.</a:t>
            </a:r>
            <a:endParaRPr lang="en-US" sz="1600" dirty="0">
              <a:latin typeface="+mn-lt"/>
            </a:endParaRPr>
          </a:p>
          <a:p>
            <a:pPr marL="800100" lvl="1" indent="-342900">
              <a:buFont typeface="+mj-lt"/>
              <a:buAutoNum type="arabicPeriod"/>
            </a:pPr>
            <a:endParaRPr lang="en-US" sz="1400" i="1" dirty="0">
              <a:solidFill>
                <a:srgbClr val="616365"/>
              </a:solidFill>
              <a:latin typeface="Verdana"/>
            </a:endParaRPr>
          </a:p>
          <a:p>
            <a:pPr marL="800100" lvl="1" indent="-342900">
              <a:buFont typeface="+mj-lt"/>
              <a:buAutoNum type="arabicPeriod"/>
            </a:pPr>
            <a:endParaRPr lang="en-US" sz="1400" i="1" dirty="0" smtClean="0">
              <a:solidFill>
                <a:srgbClr val="616365"/>
              </a:solidFill>
              <a:latin typeface="Verdana"/>
            </a:endParaRPr>
          </a:p>
          <a:p>
            <a:pPr marL="800100" lvl="1" indent="-342900">
              <a:buFont typeface="+mj-lt"/>
              <a:buAutoNum type="arabicPeriod"/>
            </a:pPr>
            <a:endParaRPr lang="en-US" sz="1400" i="1" dirty="0">
              <a:solidFill>
                <a:srgbClr val="616365"/>
              </a:solidFill>
              <a:latin typeface="Verdana"/>
            </a:endParaRPr>
          </a:p>
        </p:txBody>
      </p:sp>
      <p:sp>
        <p:nvSpPr>
          <p:cNvPr id="5" name="Title 2"/>
          <p:cNvSpPr txBox="1">
            <a:spLocks/>
          </p:cNvSpPr>
          <p:nvPr/>
        </p:nvSpPr>
        <p:spPr bwMode="auto">
          <a:xfrm>
            <a:off x="381000" y="204787"/>
            <a:ext cx="8208963" cy="633413"/>
          </a:xfrm>
          <a:prstGeom prst="rect">
            <a:avLst/>
          </a:prstGeom>
          <a:noFill/>
          <a:ln w="9525">
            <a:noFill/>
            <a:miter lim="800000"/>
            <a:headEnd/>
            <a:tailEnd/>
          </a:ln>
        </p:spPr>
        <p:txBody>
          <a:bodyPr anchor="ctr"/>
          <a:lstStyle/>
          <a:p>
            <a:pPr eaLnBrk="0" hangingPunct="0">
              <a:defRPr/>
            </a:pPr>
            <a:r>
              <a:rPr lang="en-US" sz="2400" kern="0" dirty="0" smtClean="0">
                <a:solidFill>
                  <a:srgbClr val="002060"/>
                </a:solidFill>
                <a:latin typeface="+mj-lt"/>
                <a:ea typeface="+mj-ea"/>
                <a:cs typeface="Calibri" pitchFamily="34" charset="0"/>
              </a:rPr>
              <a:t>Background / Objective</a:t>
            </a:r>
            <a:endParaRPr lang="en-US" sz="2400" kern="0" dirty="0">
              <a:solidFill>
                <a:srgbClr val="002060"/>
              </a:solidFill>
              <a:latin typeface="+mj-lt"/>
              <a:ea typeface="+mj-ea"/>
              <a:cs typeface="Calibri" pitchFamily="34" charset="0"/>
            </a:endParaRPr>
          </a:p>
        </p:txBody>
      </p:sp>
      <p:pic>
        <p:nvPicPr>
          <p:cNvPr id="1026" name="Picture 2" descr="http://www.mar-com.net/assets/img/online-off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100" y="3276600"/>
            <a:ext cx="3021296" cy="301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557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631818"/>
          </a:xfrm>
        </p:spPr>
        <p:txBody>
          <a:bodyPr/>
          <a:lstStyle/>
          <a:p>
            <a:r>
              <a:rPr lang="en-US" dirty="0" smtClean="0"/>
              <a:t>Highest spend is on Direct Mail followed by TV</a:t>
            </a:r>
            <a:endParaRPr lang="en-US" dirty="0"/>
          </a:p>
        </p:txBody>
      </p:sp>
      <p:pic>
        <p:nvPicPr>
          <p:cNvPr id="10" name="Picture 9"/>
          <p:cNvPicPr>
            <a:picLocks noChangeAspect="1"/>
          </p:cNvPicPr>
          <p:nvPr/>
        </p:nvPicPr>
        <p:blipFill>
          <a:blip r:embed="rId2"/>
          <a:stretch>
            <a:fillRect/>
          </a:stretch>
        </p:blipFill>
        <p:spPr>
          <a:xfrm>
            <a:off x="304800" y="1371600"/>
            <a:ext cx="8534400" cy="4114800"/>
          </a:xfrm>
          <a:prstGeom prst="rect">
            <a:avLst/>
          </a:prstGeom>
        </p:spPr>
      </p:pic>
    </p:spTree>
    <p:extLst>
      <p:ext uri="{BB962C8B-B14F-4D97-AF65-F5344CB8AC3E}">
        <p14:creationId xmlns:p14="http://schemas.microsoft.com/office/powerpoint/2010/main" val="717406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82" y="4724400"/>
            <a:ext cx="7772400" cy="1041383"/>
          </a:xfrm>
        </p:spPr>
        <p:txBody>
          <a:bodyPr/>
          <a:lstStyle/>
          <a:p>
            <a:r>
              <a:rPr lang="en-US" sz="2500" dirty="0" smtClean="0"/>
              <a:t>Which media vehicle drives units, awareness and visits? By how much do awareness and visits drive units?</a:t>
            </a:r>
            <a:endParaRPr lang="en-US" sz="2500" dirty="0"/>
          </a:p>
        </p:txBody>
      </p:sp>
      <p:pic>
        <p:nvPicPr>
          <p:cNvPr id="3074" name="Picture 2" descr="http://www.payanywhere.com/hs-fs/hub/367578/file-1798334287-jpg/marketing-budget-for-small-busin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084" y="609600"/>
            <a:ext cx="5485716" cy="366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160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Mix Modeling</a:t>
            </a:r>
            <a:endParaRPr lang="en-US" dirty="0"/>
          </a:p>
        </p:txBody>
      </p:sp>
      <p:sp>
        <p:nvSpPr>
          <p:cNvPr id="3" name="Content Placeholder 2"/>
          <p:cNvSpPr>
            <a:spLocks noGrp="1"/>
          </p:cNvSpPr>
          <p:nvPr>
            <p:ph idx="1"/>
          </p:nvPr>
        </p:nvSpPr>
        <p:spPr/>
        <p:txBody>
          <a:bodyPr/>
          <a:lstStyle/>
          <a:p>
            <a:pPr marL="0" indent="0">
              <a:buNone/>
            </a:pPr>
            <a:r>
              <a:rPr lang="en-US" dirty="0" smtClean="0"/>
              <a:t>Modeling Steps:</a:t>
            </a:r>
          </a:p>
          <a:p>
            <a:pPr>
              <a:buFont typeface="Arial" panose="020B0604020202020204" pitchFamily="34" charset="0"/>
              <a:buChar char="•"/>
            </a:pPr>
            <a:r>
              <a:rPr lang="en-US" dirty="0" smtClean="0"/>
              <a:t>Checked influential observations. Created positive and negative outlier variables</a:t>
            </a:r>
          </a:p>
          <a:p>
            <a:pPr>
              <a:buFont typeface="Arial" panose="020B0604020202020204" pitchFamily="34" charset="0"/>
              <a:buChar char="•"/>
            </a:pPr>
            <a:r>
              <a:rPr lang="en-US" dirty="0" smtClean="0"/>
              <a:t>Checked and corrected for autocorrelation using Cochrane-</a:t>
            </a:r>
            <a:r>
              <a:rPr lang="en-US" dirty="0" err="1" smtClean="0"/>
              <a:t>Orcutt</a:t>
            </a:r>
            <a:r>
              <a:rPr lang="en-US" dirty="0" smtClean="0"/>
              <a:t> procedure</a:t>
            </a:r>
          </a:p>
          <a:p>
            <a:r>
              <a:rPr lang="en-US" dirty="0" smtClean="0"/>
              <a:t>Procedure </a:t>
            </a:r>
            <a:r>
              <a:rPr lang="en-US" dirty="0"/>
              <a:t>Used: Proc </a:t>
            </a:r>
            <a:r>
              <a:rPr lang="en-US" dirty="0" err="1"/>
              <a:t>Syslin</a:t>
            </a:r>
            <a:r>
              <a:rPr lang="en-US" dirty="0"/>
              <a:t> 2SLS</a:t>
            </a:r>
          </a:p>
          <a:p>
            <a:r>
              <a:rPr lang="en-US" dirty="0"/>
              <a:t>Endogenous </a:t>
            </a:r>
            <a:r>
              <a:rPr lang="en-US" dirty="0" smtClean="0"/>
              <a:t>Variables: Sales, </a:t>
            </a:r>
            <a:r>
              <a:rPr lang="en-US" dirty="0" err="1" smtClean="0"/>
              <a:t>Unique_web_visitors</a:t>
            </a:r>
            <a:r>
              <a:rPr lang="en-US" dirty="0" smtClean="0"/>
              <a:t>, </a:t>
            </a:r>
            <a:r>
              <a:rPr lang="en-US" dirty="0" err="1" smtClean="0"/>
              <a:t>Unaided_Awareness</a:t>
            </a:r>
            <a:endParaRPr lang="en-US" dirty="0" smtClean="0"/>
          </a:p>
          <a:p>
            <a:r>
              <a:rPr lang="en-US" dirty="0" smtClean="0"/>
              <a:t>Instruments: window, sales_lag1, positive, </a:t>
            </a:r>
            <a:r>
              <a:rPr lang="en-US" dirty="0" err="1" smtClean="0"/>
              <a:t>digital_displayads</a:t>
            </a:r>
            <a:r>
              <a:rPr lang="en-US" dirty="0" smtClean="0"/>
              <a:t>, </a:t>
            </a:r>
            <a:r>
              <a:rPr lang="en-US" dirty="0" err="1" smtClean="0"/>
              <a:t>digital_SEM</a:t>
            </a:r>
            <a:r>
              <a:rPr lang="en-US" dirty="0" smtClean="0"/>
              <a:t>, </a:t>
            </a:r>
            <a:r>
              <a:rPr lang="en-US" dirty="0" err="1" smtClean="0"/>
              <a:t>digital_mobile</a:t>
            </a:r>
            <a:r>
              <a:rPr lang="en-US" dirty="0" smtClean="0"/>
              <a:t>, </a:t>
            </a:r>
            <a:r>
              <a:rPr lang="en-US" dirty="0" err="1" smtClean="0"/>
              <a:t>digital_video</a:t>
            </a:r>
            <a:r>
              <a:rPr lang="en-US" dirty="0" smtClean="0"/>
              <a:t>, digital, </a:t>
            </a:r>
            <a:r>
              <a:rPr lang="en-US" dirty="0" err="1" smtClean="0"/>
              <a:t>digital_SEM_National_print</a:t>
            </a:r>
            <a:r>
              <a:rPr lang="en-US" dirty="0" smtClean="0"/>
              <a:t>, DM, EM, </a:t>
            </a:r>
            <a:r>
              <a:rPr lang="en-US" dirty="0" err="1" smtClean="0"/>
              <a:t>national_print</a:t>
            </a:r>
            <a:r>
              <a:rPr lang="en-US" dirty="0" smtClean="0"/>
              <a:t>, </a:t>
            </a:r>
            <a:r>
              <a:rPr lang="en-US" dirty="0" err="1" smtClean="0"/>
              <a:t>local_print</a:t>
            </a:r>
            <a:r>
              <a:rPr lang="en-US" dirty="0" smtClean="0"/>
              <a:t>, radio, </a:t>
            </a:r>
            <a:r>
              <a:rPr lang="en-US" dirty="0" err="1" smtClean="0"/>
              <a:t>sponsorship_events</a:t>
            </a:r>
            <a:r>
              <a:rPr lang="en-US" dirty="0" smtClean="0"/>
              <a:t>, </a:t>
            </a:r>
            <a:r>
              <a:rPr lang="en-US" dirty="0" err="1" smtClean="0"/>
              <a:t>dr_other</a:t>
            </a:r>
            <a:r>
              <a:rPr lang="en-US" dirty="0" smtClean="0"/>
              <a:t>, Unique_web_visitors_lag1, </a:t>
            </a:r>
            <a:r>
              <a:rPr lang="en-US" dirty="0" err="1"/>
              <a:t>sov</a:t>
            </a:r>
            <a:endParaRPr lang="en-US" dirty="0"/>
          </a:p>
          <a:p>
            <a:pPr>
              <a:buFont typeface="Arial" panose="020B0604020202020204" pitchFamily="34" charset="0"/>
              <a:buChar char="•"/>
            </a:pPr>
            <a:endParaRPr lang="en-US" dirty="0" smtClean="0"/>
          </a:p>
          <a:p>
            <a:pPr marL="0" indent="0">
              <a:buNone/>
            </a:pPr>
            <a:endParaRPr lang="en-US" dirty="0"/>
          </a:p>
        </p:txBody>
      </p:sp>
    </p:spTree>
    <p:extLst>
      <p:ext uri="{BB962C8B-B14F-4D97-AF65-F5344CB8AC3E}">
        <p14:creationId xmlns:p14="http://schemas.microsoft.com/office/powerpoint/2010/main" val="2502013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Units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15177094"/>
              </p:ext>
            </p:extLst>
          </p:nvPr>
        </p:nvGraphicFramePr>
        <p:xfrm>
          <a:off x="458332" y="1059211"/>
          <a:ext cx="4342267" cy="4808189"/>
        </p:xfrm>
        <a:graphic>
          <a:graphicData uri="http://schemas.openxmlformats.org/drawingml/2006/table">
            <a:tbl>
              <a:tblPr firstRow="1" bandRow="1">
                <a:tableStyleId>{5C22544A-7EE6-4342-B048-85BDC9FD1C3A}</a:tableStyleId>
              </a:tblPr>
              <a:tblGrid>
                <a:gridCol w="2095689"/>
                <a:gridCol w="1103579"/>
                <a:gridCol w="1142999"/>
              </a:tblGrid>
              <a:tr h="846130">
                <a:tc>
                  <a:txBody>
                    <a:bodyPr/>
                    <a:lstStyle/>
                    <a:p>
                      <a:r>
                        <a:rPr lang="en-US" sz="1200" dirty="0" smtClean="0"/>
                        <a:t>Variable</a:t>
                      </a:r>
                      <a:endParaRPr lang="en-US" sz="1200" dirty="0"/>
                    </a:p>
                  </a:txBody>
                  <a:tcPr anchor="ctr"/>
                </a:tc>
                <a:tc>
                  <a:txBody>
                    <a:bodyPr/>
                    <a:lstStyle/>
                    <a:p>
                      <a:pPr algn="ctr"/>
                      <a:r>
                        <a:rPr lang="en-US" sz="1200" dirty="0" smtClean="0"/>
                        <a:t>Estimate</a:t>
                      </a:r>
                      <a:endParaRPr lang="en-US" sz="1200" dirty="0"/>
                    </a:p>
                  </a:txBody>
                  <a:tcPr anchor="ctr"/>
                </a:tc>
                <a:tc>
                  <a:txBody>
                    <a:bodyPr/>
                    <a:lstStyle/>
                    <a:p>
                      <a:pPr algn="ctr"/>
                      <a:r>
                        <a:rPr lang="en-US" sz="1200" dirty="0" smtClean="0"/>
                        <a:t>%</a:t>
                      </a:r>
                      <a:r>
                        <a:rPr lang="en-US" sz="1200" baseline="0" dirty="0" smtClean="0"/>
                        <a:t> Lift</a:t>
                      </a:r>
                      <a:endParaRPr lang="en-US" sz="1200" dirty="0"/>
                    </a:p>
                  </a:txBody>
                  <a:tcPr anchor="ctr"/>
                </a:tc>
              </a:tr>
              <a:tr h="482560">
                <a:tc>
                  <a:txBody>
                    <a:bodyPr/>
                    <a:lstStyle/>
                    <a:p>
                      <a:pPr algn="l"/>
                      <a:r>
                        <a:rPr lang="en-US" sz="1200" b="1" dirty="0" smtClean="0">
                          <a:solidFill>
                            <a:schemeClr val="bg1"/>
                          </a:solidFill>
                        </a:rPr>
                        <a:t>Unaided</a:t>
                      </a:r>
                      <a:r>
                        <a:rPr lang="en-US" sz="1200" b="1" baseline="0" dirty="0" smtClean="0">
                          <a:solidFill>
                            <a:schemeClr val="bg1"/>
                          </a:solidFill>
                        </a:rPr>
                        <a:t> Awareness</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0.8009</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8.0%</a:t>
                      </a:r>
                      <a:endParaRPr lang="en-US" sz="1200" kern="1200" dirty="0">
                        <a:solidFill>
                          <a:schemeClr val="tx1">
                            <a:lumMod val="50000"/>
                          </a:schemeClr>
                        </a:solidFill>
                        <a:latin typeface="+mn-lt"/>
                        <a:ea typeface="+mn-ea"/>
                        <a:cs typeface="+mn-cs"/>
                      </a:endParaRPr>
                    </a:p>
                  </a:txBody>
                  <a:tcPr marL="9525" marR="9525" marT="9525" marB="0" anchor="ctr"/>
                </a:tc>
              </a:tr>
              <a:tr h="567670">
                <a:tc>
                  <a:txBody>
                    <a:bodyPr/>
                    <a:lstStyle/>
                    <a:p>
                      <a:pPr algn="l"/>
                      <a:r>
                        <a:rPr lang="en-US" sz="1200" b="1" dirty="0" smtClean="0">
                          <a:solidFill>
                            <a:schemeClr val="bg1"/>
                          </a:solidFill>
                        </a:rPr>
                        <a:t>Unique</a:t>
                      </a:r>
                      <a:r>
                        <a:rPr lang="en-US" sz="1200" b="1" baseline="0" dirty="0" smtClean="0">
                          <a:solidFill>
                            <a:schemeClr val="bg1"/>
                          </a:solidFill>
                        </a:rPr>
                        <a:t> Web Visitors</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0.2249</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2.2%</a:t>
                      </a:r>
                      <a:endParaRPr lang="en-US" sz="1200" kern="1200" dirty="0">
                        <a:solidFill>
                          <a:schemeClr val="tx1">
                            <a:lumMod val="50000"/>
                          </a:schemeClr>
                        </a:solidFill>
                        <a:latin typeface="+mn-lt"/>
                        <a:ea typeface="+mn-ea"/>
                        <a:cs typeface="+mn-cs"/>
                      </a:endParaRPr>
                    </a:p>
                  </a:txBody>
                  <a:tcPr marL="9525" marR="9525" marT="9525" marB="0" anchor="ctr"/>
                </a:tc>
              </a:tr>
              <a:tr h="796497">
                <a:tc>
                  <a:txBody>
                    <a:bodyPr/>
                    <a:lstStyle/>
                    <a:p>
                      <a:pPr algn="l"/>
                      <a:r>
                        <a:rPr lang="en-US" sz="1200" b="1" dirty="0" smtClean="0">
                          <a:solidFill>
                            <a:schemeClr val="bg1"/>
                          </a:solidFill>
                        </a:rPr>
                        <a:t>Digital</a:t>
                      </a:r>
                      <a:r>
                        <a:rPr lang="en-US" sz="1200" b="1" baseline="0" dirty="0" smtClean="0">
                          <a:solidFill>
                            <a:schemeClr val="bg1"/>
                          </a:solidFill>
                        </a:rPr>
                        <a:t> SEM Local Print</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0.3310</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13.3%</a:t>
                      </a:r>
                      <a:endParaRPr lang="en-US" sz="1200" kern="1200" dirty="0">
                        <a:solidFill>
                          <a:schemeClr val="tx1">
                            <a:lumMod val="50000"/>
                          </a:schemeClr>
                        </a:solidFill>
                        <a:latin typeface="+mn-lt"/>
                        <a:ea typeface="+mn-ea"/>
                        <a:cs typeface="+mn-cs"/>
                      </a:endParaRPr>
                    </a:p>
                  </a:txBody>
                  <a:tcPr marL="9525" marR="9525" marT="9525" marB="0" anchor="ctr"/>
                </a:tc>
              </a:tr>
              <a:tr h="528833">
                <a:tc>
                  <a:txBody>
                    <a:bodyPr/>
                    <a:lstStyle/>
                    <a:p>
                      <a:pPr algn="l"/>
                      <a:r>
                        <a:rPr lang="en-US" sz="1200" b="1" dirty="0" smtClean="0">
                          <a:solidFill>
                            <a:schemeClr val="bg1"/>
                          </a:solidFill>
                        </a:rPr>
                        <a:t>National</a:t>
                      </a:r>
                      <a:r>
                        <a:rPr lang="en-US" sz="1200" b="1" baseline="0" dirty="0" smtClean="0">
                          <a:solidFill>
                            <a:schemeClr val="bg1"/>
                          </a:solidFill>
                        </a:rPr>
                        <a:t> Print</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0.1453</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11.5%</a:t>
                      </a:r>
                      <a:endParaRPr lang="en-US" sz="1200" kern="1200" dirty="0">
                        <a:solidFill>
                          <a:schemeClr val="tx1">
                            <a:lumMod val="50000"/>
                          </a:schemeClr>
                        </a:solidFill>
                        <a:latin typeface="+mn-lt"/>
                        <a:ea typeface="+mn-ea"/>
                        <a:cs typeface="+mn-cs"/>
                      </a:endParaRPr>
                    </a:p>
                  </a:txBody>
                  <a:tcPr marL="9525" marR="9525" marT="9525" marB="0" anchor="ctr"/>
                </a:tc>
              </a:tr>
              <a:tr h="528833">
                <a:tc>
                  <a:txBody>
                    <a:bodyPr/>
                    <a:lstStyle/>
                    <a:p>
                      <a:pPr algn="l"/>
                      <a:r>
                        <a:rPr lang="en-US" sz="1200" b="1" dirty="0" smtClean="0">
                          <a:solidFill>
                            <a:schemeClr val="bg1"/>
                          </a:solidFill>
                        </a:rPr>
                        <a:t>National</a:t>
                      </a:r>
                      <a:r>
                        <a:rPr lang="en-US" sz="1200" b="1" baseline="0" dirty="0" smtClean="0">
                          <a:solidFill>
                            <a:schemeClr val="bg1"/>
                          </a:solidFill>
                        </a:rPr>
                        <a:t> TV</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-0.2742</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-2.7%</a:t>
                      </a:r>
                      <a:endParaRPr lang="en-US" sz="1200" kern="1200" dirty="0">
                        <a:solidFill>
                          <a:schemeClr val="tx1">
                            <a:lumMod val="50000"/>
                          </a:schemeClr>
                        </a:solidFill>
                        <a:latin typeface="+mn-lt"/>
                        <a:ea typeface="+mn-ea"/>
                        <a:cs typeface="+mn-cs"/>
                      </a:endParaRPr>
                    </a:p>
                  </a:txBody>
                  <a:tcPr marL="9525" marR="9525" marT="9525" marB="0" anchor="ctr"/>
                </a:tc>
              </a:tr>
              <a:tr h="528833">
                <a:tc>
                  <a:txBody>
                    <a:bodyPr/>
                    <a:lstStyle/>
                    <a:p>
                      <a:pPr algn="l"/>
                      <a:r>
                        <a:rPr lang="en-US" sz="1200" b="1" dirty="0" smtClean="0">
                          <a:solidFill>
                            <a:schemeClr val="bg1"/>
                          </a:solidFill>
                        </a:rPr>
                        <a:t>Digital</a:t>
                      </a:r>
                      <a:r>
                        <a:rPr lang="en-US" sz="1200" b="1" baseline="0" dirty="0" smtClean="0">
                          <a:solidFill>
                            <a:schemeClr val="bg1"/>
                          </a:solidFill>
                        </a:rPr>
                        <a:t> SEM</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-3.4008</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-14.0%</a:t>
                      </a:r>
                      <a:endParaRPr lang="en-US" sz="1200" kern="1200" dirty="0">
                        <a:solidFill>
                          <a:schemeClr val="tx1">
                            <a:lumMod val="50000"/>
                          </a:schemeClr>
                        </a:solidFill>
                        <a:latin typeface="+mn-lt"/>
                        <a:ea typeface="+mn-ea"/>
                        <a:cs typeface="+mn-cs"/>
                      </a:endParaRPr>
                    </a:p>
                  </a:txBody>
                  <a:tcPr marL="9525" marR="9525" marT="9525" marB="0" anchor="ctr"/>
                </a:tc>
              </a:tr>
              <a:tr h="528833">
                <a:tc>
                  <a:txBody>
                    <a:bodyPr/>
                    <a:lstStyle/>
                    <a:p>
                      <a:pPr algn="l"/>
                      <a:r>
                        <a:rPr lang="en-US" sz="1200" b="1" dirty="0" smtClean="0">
                          <a:solidFill>
                            <a:schemeClr val="bg1"/>
                          </a:solidFill>
                        </a:rPr>
                        <a:t>Local</a:t>
                      </a:r>
                      <a:r>
                        <a:rPr lang="en-US" sz="1200" b="1" baseline="0" dirty="0" smtClean="0">
                          <a:solidFill>
                            <a:schemeClr val="bg1"/>
                          </a:solidFill>
                        </a:rPr>
                        <a:t> Print</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-3.9168</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-19.2%</a:t>
                      </a:r>
                      <a:endParaRPr lang="en-US" sz="1200" kern="1200" dirty="0">
                        <a:solidFill>
                          <a:schemeClr val="tx1">
                            <a:lumMod val="50000"/>
                          </a:schemeClr>
                        </a:solidFill>
                        <a:latin typeface="+mn-lt"/>
                        <a:ea typeface="+mn-ea"/>
                        <a:cs typeface="+mn-cs"/>
                      </a:endParaRPr>
                    </a:p>
                  </a:txBody>
                  <a:tcPr marL="9525" marR="9525" marT="9525" marB="0" anchor="ctr"/>
                </a:tc>
              </a:tr>
            </a:tbl>
          </a:graphicData>
        </a:graphic>
      </p:graphicFrame>
      <p:sp>
        <p:nvSpPr>
          <p:cNvPr id="4" name="TextBox 3"/>
          <p:cNvSpPr txBox="1"/>
          <p:nvPr/>
        </p:nvSpPr>
        <p:spPr>
          <a:xfrm>
            <a:off x="5029200" y="1107281"/>
            <a:ext cx="3646488"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mn-lt"/>
              </a:rPr>
              <a:t>Unaided Awareness and Web Visitors affect units positively</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smtClean="0">
                <a:latin typeface="+mn-lt"/>
              </a:rPr>
              <a:t>Digital SEM Local Print and National Print help drive units positively</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smtClean="0">
                <a:latin typeface="+mn-lt"/>
              </a:rPr>
              <a:t>National TV, Local Print and Digital Print affect units negatively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72556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Units Model</a:t>
            </a:r>
            <a:endParaRPr lang="en-US" dirty="0"/>
          </a:p>
        </p:txBody>
      </p:sp>
      <p:sp>
        <p:nvSpPr>
          <p:cNvPr id="3" name="Content Placeholder 2"/>
          <p:cNvSpPr>
            <a:spLocks noGrp="1"/>
          </p:cNvSpPr>
          <p:nvPr>
            <p:ph idx="1"/>
          </p:nvPr>
        </p:nvSpPr>
        <p:spPr>
          <a:xfrm>
            <a:off x="457200" y="5395309"/>
            <a:ext cx="8229600" cy="1081691"/>
          </a:xfrm>
        </p:spPr>
        <p:txBody>
          <a:bodyPr/>
          <a:lstStyle/>
          <a:p>
            <a:r>
              <a:rPr lang="en-US" dirty="0" smtClean="0"/>
              <a:t>An R-</a:t>
            </a:r>
            <a:r>
              <a:rPr lang="en-US" dirty="0" err="1" smtClean="0"/>
              <a:t>sq</a:t>
            </a:r>
            <a:r>
              <a:rPr lang="en-US" dirty="0" smtClean="0"/>
              <a:t> of 92.5% indicates that the model successfully captures the movement in units over time</a:t>
            </a:r>
            <a:endParaRPr lang="en-US" dirty="0"/>
          </a:p>
        </p:txBody>
      </p:sp>
      <p:pic>
        <p:nvPicPr>
          <p:cNvPr id="4" name="Picture 3"/>
          <p:cNvPicPr>
            <a:picLocks noChangeAspect="1"/>
          </p:cNvPicPr>
          <p:nvPr/>
        </p:nvPicPr>
        <p:blipFill>
          <a:blip r:embed="rId2"/>
          <a:stretch>
            <a:fillRect/>
          </a:stretch>
        </p:blipFill>
        <p:spPr>
          <a:xfrm>
            <a:off x="457200" y="1143000"/>
            <a:ext cx="8229600" cy="3962400"/>
          </a:xfrm>
          <a:prstGeom prst="rect">
            <a:avLst/>
          </a:prstGeom>
        </p:spPr>
      </p:pic>
      <p:sp>
        <p:nvSpPr>
          <p:cNvPr id="5" name="TextBox 4"/>
          <p:cNvSpPr txBox="1"/>
          <p:nvPr/>
        </p:nvSpPr>
        <p:spPr>
          <a:xfrm>
            <a:off x="7315200" y="1219200"/>
            <a:ext cx="1600200" cy="307777"/>
          </a:xfrm>
          <a:prstGeom prst="rect">
            <a:avLst/>
          </a:prstGeom>
          <a:noFill/>
        </p:spPr>
        <p:txBody>
          <a:bodyPr wrap="square" rtlCol="0">
            <a:spAutoFit/>
          </a:bodyPr>
          <a:lstStyle/>
          <a:p>
            <a:r>
              <a:rPr lang="en-US" sz="1400" dirty="0" smtClean="0"/>
              <a:t>R </a:t>
            </a:r>
            <a:r>
              <a:rPr lang="en-US" sz="1400" dirty="0" err="1" smtClean="0"/>
              <a:t>sq</a:t>
            </a:r>
            <a:r>
              <a:rPr lang="en-US" sz="1400" dirty="0" smtClean="0"/>
              <a:t> = 92.5%</a:t>
            </a:r>
            <a:endParaRPr lang="en-US" sz="1400" dirty="0"/>
          </a:p>
        </p:txBody>
      </p:sp>
    </p:spTree>
    <p:extLst>
      <p:ext uri="{BB962C8B-B14F-4D97-AF65-F5344CB8AC3E}">
        <p14:creationId xmlns:p14="http://schemas.microsoft.com/office/powerpoint/2010/main" val="49866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Visitors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10204674"/>
              </p:ext>
            </p:extLst>
          </p:nvPr>
        </p:nvGraphicFramePr>
        <p:xfrm>
          <a:off x="458336" y="1219200"/>
          <a:ext cx="4418464" cy="4528765"/>
        </p:xfrm>
        <a:graphic>
          <a:graphicData uri="http://schemas.openxmlformats.org/drawingml/2006/table">
            <a:tbl>
              <a:tblPr firstRow="1" bandRow="1">
                <a:tableStyleId>{5C22544A-7EE6-4342-B048-85BDC9FD1C3A}</a:tableStyleId>
              </a:tblPr>
              <a:tblGrid>
                <a:gridCol w="2284864"/>
                <a:gridCol w="1066800"/>
                <a:gridCol w="1066800"/>
              </a:tblGrid>
              <a:tr h="838200">
                <a:tc>
                  <a:txBody>
                    <a:bodyPr/>
                    <a:lstStyle/>
                    <a:p>
                      <a:r>
                        <a:rPr lang="en-US" sz="1200" dirty="0" smtClean="0"/>
                        <a:t>Variable</a:t>
                      </a:r>
                      <a:endParaRPr lang="en-US" sz="1200" dirty="0"/>
                    </a:p>
                  </a:txBody>
                  <a:tcPr anchor="ctr"/>
                </a:tc>
                <a:tc>
                  <a:txBody>
                    <a:bodyPr/>
                    <a:lstStyle/>
                    <a:p>
                      <a:pPr algn="ctr"/>
                      <a:r>
                        <a:rPr lang="en-US" sz="1200" dirty="0" smtClean="0"/>
                        <a:t>Estimate</a:t>
                      </a:r>
                      <a:endParaRPr lang="en-US" sz="1200" dirty="0"/>
                    </a:p>
                  </a:txBody>
                  <a:tcPr anchor="ctr"/>
                </a:tc>
                <a:tc>
                  <a:txBody>
                    <a:bodyPr/>
                    <a:lstStyle/>
                    <a:p>
                      <a:pPr algn="ctr"/>
                      <a:r>
                        <a:rPr lang="en-US" sz="1200" dirty="0" smtClean="0"/>
                        <a:t>%</a:t>
                      </a:r>
                      <a:r>
                        <a:rPr lang="en-US" sz="1200" baseline="0" dirty="0" smtClean="0"/>
                        <a:t> Lift</a:t>
                      </a:r>
                      <a:endParaRPr lang="en-US" sz="1200" dirty="0"/>
                    </a:p>
                  </a:txBody>
                  <a:tcPr anchor="ctr"/>
                </a:tc>
              </a:tr>
              <a:tr h="636179">
                <a:tc>
                  <a:txBody>
                    <a:bodyPr/>
                    <a:lstStyle/>
                    <a:p>
                      <a:pPr algn="l"/>
                      <a:r>
                        <a:rPr lang="en-US" sz="1200" b="1" dirty="0" smtClean="0">
                          <a:solidFill>
                            <a:schemeClr val="bg1"/>
                          </a:solidFill>
                        </a:rPr>
                        <a:t>Unaided</a:t>
                      </a:r>
                      <a:r>
                        <a:rPr lang="en-US" sz="1200" b="1" baseline="0" dirty="0" smtClean="0">
                          <a:solidFill>
                            <a:schemeClr val="bg1"/>
                          </a:solidFill>
                        </a:rPr>
                        <a:t> Awareness Lag1</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0.4417</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4.4%</a:t>
                      </a:r>
                      <a:endParaRPr lang="en-US" sz="1200" kern="1200" dirty="0">
                        <a:solidFill>
                          <a:schemeClr val="tx1">
                            <a:lumMod val="50000"/>
                          </a:schemeClr>
                        </a:solidFill>
                        <a:latin typeface="+mn-lt"/>
                        <a:ea typeface="+mn-ea"/>
                        <a:cs typeface="+mn-cs"/>
                      </a:endParaRPr>
                    </a:p>
                  </a:txBody>
                  <a:tcPr marL="9525" marR="9525" marT="9525" marB="0" anchor="ctr"/>
                </a:tc>
              </a:tr>
              <a:tr h="595706">
                <a:tc>
                  <a:txBody>
                    <a:bodyPr/>
                    <a:lstStyle/>
                    <a:p>
                      <a:pPr algn="l"/>
                      <a:r>
                        <a:rPr lang="en-US" sz="1200" b="1" dirty="0" smtClean="0">
                          <a:solidFill>
                            <a:schemeClr val="bg1"/>
                          </a:solidFill>
                        </a:rPr>
                        <a:t>Digital</a:t>
                      </a:r>
                      <a:r>
                        <a:rPr lang="en-US" sz="1200" b="1" baseline="0" dirty="0" smtClean="0">
                          <a:solidFill>
                            <a:schemeClr val="bg1"/>
                          </a:solidFill>
                        </a:rPr>
                        <a:t> SEM</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1.3261</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13.3%</a:t>
                      </a:r>
                      <a:endParaRPr lang="en-US" sz="1200" kern="1200" dirty="0">
                        <a:solidFill>
                          <a:schemeClr val="tx1">
                            <a:lumMod val="50000"/>
                          </a:schemeClr>
                        </a:solidFill>
                        <a:latin typeface="+mn-lt"/>
                        <a:ea typeface="+mn-ea"/>
                        <a:cs typeface="+mn-cs"/>
                      </a:endParaRPr>
                    </a:p>
                  </a:txBody>
                  <a:tcPr marL="9525" marR="9525" marT="9525" marB="0" anchor="ctr"/>
                </a:tc>
              </a:tr>
              <a:tr h="631433">
                <a:tc>
                  <a:txBody>
                    <a:bodyPr/>
                    <a:lstStyle/>
                    <a:p>
                      <a:pPr algn="l"/>
                      <a:r>
                        <a:rPr lang="en-US" sz="1200" b="1" dirty="0" smtClean="0">
                          <a:solidFill>
                            <a:schemeClr val="bg1"/>
                          </a:solidFill>
                        </a:rPr>
                        <a:t>Local</a:t>
                      </a:r>
                      <a:r>
                        <a:rPr lang="en-US" sz="1200" b="1" baseline="0" dirty="0" smtClean="0">
                          <a:solidFill>
                            <a:schemeClr val="bg1"/>
                          </a:solidFill>
                        </a:rPr>
                        <a:t> Print</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1.2778</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12.8%</a:t>
                      </a:r>
                      <a:endParaRPr lang="en-US" sz="1200" kern="1200" dirty="0">
                        <a:solidFill>
                          <a:schemeClr val="tx1">
                            <a:lumMod val="50000"/>
                          </a:schemeClr>
                        </a:solidFill>
                        <a:latin typeface="+mn-lt"/>
                        <a:ea typeface="+mn-ea"/>
                        <a:cs typeface="+mn-cs"/>
                      </a:endParaRPr>
                    </a:p>
                  </a:txBody>
                  <a:tcPr marL="9525" marR="9525" marT="9525" marB="0" anchor="ctr"/>
                </a:tc>
              </a:tr>
              <a:tr h="590960">
                <a:tc>
                  <a:txBody>
                    <a:bodyPr/>
                    <a:lstStyle/>
                    <a:p>
                      <a:pPr algn="l"/>
                      <a:r>
                        <a:rPr lang="en-US" sz="1200" b="1" dirty="0" smtClean="0">
                          <a:solidFill>
                            <a:schemeClr val="bg1"/>
                          </a:solidFill>
                        </a:rPr>
                        <a:t>DRTV</a:t>
                      </a:r>
                      <a:r>
                        <a:rPr lang="en-US" sz="1200" b="1" baseline="0" dirty="0" smtClean="0">
                          <a:solidFill>
                            <a:schemeClr val="bg1"/>
                          </a:solidFill>
                        </a:rPr>
                        <a:t> Long form</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0.4954</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5.0%</a:t>
                      </a:r>
                      <a:endParaRPr lang="en-US" sz="1200" kern="1200" dirty="0">
                        <a:solidFill>
                          <a:schemeClr val="tx1">
                            <a:lumMod val="50000"/>
                          </a:schemeClr>
                        </a:solidFill>
                        <a:latin typeface="+mn-lt"/>
                        <a:ea typeface="+mn-ea"/>
                        <a:cs typeface="+mn-cs"/>
                      </a:endParaRPr>
                    </a:p>
                  </a:txBody>
                  <a:tcPr marL="9525" marR="9525" marT="9525" marB="0" anchor="ctr"/>
                </a:tc>
              </a:tr>
              <a:tr h="626687">
                <a:tc>
                  <a:txBody>
                    <a:bodyPr/>
                    <a:lstStyle/>
                    <a:p>
                      <a:pPr algn="l"/>
                      <a:r>
                        <a:rPr lang="en-US" sz="1200" b="1" dirty="0" smtClean="0">
                          <a:solidFill>
                            <a:schemeClr val="bg1"/>
                          </a:solidFill>
                        </a:rPr>
                        <a:t>Digital</a:t>
                      </a:r>
                      <a:r>
                        <a:rPr lang="en-US" sz="1200" b="1" baseline="0" dirty="0" smtClean="0">
                          <a:solidFill>
                            <a:schemeClr val="bg1"/>
                          </a:solidFill>
                        </a:rPr>
                        <a:t> SEM Local Print</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-0.1062</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-1.1%</a:t>
                      </a:r>
                      <a:endParaRPr lang="en-US" sz="1200" kern="1200" dirty="0">
                        <a:solidFill>
                          <a:schemeClr val="tx1">
                            <a:lumMod val="50000"/>
                          </a:schemeClr>
                        </a:solidFill>
                        <a:latin typeface="+mn-lt"/>
                        <a:ea typeface="+mn-ea"/>
                        <a:cs typeface="+mn-cs"/>
                      </a:endParaRPr>
                    </a:p>
                  </a:txBody>
                  <a:tcPr marL="9525" marR="9525" marT="9525" marB="0" anchor="ctr"/>
                </a:tc>
              </a:tr>
              <a:tr h="609600">
                <a:tc>
                  <a:txBody>
                    <a:bodyPr/>
                    <a:lstStyle/>
                    <a:p>
                      <a:pPr algn="l"/>
                      <a:r>
                        <a:rPr lang="en-US" sz="1200" b="1" dirty="0" smtClean="0">
                          <a:solidFill>
                            <a:schemeClr val="bg1"/>
                          </a:solidFill>
                        </a:rPr>
                        <a:t>DRTV</a:t>
                      </a:r>
                      <a:r>
                        <a:rPr lang="en-US" sz="1200" b="1" baseline="0" dirty="0" smtClean="0">
                          <a:solidFill>
                            <a:schemeClr val="bg1"/>
                          </a:solidFill>
                        </a:rPr>
                        <a:t> Short form</a:t>
                      </a:r>
                      <a:endParaRPr lang="en-US" sz="1200" b="1" dirty="0">
                        <a:solidFill>
                          <a:schemeClr val="bg1"/>
                        </a:solidFill>
                      </a:endParaRPr>
                    </a:p>
                  </a:txBody>
                  <a:tcPr anchor="ctr">
                    <a:solidFill>
                      <a:srgbClr val="002060"/>
                    </a:solidFill>
                  </a:tcP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-0.6448</a:t>
                      </a:r>
                      <a:endParaRPr lang="en-US" sz="1200" kern="1200" dirty="0">
                        <a:solidFill>
                          <a:schemeClr val="tx1">
                            <a:lumMod val="50000"/>
                          </a:schemeClr>
                        </a:solidFill>
                        <a:latin typeface="+mn-lt"/>
                        <a:ea typeface="+mn-ea"/>
                        <a:cs typeface="+mn-cs"/>
                      </a:endParaRPr>
                    </a:p>
                  </a:txBody>
                  <a:tcPr marL="9525" marR="9525" marT="9525" marB="0" anchor="ctr"/>
                </a:tc>
                <a:tc>
                  <a:txBody>
                    <a:bodyPr/>
                    <a:lstStyle/>
                    <a:p>
                      <a:pPr marL="0" algn="ctr" defTabSz="914400" rtl="0" eaLnBrk="1" fontAlgn="b" latinLnBrk="0" hangingPunct="1"/>
                      <a:r>
                        <a:rPr lang="en-US" sz="1200" kern="1200" dirty="0" smtClean="0">
                          <a:solidFill>
                            <a:schemeClr val="tx1">
                              <a:lumMod val="50000"/>
                            </a:schemeClr>
                          </a:solidFill>
                          <a:latin typeface="+mn-lt"/>
                          <a:ea typeface="+mn-ea"/>
                          <a:cs typeface="+mn-cs"/>
                        </a:rPr>
                        <a:t>-6.4%</a:t>
                      </a:r>
                      <a:endParaRPr lang="en-US" sz="1200" kern="1200" dirty="0">
                        <a:solidFill>
                          <a:schemeClr val="tx1">
                            <a:lumMod val="50000"/>
                          </a:schemeClr>
                        </a:solidFill>
                        <a:latin typeface="+mn-lt"/>
                        <a:ea typeface="+mn-ea"/>
                        <a:cs typeface="+mn-cs"/>
                      </a:endParaRPr>
                    </a:p>
                  </a:txBody>
                  <a:tcPr marL="9525" marR="9525" marT="9525" marB="0" anchor="ctr"/>
                </a:tc>
              </a:tr>
            </a:tbl>
          </a:graphicData>
        </a:graphic>
      </p:graphicFrame>
      <p:sp>
        <p:nvSpPr>
          <p:cNvPr id="4" name="TextBox 3"/>
          <p:cNvSpPr txBox="1"/>
          <p:nvPr/>
        </p:nvSpPr>
        <p:spPr>
          <a:xfrm>
            <a:off x="5029200" y="1287482"/>
            <a:ext cx="3646488"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Unaided Awareness affects </a:t>
            </a:r>
            <a:r>
              <a:rPr lang="en-US" dirty="0" smtClean="0">
                <a:latin typeface="+mn-lt"/>
              </a:rPr>
              <a:t>web visitors </a:t>
            </a:r>
            <a:r>
              <a:rPr lang="en-US" dirty="0">
                <a:latin typeface="+mn-lt"/>
              </a:rPr>
              <a:t>positively to the extent of 4.4%</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Major drivers of Web Visitors include Digital SEM and Local </a:t>
            </a:r>
            <a:r>
              <a:rPr lang="en-US" dirty="0" smtClean="0">
                <a:latin typeface="+mn-lt"/>
              </a:rPr>
              <a:t>Print and DRTV Long form</a:t>
            </a:r>
            <a:endParaRPr lang="en-US" dirty="0">
              <a:latin typeface="+mn-lt"/>
            </a:endParaRP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DRTV Short form and Digital SEM Local Print affect Web Visits negatively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63058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Visitors Model</a:t>
            </a:r>
          </a:p>
        </p:txBody>
      </p:sp>
      <p:sp>
        <p:nvSpPr>
          <p:cNvPr id="3" name="Content Placeholder 2"/>
          <p:cNvSpPr>
            <a:spLocks noGrp="1"/>
          </p:cNvSpPr>
          <p:nvPr>
            <p:ph idx="1"/>
          </p:nvPr>
        </p:nvSpPr>
        <p:spPr>
          <a:xfrm>
            <a:off x="457200" y="5257800"/>
            <a:ext cx="8229600" cy="923925"/>
          </a:xfrm>
        </p:spPr>
        <p:txBody>
          <a:bodyPr/>
          <a:lstStyle/>
          <a:p>
            <a:r>
              <a:rPr lang="en-US" dirty="0"/>
              <a:t>An R-</a:t>
            </a:r>
            <a:r>
              <a:rPr lang="en-US" dirty="0" err="1"/>
              <a:t>sq</a:t>
            </a:r>
            <a:r>
              <a:rPr lang="en-US" dirty="0"/>
              <a:t> of </a:t>
            </a:r>
            <a:r>
              <a:rPr lang="en-US" dirty="0" smtClean="0"/>
              <a:t>78.5% </a:t>
            </a:r>
            <a:r>
              <a:rPr lang="en-US" dirty="0"/>
              <a:t>indicates that the model </a:t>
            </a:r>
            <a:r>
              <a:rPr lang="en-US" dirty="0" smtClean="0"/>
              <a:t>captures </a:t>
            </a:r>
            <a:r>
              <a:rPr lang="en-US" dirty="0"/>
              <a:t>the movement in </a:t>
            </a:r>
            <a:r>
              <a:rPr lang="en-US" dirty="0" smtClean="0"/>
              <a:t>web visitors </a:t>
            </a:r>
            <a:r>
              <a:rPr lang="en-US" dirty="0"/>
              <a:t>over </a:t>
            </a:r>
            <a:r>
              <a:rPr lang="en-US" dirty="0" smtClean="0"/>
              <a:t>time relatively well. It fails to accurately capture the drop in the beginning of 2014. </a:t>
            </a:r>
            <a:endParaRPr lang="en-US" dirty="0"/>
          </a:p>
          <a:p>
            <a:endParaRPr lang="en-US" dirty="0"/>
          </a:p>
        </p:txBody>
      </p:sp>
      <p:pic>
        <p:nvPicPr>
          <p:cNvPr id="4" name="Picture 3"/>
          <p:cNvPicPr>
            <a:picLocks noChangeAspect="1"/>
          </p:cNvPicPr>
          <p:nvPr/>
        </p:nvPicPr>
        <p:blipFill>
          <a:blip r:embed="rId2"/>
          <a:stretch>
            <a:fillRect/>
          </a:stretch>
        </p:blipFill>
        <p:spPr>
          <a:xfrm>
            <a:off x="457200" y="1066800"/>
            <a:ext cx="8229600" cy="4038600"/>
          </a:xfrm>
          <a:prstGeom prst="rect">
            <a:avLst/>
          </a:prstGeom>
        </p:spPr>
      </p:pic>
      <p:sp>
        <p:nvSpPr>
          <p:cNvPr id="5" name="TextBox 4"/>
          <p:cNvSpPr txBox="1"/>
          <p:nvPr/>
        </p:nvSpPr>
        <p:spPr>
          <a:xfrm>
            <a:off x="7315200" y="1216223"/>
            <a:ext cx="1600200" cy="307777"/>
          </a:xfrm>
          <a:prstGeom prst="rect">
            <a:avLst/>
          </a:prstGeom>
          <a:noFill/>
        </p:spPr>
        <p:txBody>
          <a:bodyPr wrap="square" rtlCol="0">
            <a:spAutoFit/>
          </a:bodyPr>
          <a:lstStyle/>
          <a:p>
            <a:r>
              <a:rPr lang="en-US" sz="1400" dirty="0" smtClean="0"/>
              <a:t>R </a:t>
            </a:r>
            <a:r>
              <a:rPr lang="en-US" sz="1400" dirty="0" err="1" smtClean="0"/>
              <a:t>sq</a:t>
            </a:r>
            <a:r>
              <a:rPr lang="en-US" sz="1400" dirty="0" smtClean="0"/>
              <a:t> = 78.5%</a:t>
            </a:r>
            <a:endParaRPr lang="en-US" sz="1400" dirty="0"/>
          </a:p>
        </p:txBody>
      </p:sp>
    </p:spTree>
    <p:extLst>
      <p:ext uri="{BB962C8B-B14F-4D97-AF65-F5344CB8AC3E}">
        <p14:creationId xmlns:p14="http://schemas.microsoft.com/office/powerpoint/2010/main" val="3655066541"/>
      </p:ext>
    </p:extLst>
  </p:cSld>
  <p:clrMapOvr>
    <a:masterClrMapping/>
  </p:clrMapOvr>
</p:sld>
</file>

<file path=ppt/theme/theme1.xml><?xml version="1.0" encoding="utf-8"?>
<a:theme xmlns:a="http://schemas.openxmlformats.org/drawingml/2006/main" name="Iri_ppt_template">
  <a:themeElements>
    <a:clrScheme name="IRi Documents">
      <a:dk1>
        <a:srgbClr val="616365"/>
      </a:dk1>
      <a:lt1>
        <a:sysClr val="window" lastClr="FFFFFF"/>
      </a:lt1>
      <a:dk2>
        <a:srgbClr val="616365"/>
      </a:dk2>
      <a:lt2>
        <a:srgbClr val="E0E1DD"/>
      </a:lt2>
      <a:accent1>
        <a:srgbClr val="002776"/>
      </a:accent1>
      <a:accent2>
        <a:srgbClr val="D2492A"/>
      </a:accent2>
      <a:accent3>
        <a:srgbClr val="009FDA"/>
      </a:accent3>
      <a:accent4>
        <a:srgbClr val="002776"/>
      </a:accent4>
      <a:accent5>
        <a:srgbClr val="D2492A"/>
      </a:accent5>
      <a:accent6>
        <a:srgbClr val="009FDA"/>
      </a:accent6>
      <a:hlink>
        <a:srgbClr val="009FDA"/>
      </a:hlink>
      <a:folHlink>
        <a:srgbClr val="002776"/>
      </a:folHlink>
    </a:clrScheme>
    <a:fontScheme name="Ir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Iri_ppt_template</Template>
  <TotalTime>28707</TotalTime>
  <Words>842</Words>
  <Application>Microsoft Office PowerPoint</Application>
  <PresentationFormat>On-screen Show (4:3)</PresentationFormat>
  <Paragraphs>166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Verdana</vt:lpstr>
      <vt:lpstr>Iri_ppt_template</vt:lpstr>
      <vt:lpstr>Media Mix Modeling using Simultaneous Equations</vt:lpstr>
      <vt:lpstr>PowerPoint Presentation</vt:lpstr>
      <vt:lpstr>Highest spend is on Direct Mail followed by TV</vt:lpstr>
      <vt:lpstr>Which media vehicle drives units, awareness and visits? By how much do awareness and visits drive units?</vt:lpstr>
      <vt:lpstr>Media Mix Modeling</vt:lpstr>
      <vt:lpstr>Units Model</vt:lpstr>
      <vt:lpstr>Units Model</vt:lpstr>
      <vt:lpstr>Web Visitors Model</vt:lpstr>
      <vt:lpstr>Web Visitors Model</vt:lpstr>
      <vt:lpstr>Unaided Awareness Model</vt:lpstr>
      <vt:lpstr>Unaided Awareness Model</vt:lpstr>
      <vt:lpstr>Share of Voice</vt:lpstr>
      <vt:lpstr>‘Out Of Window’ spend</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Wrigley MSL Store Group Analysis</dc:title>
  <dc:creator>Authorized User</dc:creator>
  <cp:lastModifiedBy>Akshay Kher</cp:lastModifiedBy>
  <cp:revision>1141</cp:revision>
  <dcterms:created xsi:type="dcterms:W3CDTF">2013-05-14T13:53:02Z</dcterms:created>
  <dcterms:modified xsi:type="dcterms:W3CDTF">2016-04-08T17:48:00Z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620563</vt:lpwstr>
  </property>
  <property fmtid="{D5CDD505-2E9C-101B-9397-08002B2CF9AE}" pid="3" name="NXPowerLiteSettings">
    <vt:lpwstr>F7000400038000</vt:lpwstr>
  </property>
  <property fmtid="{D5CDD505-2E9C-101B-9397-08002B2CF9AE}" pid="4" name="NXPowerLiteVersion">
    <vt:lpwstr>D5.0.5</vt:lpwstr>
  </property>
</Properties>
</file>