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1.xml" ContentType="application/vnd.openxmlformats-officedocument.drawingml.chartshapes+xml"/>
  <Override PartName="/ppt/charts/chart5.xml" ContentType="application/vnd.openxmlformats-officedocument.drawingml.chart+xml"/>
  <Override PartName="/ppt/theme/themeOverride5.xml" ContentType="application/vnd.openxmlformats-officedocument.themeOverrid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743" r:id="rId2"/>
    <p:sldId id="533" r:id="rId3"/>
    <p:sldId id="558" r:id="rId4"/>
    <p:sldId id="753" r:id="rId5"/>
    <p:sldId id="755" r:id="rId6"/>
    <p:sldId id="756" r:id="rId7"/>
    <p:sldId id="744" r:id="rId8"/>
    <p:sldId id="748" r:id="rId9"/>
    <p:sldId id="745" r:id="rId10"/>
    <p:sldId id="746" r:id="rId11"/>
    <p:sldId id="747" r:id="rId12"/>
    <p:sldId id="741" r:id="rId13"/>
    <p:sldId id="619" r:id="rId14"/>
    <p:sldId id="750" r:id="rId15"/>
    <p:sldId id="752" r:id="rId16"/>
    <p:sldId id="751" r:id="rId17"/>
    <p:sldId id="754" r:id="rId18"/>
    <p:sldId id="757" r:id="rId19"/>
    <p:sldId id="734" r:id="rId20"/>
    <p:sldId id="735" r:id="rId21"/>
    <p:sldId id="736" r:id="rId22"/>
    <p:sldId id="731" r:id="rId23"/>
    <p:sldId id="666" r:id="rId24"/>
    <p:sldId id="737" r:id="rId25"/>
    <p:sldId id="738" r:id="rId26"/>
    <p:sldId id="739" r:id="rId27"/>
    <p:sldId id="742"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702">
          <p15:clr>
            <a:srgbClr val="A4A3A4"/>
          </p15:clr>
        </p15:guide>
        <p15:guide id="2" pos="5465">
          <p15:clr>
            <a:srgbClr val="A4A3A4"/>
          </p15:clr>
        </p15:guide>
        <p15:guide id="3" pos="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CBA"/>
    <a:srgbClr val="C6E6A2"/>
    <a:srgbClr val="C9C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4687" autoAdjust="0"/>
  </p:normalViewPr>
  <p:slideViewPr>
    <p:cSldViewPr>
      <p:cViewPr varScale="1">
        <p:scale>
          <a:sx n="78" d="100"/>
          <a:sy n="78" d="100"/>
        </p:scale>
        <p:origin x="1467" y="45"/>
      </p:cViewPr>
      <p:guideLst>
        <p:guide orient="horz" pos="3702"/>
        <p:guide pos="5465"/>
        <p:guide pos="295"/>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4" d="100"/>
          <a:sy n="104" d="100"/>
        </p:scale>
        <p:origin x="-34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1.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Services!$B$1</c:f>
              <c:strCache>
                <c:ptCount val="1"/>
                <c:pt idx="0">
                  <c:v>Year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Services!$A$2:$A$9</c:f>
              <c:strCache>
                <c:ptCount val="8"/>
                <c:pt idx="0">
                  <c:v>Prescription</c:v>
                </c:pt>
                <c:pt idx="1">
                  <c:v>Laboratory</c:v>
                </c:pt>
                <c:pt idx="2">
                  <c:v>Surgery</c:v>
                </c:pt>
                <c:pt idx="3">
                  <c:v>Exam</c:v>
                </c:pt>
                <c:pt idx="4">
                  <c:v>Hospitalized</c:v>
                </c:pt>
                <c:pt idx="5">
                  <c:v>Parasite</c:v>
                </c:pt>
                <c:pt idx="6">
                  <c:v>Vaccination</c:v>
                </c:pt>
                <c:pt idx="7">
                  <c:v>Food</c:v>
                </c:pt>
              </c:strCache>
            </c:strRef>
          </c:cat>
          <c:val>
            <c:numRef>
              <c:f>Services!$B$2:$B$9</c:f>
              <c:numCache>
                <c:formatCode>_(* #,##0.0_);_(* \(#,##0.0\);_(* "-"??_);_(@_)</c:formatCode>
                <c:ptCount val="8"/>
                <c:pt idx="0">
                  <c:v>13.230850050000001</c:v>
                </c:pt>
                <c:pt idx="1">
                  <c:v>21.280675690000002</c:v>
                </c:pt>
                <c:pt idx="2">
                  <c:v>12.96278815</c:v>
                </c:pt>
                <c:pt idx="3">
                  <c:v>12.304679550000001</c:v>
                </c:pt>
                <c:pt idx="4">
                  <c:v>2.3129865600000001</c:v>
                </c:pt>
                <c:pt idx="5">
                  <c:v>6.7180907799999998</c:v>
                </c:pt>
                <c:pt idx="6">
                  <c:v>5.9613791100000002</c:v>
                </c:pt>
                <c:pt idx="7">
                  <c:v>5.0104637099999998</c:v>
                </c:pt>
              </c:numCache>
            </c:numRef>
          </c:val>
          <c:extLst>
            <c:ext xmlns:c16="http://schemas.microsoft.com/office/drawing/2014/chart" uri="{C3380CC4-5D6E-409C-BE32-E72D297353CC}">
              <c16:uniqueId val="{00000000-8735-4C5B-A5C7-D702E21234B6}"/>
            </c:ext>
          </c:extLst>
        </c:ser>
        <c:ser>
          <c:idx val="1"/>
          <c:order val="1"/>
          <c:tx>
            <c:strRef>
              <c:f>Services!$C$1</c:f>
              <c:strCache>
                <c:ptCount val="1"/>
                <c:pt idx="0">
                  <c:v>Year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Services!$A$2:$A$9</c:f>
              <c:strCache>
                <c:ptCount val="8"/>
                <c:pt idx="0">
                  <c:v>Prescription</c:v>
                </c:pt>
                <c:pt idx="1">
                  <c:v>Laboratory</c:v>
                </c:pt>
                <c:pt idx="2">
                  <c:v>Surgery</c:v>
                </c:pt>
                <c:pt idx="3">
                  <c:v>Exam</c:v>
                </c:pt>
                <c:pt idx="4">
                  <c:v>Hospitalized</c:v>
                </c:pt>
                <c:pt idx="5">
                  <c:v>Parasite</c:v>
                </c:pt>
                <c:pt idx="6">
                  <c:v>Vaccination</c:v>
                </c:pt>
                <c:pt idx="7">
                  <c:v>Food</c:v>
                </c:pt>
              </c:strCache>
            </c:strRef>
          </c:cat>
          <c:val>
            <c:numRef>
              <c:f>Services!$C$2:$C$9</c:f>
              <c:numCache>
                <c:formatCode>_(* #,##0.0_);_(* \(#,##0.0\);_(* "-"??_);_(@_)</c:formatCode>
                <c:ptCount val="8"/>
                <c:pt idx="0">
                  <c:v>12.786770130000001</c:v>
                </c:pt>
                <c:pt idx="1">
                  <c:v>20.41285658</c:v>
                </c:pt>
                <c:pt idx="2">
                  <c:v>11.4604889</c:v>
                </c:pt>
                <c:pt idx="3">
                  <c:v>11.59769277</c:v>
                </c:pt>
                <c:pt idx="4">
                  <c:v>1.98294258</c:v>
                </c:pt>
                <c:pt idx="5">
                  <c:v>7.0119684900000001</c:v>
                </c:pt>
                <c:pt idx="6">
                  <c:v>5.7778458099999996</c:v>
                </c:pt>
                <c:pt idx="7">
                  <c:v>5.3211172900000001</c:v>
                </c:pt>
              </c:numCache>
            </c:numRef>
          </c:val>
          <c:extLst>
            <c:ext xmlns:c16="http://schemas.microsoft.com/office/drawing/2014/chart" uri="{C3380CC4-5D6E-409C-BE32-E72D297353CC}">
              <c16:uniqueId val="{00000001-8735-4C5B-A5C7-D702E21234B6}"/>
            </c:ext>
          </c:extLst>
        </c:ser>
        <c:dLbls>
          <c:showLegendKey val="0"/>
          <c:showVal val="0"/>
          <c:showCatName val="0"/>
          <c:showSerName val="0"/>
          <c:showPercent val="0"/>
          <c:showBubbleSize val="0"/>
        </c:dLbls>
        <c:gapWidth val="219"/>
        <c:overlap val="-27"/>
        <c:axId val="-380217248"/>
        <c:axId val="-203054064"/>
      </c:barChart>
      <c:catAx>
        <c:axId val="-38021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3054064"/>
        <c:crosses val="autoZero"/>
        <c:auto val="1"/>
        <c:lblAlgn val="ctr"/>
        <c:lblOffset val="100"/>
        <c:noMultiLvlLbl val="0"/>
      </c:catAx>
      <c:valAx>
        <c:axId val="-20305406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8021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Services!$H$1</c:f>
              <c:strCache>
                <c:ptCount val="1"/>
                <c:pt idx="0">
                  <c:v>Year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Services!$A$2:$A$9</c:f>
              <c:strCache>
                <c:ptCount val="8"/>
                <c:pt idx="0">
                  <c:v>Prescription</c:v>
                </c:pt>
                <c:pt idx="1">
                  <c:v>Laboratory</c:v>
                </c:pt>
                <c:pt idx="2">
                  <c:v>Surgery</c:v>
                </c:pt>
                <c:pt idx="3">
                  <c:v>Exam</c:v>
                </c:pt>
                <c:pt idx="4">
                  <c:v>Hospitalized</c:v>
                </c:pt>
                <c:pt idx="5">
                  <c:v>Parasite</c:v>
                </c:pt>
                <c:pt idx="6">
                  <c:v>Vaccination</c:v>
                </c:pt>
                <c:pt idx="7">
                  <c:v>Food</c:v>
                </c:pt>
              </c:strCache>
            </c:strRef>
          </c:cat>
          <c:val>
            <c:numRef>
              <c:f>Services!$H$2:$H$9</c:f>
              <c:numCache>
                <c:formatCode>0.0</c:formatCode>
                <c:ptCount val="8"/>
                <c:pt idx="0">
                  <c:v>11.627493599999999</c:v>
                </c:pt>
                <c:pt idx="1">
                  <c:v>94.346987799999994</c:v>
                </c:pt>
                <c:pt idx="2">
                  <c:v>31.734758299999999</c:v>
                </c:pt>
                <c:pt idx="3">
                  <c:v>50.502427099999998</c:v>
                </c:pt>
                <c:pt idx="4">
                  <c:v>17.9023732</c:v>
                </c:pt>
                <c:pt idx="5">
                  <c:v>63.734015300000003</c:v>
                </c:pt>
                <c:pt idx="6">
                  <c:v>23.5656654</c:v>
                </c:pt>
                <c:pt idx="7">
                  <c:v>24.396446000000001</c:v>
                </c:pt>
              </c:numCache>
            </c:numRef>
          </c:val>
          <c:extLst>
            <c:ext xmlns:c16="http://schemas.microsoft.com/office/drawing/2014/chart" uri="{C3380CC4-5D6E-409C-BE32-E72D297353CC}">
              <c16:uniqueId val="{00000000-1CA2-4D84-A42A-A2202E6FE5A2}"/>
            </c:ext>
          </c:extLst>
        </c:ser>
        <c:ser>
          <c:idx val="1"/>
          <c:order val="1"/>
          <c:tx>
            <c:strRef>
              <c:f>Services!$I$1</c:f>
              <c:strCache>
                <c:ptCount val="1"/>
                <c:pt idx="0">
                  <c:v>Year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Services!$A$2:$A$9</c:f>
              <c:strCache>
                <c:ptCount val="8"/>
                <c:pt idx="0">
                  <c:v>Prescription</c:v>
                </c:pt>
                <c:pt idx="1">
                  <c:v>Laboratory</c:v>
                </c:pt>
                <c:pt idx="2">
                  <c:v>Surgery</c:v>
                </c:pt>
                <c:pt idx="3">
                  <c:v>Exam</c:v>
                </c:pt>
                <c:pt idx="4">
                  <c:v>Hospitalized</c:v>
                </c:pt>
                <c:pt idx="5">
                  <c:v>Parasite</c:v>
                </c:pt>
                <c:pt idx="6">
                  <c:v>Vaccination</c:v>
                </c:pt>
                <c:pt idx="7">
                  <c:v>Food</c:v>
                </c:pt>
              </c:strCache>
            </c:strRef>
          </c:cat>
          <c:val>
            <c:numRef>
              <c:f>Services!$I$2:$I$9</c:f>
              <c:numCache>
                <c:formatCode>0.0</c:formatCode>
                <c:ptCount val="8"/>
                <c:pt idx="0">
                  <c:v>14.8871264</c:v>
                </c:pt>
                <c:pt idx="1">
                  <c:v>99.855868299999997</c:v>
                </c:pt>
                <c:pt idx="2">
                  <c:v>51.387147499999998</c:v>
                </c:pt>
                <c:pt idx="3">
                  <c:v>52.2377927</c:v>
                </c:pt>
                <c:pt idx="4">
                  <c:v>25.335020499999999</c:v>
                </c:pt>
                <c:pt idx="5">
                  <c:v>73.422530600000002</c:v>
                </c:pt>
                <c:pt idx="6">
                  <c:v>25.302983999999999</c:v>
                </c:pt>
                <c:pt idx="7">
                  <c:v>26.209861400000001</c:v>
                </c:pt>
              </c:numCache>
            </c:numRef>
          </c:val>
          <c:extLst>
            <c:ext xmlns:c16="http://schemas.microsoft.com/office/drawing/2014/chart" uri="{C3380CC4-5D6E-409C-BE32-E72D297353CC}">
              <c16:uniqueId val="{00000001-1CA2-4D84-A42A-A2202E6FE5A2}"/>
            </c:ext>
          </c:extLst>
        </c:ser>
        <c:dLbls>
          <c:showLegendKey val="0"/>
          <c:showVal val="0"/>
          <c:showCatName val="0"/>
          <c:showSerName val="0"/>
          <c:showPercent val="0"/>
          <c:showBubbleSize val="0"/>
        </c:dLbls>
        <c:gapWidth val="219"/>
        <c:overlap val="-27"/>
        <c:axId val="-203059504"/>
        <c:axId val="-203065488"/>
      </c:barChart>
      <c:catAx>
        <c:axId val="-20305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3065488"/>
        <c:crosses val="autoZero"/>
        <c:auto val="1"/>
        <c:lblAlgn val="ctr"/>
        <c:lblOffset val="100"/>
        <c:noMultiLvlLbl val="0"/>
      </c:catAx>
      <c:valAx>
        <c:axId val="-20306548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3059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baseline="0" dirty="0"/>
              <a:t>% Clients by Segment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Sheet4!$J$18</c:f>
              <c:strCache>
                <c:ptCount val="1"/>
                <c:pt idx="0">
                  <c:v>Customers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2AA-47AC-A181-8A3BBC76AE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2AA-47AC-A181-8A3BBC76AE5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2AA-47AC-A181-8A3BBC76AE58}"/>
              </c:ext>
            </c:extLst>
          </c:dPt>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Sheet4!$I$19:$I$21</c:f>
              <c:strCache>
                <c:ptCount val="3"/>
                <c:pt idx="0">
                  <c:v>Heigls</c:v>
                </c:pt>
                <c:pt idx="1">
                  <c:v>Hiltons</c:v>
                </c:pt>
                <c:pt idx="2">
                  <c:v>Kardashians</c:v>
                </c:pt>
              </c:strCache>
            </c:strRef>
          </c:cat>
          <c:val>
            <c:numRef>
              <c:f>Sheet4!$J$19:$J$21</c:f>
              <c:numCache>
                <c:formatCode>0%</c:formatCode>
                <c:ptCount val="3"/>
                <c:pt idx="0">
                  <c:v>0.01</c:v>
                </c:pt>
                <c:pt idx="1">
                  <c:v>0.88</c:v>
                </c:pt>
                <c:pt idx="2">
                  <c:v>0.12</c:v>
                </c:pt>
              </c:numCache>
            </c:numRef>
          </c:val>
          <c:extLst>
            <c:ext xmlns:c16="http://schemas.microsoft.com/office/drawing/2014/chart" uri="{C3380CC4-5D6E-409C-BE32-E72D297353CC}">
              <c16:uniqueId val="{00000006-D2AA-47AC-A181-8A3BBC76AE58}"/>
            </c:ext>
          </c:extLst>
        </c:ser>
        <c:dLbls>
          <c:showLegendKey val="0"/>
          <c:showVal val="0"/>
          <c:showCatName val="1"/>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1" i="0" u="none" strike="noStrike" kern="1200" cap="all" spc="50" baseline="0">
                <a:solidFill>
                  <a:schemeClr val="tx1">
                    <a:lumMod val="65000"/>
                    <a:lumOff val="35000"/>
                  </a:schemeClr>
                </a:solidFill>
                <a:latin typeface="+mn-lt"/>
                <a:ea typeface="+mn-ea"/>
                <a:cs typeface="+mn-cs"/>
              </a:defRPr>
            </a:pPr>
            <a:r>
              <a:rPr lang="en-US" sz="2000" baseline="0" dirty="0" err="1"/>
              <a:t>rEVENUE</a:t>
            </a:r>
            <a:r>
              <a:rPr lang="en-US" sz="2000" baseline="0" dirty="0"/>
              <a:t> vs </a:t>
            </a:r>
            <a:r>
              <a:rPr lang="en-US" sz="2000" baseline="0" dirty="0" err="1"/>
              <a:t>uNITS</a:t>
            </a:r>
            <a:r>
              <a:rPr lang="en-US" sz="2000" baseline="0" dirty="0"/>
              <a:t> by segment</a:t>
            </a:r>
          </a:p>
        </c:rich>
      </c:tx>
      <c:overlay val="0"/>
      <c:spPr>
        <a:noFill/>
        <a:ln>
          <a:noFill/>
        </a:ln>
        <a:effectLst/>
      </c:spPr>
      <c:txPr>
        <a:bodyPr rot="0" spcFirstLastPara="1" vertOverflow="ellipsis" vert="horz" wrap="square" anchor="ctr" anchorCtr="1"/>
        <a:lstStyle/>
        <a:p>
          <a:pPr>
            <a:defRPr sz="144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Sheet4!$L$18</c:f>
              <c:strCache>
                <c:ptCount val="1"/>
                <c:pt idx="0">
                  <c:v>Revenue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817-4B20-BDE7-D6B8BD69DF3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817-4B20-BDE7-D6B8BD69DF3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817-4B20-BDE7-D6B8BD69DF3A}"/>
              </c:ext>
            </c:extLst>
          </c:dPt>
          <c:dLbls>
            <c:spPr>
              <a:noFill/>
              <a:ln>
                <a:noFill/>
              </a:ln>
              <a:effectLst/>
            </c:spPr>
            <c:txPr>
              <a:bodyPr rot="0" spcFirstLastPara="1" vertOverflow="ellipsis" vert="horz" wrap="square" anchor="ctr" anchorCtr="1"/>
              <a:lstStyle/>
              <a:p>
                <a:pPr>
                  <a:defRPr sz="12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Sheet4!$K$19:$K$21</c:f>
              <c:strCache>
                <c:ptCount val="3"/>
                <c:pt idx="0">
                  <c:v>Heigls</c:v>
                </c:pt>
                <c:pt idx="1">
                  <c:v>Hiltons</c:v>
                </c:pt>
                <c:pt idx="2">
                  <c:v>Kardashians</c:v>
                </c:pt>
              </c:strCache>
            </c:strRef>
          </c:cat>
          <c:val>
            <c:numRef>
              <c:f>Sheet4!$L$19:$L$21</c:f>
              <c:numCache>
                <c:formatCode>General</c:formatCode>
                <c:ptCount val="3"/>
                <c:pt idx="0">
                  <c:v>46</c:v>
                </c:pt>
                <c:pt idx="1">
                  <c:v>21</c:v>
                </c:pt>
                <c:pt idx="2">
                  <c:v>32</c:v>
                </c:pt>
              </c:numCache>
            </c:numRef>
          </c:val>
          <c:extLst>
            <c:ext xmlns:c16="http://schemas.microsoft.com/office/drawing/2014/chart" uri="{C3380CC4-5D6E-409C-BE32-E72D297353CC}">
              <c16:uniqueId val="{00000006-4817-4B20-BDE7-D6B8BD69DF3A}"/>
            </c:ext>
          </c:extLst>
        </c:ser>
        <c:ser>
          <c:idx val="1"/>
          <c:order val="1"/>
          <c:tx>
            <c:strRef>
              <c:f>Sheet4!$M$18</c:f>
              <c:strCache>
                <c:ptCount val="1"/>
                <c:pt idx="0">
                  <c:v>Units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8-4817-4B20-BDE7-D6B8BD69DF3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A-4817-4B20-BDE7-D6B8BD69DF3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C-4817-4B20-BDE7-D6B8BD69DF3A}"/>
              </c:ext>
            </c:extLst>
          </c:dPt>
          <c:dLbls>
            <c:spPr>
              <a:noFill/>
              <a:ln>
                <a:noFill/>
              </a:ln>
              <a:effectLst/>
            </c:spPr>
            <c:txPr>
              <a:bodyPr rot="0" spcFirstLastPara="1" vertOverflow="ellipsis" vert="horz" wrap="square" anchor="ctr" anchorCtr="1"/>
              <a:lstStyle/>
              <a:p>
                <a:pPr>
                  <a:defRPr sz="12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Sheet4!$K$19:$K$21</c:f>
              <c:strCache>
                <c:ptCount val="3"/>
                <c:pt idx="0">
                  <c:v>Heigls</c:v>
                </c:pt>
                <c:pt idx="1">
                  <c:v>Hiltons</c:v>
                </c:pt>
                <c:pt idx="2">
                  <c:v>Kardashians</c:v>
                </c:pt>
              </c:strCache>
            </c:strRef>
          </c:cat>
          <c:val>
            <c:numRef>
              <c:f>Sheet4!$M$19:$M$21</c:f>
              <c:numCache>
                <c:formatCode>General</c:formatCode>
                <c:ptCount val="3"/>
                <c:pt idx="0">
                  <c:v>45</c:v>
                </c:pt>
                <c:pt idx="1">
                  <c:v>14</c:v>
                </c:pt>
                <c:pt idx="2">
                  <c:v>41</c:v>
                </c:pt>
              </c:numCache>
            </c:numRef>
          </c:val>
          <c:extLst>
            <c:ext xmlns:c16="http://schemas.microsoft.com/office/drawing/2014/chart" uri="{C3380CC4-5D6E-409C-BE32-E72D297353CC}">
              <c16:uniqueId val="{0000000D-4817-4B20-BDE7-D6B8BD69DF3A}"/>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20997200349956255"/>
          <c:y val="0.14681700101986525"/>
          <c:w val="0.56338910761154859"/>
          <c:h val="0.1183828994072821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aseline="0"/>
      </a:pPr>
      <a:endParaRPr lang="en-US"/>
    </a:p>
  </c:txPr>
  <c:externalData r:id="rId4">
    <c:autoUpdate val="0"/>
  </c:externalData>
  <c:userShapes r:id="rId5"/>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56501992220852"/>
          <c:y val="0.12110670053489679"/>
          <c:w val="0.7887070723840508"/>
          <c:h val="0.54890030992501471"/>
        </c:manualLayout>
      </c:layout>
      <c:barChart>
        <c:barDir val="col"/>
        <c:grouping val="clustered"/>
        <c:varyColors val="0"/>
        <c:ser>
          <c:idx val="0"/>
          <c:order val="0"/>
          <c:tx>
            <c:strRef>
              <c:f>Sheet1!$B$1</c:f>
              <c:strCache>
                <c:ptCount val="1"/>
                <c:pt idx="0">
                  <c:v>Units</c:v>
                </c:pt>
              </c:strCache>
            </c:strRef>
          </c:tx>
          <c:spPr>
            <a:solidFill>
              <a:schemeClr val="bg2">
                <a:lumMod val="60000"/>
                <a:lumOff val="40000"/>
              </a:schemeClr>
            </a:solidFill>
            <a:ln>
              <a:solidFill>
                <a:schemeClr val="tx1">
                  <a:lumMod val="75000"/>
                  <a:lumOff val="25000"/>
                </a:schemeClr>
              </a:solidFill>
            </a:ln>
            <a:effectLst>
              <a:outerShdw blurRad="50800" dist="38100" dir="2700000" algn="tl" rotWithShape="0">
                <a:prstClr val="black">
                  <a:alpha val="40000"/>
                </a:prstClr>
              </a:outerShdw>
            </a:effectLst>
          </c:spPr>
          <c:invertIfNegative val="0"/>
          <c:dPt>
            <c:idx val="7"/>
            <c:invertIfNegative val="0"/>
            <c:bubble3D val="0"/>
            <c:spPr>
              <a:solidFill>
                <a:srgbClr val="616365">
                  <a:lumMod val="40000"/>
                  <a:lumOff val="60000"/>
                </a:srgbClr>
              </a:solidFill>
              <a:ln>
                <a:solidFill>
                  <a:schemeClr val="tx1">
                    <a:lumMod val="75000"/>
                    <a:lumOff val="25000"/>
                  </a:schemeClr>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9D75-4E8C-9AF6-8A2A41370CF0}"/>
              </c:ext>
            </c:extLst>
          </c:dPt>
          <c:dPt>
            <c:idx val="8"/>
            <c:invertIfNegative val="0"/>
            <c:bubble3D val="0"/>
            <c:spPr>
              <a:solidFill>
                <a:srgbClr val="616365">
                  <a:lumMod val="40000"/>
                  <a:lumOff val="60000"/>
                </a:srgbClr>
              </a:solidFill>
              <a:ln>
                <a:solidFill>
                  <a:schemeClr val="tx1">
                    <a:lumMod val="75000"/>
                    <a:lumOff val="25000"/>
                  </a:schemeClr>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9D75-4E8C-9AF6-8A2A41370CF0}"/>
              </c:ext>
            </c:extLst>
          </c:dPt>
          <c:dPt>
            <c:idx val="9"/>
            <c:invertIfNegative val="0"/>
            <c:bubble3D val="0"/>
            <c:spPr>
              <a:solidFill>
                <a:srgbClr val="616365">
                  <a:lumMod val="40000"/>
                  <a:lumOff val="60000"/>
                </a:srgbClr>
              </a:solidFill>
              <a:ln>
                <a:solidFill>
                  <a:schemeClr val="tx1">
                    <a:lumMod val="75000"/>
                    <a:lumOff val="25000"/>
                  </a:schemeClr>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5-9D75-4E8C-9AF6-8A2A41370CF0}"/>
              </c:ext>
            </c:extLst>
          </c:dPt>
          <c:dPt>
            <c:idx val="10"/>
            <c:invertIfNegative val="0"/>
            <c:bubble3D val="0"/>
            <c:spPr>
              <a:solidFill>
                <a:srgbClr val="FF0000"/>
              </a:solidFill>
              <a:ln>
                <a:solidFill>
                  <a:schemeClr val="tx1">
                    <a:lumMod val="75000"/>
                    <a:lumOff val="25000"/>
                  </a:schemeClr>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7-9D75-4E8C-9AF6-8A2A41370CF0}"/>
              </c:ext>
            </c:extLst>
          </c:dPt>
          <c:cat>
            <c:numRef>
              <c:f>Sheet1!$A$2:$A$17</c:f>
              <c:numCache>
                <c:formatCode>"$"#,##0.0</c:formatCode>
                <c:ptCount val="16"/>
                <c:pt idx="0">
                  <c:v>12</c:v>
                </c:pt>
                <c:pt idx="1">
                  <c:v>13</c:v>
                </c:pt>
                <c:pt idx="2">
                  <c:v>14</c:v>
                </c:pt>
                <c:pt idx="3">
                  <c:v>15</c:v>
                </c:pt>
                <c:pt idx="4">
                  <c:v>16</c:v>
                </c:pt>
                <c:pt idx="5">
                  <c:v>17</c:v>
                </c:pt>
                <c:pt idx="6">
                  <c:v>18</c:v>
                </c:pt>
                <c:pt idx="7">
                  <c:v>19</c:v>
                </c:pt>
                <c:pt idx="8">
                  <c:v>20</c:v>
                </c:pt>
                <c:pt idx="9">
                  <c:v>21</c:v>
                </c:pt>
                <c:pt idx="10">
                  <c:v>22</c:v>
                </c:pt>
                <c:pt idx="11">
                  <c:v>23</c:v>
                </c:pt>
                <c:pt idx="12">
                  <c:v>24</c:v>
                </c:pt>
                <c:pt idx="13">
                  <c:v>25</c:v>
                </c:pt>
                <c:pt idx="14">
                  <c:v>26</c:v>
                </c:pt>
                <c:pt idx="15">
                  <c:v>27</c:v>
                </c:pt>
              </c:numCache>
            </c:numRef>
          </c:cat>
          <c:val>
            <c:numRef>
              <c:f>Sheet1!$B$2:$B$17</c:f>
              <c:numCache>
                <c:formatCode>General</c:formatCode>
                <c:ptCount val="16"/>
                <c:pt idx="0">
                  <c:v>5894</c:v>
                </c:pt>
                <c:pt idx="1">
                  <c:v>6204</c:v>
                </c:pt>
                <c:pt idx="2">
                  <c:v>6982</c:v>
                </c:pt>
                <c:pt idx="3">
                  <c:v>8855</c:v>
                </c:pt>
                <c:pt idx="4">
                  <c:v>9584</c:v>
                </c:pt>
                <c:pt idx="5">
                  <c:v>8882</c:v>
                </c:pt>
                <c:pt idx="6">
                  <c:v>10539</c:v>
                </c:pt>
                <c:pt idx="7">
                  <c:v>11322</c:v>
                </c:pt>
                <c:pt idx="8">
                  <c:v>13393</c:v>
                </c:pt>
                <c:pt idx="9">
                  <c:v>12339</c:v>
                </c:pt>
                <c:pt idx="10">
                  <c:v>14692</c:v>
                </c:pt>
                <c:pt idx="11">
                  <c:v>12727</c:v>
                </c:pt>
                <c:pt idx="12">
                  <c:v>12276</c:v>
                </c:pt>
                <c:pt idx="13">
                  <c:v>11848</c:v>
                </c:pt>
                <c:pt idx="14">
                  <c:v>10949</c:v>
                </c:pt>
                <c:pt idx="15">
                  <c:v>9873</c:v>
                </c:pt>
              </c:numCache>
            </c:numRef>
          </c:val>
          <c:extLst>
            <c:ext xmlns:c16="http://schemas.microsoft.com/office/drawing/2014/chart" uri="{C3380CC4-5D6E-409C-BE32-E72D297353CC}">
              <c16:uniqueId val="{00000008-9D75-4E8C-9AF6-8A2A41370CF0}"/>
            </c:ext>
          </c:extLst>
        </c:ser>
        <c:dLbls>
          <c:showLegendKey val="0"/>
          <c:showVal val="0"/>
          <c:showCatName val="0"/>
          <c:showSerName val="0"/>
          <c:showPercent val="0"/>
          <c:showBubbleSize val="0"/>
        </c:dLbls>
        <c:gapWidth val="60"/>
        <c:axId val="-203064400"/>
        <c:axId val="-203060048"/>
      </c:barChart>
      <c:lineChart>
        <c:grouping val="standard"/>
        <c:varyColors val="0"/>
        <c:ser>
          <c:idx val="1"/>
          <c:order val="1"/>
          <c:tx>
            <c:strRef>
              <c:f>Sheet1!$C$1</c:f>
              <c:strCache>
                <c:ptCount val="1"/>
                <c:pt idx="0">
                  <c:v>Revenue Impact no Threshold</c:v>
                </c:pt>
              </c:strCache>
            </c:strRef>
          </c:tx>
          <c:spPr>
            <a:ln w="19050">
              <a:solidFill>
                <a:schemeClr val="tx1"/>
              </a:solidFill>
              <a:prstDash val="solid"/>
            </a:ln>
            <a:effectLst>
              <a:outerShdw blurRad="50800" dist="38100" dir="2700000" algn="tl" rotWithShape="0">
                <a:prstClr val="black">
                  <a:alpha val="40000"/>
                </a:prstClr>
              </a:outerShdw>
            </a:effectLst>
          </c:spPr>
          <c:marker>
            <c:symbol val="none"/>
          </c:marker>
          <c:cat>
            <c:numRef>
              <c:f>Sheet1!$A$2:$A$17</c:f>
              <c:numCache>
                <c:formatCode>"$"#,##0.0</c:formatCode>
                <c:ptCount val="16"/>
                <c:pt idx="0">
                  <c:v>12</c:v>
                </c:pt>
                <c:pt idx="1">
                  <c:v>13</c:v>
                </c:pt>
                <c:pt idx="2">
                  <c:v>14</c:v>
                </c:pt>
                <c:pt idx="3">
                  <c:v>15</c:v>
                </c:pt>
                <c:pt idx="4">
                  <c:v>16</c:v>
                </c:pt>
                <c:pt idx="5">
                  <c:v>17</c:v>
                </c:pt>
                <c:pt idx="6">
                  <c:v>18</c:v>
                </c:pt>
                <c:pt idx="7">
                  <c:v>19</c:v>
                </c:pt>
                <c:pt idx="8">
                  <c:v>20</c:v>
                </c:pt>
                <c:pt idx="9">
                  <c:v>21</c:v>
                </c:pt>
                <c:pt idx="10">
                  <c:v>22</c:v>
                </c:pt>
                <c:pt idx="11">
                  <c:v>23</c:v>
                </c:pt>
                <c:pt idx="12">
                  <c:v>24</c:v>
                </c:pt>
                <c:pt idx="13">
                  <c:v>25</c:v>
                </c:pt>
                <c:pt idx="14">
                  <c:v>26</c:v>
                </c:pt>
                <c:pt idx="15">
                  <c:v>27</c:v>
                </c:pt>
              </c:numCache>
            </c:numRef>
          </c:cat>
          <c:val>
            <c:numRef>
              <c:f>Sheet1!$C$2:$C$17</c:f>
              <c:numCache>
                <c:formatCode>General</c:formatCode>
                <c:ptCount val="16"/>
                <c:pt idx="0">
                  <c:v>-7.0810111393920003</c:v>
                </c:pt>
                <c:pt idx="1">
                  <c:v>-7.6710954010080004</c:v>
                </c:pt>
                <c:pt idx="2">
                  <c:v>-8.2611796626240004</c:v>
                </c:pt>
                <c:pt idx="3">
                  <c:v>-8.8512639242400013</c:v>
                </c:pt>
                <c:pt idx="4">
                  <c:v>-9.4413481858560004</c:v>
                </c:pt>
                <c:pt idx="5">
                  <c:v>-10.031432447472</c:v>
                </c:pt>
                <c:pt idx="6">
                  <c:v>-10.621516709088</c:v>
                </c:pt>
                <c:pt idx="7">
                  <c:v>-11.211600970704001</c:v>
                </c:pt>
                <c:pt idx="8">
                  <c:v>-11.801685232320001</c:v>
                </c:pt>
                <c:pt idx="9">
                  <c:v>-12.391769493936</c:v>
                </c:pt>
                <c:pt idx="10">
                  <c:v>-12.981853755552001</c:v>
                </c:pt>
                <c:pt idx="11">
                  <c:v>-13.571938017168002</c:v>
                </c:pt>
                <c:pt idx="12">
                  <c:v>-14.162022278784001</c:v>
                </c:pt>
                <c:pt idx="13">
                  <c:v>-14.7521065404</c:v>
                </c:pt>
                <c:pt idx="14">
                  <c:v>-15.342190802016001</c:v>
                </c:pt>
                <c:pt idx="15">
                  <c:v>-15.932275063632002</c:v>
                </c:pt>
              </c:numCache>
            </c:numRef>
          </c:val>
          <c:smooth val="0"/>
          <c:extLst>
            <c:ext xmlns:c16="http://schemas.microsoft.com/office/drawing/2014/chart" uri="{C3380CC4-5D6E-409C-BE32-E72D297353CC}">
              <c16:uniqueId val="{00000009-9D75-4E8C-9AF6-8A2A41370CF0}"/>
            </c:ext>
          </c:extLst>
        </c:ser>
        <c:ser>
          <c:idx val="2"/>
          <c:order val="2"/>
          <c:tx>
            <c:strRef>
              <c:f>Sheet1!$D$1</c:f>
              <c:strCache>
                <c:ptCount val="1"/>
                <c:pt idx="0">
                  <c:v>Revenue Impact with Threshold</c:v>
                </c:pt>
              </c:strCache>
            </c:strRef>
          </c:tx>
          <c:spPr>
            <a:ln w="19050">
              <a:solidFill>
                <a:srgbClr val="FF0000"/>
              </a:solidFill>
              <a:prstDash val="solid"/>
            </a:ln>
          </c:spPr>
          <c:marker>
            <c:symbol val="circle"/>
            <c:size val="6"/>
            <c:spPr>
              <a:solidFill>
                <a:srgbClr val="FF0000"/>
              </a:solidFill>
              <a:ln w="19050">
                <a:solidFill>
                  <a:srgbClr val="FF0000"/>
                </a:solidFill>
                <a:prstDash val="solid"/>
              </a:ln>
            </c:spPr>
          </c:marker>
          <c:cat>
            <c:numRef>
              <c:f>Sheet1!$A$2:$A$17</c:f>
              <c:numCache>
                <c:formatCode>"$"#,##0.0</c:formatCode>
                <c:ptCount val="16"/>
                <c:pt idx="0">
                  <c:v>12</c:v>
                </c:pt>
                <c:pt idx="1">
                  <c:v>13</c:v>
                </c:pt>
                <c:pt idx="2">
                  <c:v>14</c:v>
                </c:pt>
                <c:pt idx="3">
                  <c:v>15</c:v>
                </c:pt>
                <c:pt idx="4">
                  <c:v>16</c:v>
                </c:pt>
                <c:pt idx="5">
                  <c:v>17</c:v>
                </c:pt>
                <c:pt idx="6">
                  <c:v>18</c:v>
                </c:pt>
                <c:pt idx="7">
                  <c:v>19</c:v>
                </c:pt>
                <c:pt idx="8">
                  <c:v>20</c:v>
                </c:pt>
                <c:pt idx="9">
                  <c:v>21</c:v>
                </c:pt>
                <c:pt idx="10">
                  <c:v>22</c:v>
                </c:pt>
                <c:pt idx="11">
                  <c:v>23</c:v>
                </c:pt>
                <c:pt idx="12">
                  <c:v>24</c:v>
                </c:pt>
                <c:pt idx="13">
                  <c:v>25</c:v>
                </c:pt>
                <c:pt idx="14">
                  <c:v>26</c:v>
                </c:pt>
                <c:pt idx="15">
                  <c:v>27</c:v>
                </c:pt>
              </c:numCache>
            </c:numRef>
          </c:cat>
          <c:val>
            <c:numRef>
              <c:f>Sheet1!$D$2:$D$17</c:f>
              <c:numCache>
                <c:formatCode>General</c:formatCode>
                <c:ptCount val="16"/>
                <c:pt idx="10">
                  <c:v>-14.851433398560001</c:v>
                </c:pt>
                <c:pt idx="11">
                  <c:v>-15.526498553040001</c:v>
                </c:pt>
                <c:pt idx="12">
                  <c:v>-16.201563707520002</c:v>
                </c:pt>
                <c:pt idx="13">
                  <c:v>-16.876628862</c:v>
                </c:pt>
                <c:pt idx="14">
                  <c:v>-17.551694016479999</c:v>
                </c:pt>
                <c:pt idx="15">
                  <c:v>-18.226759170960001</c:v>
                </c:pt>
              </c:numCache>
            </c:numRef>
          </c:val>
          <c:smooth val="0"/>
          <c:extLst>
            <c:ext xmlns:c16="http://schemas.microsoft.com/office/drawing/2014/chart" uri="{C3380CC4-5D6E-409C-BE32-E72D297353CC}">
              <c16:uniqueId val="{0000000A-9D75-4E8C-9AF6-8A2A41370CF0}"/>
            </c:ext>
          </c:extLst>
        </c:ser>
        <c:dLbls>
          <c:showLegendKey val="0"/>
          <c:showVal val="0"/>
          <c:showCatName val="0"/>
          <c:showSerName val="0"/>
          <c:showPercent val="0"/>
          <c:showBubbleSize val="0"/>
        </c:dLbls>
        <c:marker val="1"/>
        <c:smooth val="0"/>
        <c:axId val="-203061680"/>
        <c:axId val="-203061136"/>
      </c:lineChart>
      <c:catAx>
        <c:axId val="-203064400"/>
        <c:scaling>
          <c:orientation val="minMax"/>
        </c:scaling>
        <c:delete val="0"/>
        <c:axPos val="b"/>
        <c:numFmt formatCode="&quot;$&quot;#,##0.0" sourceLinked="1"/>
        <c:majorTickMark val="out"/>
        <c:minorTickMark val="none"/>
        <c:tickLblPos val="nextTo"/>
        <c:txPr>
          <a:bodyPr/>
          <a:lstStyle/>
          <a:p>
            <a:pPr>
              <a:defRPr sz="800" b="1">
                <a:latin typeface="Calibri" pitchFamily="34" charset="0"/>
                <a:cs typeface="Calibri" pitchFamily="34" charset="0"/>
              </a:defRPr>
            </a:pPr>
            <a:endParaRPr lang="en-US"/>
          </a:p>
        </c:txPr>
        <c:crossAx val="-203060048"/>
        <c:crossesAt val="-1"/>
        <c:auto val="0"/>
        <c:lblAlgn val="ctr"/>
        <c:lblOffset val="100"/>
        <c:tickLblSkip val="1"/>
        <c:tickMarkSkip val="1"/>
        <c:noMultiLvlLbl val="0"/>
      </c:catAx>
      <c:valAx>
        <c:axId val="-203060048"/>
        <c:scaling>
          <c:orientation val="minMax"/>
        </c:scaling>
        <c:delete val="0"/>
        <c:axPos val="l"/>
        <c:title>
          <c:tx>
            <c:rich>
              <a:bodyPr/>
              <a:lstStyle/>
              <a:p>
                <a:pPr>
                  <a:defRPr sz="1200" b="1" i="0" u="none" strike="noStrike" baseline="0">
                    <a:solidFill>
                      <a:srgbClr val="000000"/>
                    </a:solidFill>
                    <a:latin typeface="Calibri" pitchFamily="34" charset="0"/>
                    <a:ea typeface="Calibri"/>
                    <a:cs typeface="Calibri" pitchFamily="34" charset="0"/>
                  </a:defRPr>
                </a:pPr>
                <a:r>
                  <a:rPr lang="en-US" sz="1200" dirty="0">
                    <a:latin typeface="Calibri" pitchFamily="34" charset="0"/>
                    <a:cs typeface="Calibri" pitchFamily="34" charset="0"/>
                  </a:rPr>
                  <a:t>Units at Each Price Point</a:t>
                </a:r>
              </a:p>
            </c:rich>
          </c:tx>
          <c:overlay val="0"/>
        </c:title>
        <c:numFmt formatCode="#,##0" sourceLinked="0"/>
        <c:majorTickMark val="out"/>
        <c:minorTickMark val="none"/>
        <c:tickLblPos val="nextTo"/>
        <c:txPr>
          <a:bodyPr/>
          <a:lstStyle/>
          <a:p>
            <a:pPr>
              <a:defRPr sz="1200" b="1">
                <a:latin typeface="Calibri" pitchFamily="34" charset="0"/>
                <a:cs typeface="Calibri" pitchFamily="34" charset="0"/>
              </a:defRPr>
            </a:pPr>
            <a:endParaRPr lang="en-US"/>
          </a:p>
        </c:txPr>
        <c:crossAx val="-203064400"/>
        <c:crosses val="autoZero"/>
        <c:crossBetween val="between"/>
      </c:valAx>
      <c:catAx>
        <c:axId val="-203061680"/>
        <c:scaling>
          <c:orientation val="minMax"/>
        </c:scaling>
        <c:delete val="1"/>
        <c:axPos val="b"/>
        <c:numFmt formatCode="&quot;$&quot;#,##0.0" sourceLinked="1"/>
        <c:majorTickMark val="out"/>
        <c:minorTickMark val="none"/>
        <c:tickLblPos val="none"/>
        <c:crossAx val="-203061136"/>
        <c:crossesAt val="0"/>
        <c:auto val="0"/>
        <c:lblAlgn val="ctr"/>
        <c:lblOffset val="100"/>
        <c:noMultiLvlLbl val="0"/>
      </c:catAx>
      <c:valAx>
        <c:axId val="-203061136"/>
        <c:scaling>
          <c:orientation val="minMax"/>
        </c:scaling>
        <c:delete val="0"/>
        <c:axPos val="r"/>
        <c:title>
          <c:tx>
            <c:rich>
              <a:bodyPr rot="5400000" vert="horz"/>
              <a:lstStyle/>
              <a:p>
                <a:pPr>
                  <a:defRPr sz="1200">
                    <a:latin typeface="Calibri" pitchFamily="34" charset="0"/>
                    <a:cs typeface="Calibri" pitchFamily="34" charset="0"/>
                  </a:defRPr>
                </a:pPr>
                <a:r>
                  <a:rPr lang="en-US" sz="1200" dirty="0">
                    <a:latin typeface="Calibri" pitchFamily="34" charset="0"/>
                    <a:cs typeface="Calibri" pitchFamily="34" charset="0"/>
                  </a:rPr>
                  <a:t>Revenue</a:t>
                </a:r>
                <a:r>
                  <a:rPr lang="en-US" sz="1200" baseline="0" dirty="0">
                    <a:latin typeface="Calibri" pitchFamily="34" charset="0"/>
                    <a:cs typeface="Calibri" pitchFamily="34" charset="0"/>
                  </a:rPr>
                  <a:t> Impact</a:t>
                </a:r>
                <a:endParaRPr lang="en-US" sz="1200" dirty="0">
                  <a:latin typeface="Calibri" pitchFamily="34" charset="0"/>
                  <a:cs typeface="Calibri" pitchFamily="34" charset="0"/>
                </a:endParaRPr>
              </a:p>
            </c:rich>
          </c:tx>
          <c:overlay val="0"/>
        </c:title>
        <c:numFmt formatCode="&quot;$&quot;#,##0" sourceLinked="0"/>
        <c:majorTickMark val="out"/>
        <c:minorTickMark val="none"/>
        <c:tickLblPos val="nextTo"/>
        <c:txPr>
          <a:bodyPr/>
          <a:lstStyle/>
          <a:p>
            <a:pPr>
              <a:defRPr sz="1200" b="1">
                <a:latin typeface="Calibri" pitchFamily="34" charset="0"/>
                <a:cs typeface="Calibri" pitchFamily="34" charset="0"/>
              </a:defRPr>
            </a:pPr>
            <a:endParaRPr lang="en-US"/>
          </a:p>
        </c:txPr>
        <c:crossAx val="-203061680"/>
        <c:crosses val="max"/>
        <c:crossBetween val="between"/>
      </c:valAx>
      <c:spPr>
        <a:solidFill>
          <a:schemeClr val="bg1">
            <a:lumMod val="95000"/>
          </a:schemeClr>
        </a:solidFill>
        <a:ln>
          <a:solidFill>
            <a:schemeClr val="bg2"/>
          </a:solidFill>
        </a:ln>
      </c:spPr>
    </c:plotArea>
    <c:plotVisOnly val="1"/>
    <c:dispBlanksAs val="gap"/>
    <c:showDLblsOverMax val="0"/>
  </c:chart>
  <c:spPr>
    <a:solidFill>
      <a:sysClr val="window" lastClr="FFFFFF"/>
    </a:solidFill>
    <a:ln>
      <a:solidFill>
        <a:sysClr val="window" lastClr="FFFFFF">
          <a:lumMod val="85000"/>
        </a:sysClr>
      </a:solidFill>
    </a:ln>
  </c:spPr>
  <c:txPr>
    <a:bodyPr/>
    <a:lstStyle/>
    <a:p>
      <a:pPr>
        <a:defRPr sz="1399">
          <a:latin typeface="Calibri" pitchFamily="34" charset="0"/>
        </a:defRPr>
      </a:pPr>
      <a:endParaRPr lang="en-US"/>
    </a:p>
  </c:txPr>
  <c:externalData r:id="rId2">
    <c:autoUpdate val="0"/>
  </c:externalData>
  <c:userShapes r:id="rId3"/>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drawing1.xml><?xml version="1.0" encoding="utf-8"?>
<c:userShapes xmlns:c="http://schemas.openxmlformats.org/drawingml/2006/chart">
  <cdr:relSizeAnchor xmlns:cdr="http://schemas.openxmlformats.org/drawingml/2006/chartDrawing">
    <cdr:from>
      <cdr:x>0.42833</cdr:x>
      <cdr:y>0.55294</cdr:y>
    </cdr:from>
    <cdr:to>
      <cdr:x>0.62833</cdr:x>
      <cdr:y>0.88235</cdr:y>
    </cdr:to>
    <cdr:sp macro="" textlink="">
      <cdr:nvSpPr>
        <cdr:cNvPr id="5" name="TextBox 4"/>
        <cdr:cNvSpPr txBox="1"/>
      </cdr:nvSpPr>
      <cdr:spPr>
        <a:xfrm xmlns:a="http://schemas.openxmlformats.org/drawingml/2006/main">
          <a:off x="1958340" y="153488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a:t>Revenue</a:t>
          </a:r>
        </a:p>
      </cdr:txBody>
    </cdr:sp>
  </cdr:relSizeAnchor>
  <cdr:relSizeAnchor xmlns:cdr="http://schemas.openxmlformats.org/drawingml/2006/chartDrawing">
    <cdr:from>
      <cdr:x>0.695</cdr:x>
      <cdr:y>0.39608</cdr:y>
    </cdr:from>
    <cdr:to>
      <cdr:x>0.895</cdr:x>
      <cdr:y>0.72549</cdr:y>
    </cdr:to>
    <cdr:sp macro="" textlink="">
      <cdr:nvSpPr>
        <cdr:cNvPr id="6" name="TextBox 5"/>
        <cdr:cNvSpPr txBox="1"/>
      </cdr:nvSpPr>
      <cdr:spPr>
        <a:xfrm xmlns:a="http://schemas.openxmlformats.org/drawingml/2006/main">
          <a:off x="3177541" y="1099457"/>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u="none"/>
            <a:t>Units</a:t>
          </a:r>
        </a:p>
      </cdr:txBody>
    </cdr:sp>
  </cdr:relSizeAnchor>
</c:userShapes>
</file>

<file path=ppt/drawings/drawing2.xml><?xml version="1.0" encoding="utf-8"?>
<c:userShapes xmlns:c="http://schemas.openxmlformats.org/drawingml/2006/chart">
  <cdr:relSizeAnchor xmlns:cdr="http://schemas.openxmlformats.org/drawingml/2006/chartDrawing">
    <cdr:from>
      <cdr:x>0.30496</cdr:x>
      <cdr:y>0.13879</cdr:y>
    </cdr:from>
    <cdr:to>
      <cdr:x>0.53087</cdr:x>
      <cdr:y>0.2288</cdr:y>
    </cdr:to>
    <cdr:sp macro="" textlink="">
      <cdr:nvSpPr>
        <cdr:cNvPr id="2" name="TextBox 1"/>
        <cdr:cNvSpPr txBox="1"/>
      </cdr:nvSpPr>
      <cdr:spPr>
        <a:xfrm xmlns:a="http://schemas.openxmlformats.org/drawingml/2006/main">
          <a:off x="2571649" y="417512"/>
          <a:ext cx="1905054" cy="2707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dirty="0">
              <a:latin typeface="Calibri" pitchFamily="34" charset="0"/>
              <a:cs typeface="Calibri" pitchFamily="34" charset="0"/>
            </a:rPr>
            <a:t>Average Price per Unit:  $23.5</a:t>
          </a:r>
        </a:p>
      </cdr:txBody>
    </cdr:sp>
  </cdr:relSizeAnchor>
  <cdr:relSizeAnchor xmlns:cdr="http://schemas.openxmlformats.org/drawingml/2006/chartDrawing">
    <cdr:from>
      <cdr:x>0.66566</cdr:x>
      <cdr:y>0.34847</cdr:y>
    </cdr:from>
    <cdr:to>
      <cdr:x>0.68374</cdr:x>
      <cdr:y>0.41597</cdr:y>
    </cdr:to>
    <cdr:sp macro="" textlink="">
      <cdr:nvSpPr>
        <cdr:cNvPr id="3" name="Diamond 2"/>
        <cdr:cNvSpPr/>
      </cdr:nvSpPr>
      <cdr:spPr>
        <a:xfrm xmlns:a="http://schemas.openxmlformats.org/drawingml/2006/main">
          <a:off x="5613400" y="1048295"/>
          <a:ext cx="152465" cy="203061"/>
        </a:xfrm>
        <a:prstGeom xmlns:a="http://schemas.openxmlformats.org/drawingml/2006/main" prst="diamond">
          <a:avLst/>
        </a:prstGeom>
        <a:solidFill xmlns:a="http://schemas.openxmlformats.org/drawingml/2006/main">
          <a:schemeClr val="accent4">
            <a:lumMod val="75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0.28655</cdr:x>
      <cdr:y>0.16412</cdr:y>
    </cdr:from>
    <cdr:to>
      <cdr:x>0.30462</cdr:x>
      <cdr:y>0.23162</cdr:y>
    </cdr:to>
    <cdr:sp macro="" textlink="">
      <cdr:nvSpPr>
        <cdr:cNvPr id="4" name="Diamond 3"/>
        <cdr:cNvSpPr/>
      </cdr:nvSpPr>
      <cdr:spPr>
        <a:xfrm xmlns:a="http://schemas.openxmlformats.org/drawingml/2006/main">
          <a:off x="2416412" y="493712"/>
          <a:ext cx="152381" cy="203061"/>
        </a:xfrm>
        <a:prstGeom xmlns:a="http://schemas.openxmlformats.org/drawingml/2006/main" prst="diamond">
          <a:avLst/>
        </a:prstGeom>
        <a:solidFill xmlns:a="http://schemas.openxmlformats.org/drawingml/2006/main">
          <a:srgbClr val="FF9700">
            <a:lumMod val="75000"/>
          </a:srgbClr>
        </a:solidFill>
        <a:ln xmlns:a="http://schemas.openxmlformats.org/drawingml/2006/main" w="25400" cap="flat" cmpd="sng" algn="ctr">
          <a:no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Arial"/>
            </a:defRPr>
          </a:lvl1pPr>
          <a:lvl2pPr marL="457200" indent="0">
            <a:defRPr sz="1100">
              <a:solidFill>
                <a:sysClr val="window" lastClr="FFFFFF"/>
              </a:solidFill>
              <a:latin typeface="Arial"/>
            </a:defRPr>
          </a:lvl2pPr>
          <a:lvl3pPr marL="914400" indent="0">
            <a:defRPr sz="1100">
              <a:solidFill>
                <a:sysClr val="window" lastClr="FFFFFF"/>
              </a:solidFill>
              <a:latin typeface="Arial"/>
            </a:defRPr>
          </a:lvl3pPr>
          <a:lvl4pPr marL="1371600" indent="0">
            <a:defRPr sz="1100">
              <a:solidFill>
                <a:sysClr val="window" lastClr="FFFFFF"/>
              </a:solidFill>
              <a:latin typeface="Arial"/>
            </a:defRPr>
          </a:lvl4pPr>
          <a:lvl5pPr marL="1828800" indent="0">
            <a:defRPr sz="1100">
              <a:solidFill>
                <a:sysClr val="window" lastClr="FFFFFF"/>
              </a:solidFill>
              <a:latin typeface="Arial"/>
            </a:defRPr>
          </a:lvl5pPr>
          <a:lvl6pPr marL="2286000" indent="0">
            <a:defRPr sz="1100">
              <a:solidFill>
                <a:sysClr val="window" lastClr="FFFFFF"/>
              </a:solidFill>
              <a:latin typeface="Arial"/>
            </a:defRPr>
          </a:lvl6pPr>
          <a:lvl7pPr marL="2743200" indent="0">
            <a:defRPr sz="1100">
              <a:solidFill>
                <a:sysClr val="window" lastClr="FFFFFF"/>
              </a:solidFill>
              <a:latin typeface="Arial"/>
            </a:defRPr>
          </a:lvl7pPr>
          <a:lvl8pPr marL="3200400" indent="0">
            <a:defRPr sz="1100">
              <a:solidFill>
                <a:sysClr val="window" lastClr="FFFFFF"/>
              </a:solidFill>
              <a:latin typeface="Arial"/>
            </a:defRPr>
          </a:lvl8pPr>
          <a:lvl9pPr marL="3657600" indent="0">
            <a:defRPr sz="1100">
              <a:solidFill>
                <a:sysClr val="window" lastClr="FFFFFF"/>
              </a:solidFill>
              <a:latin typeface="Arial"/>
            </a:defRPr>
          </a:lvl9pPr>
        </a:lstStyle>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F570588-962B-4C25-A3F4-F93941DAE470}" type="datetimeFigureOut">
              <a:rPr lang="en-US"/>
              <a:pPr>
                <a:defRPr/>
              </a:pPr>
              <a:t>8/3/2017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2535091-3128-48C3-80B8-17FB8B530466}" type="slidenum">
              <a:rPr lang="en-US"/>
              <a:pPr>
                <a:defRPr/>
              </a:pPr>
              <a:t>‹#›</a:t>
            </a:fld>
            <a:endParaRPr lang="en-US" dirty="0"/>
          </a:p>
        </p:txBody>
      </p:sp>
    </p:spTree>
    <p:extLst>
      <p:ext uri="{BB962C8B-B14F-4D97-AF65-F5344CB8AC3E}">
        <p14:creationId xmlns:p14="http://schemas.microsoft.com/office/powerpoint/2010/main" val="2973843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DAFEC48-E246-4B94-846A-3A47C766FF4D}" type="datetimeFigureOut">
              <a:rPr lang="en-US"/>
              <a:pPr>
                <a:defRPr/>
              </a:pPr>
              <a:t>8/3/2017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E7EF794-08E8-468B-97A2-302C58749D51}" type="slidenum">
              <a:rPr lang="en-US"/>
              <a:pPr>
                <a:defRPr/>
              </a:pPr>
              <a:t>‹#›</a:t>
            </a:fld>
            <a:endParaRPr lang="en-US" dirty="0"/>
          </a:p>
        </p:txBody>
      </p:sp>
    </p:spTree>
    <p:extLst>
      <p:ext uri="{BB962C8B-B14F-4D97-AF65-F5344CB8AC3E}">
        <p14:creationId xmlns:p14="http://schemas.microsoft.com/office/powerpoint/2010/main" val="17937794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33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0DF0E6-562F-4C56-90A5-BA85A9CAE88E}" type="slidenum">
              <a:rPr lang="en-US">
                <a:solidFill>
                  <a:prstClr val="black"/>
                </a:solidFill>
                <a:cs typeface="Arial" charset="0"/>
              </a:rPr>
              <a:pPr fontAlgn="base">
                <a:spcBef>
                  <a:spcPct val="0"/>
                </a:spcBef>
                <a:spcAft>
                  <a:spcPct val="0"/>
                </a:spcAft>
              </a:pPr>
              <a:t>1</a:t>
            </a:fld>
            <a:endParaRPr lang="en-US" dirty="0">
              <a:solidFill>
                <a:prstClr val="black"/>
              </a:solidFill>
              <a:cs typeface="Arial" charset="0"/>
            </a:endParaRPr>
          </a:p>
        </p:txBody>
      </p:sp>
    </p:spTree>
    <p:extLst>
      <p:ext uri="{BB962C8B-B14F-4D97-AF65-F5344CB8AC3E}">
        <p14:creationId xmlns:p14="http://schemas.microsoft.com/office/powerpoint/2010/main" val="1721285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a:solidFill>
                  <a:schemeClr val="tx1"/>
                </a:solidFill>
                <a:latin typeface="+mn-lt"/>
                <a:ea typeface="+mn-ea"/>
                <a:cs typeface="+mn-cs"/>
              </a:rPr>
              <a:t>Pets: 8 dogs, 3 cats, 2 donkeys, 2 pygmy goats, 10 chickens, 9 horses, 2 miniature horses</a:t>
            </a:r>
            <a:endParaRPr lang="en-IN"/>
          </a:p>
        </p:txBody>
      </p:sp>
      <p:sp>
        <p:nvSpPr>
          <p:cNvPr id="4" name="Slide Number Placeholder 3"/>
          <p:cNvSpPr>
            <a:spLocks noGrp="1"/>
          </p:cNvSpPr>
          <p:nvPr>
            <p:ph type="sldNum" sz="quarter" idx="10"/>
          </p:nvPr>
        </p:nvSpPr>
        <p:spPr/>
        <p:txBody>
          <a:bodyPr/>
          <a:lstStyle/>
          <a:p>
            <a:pPr>
              <a:defRPr/>
            </a:pPr>
            <a:fld id="{8E7EF794-08E8-468B-97A2-302C58749D51}" type="slidenum">
              <a:rPr lang="en-US" smtClean="0"/>
              <a:pPr>
                <a:defRPr/>
              </a:pPr>
              <a:t>9</a:t>
            </a:fld>
            <a:endParaRPr lang="en-US" dirty="0"/>
          </a:p>
        </p:txBody>
      </p:sp>
    </p:spTree>
    <p:extLst>
      <p:ext uri="{BB962C8B-B14F-4D97-AF65-F5344CB8AC3E}">
        <p14:creationId xmlns:p14="http://schemas.microsoft.com/office/powerpoint/2010/main" val="414190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7" name="Straight Connector 11"/>
          <p:cNvCxnSpPr/>
          <p:nvPr userDrawn="1"/>
        </p:nvCxnSpPr>
        <p:spPr>
          <a:xfrm>
            <a:off x="468313" y="5437188"/>
            <a:ext cx="8207375" cy="1587"/>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46031" y="1092169"/>
            <a:ext cx="7772400" cy="584208"/>
          </a:xfrm>
          <a:prstGeom prst="rect">
            <a:avLst/>
          </a:prstGeom>
        </p:spPr>
        <p:txBody>
          <a:bodyPr>
            <a:noAutofit/>
          </a:bodyPr>
          <a:lstStyle>
            <a:lvl1pPr>
              <a:defRPr sz="4000" spc="-100" baseline="0"/>
            </a:lvl1pPr>
          </a:lstStyle>
          <a:p>
            <a:r>
              <a:rPr lang="en-US"/>
              <a:t>Click to edit Master title style</a:t>
            </a:r>
            <a:endParaRPr lang="en-US" dirty="0"/>
          </a:p>
        </p:txBody>
      </p:sp>
      <p:sp>
        <p:nvSpPr>
          <p:cNvPr id="3" name="Subtitle 2"/>
          <p:cNvSpPr>
            <a:spLocks noGrp="1"/>
          </p:cNvSpPr>
          <p:nvPr>
            <p:ph type="subTitle" idx="1"/>
          </p:nvPr>
        </p:nvSpPr>
        <p:spPr>
          <a:xfrm>
            <a:off x="446031" y="1712889"/>
            <a:ext cx="7777269" cy="438156"/>
          </a:xfrm>
        </p:spPr>
        <p:txBody>
          <a:bodyPr>
            <a:normAutofit/>
          </a:bodyPr>
          <a:lstStyle>
            <a:lvl1pPr marL="0" indent="0" algn="l">
              <a:buNone/>
              <a:defRPr sz="18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ext Placeholder 7"/>
          <p:cNvSpPr>
            <a:spLocks noGrp="1"/>
          </p:cNvSpPr>
          <p:nvPr>
            <p:ph type="body" sz="quarter" idx="10"/>
          </p:nvPr>
        </p:nvSpPr>
        <p:spPr>
          <a:xfrm>
            <a:off x="468313" y="5723766"/>
            <a:ext cx="3738558" cy="620739"/>
          </a:xfrm>
        </p:spPr>
        <p:txBody>
          <a:bodyPr>
            <a:normAutofit/>
          </a:bodyPr>
          <a:lstStyle>
            <a:lvl1pPr>
              <a:lnSpc>
                <a:spcPts val="1500"/>
              </a:lnSpc>
              <a:buNone/>
              <a:defRPr sz="1200" b="1">
                <a:solidFill>
                  <a:schemeClr val="accent1"/>
                </a:solidFill>
              </a:defRPr>
            </a:lvl1pPr>
            <a:lvl2pPr marL="0">
              <a:lnSpc>
                <a:spcPts val="1500"/>
              </a:lnSpc>
              <a:buNone/>
              <a:defRPr sz="1200"/>
            </a:lvl2pPr>
          </a:lstStyle>
          <a:p>
            <a:pPr lvl="0"/>
            <a:r>
              <a:rPr lang="en-US"/>
              <a:t>Click to edit Master text styles</a:t>
            </a:r>
          </a:p>
          <a:p>
            <a:pPr lvl="1"/>
            <a:r>
              <a:rPr lang="en-US"/>
              <a:t>Second level</a:t>
            </a:r>
          </a:p>
        </p:txBody>
      </p:sp>
      <p:sp>
        <p:nvSpPr>
          <p:cNvPr id="10" name="Text Placeholder 9"/>
          <p:cNvSpPr>
            <a:spLocks noGrp="1"/>
          </p:cNvSpPr>
          <p:nvPr>
            <p:ph type="body" sz="quarter" idx="11"/>
          </p:nvPr>
        </p:nvSpPr>
        <p:spPr>
          <a:xfrm>
            <a:off x="468313" y="6400800"/>
            <a:ext cx="3738558" cy="219109"/>
          </a:xfrm>
        </p:spPr>
        <p:txBody>
          <a:bodyPr>
            <a:normAutofit/>
          </a:bodyPr>
          <a:lstStyle>
            <a:lvl1pPr>
              <a:lnSpc>
                <a:spcPct val="100000"/>
              </a:lnSpc>
              <a:buNone/>
              <a:defRPr sz="1000"/>
            </a:lvl1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68313" y="836613"/>
            <a:ext cx="8207375" cy="158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50812"/>
            <a:ext cx="8218488" cy="631818"/>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3038" indent="-173038">
              <a:lnSpc>
                <a:spcPts val="2400"/>
              </a:lnSpc>
              <a:defRPr sz="1800"/>
            </a:lvl1pPr>
            <a:lvl2pPr marL="512763" indent="-166688">
              <a:lnSpc>
                <a:spcPts val="2000"/>
              </a:lnSpc>
              <a:defRPr sz="1400"/>
            </a:lvl2pPr>
            <a:lvl3pPr marL="858838" indent="-173038">
              <a:lnSpc>
                <a:spcPts val="2000"/>
              </a:lnSpc>
              <a:tabLst/>
              <a:defRPr sz="1400"/>
            </a:lvl3pPr>
            <a:lvl4pPr marL="1198563" indent="-166688">
              <a:lnSpc>
                <a:spcPts val="2000"/>
              </a:lnSpc>
              <a:defRPr/>
            </a:lvl4pPr>
            <a:lvl5pPr marL="1544638" indent="-173038">
              <a:lnSpc>
                <a:spcPts val="2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468313" y="1092200"/>
            <a:ext cx="8207375" cy="1588"/>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50812"/>
            <a:ext cx="7839126" cy="631818"/>
          </a:xfrm>
          <a:prstGeom prst="rect">
            <a:avLst/>
          </a:prstGeom>
        </p:spPr>
        <p:txBody>
          <a:bodyPr>
            <a:normAutofit/>
          </a:bodyPr>
          <a:lstStyle>
            <a:lvl1pPr>
              <a:defRPr sz="2000" baseline="0"/>
            </a:lvl1pPr>
          </a:lstStyle>
          <a:p>
            <a:r>
              <a:rPr lang="en-US" dirty="0"/>
              <a:t>Click to edit Master title style</a:t>
            </a:r>
          </a:p>
        </p:txBody>
      </p:sp>
      <p:sp>
        <p:nvSpPr>
          <p:cNvPr id="3" name="Content Placeholder 2"/>
          <p:cNvSpPr>
            <a:spLocks noGrp="1"/>
          </p:cNvSpPr>
          <p:nvPr>
            <p:ph idx="1"/>
          </p:nvPr>
        </p:nvSpPr>
        <p:spPr>
          <a:xfrm>
            <a:off x="457200" y="1530324"/>
            <a:ext cx="8229600" cy="4346601"/>
          </a:xfrm>
        </p:spPr>
        <p:txBody>
          <a:bodyPr/>
          <a:lstStyle>
            <a:lvl1pPr marL="173038" indent="-173038">
              <a:lnSpc>
                <a:spcPts val="2400"/>
              </a:lnSpc>
              <a:defRPr sz="1800"/>
            </a:lvl1pPr>
            <a:lvl2pPr marL="512763" indent="-166688">
              <a:lnSpc>
                <a:spcPts val="2000"/>
              </a:lnSpc>
              <a:defRPr sz="1400"/>
            </a:lvl2pPr>
            <a:lvl3pPr marL="858838" indent="-173038">
              <a:lnSpc>
                <a:spcPts val="2000"/>
              </a:lnSpc>
              <a:tabLst/>
              <a:defRPr sz="1400"/>
            </a:lvl3pPr>
            <a:lvl4pPr marL="1198563" indent="-166688">
              <a:lnSpc>
                <a:spcPts val="2000"/>
              </a:lnSpc>
              <a:defRPr/>
            </a:lvl4pPr>
            <a:lvl5pPr marL="1544638" indent="-173038">
              <a:lnSpc>
                <a:spcPts val="2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3" name="Straight Connector 2"/>
          <p:cNvCxnSpPr/>
          <p:nvPr userDrawn="1"/>
        </p:nvCxnSpPr>
        <p:spPr>
          <a:xfrm>
            <a:off x="468313" y="836613"/>
            <a:ext cx="8207375" cy="158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50812"/>
            <a:ext cx="8229600" cy="631818"/>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Graphic (No Footer)">
    <p:spTree>
      <p:nvGrpSpPr>
        <p:cNvPr id="1" name=""/>
        <p:cNvGrpSpPr/>
        <p:nvPr/>
      </p:nvGrpSpPr>
      <p:grpSpPr>
        <a:xfrm>
          <a:off x="0" y="0"/>
          <a:ext cx="0" cy="0"/>
          <a:chOff x="0" y="0"/>
          <a:chExt cx="0" cy="0"/>
        </a:xfrm>
      </p:grpSpPr>
      <p:cxnSp>
        <p:nvCxnSpPr>
          <p:cNvPr id="3" name="Straight Connector 17"/>
          <p:cNvCxnSpPr/>
          <p:nvPr userDrawn="1"/>
        </p:nvCxnSpPr>
        <p:spPr>
          <a:xfrm>
            <a:off x="468313" y="836613"/>
            <a:ext cx="8207375" cy="158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4" name="Slide Number Placeholder 5"/>
          <p:cNvSpPr txBox="1">
            <a:spLocks/>
          </p:cNvSpPr>
          <p:nvPr userDrawn="1"/>
        </p:nvSpPr>
        <p:spPr>
          <a:xfrm>
            <a:off x="8223250" y="6446838"/>
            <a:ext cx="565150" cy="365125"/>
          </a:xfrm>
          <a:prstGeom prst="rect">
            <a:avLst/>
          </a:prstGeom>
        </p:spPr>
        <p:txBody>
          <a:bodyPr/>
          <a:lstStyle>
            <a:lvl1pPr algn="r">
              <a:defRPr>
                <a:solidFill>
                  <a:schemeClr val="tx1"/>
                </a:solidFill>
              </a:defRPr>
            </a:lvl1pPr>
          </a:lstStyle>
          <a:p>
            <a:pPr fontAlgn="auto">
              <a:spcBef>
                <a:spcPts val="0"/>
              </a:spcBef>
              <a:spcAft>
                <a:spcPts val="0"/>
              </a:spcAft>
              <a:defRPr/>
            </a:pPr>
            <a:fld id="{6912347A-A18B-4F61-98C7-64A7F8A54D07}" type="slidenum">
              <a:rPr lang="en-US" sz="900" b="1" smtClean="0">
                <a:latin typeface="+mn-lt"/>
                <a:cs typeface="+mn-cs"/>
              </a:rPr>
              <a:pPr fontAlgn="auto">
                <a:spcBef>
                  <a:spcPts val="0"/>
                </a:spcBef>
                <a:spcAft>
                  <a:spcPts val="0"/>
                </a:spcAft>
                <a:defRPr/>
              </a:pPr>
              <a:t>‹#›</a:t>
            </a:fld>
            <a:endParaRPr lang="en-US" sz="900" b="1" dirty="0">
              <a:latin typeface="+mn-lt"/>
              <a:cs typeface="+mn-cs"/>
            </a:endParaRPr>
          </a:p>
        </p:txBody>
      </p:sp>
      <p:sp>
        <p:nvSpPr>
          <p:cNvPr id="15" name="Title 1"/>
          <p:cNvSpPr>
            <a:spLocks noGrp="1"/>
          </p:cNvSpPr>
          <p:nvPr>
            <p:ph type="title"/>
          </p:nvPr>
        </p:nvSpPr>
        <p:spPr>
          <a:xfrm>
            <a:off x="457200" y="350812"/>
            <a:ext cx="8229600" cy="631818"/>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reaker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223250" y="6446838"/>
            <a:ext cx="565150" cy="365125"/>
          </a:xfrm>
          <a:prstGeom prst="rect">
            <a:avLst/>
          </a:prstGeom>
        </p:spPr>
        <p:txBody>
          <a:bodyPr/>
          <a:lstStyle>
            <a:lvl1pPr algn="r">
              <a:defRPr>
                <a:solidFill>
                  <a:schemeClr val="tx1"/>
                </a:solidFill>
              </a:defRPr>
            </a:lvl1pPr>
          </a:lstStyle>
          <a:p>
            <a:pPr fontAlgn="auto">
              <a:spcBef>
                <a:spcPts val="0"/>
              </a:spcBef>
              <a:spcAft>
                <a:spcPts val="0"/>
              </a:spcAft>
              <a:defRPr/>
            </a:pPr>
            <a:fld id="{4340986D-7550-49E2-B81D-4D7A1FAC3CDA}" type="slidenum">
              <a:rPr lang="en-US" sz="900" b="1" smtClean="0">
                <a:latin typeface="+mn-lt"/>
                <a:cs typeface="+mn-cs"/>
              </a:rPr>
              <a:pPr fontAlgn="auto">
                <a:spcBef>
                  <a:spcPts val="0"/>
                </a:spcBef>
                <a:spcAft>
                  <a:spcPts val="0"/>
                </a:spcAft>
                <a:defRPr/>
              </a:pPr>
              <a:t>‹#›</a:t>
            </a:fld>
            <a:endParaRPr lang="en-US" sz="900" b="1" dirty="0">
              <a:latin typeface="+mn-lt"/>
              <a:cs typeface="+mn-cs"/>
            </a:endParaRPr>
          </a:p>
        </p:txBody>
      </p:sp>
      <p:cxnSp>
        <p:nvCxnSpPr>
          <p:cNvPr id="7" name="Straight Connector 10"/>
          <p:cNvCxnSpPr/>
          <p:nvPr userDrawn="1"/>
        </p:nvCxnSpPr>
        <p:spPr>
          <a:xfrm>
            <a:off x="468313" y="4413250"/>
            <a:ext cx="8207375" cy="1588"/>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457200" y="4122738"/>
            <a:ext cx="7772400" cy="584200"/>
          </a:xfrm>
          <a:prstGeom prst="rect">
            <a:avLst/>
          </a:prstGeom>
        </p:spPr>
        <p:txBody>
          <a:bodyPr lIns="0" tIns="0" rIns="0" bIns="0"/>
          <a:lstStyle>
            <a:lvl1pPr>
              <a:defRPr sz="4000" spc="-100" baseline="0"/>
            </a:lvl1pPr>
          </a:lstStyle>
          <a:p>
            <a:pPr fontAlgn="auto">
              <a:spcAft>
                <a:spcPts val="0"/>
              </a:spcAft>
              <a:defRPr/>
            </a:pPr>
            <a:r>
              <a:rPr lang="en-US" sz="1100" spc="100" dirty="0">
                <a:solidFill>
                  <a:schemeClr val="tx2"/>
                </a:solidFill>
                <a:latin typeface="+mj-lt"/>
                <a:ea typeface="+mj-ea"/>
                <a:cs typeface="+mj-cs"/>
              </a:rPr>
              <a:t>SECTION </a:t>
            </a:r>
          </a:p>
        </p:txBody>
      </p:sp>
      <p:sp>
        <p:nvSpPr>
          <p:cNvPr id="5" name="Title 1"/>
          <p:cNvSpPr>
            <a:spLocks noGrp="1"/>
          </p:cNvSpPr>
          <p:nvPr>
            <p:ph type="ctrTitle"/>
          </p:nvPr>
        </p:nvSpPr>
        <p:spPr>
          <a:xfrm>
            <a:off x="450900" y="4597417"/>
            <a:ext cx="7772400" cy="584208"/>
          </a:xfrm>
          <a:prstGeom prst="rect">
            <a:avLst/>
          </a:prstGeom>
        </p:spPr>
        <p:txBody>
          <a:bodyPr>
            <a:noAutofit/>
          </a:bodyPr>
          <a:lstStyle>
            <a:lvl1pPr>
              <a:defRPr sz="4000" spc="-100" baseline="0"/>
            </a:lvl1pPr>
          </a:lstStyle>
          <a:p>
            <a:r>
              <a:rPr lang="en-US"/>
              <a:t>Click to edit Master title style</a:t>
            </a:r>
            <a:endParaRPr lang="en-US" dirty="0"/>
          </a:p>
        </p:txBody>
      </p:sp>
      <p:sp>
        <p:nvSpPr>
          <p:cNvPr id="6" name="Subtitle 2"/>
          <p:cNvSpPr>
            <a:spLocks noGrp="1"/>
          </p:cNvSpPr>
          <p:nvPr>
            <p:ph type="subTitle" idx="1"/>
          </p:nvPr>
        </p:nvSpPr>
        <p:spPr>
          <a:xfrm>
            <a:off x="457200" y="5218137"/>
            <a:ext cx="7777269" cy="438156"/>
          </a:xfrm>
        </p:spPr>
        <p:txBody>
          <a:bodyPr>
            <a:normAutofit/>
          </a:bodyPr>
          <a:lstStyle>
            <a:lvl1pPr marL="0" indent="0" algn="l">
              <a:buNone/>
              <a:defRPr sz="18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xfrm>
            <a:off x="52388" y="6597650"/>
            <a:ext cx="2133600" cy="196850"/>
          </a:xfrm>
          <a:prstGeom prst="rect">
            <a:avLst/>
          </a:prstGeom>
        </p:spPr>
        <p:txBody>
          <a:bodyPr vert="horz" wrap="square" lIns="91440" tIns="45720" rIns="91440" bIns="45720" numCol="1" anchor="t" anchorCtr="0" compatLnSpc="1">
            <a:prstTxWarp prst="textNoShape">
              <a:avLst/>
            </a:prstTxWarp>
          </a:bodyPr>
          <a:lstStyle>
            <a:lvl1pPr>
              <a:defRPr sz="1000">
                <a:latin typeface="Calibri" pitchFamily="34" charset="0"/>
              </a:defRPr>
            </a:lvl1pPr>
          </a:lstStyle>
          <a:p>
            <a:fld id="{25A5EEFE-AD6B-49D5-BA49-F5A446D2B52C}" type="slidenum">
              <a:rPr lang="es-ES"/>
              <a:pPr/>
              <a:t>‹#›</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ltGray">
          <a:xfrm>
            <a:off x="0" y="6264275"/>
            <a:ext cx="9144000" cy="593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2"/>
          <p:cNvSpPr>
            <a:spLocks noGrp="1"/>
          </p:cNvSpPr>
          <p:nvPr>
            <p:ph type="body" idx="1"/>
          </p:nvPr>
        </p:nvSpPr>
        <p:spPr bwMode="auto">
          <a:xfrm>
            <a:off x="457200" y="1274763"/>
            <a:ext cx="8229600" cy="4525962"/>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Slide Number Placeholder 5"/>
          <p:cNvSpPr txBox="1">
            <a:spLocks/>
          </p:cNvSpPr>
          <p:nvPr/>
        </p:nvSpPr>
        <p:spPr>
          <a:xfrm>
            <a:off x="8223250" y="6446838"/>
            <a:ext cx="565150" cy="365125"/>
          </a:xfrm>
          <a:prstGeom prst="rect">
            <a:avLst/>
          </a:prstGeom>
        </p:spPr>
        <p:txBody>
          <a:bodyPr/>
          <a:lstStyle>
            <a:lvl1pPr algn="r">
              <a:defRPr>
                <a:solidFill>
                  <a:schemeClr val="tx1"/>
                </a:solidFill>
              </a:defRPr>
            </a:lvl1pPr>
          </a:lstStyle>
          <a:p>
            <a:pPr fontAlgn="auto">
              <a:spcBef>
                <a:spcPts val="0"/>
              </a:spcBef>
              <a:spcAft>
                <a:spcPts val="0"/>
              </a:spcAft>
              <a:defRPr/>
            </a:pPr>
            <a:fld id="{915EF5F5-585B-491A-9816-976DF3AA55DE}" type="slidenum">
              <a:rPr lang="en-US" sz="900" b="1" smtClean="0">
                <a:latin typeface="+mn-lt"/>
                <a:cs typeface="+mn-cs"/>
              </a:rPr>
              <a:pPr fontAlgn="auto">
                <a:spcBef>
                  <a:spcPts val="0"/>
                </a:spcBef>
                <a:spcAft>
                  <a:spcPts val="0"/>
                </a:spcAft>
                <a:defRPr/>
              </a:pPr>
              <a:t>‹#›</a:t>
            </a:fld>
            <a:endParaRPr lang="en-US" sz="900" b="1" dirty="0">
              <a:latin typeface="+mn-lt"/>
              <a:cs typeface="+mn-cs"/>
            </a:endParaRPr>
          </a:p>
        </p:txBody>
      </p:sp>
      <p:sp>
        <p:nvSpPr>
          <p:cNvPr id="1031" name="Title Placeholder 1"/>
          <p:cNvSpPr>
            <a:spLocks noGrp="1"/>
          </p:cNvSpPr>
          <p:nvPr>
            <p:ph type="title"/>
          </p:nvPr>
        </p:nvSpPr>
        <p:spPr bwMode="auto">
          <a:xfrm>
            <a:off x="457200" y="350838"/>
            <a:ext cx="8218488" cy="6318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pic>
        <p:nvPicPr>
          <p:cNvPr id="2" name="Picture 1"/>
          <p:cNvPicPr>
            <a:picLocks noChangeAspect="1"/>
          </p:cNvPicPr>
          <p:nvPr userDrawn="1"/>
        </p:nvPicPr>
        <p:blipFill>
          <a:blip r:embed="rId9"/>
          <a:stretch>
            <a:fillRect/>
          </a:stretch>
        </p:blipFill>
        <p:spPr>
          <a:xfrm>
            <a:off x="304800" y="6217920"/>
            <a:ext cx="1371600" cy="64008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xStyles>
    <p:titleStyle>
      <a:lvl1pPr algn="l" rtl="0" fontAlgn="base">
        <a:spcBef>
          <a:spcPct val="0"/>
        </a:spcBef>
        <a:spcAft>
          <a:spcPct val="0"/>
        </a:spcAft>
        <a:defRPr sz="2400" kern="1200">
          <a:solidFill>
            <a:schemeClr val="accent1"/>
          </a:solidFill>
          <a:latin typeface="+mj-lt"/>
          <a:ea typeface="+mj-ea"/>
          <a:cs typeface="+mj-cs"/>
        </a:defRPr>
      </a:lvl1pPr>
      <a:lvl2pPr algn="l" rtl="0" fontAlgn="base">
        <a:spcBef>
          <a:spcPct val="0"/>
        </a:spcBef>
        <a:spcAft>
          <a:spcPct val="0"/>
        </a:spcAft>
        <a:defRPr sz="2400">
          <a:solidFill>
            <a:schemeClr val="accent1"/>
          </a:solidFill>
          <a:latin typeface="Verdana" pitchFamily="34" charset="0"/>
        </a:defRPr>
      </a:lvl2pPr>
      <a:lvl3pPr algn="l" rtl="0" fontAlgn="base">
        <a:spcBef>
          <a:spcPct val="0"/>
        </a:spcBef>
        <a:spcAft>
          <a:spcPct val="0"/>
        </a:spcAft>
        <a:defRPr sz="2400">
          <a:solidFill>
            <a:schemeClr val="accent1"/>
          </a:solidFill>
          <a:latin typeface="Verdana" pitchFamily="34" charset="0"/>
        </a:defRPr>
      </a:lvl3pPr>
      <a:lvl4pPr algn="l" rtl="0" fontAlgn="base">
        <a:spcBef>
          <a:spcPct val="0"/>
        </a:spcBef>
        <a:spcAft>
          <a:spcPct val="0"/>
        </a:spcAft>
        <a:defRPr sz="2400">
          <a:solidFill>
            <a:schemeClr val="accent1"/>
          </a:solidFill>
          <a:latin typeface="Verdana" pitchFamily="34" charset="0"/>
        </a:defRPr>
      </a:lvl4pPr>
      <a:lvl5pPr algn="l" rtl="0" fontAlgn="base">
        <a:spcBef>
          <a:spcPct val="0"/>
        </a:spcBef>
        <a:spcAft>
          <a:spcPct val="0"/>
        </a:spcAft>
        <a:defRPr sz="2400">
          <a:solidFill>
            <a:schemeClr val="accent1"/>
          </a:solidFill>
          <a:latin typeface="Verdana" pitchFamily="34" charset="0"/>
        </a:defRPr>
      </a:lvl5pPr>
      <a:lvl6pPr marL="457200" algn="l" rtl="0" fontAlgn="base">
        <a:spcBef>
          <a:spcPct val="0"/>
        </a:spcBef>
        <a:spcAft>
          <a:spcPct val="0"/>
        </a:spcAft>
        <a:defRPr sz="2400">
          <a:solidFill>
            <a:schemeClr val="accent1"/>
          </a:solidFill>
          <a:latin typeface="Verdana" pitchFamily="34" charset="0"/>
        </a:defRPr>
      </a:lvl6pPr>
      <a:lvl7pPr marL="914400" algn="l" rtl="0" fontAlgn="base">
        <a:spcBef>
          <a:spcPct val="0"/>
        </a:spcBef>
        <a:spcAft>
          <a:spcPct val="0"/>
        </a:spcAft>
        <a:defRPr sz="2400">
          <a:solidFill>
            <a:schemeClr val="accent1"/>
          </a:solidFill>
          <a:latin typeface="Verdana" pitchFamily="34" charset="0"/>
        </a:defRPr>
      </a:lvl7pPr>
      <a:lvl8pPr marL="1371600" algn="l" rtl="0" fontAlgn="base">
        <a:spcBef>
          <a:spcPct val="0"/>
        </a:spcBef>
        <a:spcAft>
          <a:spcPct val="0"/>
        </a:spcAft>
        <a:defRPr sz="2400">
          <a:solidFill>
            <a:schemeClr val="accent1"/>
          </a:solidFill>
          <a:latin typeface="Verdana" pitchFamily="34" charset="0"/>
        </a:defRPr>
      </a:lvl8pPr>
      <a:lvl9pPr marL="1828800" algn="l" rtl="0" fontAlgn="base">
        <a:spcBef>
          <a:spcPct val="0"/>
        </a:spcBef>
        <a:spcAft>
          <a:spcPct val="0"/>
        </a:spcAft>
        <a:defRPr sz="2400">
          <a:solidFill>
            <a:schemeClr val="accent1"/>
          </a:solidFill>
          <a:latin typeface="Verdana" pitchFamily="34" charset="0"/>
        </a:defRPr>
      </a:lvl9pPr>
    </p:titleStyle>
    <p:bodyStyle>
      <a:lvl1pPr marL="342900" indent="-342900" algn="l" rtl="0" fontAlgn="base">
        <a:lnSpc>
          <a:spcPts val="3000"/>
        </a:lnSpc>
        <a:spcBef>
          <a:spcPct val="20000"/>
        </a:spcBef>
        <a:spcAft>
          <a:spcPct val="0"/>
        </a:spcAft>
        <a:buClr>
          <a:schemeClr val="accent2"/>
        </a:buClr>
        <a:buFont typeface="Arial" charset="0"/>
        <a:buChar char="•"/>
        <a:defRPr sz="2400" kern="1200">
          <a:solidFill>
            <a:schemeClr val="tx1"/>
          </a:solidFill>
          <a:latin typeface="+mn-lt"/>
          <a:ea typeface="+mn-ea"/>
          <a:cs typeface="+mn-cs"/>
        </a:defRPr>
      </a:lvl1pPr>
      <a:lvl2pPr marL="742950" indent="-285750" algn="l" rtl="0" fontAlgn="base">
        <a:lnSpc>
          <a:spcPts val="2400"/>
        </a:lnSpc>
        <a:spcBef>
          <a:spcPct val="20000"/>
        </a:spcBef>
        <a:spcAft>
          <a:spcPct val="0"/>
        </a:spcAft>
        <a:buClr>
          <a:schemeClr val="accent2"/>
        </a:buClr>
        <a:buFont typeface="Arial" charset="0"/>
        <a:buChar char="–"/>
        <a:defRPr kern="1200">
          <a:solidFill>
            <a:schemeClr val="tx1"/>
          </a:solidFill>
          <a:latin typeface="+mn-lt"/>
          <a:ea typeface="+mn-ea"/>
          <a:cs typeface="+mn-cs"/>
        </a:defRPr>
      </a:lvl2pPr>
      <a:lvl3pPr marL="1143000" indent="-228600" algn="l" rtl="0" fontAlgn="base">
        <a:lnSpc>
          <a:spcPts val="2400"/>
        </a:lnSpc>
        <a:spcBef>
          <a:spcPct val="20000"/>
        </a:spcBef>
        <a:spcAft>
          <a:spcPct val="0"/>
        </a:spcAft>
        <a:buClr>
          <a:schemeClr val="accent2"/>
        </a:buClr>
        <a:buFont typeface="Arial" charset="0"/>
        <a:buChar char="•"/>
        <a:defRPr kern="1200">
          <a:solidFill>
            <a:schemeClr val="tx1"/>
          </a:solidFill>
          <a:latin typeface="+mn-lt"/>
          <a:ea typeface="+mn-ea"/>
          <a:cs typeface="+mn-cs"/>
        </a:defRPr>
      </a:lvl3pPr>
      <a:lvl4pPr marL="1600200" indent="-228600" algn="l" rtl="0" fontAlgn="base">
        <a:lnSpc>
          <a:spcPts val="1800"/>
        </a:lnSpc>
        <a:spcBef>
          <a:spcPct val="20000"/>
        </a:spcBef>
        <a:spcAft>
          <a:spcPct val="0"/>
        </a:spcAft>
        <a:buClr>
          <a:schemeClr val="accent2"/>
        </a:buClr>
        <a:buFont typeface="Arial" charset="0"/>
        <a:buChar char="–"/>
        <a:defRPr sz="1400" kern="1200">
          <a:solidFill>
            <a:schemeClr val="tx1"/>
          </a:solidFill>
          <a:latin typeface="+mn-lt"/>
          <a:ea typeface="+mn-ea"/>
          <a:cs typeface="+mn-cs"/>
        </a:defRPr>
      </a:lvl4pPr>
      <a:lvl5pPr marL="2057400" indent="-228600" algn="l" rtl="0" fontAlgn="base">
        <a:lnSpc>
          <a:spcPts val="1800"/>
        </a:lnSpc>
        <a:spcBef>
          <a:spcPct val="20000"/>
        </a:spcBef>
        <a:spcAft>
          <a:spcPct val="0"/>
        </a:spcAft>
        <a:buClr>
          <a:schemeClr val="accent2"/>
        </a:buClr>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304800" y="457200"/>
            <a:ext cx="8316912" cy="584200"/>
          </a:xfrm>
        </p:spPr>
        <p:txBody>
          <a:bodyPr rtlCol="0"/>
          <a:lstStyle/>
          <a:p>
            <a:pPr algn="ctr" fontAlgn="auto">
              <a:spcAft>
                <a:spcPts val="0"/>
              </a:spcAft>
              <a:defRPr/>
            </a:pPr>
            <a:r>
              <a:rPr lang="en-US" dirty="0"/>
              <a:t>    VCA Project Analysis</a:t>
            </a:r>
          </a:p>
        </p:txBody>
      </p:sp>
      <p:sp>
        <p:nvSpPr>
          <p:cNvPr id="12291" name="Text Placeholder 11"/>
          <p:cNvSpPr>
            <a:spLocks noGrp="1"/>
          </p:cNvSpPr>
          <p:nvPr>
            <p:ph type="body" sz="quarter" idx="11"/>
          </p:nvPr>
        </p:nvSpPr>
        <p:spPr>
          <a:xfrm>
            <a:off x="468313" y="6400800"/>
            <a:ext cx="3738562" cy="219075"/>
          </a:xfrm>
        </p:spPr>
        <p:txBody>
          <a:bodyPr/>
          <a:lstStyle/>
          <a:p>
            <a:r>
              <a:rPr lang="en-US" dirty="0"/>
              <a:t>December 1,  2015</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752600"/>
            <a:ext cx="6219313" cy="3098053"/>
          </a:xfrm>
          <a:prstGeom prst="rect">
            <a:avLst/>
          </a:prstGeom>
        </p:spPr>
      </p:pic>
    </p:spTree>
    <p:extLst>
      <p:ext uri="{BB962C8B-B14F-4D97-AF65-F5344CB8AC3E}">
        <p14:creationId xmlns:p14="http://schemas.microsoft.com/office/powerpoint/2010/main" val="250198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Paris Hiltons</a:t>
            </a:r>
          </a:p>
        </p:txBody>
      </p:sp>
      <p:sp>
        <p:nvSpPr>
          <p:cNvPr id="3" name="Content Placeholder 2"/>
          <p:cNvSpPr>
            <a:spLocks noGrp="1"/>
          </p:cNvSpPr>
          <p:nvPr>
            <p:ph idx="1"/>
          </p:nvPr>
        </p:nvSpPr>
        <p:spPr>
          <a:xfrm>
            <a:off x="5257800" y="982630"/>
            <a:ext cx="3733800" cy="5113370"/>
          </a:xfrm>
        </p:spPr>
        <p:txBody>
          <a:bodyPr/>
          <a:lstStyle/>
          <a:p>
            <a:pPr marL="0" indent="0">
              <a:buNone/>
            </a:pPr>
            <a:endParaRPr lang="en-US" sz="1400" b="1" dirty="0"/>
          </a:p>
          <a:p>
            <a:pPr marL="0" indent="0">
              <a:buNone/>
            </a:pPr>
            <a:r>
              <a:rPr lang="en-US" sz="1600" b="1" dirty="0"/>
              <a:t>See you later</a:t>
            </a:r>
            <a:r>
              <a:rPr lang="en-US" sz="1600" dirty="0"/>
              <a:t>: 80 days later!!!</a:t>
            </a:r>
          </a:p>
          <a:p>
            <a:pPr marL="0" indent="0">
              <a:buNone/>
            </a:pPr>
            <a:endParaRPr lang="en-US" sz="1600" dirty="0"/>
          </a:p>
          <a:p>
            <a:pPr marL="0" indent="0">
              <a:buNone/>
            </a:pPr>
            <a:r>
              <a:rPr lang="en-US" sz="1600" b="1" dirty="0"/>
              <a:t>One &amp; Only</a:t>
            </a:r>
            <a:r>
              <a:rPr lang="en-US" sz="1600" dirty="0"/>
              <a:t>:  1 pet</a:t>
            </a:r>
          </a:p>
          <a:p>
            <a:pPr marL="0" indent="0">
              <a:buNone/>
            </a:pPr>
            <a:endParaRPr lang="en-US" sz="1600" dirty="0"/>
          </a:p>
          <a:p>
            <a:pPr marL="0" indent="0">
              <a:buNone/>
            </a:pPr>
            <a:r>
              <a:rPr lang="en-US" sz="1600" b="1" dirty="0"/>
              <a:t>Revenue</a:t>
            </a:r>
            <a:r>
              <a:rPr lang="en-US" sz="1600" dirty="0"/>
              <a:t>: Revenue (21%)</a:t>
            </a:r>
          </a:p>
          <a:p>
            <a:pPr marL="0" indent="0">
              <a:buNone/>
            </a:pPr>
            <a:endParaRPr lang="en-US" sz="1600" dirty="0"/>
          </a:p>
          <a:p>
            <a:pPr marL="0" indent="0">
              <a:buNone/>
            </a:pPr>
            <a:r>
              <a:rPr lang="en-US" sz="1600" b="1" dirty="0"/>
              <a:t>Fit &amp; Fine</a:t>
            </a:r>
            <a:r>
              <a:rPr lang="en-US" sz="1600" dirty="0"/>
              <a:t>: Consume smallest chunk of units (14%)</a:t>
            </a:r>
          </a:p>
          <a:p>
            <a:pPr marL="0" indent="0">
              <a:buNone/>
            </a:pPr>
            <a:endParaRPr lang="en-US" sz="1600" dirty="0"/>
          </a:p>
          <a:p>
            <a:pPr marL="0" indent="0">
              <a:buNone/>
            </a:pPr>
            <a:r>
              <a:rPr lang="en-US" sz="1600" b="1" dirty="0"/>
              <a:t>High Maintenance</a:t>
            </a:r>
            <a:r>
              <a:rPr lang="en-US" sz="1600" dirty="0"/>
              <a:t>: Pay the highest average price (~$ 17.0)</a:t>
            </a:r>
          </a:p>
          <a:p>
            <a:pPr marL="0" indent="0">
              <a:buNone/>
            </a:pPr>
            <a:endParaRPr lang="en-US" sz="1400" dirty="0"/>
          </a:p>
          <a:p>
            <a:pPr marL="0" indent="0">
              <a:buNone/>
            </a:pPr>
            <a:endParaRPr lang="en-US" sz="1400" b="1" dirty="0"/>
          </a:p>
          <a:p>
            <a:pPr marL="0" indent="0">
              <a:buNone/>
            </a:pPr>
            <a:endParaRPr lang="en-US" sz="1400" dirty="0"/>
          </a:p>
          <a:p>
            <a:pPr marL="0" indent="0">
              <a:buNone/>
            </a:pPr>
            <a:endParaRPr lang="en-US" sz="1400" b="1" dirty="0"/>
          </a:p>
          <a:p>
            <a:pPr marL="0" indent="0">
              <a:buNone/>
            </a:pPr>
            <a:endParaRPr lang="en-US" sz="1400" b="1"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800"/>
            <a:ext cx="4724400" cy="4724400"/>
          </a:xfrm>
          <a:prstGeom prst="rect">
            <a:avLst/>
          </a:prstGeom>
        </p:spPr>
      </p:pic>
    </p:spTree>
    <p:extLst>
      <p:ext uri="{BB962C8B-B14F-4D97-AF65-F5344CB8AC3E}">
        <p14:creationId xmlns:p14="http://schemas.microsoft.com/office/powerpoint/2010/main" val="89723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325"/>
            <a:ext cx="8218488" cy="631818"/>
          </a:xfrm>
        </p:spPr>
        <p:txBody>
          <a:bodyPr/>
          <a:lstStyle/>
          <a:p>
            <a:r>
              <a:rPr lang="en-US" dirty="0"/>
              <a:t>The Kim Kardashians</a:t>
            </a:r>
          </a:p>
        </p:txBody>
      </p:sp>
      <p:sp>
        <p:nvSpPr>
          <p:cNvPr id="3" name="Content Placeholder 2"/>
          <p:cNvSpPr>
            <a:spLocks noGrp="1"/>
          </p:cNvSpPr>
          <p:nvPr>
            <p:ph idx="1"/>
          </p:nvPr>
        </p:nvSpPr>
        <p:spPr>
          <a:xfrm>
            <a:off x="5562600" y="1066800"/>
            <a:ext cx="3429000" cy="5029200"/>
          </a:xfrm>
        </p:spPr>
        <p:txBody>
          <a:bodyPr/>
          <a:lstStyle/>
          <a:p>
            <a:pPr marL="0" indent="0">
              <a:buNone/>
            </a:pPr>
            <a:endParaRPr lang="en-US" sz="1400" b="1" dirty="0"/>
          </a:p>
          <a:p>
            <a:pPr marL="0" indent="0">
              <a:buNone/>
            </a:pPr>
            <a:r>
              <a:rPr lang="en-US" sz="1600" b="1" dirty="0"/>
              <a:t>See you Again</a:t>
            </a:r>
            <a:r>
              <a:rPr lang="en-US" sz="1600" dirty="0"/>
              <a:t>: 26 days</a:t>
            </a:r>
          </a:p>
          <a:p>
            <a:pPr marL="0" indent="0">
              <a:buNone/>
            </a:pPr>
            <a:endParaRPr lang="en-US" sz="1600" dirty="0"/>
          </a:p>
          <a:p>
            <a:pPr marL="0" indent="0">
              <a:buNone/>
            </a:pPr>
            <a:r>
              <a:rPr lang="en-US" sz="1600" b="1" dirty="0"/>
              <a:t>Average Number</a:t>
            </a:r>
            <a:r>
              <a:rPr lang="en-US" sz="1600" dirty="0"/>
              <a:t>: 3 pets </a:t>
            </a:r>
          </a:p>
          <a:p>
            <a:pPr marL="0" indent="0">
              <a:buNone/>
            </a:pPr>
            <a:endParaRPr lang="en-US" sz="1600" dirty="0"/>
          </a:p>
          <a:p>
            <a:pPr marL="0" indent="0">
              <a:buNone/>
            </a:pPr>
            <a:r>
              <a:rPr lang="en-US" sz="1600" b="1" dirty="0"/>
              <a:t>This is where the Money is Honey</a:t>
            </a:r>
            <a:r>
              <a:rPr lang="en-US" sz="1600" dirty="0"/>
              <a:t>: generate a sizeable chunk of revenue (32%)</a:t>
            </a:r>
          </a:p>
          <a:p>
            <a:pPr marL="0" indent="0">
              <a:buNone/>
            </a:pPr>
            <a:endParaRPr lang="en-US" sz="1600" dirty="0"/>
          </a:p>
          <a:p>
            <a:pPr marL="0" indent="0">
              <a:buNone/>
            </a:pPr>
            <a:r>
              <a:rPr lang="en-US" sz="1600" b="1" dirty="0"/>
              <a:t>Units</a:t>
            </a:r>
            <a:r>
              <a:rPr lang="en-US" sz="1600" dirty="0"/>
              <a:t>: Consume large chunk of units (41%)</a:t>
            </a:r>
          </a:p>
          <a:p>
            <a:pPr marL="0" indent="0">
              <a:buNone/>
            </a:pPr>
            <a:endParaRPr lang="en-US" sz="1600" dirty="0"/>
          </a:p>
          <a:p>
            <a:pPr marL="0" indent="0">
              <a:buNone/>
            </a:pPr>
            <a:r>
              <a:rPr lang="en-US" sz="1600" b="1" dirty="0"/>
              <a:t>Price</a:t>
            </a:r>
            <a:r>
              <a:rPr lang="en-US" sz="1600" dirty="0"/>
              <a:t>: Average price (~$ 12.0)</a:t>
            </a:r>
          </a:p>
          <a:p>
            <a:pPr marL="0" indent="0">
              <a:buNone/>
            </a:pPr>
            <a:endParaRPr lang="en-US" sz="1400" dirty="0"/>
          </a:p>
          <a:p>
            <a:pPr marL="0" indent="0">
              <a:buNone/>
            </a:pPr>
            <a:endParaRPr lang="en-US" sz="1400" b="1" dirty="0"/>
          </a:p>
          <a:p>
            <a:pPr marL="0" indent="0">
              <a:buNone/>
            </a:pPr>
            <a:endParaRPr lang="en-US" sz="1400" dirty="0"/>
          </a:p>
          <a:p>
            <a:pPr marL="0" indent="0">
              <a:buNone/>
            </a:pPr>
            <a:endParaRPr lang="en-US" sz="1400" b="1" dirty="0"/>
          </a:p>
          <a:p>
            <a:pPr marL="0" indent="0">
              <a:buNone/>
            </a:pPr>
            <a:endParaRPr lang="en-US" sz="1400" b="1"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219200"/>
            <a:ext cx="4979831" cy="4419600"/>
          </a:xfrm>
          <a:prstGeom prst="rect">
            <a:avLst/>
          </a:prstGeom>
        </p:spPr>
      </p:pic>
    </p:spTree>
    <p:extLst>
      <p:ext uri="{BB962C8B-B14F-4D97-AF65-F5344CB8AC3E}">
        <p14:creationId xmlns:p14="http://schemas.microsoft.com/office/powerpoint/2010/main" val="279141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graphicFrame>
        <p:nvGraphicFramePr>
          <p:cNvPr id="8" name="Chart 7"/>
          <p:cNvGraphicFramePr>
            <a:graphicFrameLocks/>
          </p:cNvGraphicFramePr>
          <p:nvPr>
            <p:extLst>
              <p:ext uri="{D42A27DB-BD31-4B8C-83A1-F6EECF244321}">
                <p14:modId xmlns:p14="http://schemas.microsoft.com/office/powerpoint/2010/main" val="3329967098"/>
              </p:ext>
            </p:extLst>
          </p:nvPr>
        </p:nvGraphicFramePr>
        <p:xfrm>
          <a:off x="304800" y="1006514"/>
          <a:ext cx="4591050"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1337224068"/>
              </p:ext>
            </p:extLst>
          </p:nvPr>
        </p:nvGraphicFramePr>
        <p:xfrm>
          <a:off x="3390900" y="2971800"/>
          <a:ext cx="5753100"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878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Segmentation Summary</a:t>
            </a:r>
          </a:p>
        </p:txBody>
      </p:sp>
      <p:graphicFrame>
        <p:nvGraphicFramePr>
          <p:cNvPr id="4" name="Table 3"/>
          <p:cNvGraphicFramePr>
            <a:graphicFrameLocks noGrp="1"/>
          </p:cNvGraphicFramePr>
          <p:nvPr>
            <p:extLst>
              <p:ext uri="{D42A27DB-BD31-4B8C-83A1-F6EECF244321}">
                <p14:modId xmlns:p14="http://schemas.microsoft.com/office/powerpoint/2010/main" val="1751493968"/>
              </p:ext>
            </p:extLst>
          </p:nvPr>
        </p:nvGraphicFramePr>
        <p:xfrm>
          <a:off x="457200" y="990600"/>
          <a:ext cx="7924800" cy="5001529"/>
        </p:xfrm>
        <a:graphic>
          <a:graphicData uri="http://schemas.openxmlformats.org/drawingml/2006/table">
            <a:tbl>
              <a:tblPr firstRow="1" bandRow="1">
                <a:tableStyleId>{5C22544A-7EE6-4342-B048-85BDC9FD1C3A}</a:tableStyleId>
              </a:tblPr>
              <a:tblGrid>
                <a:gridCol w="2168893">
                  <a:extLst>
                    <a:ext uri="{9D8B030D-6E8A-4147-A177-3AD203B41FA5}">
                      <a16:colId xmlns:a16="http://schemas.microsoft.com/office/drawing/2014/main" val="20000"/>
                    </a:ext>
                  </a:extLst>
                </a:gridCol>
                <a:gridCol w="1945907">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545990">
                <a:tc>
                  <a:txBody>
                    <a:bodyPr/>
                    <a:lstStyle/>
                    <a:p>
                      <a:endParaRPr lang="en-US" sz="1100" dirty="0"/>
                    </a:p>
                  </a:txBody>
                  <a:tcPr/>
                </a:tc>
                <a:tc>
                  <a:txBody>
                    <a:bodyPr/>
                    <a:lstStyle/>
                    <a:p>
                      <a:pPr algn="ctr"/>
                      <a:r>
                        <a:rPr lang="en-US" sz="1400" dirty="0" err="1"/>
                        <a:t>Heigls</a:t>
                      </a:r>
                      <a:endParaRPr lang="en-US" sz="1400" dirty="0"/>
                    </a:p>
                  </a:txBody>
                  <a:tcPr anchor="ctr"/>
                </a:tc>
                <a:tc>
                  <a:txBody>
                    <a:bodyPr/>
                    <a:lstStyle/>
                    <a:p>
                      <a:pPr algn="ctr"/>
                      <a:r>
                        <a:rPr lang="en-US" sz="1400" dirty="0"/>
                        <a:t>Hiltons</a:t>
                      </a:r>
                    </a:p>
                  </a:txBody>
                  <a:tcPr anchor="ctr"/>
                </a:tc>
                <a:tc>
                  <a:txBody>
                    <a:bodyPr/>
                    <a:lstStyle/>
                    <a:p>
                      <a:pPr algn="ctr"/>
                      <a:r>
                        <a:rPr lang="en-US" sz="1400" dirty="0"/>
                        <a:t>Kardashians</a:t>
                      </a:r>
                    </a:p>
                  </a:txBody>
                  <a:tcPr anchor="ctr"/>
                </a:tc>
                <a:extLst>
                  <a:ext uri="{0D108BD9-81ED-4DB2-BD59-A6C34878D82A}">
                    <a16:rowId xmlns:a16="http://schemas.microsoft.com/office/drawing/2014/main" val="10000"/>
                  </a:ext>
                </a:extLst>
              </a:tr>
              <a:tr h="433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 customers </a:t>
                      </a:r>
                    </a:p>
                  </a:txBody>
                  <a:tcPr anchor="ctr">
                    <a:solidFill>
                      <a:srgbClr val="002060"/>
                    </a:solidFill>
                  </a:tcPr>
                </a:tc>
                <a:tc>
                  <a:txBody>
                    <a:bodyPr/>
                    <a:lstStyle/>
                    <a:p>
                      <a:pPr algn="ctr"/>
                      <a:r>
                        <a:rPr lang="en-US" sz="1200" dirty="0"/>
                        <a:t>1%</a:t>
                      </a:r>
                    </a:p>
                  </a:txBody>
                  <a:tcPr anchor="ctr">
                    <a:solidFill>
                      <a:schemeClr val="accent2">
                        <a:lumMod val="20000"/>
                        <a:lumOff val="80000"/>
                      </a:schemeClr>
                    </a:solidFill>
                  </a:tcPr>
                </a:tc>
                <a:tc>
                  <a:txBody>
                    <a:bodyPr/>
                    <a:lstStyle/>
                    <a:p>
                      <a:pPr algn="ctr"/>
                      <a:r>
                        <a:rPr lang="en-US" sz="1200" dirty="0"/>
                        <a:t>88%</a:t>
                      </a:r>
                    </a:p>
                  </a:txBody>
                  <a:tcPr anchor="ctr">
                    <a:solidFill>
                      <a:schemeClr val="accent2">
                        <a:lumMod val="20000"/>
                        <a:lumOff val="80000"/>
                      </a:schemeClr>
                    </a:solidFill>
                  </a:tcPr>
                </a:tc>
                <a:tc>
                  <a:txBody>
                    <a:bodyPr/>
                    <a:lstStyle/>
                    <a:p>
                      <a:pPr algn="ctr"/>
                      <a:r>
                        <a:rPr lang="en-US" sz="1200" dirty="0"/>
                        <a:t>12%</a:t>
                      </a:r>
                    </a:p>
                  </a:txBody>
                  <a:tcPr anchor="ctr">
                    <a:solidFill>
                      <a:schemeClr val="accent2">
                        <a:lumMod val="20000"/>
                        <a:lumOff val="80000"/>
                      </a:schemeClr>
                    </a:solidFill>
                  </a:tcPr>
                </a:tc>
                <a:extLst>
                  <a:ext uri="{0D108BD9-81ED-4DB2-BD59-A6C34878D82A}">
                    <a16:rowId xmlns:a16="http://schemas.microsoft.com/office/drawing/2014/main" val="10001"/>
                  </a:ext>
                </a:extLst>
              </a:tr>
              <a:tr h="288310">
                <a:tc>
                  <a:txBody>
                    <a:bodyPr/>
                    <a:lstStyle/>
                    <a:p>
                      <a:r>
                        <a:rPr lang="en-US" sz="1200" dirty="0">
                          <a:solidFill>
                            <a:schemeClr val="bg1"/>
                          </a:solidFill>
                        </a:rPr>
                        <a:t>%</a:t>
                      </a:r>
                      <a:r>
                        <a:rPr lang="en-US" sz="1200" baseline="0" dirty="0">
                          <a:solidFill>
                            <a:schemeClr val="bg1"/>
                          </a:solidFill>
                        </a:rPr>
                        <a:t> Revenue</a:t>
                      </a:r>
                      <a:endParaRPr lang="en-US" sz="1200" dirty="0">
                        <a:solidFill>
                          <a:schemeClr val="bg1"/>
                        </a:solidFill>
                      </a:endParaRPr>
                    </a:p>
                  </a:txBody>
                  <a:tcPr>
                    <a:solidFill>
                      <a:srgbClr val="002060"/>
                    </a:solidFill>
                  </a:tcPr>
                </a:tc>
                <a:tc>
                  <a:txBody>
                    <a:bodyPr/>
                    <a:lstStyle/>
                    <a:p>
                      <a:pPr algn="ctr"/>
                      <a:r>
                        <a:rPr lang="en-US" sz="1200" dirty="0"/>
                        <a:t>46%</a:t>
                      </a:r>
                    </a:p>
                  </a:txBody>
                  <a:tcPr/>
                </a:tc>
                <a:tc>
                  <a:txBody>
                    <a:bodyPr/>
                    <a:lstStyle/>
                    <a:p>
                      <a:pPr algn="ctr"/>
                      <a:r>
                        <a:rPr lang="en-US" sz="1200" dirty="0"/>
                        <a:t>21%</a:t>
                      </a:r>
                    </a:p>
                  </a:txBody>
                  <a:tcPr/>
                </a:tc>
                <a:tc>
                  <a:txBody>
                    <a:bodyPr/>
                    <a:lstStyle/>
                    <a:p>
                      <a:pPr algn="ctr"/>
                      <a:r>
                        <a:rPr lang="en-US" sz="1200" dirty="0"/>
                        <a:t>32%</a:t>
                      </a:r>
                    </a:p>
                  </a:txBody>
                  <a:tcPr/>
                </a:tc>
                <a:extLst>
                  <a:ext uri="{0D108BD9-81ED-4DB2-BD59-A6C34878D82A}">
                    <a16:rowId xmlns:a16="http://schemas.microsoft.com/office/drawing/2014/main" val="10002"/>
                  </a:ext>
                </a:extLst>
              </a:tr>
              <a:tr h="288310">
                <a:tc>
                  <a:txBody>
                    <a:bodyPr/>
                    <a:lstStyle/>
                    <a:p>
                      <a:r>
                        <a:rPr lang="en-US" sz="1200" dirty="0">
                          <a:solidFill>
                            <a:schemeClr val="bg1"/>
                          </a:solidFill>
                        </a:rPr>
                        <a:t>% Units </a:t>
                      </a:r>
                    </a:p>
                  </a:txBody>
                  <a:tcPr>
                    <a:solidFill>
                      <a:srgbClr val="002060"/>
                    </a:solidFill>
                  </a:tcPr>
                </a:tc>
                <a:tc>
                  <a:txBody>
                    <a:bodyPr/>
                    <a:lstStyle/>
                    <a:p>
                      <a:pPr algn="ctr"/>
                      <a:r>
                        <a:rPr lang="en-US" sz="1200" dirty="0"/>
                        <a:t>45%</a:t>
                      </a:r>
                    </a:p>
                  </a:txBody>
                  <a:tcPr/>
                </a:tc>
                <a:tc>
                  <a:txBody>
                    <a:bodyPr/>
                    <a:lstStyle/>
                    <a:p>
                      <a:pPr algn="ctr"/>
                      <a:r>
                        <a:rPr lang="en-US" sz="1200" dirty="0"/>
                        <a:t>14%</a:t>
                      </a:r>
                    </a:p>
                  </a:txBody>
                  <a:tcPr/>
                </a:tc>
                <a:tc>
                  <a:txBody>
                    <a:bodyPr/>
                    <a:lstStyle/>
                    <a:p>
                      <a:pPr marL="0" algn="ctr" defTabSz="914400" rtl="0" eaLnBrk="1" latinLnBrk="0" hangingPunct="1"/>
                      <a:r>
                        <a:rPr lang="en-US" sz="1200" kern="1200" dirty="0">
                          <a:solidFill>
                            <a:schemeClr val="dk1"/>
                          </a:solidFill>
                          <a:latin typeface="+mn-lt"/>
                          <a:ea typeface="+mn-ea"/>
                          <a:cs typeface="+mn-cs"/>
                        </a:rPr>
                        <a:t>41%</a:t>
                      </a:r>
                    </a:p>
                  </a:txBody>
                  <a:tcPr/>
                </a:tc>
                <a:extLst>
                  <a:ext uri="{0D108BD9-81ED-4DB2-BD59-A6C34878D82A}">
                    <a16:rowId xmlns:a16="http://schemas.microsoft.com/office/drawing/2014/main" val="10003"/>
                  </a:ext>
                </a:extLst>
              </a:tr>
              <a:tr h="288310">
                <a:tc>
                  <a:txBody>
                    <a:bodyPr/>
                    <a:lstStyle/>
                    <a:p>
                      <a:r>
                        <a:rPr lang="en-US" sz="1200" dirty="0">
                          <a:solidFill>
                            <a:schemeClr val="bg1"/>
                          </a:solidFill>
                        </a:rPr>
                        <a:t>Average</a:t>
                      </a:r>
                      <a:r>
                        <a:rPr lang="en-US" sz="1200" baseline="0" dirty="0">
                          <a:solidFill>
                            <a:schemeClr val="bg1"/>
                          </a:solidFill>
                        </a:rPr>
                        <a:t> price</a:t>
                      </a:r>
                      <a:r>
                        <a:rPr lang="en-US" sz="1200" dirty="0">
                          <a:solidFill>
                            <a:schemeClr val="bg1"/>
                          </a:solidFill>
                        </a:rPr>
                        <a:t> </a:t>
                      </a:r>
                    </a:p>
                  </a:txBody>
                  <a:tcPr>
                    <a:solidFill>
                      <a:srgbClr val="002060"/>
                    </a:solidFill>
                  </a:tcPr>
                </a:tc>
                <a:tc>
                  <a:txBody>
                    <a:bodyPr/>
                    <a:lstStyle/>
                    <a:p>
                      <a:pPr algn="ctr"/>
                      <a:r>
                        <a:rPr lang="en-US" sz="1200" dirty="0"/>
                        <a:t>$ 10.4</a:t>
                      </a:r>
                    </a:p>
                  </a:txBody>
                  <a:tcPr/>
                </a:tc>
                <a:tc>
                  <a:txBody>
                    <a:bodyPr/>
                    <a:lstStyle/>
                    <a:p>
                      <a:pPr algn="ctr"/>
                      <a:r>
                        <a:rPr lang="en-US" sz="1200" dirty="0"/>
                        <a:t>$ 17.3</a:t>
                      </a:r>
                    </a:p>
                  </a:txBody>
                  <a:tcPr/>
                </a:tc>
                <a:tc>
                  <a:txBody>
                    <a:bodyPr/>
                    <a:lstStyle/>
                    <a:p>
                      <a:pPr algn="ctr"/>
                      <a:r>
                        <a:rPr lang="en-US" sz="1200" dirty="0"/>
                        <a:t>$ 12.8</a:t>
                      </a:r>
                    </a:p>
                  </a:txBody>
                  <a:tcPr/>
                </a:tc>
                <a:extLst>
                  <a:ext uri="{0D108BD9-81ED-4DB2-BD59-A6C34878D82A}">
                    <a16:rowId xmlns:a16="http://schemas.microsoft.com/office/drawing/2014/main" val="10004"/>
                  </a:ext>
                </a:extLst>
              </a:tr>
              <a:tr h="288310">
                <a:tc>
                  <a:txBody>
                    <a:bodyPr/>
                    <a:lstStyle/>
                    <a:p>
                      <a:r>
                        <a:rPr lang="en-US" sz="1200" dirty="0">
                          <a:solidFill>
                            <a:schemeClr val="bg1"/>
                          </a:solidFill>
                        </a:rPr>
                        <a:t>Average</a:t>
                      </a:r>
                      <a:r>
                        <a:rPr lang="en-US" sz="1200" baseline="0" dirty="0">
                          <a:solidFill>
                            <a:schemeClr val="bg1"/>
                          </a:solidFill>
                        </a:rPr>
                        <a:t> patients</a:t>
                      </a:r>
                      <a:endParaRPr lang="en-US" sz="1200" dirty="0">
                        <a:solidFill>
                          <a:schemeClr val="bg1"/>
                        </a:solidFill>
                      </a:endParaRPr>
                    </a:p>
                  </a:txBody>
                  <a:tcPr>
                    <a:solidFill>
                      <a:srgbClr val="002060"/>
                    </a:solidFill>
                  </a:tcPr>
                </a:tc>
                <a:tc>
                  <a:txBody>
                    <a:bodyPr/>
                    <a:lstStyle/>
                    <a:p>
                      <a:pPr algn="ctr"/>
                      <a:r>
                        <a:rPr lang="en-US" sz="1200" dirty="0"/>
                        <a:t>12</a:t>
                      </a:r>
                    </a:p>
                  </a:txBody>
                  <a:tcPr/>
                </a:tc>
                <a:tc>
                  <a:txBody>
                    <a:bodyPr/>
                    <a:lstStyle/>
                    <a:p>
                      <a:pPr algn="ctr"/>
                      <a:r>
                        <a:rPr lang="en-US" sz="1200" dirty="0"/>
                        <a:t>1</a:t>
                      </a:r>
                    </a:p>
                  </a:txBody>
                  <a:tcPr/>
                </a:tc>
                <a:tc>
                  <a:txBody>
                    <a:bodyPr/>
                    <a:lstStyle/>
                    <a:p>
                      <a:pPr algn="ctr"/>
                      <a:r>
                        <a:rPr lang="en-US" sz="1200" dirty="0"/>
                        <a:t>4</a:t>
                      </a:r>
                    </a:p>
                  </a:txBody>
                  <a:tcPr/>
                </a:tc>
                <a:extLst>
                  <a:ext uri="{0D108BD9-81ED-4DB2-BD59-A6C34878D82A}">
                    <a16:rowId xmlns:a16="http://schemas.microsoft.com/office/drawing/2014/main" val="10005"/>
                  </a:ext>
                </a:extLst>
              </a:tr>
              <a:tr h="229781">
                <a:tc>
                  <a:txBody>
                    <a:bodyPr/>
                    <a:lstStyle/>
                    <a:p>
                      <a:r>
                        <a:rPr lang="en-US" sz="1200" dirty="0" err="1">
                          <a:solidFill>
                            <a:schemeClr val="bg1"/>
                          </a:solidFill>
                        </a:rPr>
                        <a:t>Avg</a:t>
                      </a:r>
                      <a:r>
                        <a:rPr lang="en-US" sz="1200" dirty="0">
                          <a:solidFill>
                            <a:schemeClr val="bg1"/>
                          </a:solidFill>
                        </a:rPr>
                        <a:t> Days</a:t>
                      </a:r>
                      <a:r>
                        <a:rPr lang="en-US" sz="1200" baseline="0" dirty="0">
                          <a:solidFill>
                            <a:schemeClr val="bg1"/>
                          </a:solidFill>
                        </a:rPr>
                        <a:t> between visits</a:t>
                      </a:r>
                      <a:r>
                        <a:rPr lang="en-US" sz="1200" dirty="0">
                          <a:solidFill>
                            <a:schemeClr val="bg1"/>
                          </a:solidFill>
                        </a:rPr>
                        <a:t> </a:t>
                      </a:r>
                    </a:p>
                  </a:txBody>
                  <a:tcPr>
                    <a:solidFill>
                      <a:srgbClr val="002060"/>
                    </a:solidFill>
                  </a:tcPr>
                </a:tc>
                <a:tc>
                  <a:txBody>
                    <a:bodyPr/>
                    <a:lstStyle/>
                    <a:p>
                      <a:pPr marL="0" algn="ctr" defTabSz="914400" rtl="0" eaLnBrk="1" latinLnBrk="0" hangingPunct="1"/>
                      <a:r>
                        <a:rPr lang="en-US" sz="1200" kern="1200" dirty="0">
                          <a:solidFill>
                            <a:schemeClr val="dk1"/>
                          </a:solidFill>
                          <a:latin typeface="+mn-lt"/>
                          <a:ea typeface="+mn-ea"/>
                          <a:cs typeface="+mn-cs"/>
                        </a:rPr>
                        <a:t>15</a:t>
                      </a:r>
                    </a:p>
                  </a:txBody>
                  <a:tcPr/>
                </a:tc>
                <a:tc>
                  <a:txBody>
                    <a:bodyPr/>
                    <a:lstStyle/>
                    <a:p>
                      <a:pPr marL="0" algn="ctr" defTabSz="914400" rtl="0" eaLnBrk="1" latinLnBrk="0" hangingPunct="1"/>
                      <a:r>
                        <a:rPr lang="en-US" sz="1200" kern="1200" dirty="0">
                          <a:solidFill>
                            <a:schemeClr val="dk1"/>
                          </a:solidFill>
                          <a:latin typeface="+mn-lt"/>
                          <a:ea typeface="+mn-ea"/>
                          <a:cs typeface="+mn-cs"/>
                        </a:rPr>
                        <a:t>80</a:t>
                      </a:r>
                    </a:p>
                  </a:txBody>
                  <a:tcPr/>
                </a:tc>
                <a:tc>
                  <a:txBody>
                    <a:bodyPr/>
                    <a:lstStyle/>
                    <a:p>
                      <a:pPr marL="0" algn="ctr" defTabSz="914400" rtl="0" eaLnBrk="1" latinLnBrk="0" hangingPunct="1"/>
                      <a:r>
                        <a:rPr lang="en-US" sz="1200" kern="1200" dirty="0">
                          <a:solidFill>
                            <a:schemeClr val="dk1"/>
                          </a:solidFill>
                          <a:latin typeface="+mn-lt"/>
                          <a:ea typeface="+mn-ea"/>
                          <a:cs typeface="+mn-cs"/>
                        </a:rPr>
                        <a:t>26</a:t>
                      </a:r>
                    </a:p>
                  </a:txBody>
                  <a:tcPr/>
                </a:tc>
                <a:extLst>
                  <a:ext uri="{0D108BD9-81ED-4DB2-BD59-A6C34878D82A}">
                    <a16:rowId xmlns:a16="http://schemas.microsoft.com/office/drawing/2014/main" val="10006"/>
                  </a:ext>
                </a:extLst>
              </a:tr>
              <a:tr h="288310">
                <a:tc>
                  <a:txBody>
                    <a:bodyPr/>
                    <a:lstStyle/>
                    <a:p>
                      <a:endParaRPr lang="en-US" sz="1200" dirty="0">
                        <a:solidFill>
                          <a:schemeClr val="bg1"/>
                        </a:solidFill>
                      </a:endParaRPr>
                    </a:p>
                  </a:txBody>
                  <a:tcPr>
                    <a:solidFill>
                      <a:srgbClr val="002060"/>
                    </a:solidFill>
                  </a:tcPr>
                </a:tc>
                <a:tc>
                  <a:txBody>
                    <a:bodyPr/>
                    <a:lstStyle/>
                    <a:p>
                      <a:pPr marL="0" algn="ctr" defTabSz="914400" rtl="0" eaLnBrk="1" latinLnBrk="0" hangingPunct="1"/>
                      <a:endParaRPr lang="en-US" sz="1200" kern="1200" dirty="0">
                        <a:solidFill>
                          <a:schemeClr val="dk1"/>
                        </a:solidFill>
                        <a:latin typeface="+mn-lt"/>
                        <a:ea typeface="+mn-ea"/>
                        <a:cs typeface="+mn-cs"/>
                      </a:endParaRPr>
                    </a:p>
                  </a:txBody>
                  <a:tcPr/>
                </a:tc>
                <a:tc>
                  <a:txBody>
                    <a:bodyPr/>
                    <a:lstStyle/>
                    <a:p>
                      <a:pPr marL="0" algn="ctr" defTabSz="914400" rtl="0" eaLnBrk="1" latinLnBrk="0" hangingPunct="1"/>
                      <a:endParaRPr lang="en-US" sz="1200" kern="1200" dirty="0">
                        <a:solidFill>
                          <a:schemeClr val="dk1"/>
                        </a:solidFill>
                        <a:latin typeface="+mn-lt"/>
                        <a:ea typeface="+mn-ea"/>
                        <a:cs typeface="+mn-cs"/>
                      </a:endParaRPr>
                    </a:p>
                  </a:txBody>
                  <a:tcPr/>
                </a:tc>
                <a:tc>
                  <a:txBody>
                    <a:bodyPr/>
                    <a:lstStyle/>
                    <a:p>
                      <a:pPr marL="0" algn="ctr" defTabSz="914400" rtl="0" eaLnBrk="1" latinLnBrk="0" hangingPunct="1"/>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0007"/>
                  </a:ext>
                </a:extLst>
              </a:tr>
              <a:tr h="288310">
                <a:tc>
                  <a:txBody>
                    <a:bodyPr/>
                    <a:lstStyle/>
                    <a:p>
                      <a:r>
                        <a:rPr lang="en-US" sz="1200" dirty="0">
                          <a:solidFill>
                            <a:schemeClr val="bg1"/>
                          </a:solidFill>
                        </a:rPr>
                        <a:t>Overall Satisfaction</a:t>
                      </a:r>
                    </a:p>
                  </a:txBody>
                  <a:tcPr>
                    <a:solidFill>
                      <a:srgbClr val="002060"/>
                    </a:solidFill>
                  </a:tcPr>
                </a:tc>
                <a:tc>
                  <a:txBody>
                    <a:bodyPr/>
                    <a:lstStyle/>
                    <a:p>
                      <a:pPr marL="0" algn="ctr" defTabSz="914400" rtl="0" eaLnBrk="1" latinLnBrk="0" hangingPunct="1"/>
                      <a:r>
                        <a:rPr lang="en-US" sz="1200" b="1" kern="1200" dirty="0">
                          <a:solidFill>
                            <a:schemeClr val="dk1"/>
                          </a:solidFill>
                          <a:latin typeface="+mn-lt"/>
                          <a:ea typeface="+mn-ea"/>
                          <a:cs typeface="+mn-cs"/>
                        </a:rPr>
                        <a:t>7</a:t>
                      </a:r>
                    </a:p>
                  </a:txBody>
                  <a:tcPr/>
                </a:tc>
                <a:tc>
                  <a:txBody>
                    <a:bodyPr/>
                    <a:lstStyle/>
                    <a:p>
                      <a:pPr marL="0" algn="ctr" defTabSz="914400" rtl="0" eaLnBrk="1" latinLnBrk="0" hangingPunct="1"/>
                      <a:r>
                        <a:rPr lang="en-US" sz="1200" b="1" kern="1200" dirty="0">
                          <a:solidFill>
                            <a:schemeClr val="dk1"/>
                          </a:solidFill>
                          <a:latin typeface="+mn-lt"/>
                          <a:ea typeface="+mn-ea"/>
                          <a:cs typeface="+mn-cs"/>
                        </a:rPr>
                        <a:t>6</a:t>
                      </a:r>
                    </a:p>
                  </a:txBody>
                  <a:tcPr/>
                </a:tc>
                <a:tc>
                  <a:txBody>
                    <a:bodyPr/>
                    <a:lstStyle/>
                    <a:p>
                      <a:pPr marL="0" algn="ctr" defTabSz="914400" rtl="0" eaLnBrk="1" latinLnBrk="0" hangingPunct="1"/>
                      <a:r>
                        <a:rPr lang="en-US" sz="1200" b="1" kern="1200" dirty="0">
                          <a:solidFill>
                            <a:schemeClr val="dk1"/>
                          </a:solidFill>
                          <a:latin typeface="+mn-lt"/>
                          <a:ea typeface="+mn-ea"/>
                          <a:cs typeface="+mn-cs"/>
                        </a:rPr>
                        <a:t>6.7</a:t>
                      </a:r>
                    </a:p>
                  </a:txBody>
                  <a:tcPr/>
                </a:tc>
                <a:extLst>
                  <a:ext uri="{0D108BD9-81ED-4DB2-BD59-A6C34878D82A}">
                    <a16:rowId xmlns:a16="http://schemas.microsoft.com/office/drawing/2014/main" val="10008"/>
                  </a:ext>
                </a:extLst>
              </a:tr>
              <a:tr h="288310">
                <a:tc>
                  <a:txBody>
                    <a:bodyPr/>
                    <a:lstStyle/>
                    <a:p>
                      <a:r>
                        <a:rPr lang="en-US" sz="1200" dirty="0">
                          <a:solidFill>
                            <a:schemeClr val="bg1"/>
                          </a:solidFill>
                        </a:rPr>
                        <a:t>Likely Recommend</a:t>
                      </a:r>
                    </a:p>
                  </a:txBody>
                  <a:tcPr>
                    <a:solidFill>
                      <a:srgbClr val="002060"/>
                    </a:solidFill>
                  </a:tcPr>
                </a:tc>
                <a:tc>
                  <a:txBody>
                    <a:bodyPr/>
                    <a:lstStyle/>
                    <a:p>
                      <a:pPr marL="0" algn="ctr" defTabSz="914400" rtl="0" eaLnBrk="1" latinLnBrk="0" hangingPunct="1"/>
                      <a:r>
                        <a:rPr lang="en-US" sz="1200" b="1" kern="1200" dirty="0">
                          <a:solidFill>
                            <a:schemeClr val="dk1"/>
                          </a:solidFill>
                          <a:latin typeface="+mn-lt"/>
                          <a:ea typeface="+mn-ea"/>
                          <a:cs typeface="+mn-cs"/>
                        </a:rPr>
                        <a:t>9.3</a:t>
                      </a:r>
                    </a:p>
                  </a:txBody>
                  <a:tcPr/>
                </a:tc>
                <a:tc>
                  <a:txBody>
                    <a:bodyPr/>
                    <a:lstStyle/>
                    <a:p>
                      <a:pPr marL="0" algn="ctr" defTabSz="914400" rtl="0" eaLnBrk="1" latinLnBrk="0" hangingPunct="1"/>
                      <a:r>
                        <a:rPr lang="en-US" sz="1200" b="1" kern="1200" dirty="0">
                          <a:solidFill>
                            <a:schemeClr val="dk1"/>
                          </a:solidFill>
                          <a:latin typeface="+mn-lt"/>
                          <a:ea typeface="+mn-ea"/>
                          <a:cs typeface="+mn-cs"/>
                        </a:rPr>
                        <a:t>8.7</a:t>
                      </a:r>
                    </a:p>
                  </a:txBody>
                  <a:tcPr/>
                </a:tc>
                <a:tc>
                  <a:txBody>
                    <a:bodyPr/>
                    <a:lstStyle/>
                    <a:p>
                      <a:pPr marL="0" algn="ctr" defTabSz="914400" rtl="0" eaLnBrk="1" latinLnBrk="0" hangingPunct="1"/>
                      <a:r>
                        <a:rPr lang="en-US" sz="1200" b="1" kern="1200" dirty="0">
                          <a:solidFill>
                            <a:schemeClr val="dk1"/>
                          </a:solidFill>
                          <a:latin typeface="+mn-lt"/>
                          <a:ea typeface="+mn-ea"/>
                          <a:cs typeface="+mn-cs"/>
                        </a:rPr>
                        <a:t>9.1</a:t>
                      </a:r>
                    </a:p>
                  </a:txBody>
                  <a:tcPr/>
                </a:tc>
                <a:extLst>
                  <a:ext uri="{0D108BD9-81ED-4DB2-BD59-A6C34878D82A}">
                    <a16:rowId xmlns:a16="http://schemas.microsoft.com/office/drawing/2014/main" val="10009"/>
                  </a:ext>
                </a:extLst>
              </a:tr>
              <a:tr h="288310">
                <a:tc>
                  <a:txBody>
                    <a:bodyPr/>
                    <a:lstStyle/>
                    <a:p>
                      <a:r>
                        <a:rPr lang="en-US" sz="1200" dirty="0">
                          <a:solidFill>
                            <a:schemeClr val="bg1"/>
                          </a:solidFill>
                        </a:rPr>
                        <a:t>Share Prescription</a:t>
                      </a:r>
                    </a:p>
                  </a:txBody>
                  <a:tcPr>
                    <a:solidFill>
                      <a:srgbClr val="002060"/>
                    </a:solidFill>
                  </a:tcPr>
                </a:tc>
                <a:tc>
                  <a:txBody>
                    <a:bodyPr/>
                    <a:lstStyle/>
                    <a:p>
                      <a:pPr marL="0" algn="ctr" defTabSz="914400" rtl="0" eaLnBrk="1" latinLnBrk="0" hangingPunct="1"/>
                      <a:r>
                        <a:rPr lang="en-US" sz="1200" kern="1200" dirty="0">
                          <a:solidFill>
                            <a:schemeClr val="dk1"/>
                          </a:solidFill>
                          <a:latin typeface="+mn-lt"/>
                          <a:ea typeface="+mn-ea"/>
                          <a:cs typeface="+mn-cs"/>
                        </a:rPr>
                        <a:t>6%</a:t>
                      </a:r>
                    </a:p>
                  </a:txBody>
                  <a:tcPr/>
                </a:tc>
                <a:tc>
                  <a:txBody>
                    <a:bodyPr/>
                    <a:lstStyle/>
                    <a:p>
                      <a:pPr marL="0" algn="ctr" defTabSz="914400" rtl="0" eaLnBrk="1" latinLnBrk="0" hangingPunct="1"/>
                      <a:r>
                        <a:rPr lang="en-US" sz="1200" kern="1200" dirty="0">
                          <a:solidFill>
                            <a:schemeClr val="dk1"/>
                          </a:solidFill>
                          <a:latin typeface="+mn-lt"/>
                          <a:ea typeface="+mn-ea"/>
                          <a:cs typeface="+mn-cs"/>
                        </a:rPr>
                        <a:t>55%</a:t>
                      </a:r>
                    </a:p>
                  </a:txBody>
                  <a:tcPr/>
                </a:tc>
                <a:tc>
                  <a:txBody>
                    <a:bodyPr/>
                    <a:lstStyle/>
                    <a:p>
                      <a:pPr marL="0" algn="ctr" defTabSz="914400" rtl="0" eaLnBrk="1" latinLnBrk="0" hangingPunct="1"/>
                      <a:r>
                        <a:rPr lang="en-US" sz="1200" kern="1200" dirty="0">
                          <a:solidFill>
                            <a:schemeClr val="dk1"/>
                          </a:solidFill>
                          <a:latin typeface="+mn-lt"/>
                          <a:ea typeface="+mn-ea"/>
                          <a:cs typeface="+mn-cs"/>
                        </a:rPr>
                        <a:t>40%</a:t>
                      </a:r>
                    </a:p>
                  </a:txBody>
                  <a:tcPr/>
                </a:tc>
                <a:extLst>
                  <a:ext uri="{0D108BD9-81ED-4DB2-BD59-A6C34878D82A}">
                    <a16:rowId xmlns:a16="http://schemas.microsoft.com/office/drawing/2014/main" val="10010"/>
                  </a:ext>
                </a:extLst>
              </a:tr>
              <a:tr h="288310">
                <a:tc>
                  <a:txBody>
                    <a:bodyPr/>
                    <a:lstStyle/>
                    <a:p>
                      <a:r>
                        <a:rPr lang="en-US" sz="1200" dirty="0">
                          <a:solidFill>
                            <a:schemeClr val="bg1"/>
                          </a:solidFill>
                        </a:rPr>
                        <a:t>Share Laboratory</a:t>
                      </a:r>
                    </a:p>
                  </a:txBody>
                  <a:tcPr>
                    <a:solidFill>
                      <a:srgbClr val="002060"/>
                    </a:solidFill>
                  </a:tcPr>
                </a:tc>
                <a:tc>
                  <a:txBody>
                    <a:bodyPr/>
                    <a:lstStyle/>
                    <a:p>
                      <a:pPr marL="0" algn="ctr" defTabSz="914400" rtl="0" eaLnBrk="1" latinLnBrk="0" hangingPunct="1"/>
                      <a:r>
                        <a:rPr lang="en-US" sz="1200" kern="1200" dirty="0">
                          <a:solidFill>
                            <a:schemeClr val="dk1"/>
                          </a:solidFill>
                          <a:latin typeface="+mn-lt"/>
                          <a:ea typeface="+mn-ea"/>
                          <a:cs typeface="+mn-cs"/>
                        </a:rPr>
                        <a:t>5%</a:t>
                      </a:r>
                    </a:p>
                  </a:txBody>
                  <a:tcPr/>
                </a:tc>
                <a:tc>
                  <a:txBody>
                    <a:bodyPr/>
                    <a:lstStyle/>
                    <a:p>
                      <a:pPr marL="0" algn="ctr" defTabSz="914400" rtl="0" eaLnBrk="1" latinLnBrk="0" hangingPunct="1"/>
                      <a:r>
                        <a:rPr lang="en-US" sz="1200" kern="1200" dirty="0">
                          <a:solidFill>
                            <a:schemeClr val="dk1"/>
                          </a:solidFill>
                          <a:latin typeface="+mn-lt"/>
                          <a:ea typeface="+mn-ea"/>
                          <a:cs typeface="+mn-cs"/>
                        </a:rPr>
                        <a:t>66%</a:t>
                      </a:r>
                    </a:p>
                  </a:txBody>
                  <a:tcPr/>
                </a:tc>
                <a:tc>
                  <a:txBody>
                    <a:bodyPr/>
                    <a:lstStyle/>
                    <a:p>
                      <a:pPr marL="0" algn="ctr" defTabSz="914400" rtl="0" eaLnBrk="1" latinLnBrk="0" hangingPunct="1"/>
                      <a:r>
                        <a:rPr lang="en-US" sz="1200" kern="1200" dirty="0">
                          <a:solidFill>
                            <a:schemeClr val="dk1"/>
                          </a:solidFill>
                          <a:latin typeface="+mn-lt"/>
                          <a:ea typeface="+mn-ea"/>
                          <a:cs typeface="+mn-cs"/>
                        </a:rPr>
                        <a:t>29%</a:t>
                      </a:r>
                    </a:p>
                  </a:txBody>
                  <a:tcPr/>
                </a:tc>
                <a:extLst>
                  <a:ext uri="{0D108BD9-81ED-4DB2-BD59-A6C34878D82A}">
                    <a16:rowId xmlns:a16="http://schemas.microsoft.com/office/drawing/2014/main" val="10011"/>
                  </a:ext>
                </a:extLst>
              </a:tr>
              <a:tr h="288310">
                <a:tc>
                  <a:txBody>
                    <a:bodyPr/>
                    <a:lstStyle/>
                    <a:p>
                      <a:r>
                        <a:rPr lang="en-US" sz="1200" dirty="0">
                          <a:solidFill>
                            <a:schemeClr val="bg1"/>
                          </a:solidFill>
                        </a:rPr>
                        <a:t>Share Surgery</a:t>
                      </a:r>
                    </a:p>
                  </a:txBody>
                  <a:tcPr>
                    <a:solidFill>
                      <a:srgbClr val="002060"/>
                    </a:solidFill>
                  </a:tcPr>
                </a:tc>
                <a:tc>
                  <a:txBody>
                    <a:bodyPr/>
                    <a:lstStyle/>
                    <a:p>
                      <a:pPr marL="0" algn="ctr" defTabSz="914400" rtl="0" eaLnBrk="1" latinLnBrk="0" hangingPunct="1"/>
                      <a:r>
                        <a:rPr lang="en-US" sz="1200" kern="1200" dirty="0">
                          <a:solidFill>
                            <a:schemeClr val="dk1"/>
                          </a:solidFill>
                          <a:latin typeface="+mn-lt"/>
                          <a:ea typeface="+mn-ea"/>
                          <a:cs typeface="+mn-cs"/>
                        </a:rPr>
                        <a:t>7%</a:t>
                      </a:r>
                    </a:p>
                  </a:txBody>
                  <a:tcPr/>
                </a:tc>
                <a:tc>
                  <a:txBody>
                    <a:bodyPr/>
                    <a:lstStyle/>
                    <a:p>
                      <a:pPr marL="0" algn="ctr" defTabSz="914400" rtl="0" eaLnBrk="1" latinLnBrk="0" hangingPunct="1"/>
                      <a:r>
                        <a:rPr lang="en-US" sz="1200" kern="1200" dirty="0">
                          <a:solidFill>
                            <a:schemeClr val="dk1"/>
                          </a:solidFill>
                          <a:latin typeface="+mn-lt"/>
                          <a:ea typeface="+mn-ea"/>
                          <a:cs typeface="+mn-cs"/>
                        </a:rPr>
                        <a:t>60%</a:t>
                      </a:r>
                    </a:p>
                  </a:txBody>
                  <a:tcPr/>
                </a:tc>
                <a:tc>
                  <a:txBody>
                    <a:bodyPr/>
                    <a:lstStyle/>
                    <a:p>
                      <a:pPr marL="0" algn="ctr" defTabSz="914400" rtl="0" eaLnBrk="1" latinLnBrk="0" hangingPunct="1"/>
                      <a:r>
                        <a:rPr lang="en-US" sz="1200" kern="1200" dirty="0">
                          <a:solidFill>
                            <a:schemeClr val="dk1"/>
                          </a:solidFill>
                          <a:latin typeface="+mn-lt"/>
                          <a:ea typeface="+mn-ea"/>
                          <a:cs typeface="+mn-cs"/>
                        </a:rPr>
                        <a:t>33%</a:t>
                      </a:r>
                    </a:p>
                  </a:txBody>
                  <a:tcPr/>
                </a:tc>
                <a:extLst>
                  <a:ext uri="{0D108BD9-81ED-4DB2-BD59-A6C34878D82A}">
                    <a16:rowId xmlns:a16="http://schemas.microsoft.com/office/drawing/2014/main" val="10012"/>
                  </a:ext>
                </a:extLst>
              </a:tr>
              <a:tr h="288310">
                <a:tc>
                  <a:txBody>
                    <a:bodyPr/>
                    <a:lstStyle/>
                    <a:p>
                      <a:r>
                        <a:rPr lang="en-US" sz="1200" dirty="0">
                          <a:solidFill>
                            <a:schemeClr val="bg1"/>
                          </a:solidFill>
                        </a:rPr>
                        <a:t>Share Examinations</a:t>
                      </a:r>
                    </a:p>
                  </a:txBody>
                  <a:tcPr>
                    <a:solidFill>
                      <a:srgbClr val="002060"/>
                    </a:solidFill>
                  </a:tcPr>
                </a:tc>
                <a:tc>
                  <a:txBody>
                    <a:bodyPr/>
                    <a:lstStyle/>
                    <a:p>
                      <a:pPr marL="0" algn="ctr" defTabSz="914400" rtl="0" eaLnBrk="1" latinLnBrk="0" hangingPunct="1"/>
                      <a:r>
                        <a:rPr lang="en-US" sz="1200" kern="1200" dirty="0">
                          <a:solidFill>
                            <a:schemeClr val="dk1"/>
                          </a:solidFill>
                          <a:latin typeface="+mn-lt"/>
                          <a:ea typeface="+mn-ea"/>
                          <a:cs typeface="+mn-cs"/>
                        </a:rPr>
                        <a:t>4%</a:t>
                      </a:r>
                    </a:p>
                  </a:txBody>
                  <a:tcPr/>
                </a:tc>
                <a:tc>
                  <a:txBody>
                    <a:bodyPr/>
                    <a:lstStyle/>
                    <a:p>
                      <a:pPr marL="0" algn="ctr" defTabSz="914400" rtl="0" eaLnBrk="1" latinLnBrk="0" hangingPunct="1"/>
                      <a:r>
                        <a:rPr lang="en-US" sz="1200" kern="1200" dirty="0">
                          <a:solidFill>
                            <a:schemeClr val="dk1"/>
                          </a:solidFill>
                          <a:latin typeface="+mn-lt"/>
                          <a:ea typeface="+mn-ea"/>
                          <a:cs typeface="+mn-cs"/>
                        </a:rPr>
                        <a:t>71%</a:t>
                      </a:r>
                    </a:p>
                  </a:txBody>
                  <a:tcPr/>
                </a:tc>
                <a:tc>
                  <a:txBody>
                    <a:bodyPr/>
                    <a:lstStyle/>
                    <a:p>
                      <a:pPr marL="0" algn="ctr" defTabSz="914400" rtl="0" eaLnBrk="1" latinLnBrk="0" hangingPunct="1"/>
                      <a:r>
                        <a:rPr lang="en-US" sz="1200" kern="1200" dirty="0">
                          <a:solidFill>
                            <a:schemeClr val="dk1"/>
                          </a:solidFill>
                          <a:latin typeface="+mn-lt"/>
                          <a:ea typeface="+mn-ea"/>
                          <a:cs typeface="+mn-cs"/>
                        </a:rPr>
                        <a:t>25%</a:t>
                      </a:r>
                    </a:p>
                  </a:txBody>
                  <a:tcPr/>
                </a:tc>
                <a:extLst>
                  <a:ext uri="{0D108BD9-81ED-4DB2-BD59-A6C34878D82A}">
                    <a16:rowId xmlns:a16="http://schemas.microsoft.com/office/drawing/2014/main" val="10013"/>
                  </a:ext>
                </a:extLst>
              </a:tr>
              <a:tr h="288310">
                <a:tc>
                  <a:txBody>
                    <a:bodyPr/>
                    <a:lstStyle/>
                    <a:p>
                      <a:r>
                        <a:rPr lang="en-US" sz="1200" dirty="0">
                          <a:solidFill>
                            <a:schemeClr val="bg1"/>
                          </a:solidFill>
                        </a:rPr>
                        <a:t>Share Hospitalized</a:t>
                      </a:r>
                    </a:p>
                  </a:txBody>
                  <a:tcPr>
                    <a:solidFill>
                      <a:srgbClr val="002060"/>
                    </a:solidFill>
                  </a:tcPr>
                </a:tc>
                <a:tc>
                  <a:txBody>
                    <a:bodyPr/>
                    <a:lstStyle/>
                    <a:p>
                      <a:pPr marL="0" algn="ctr" defTabSz="914400" rtl="0" eaLnBrk="1" latinLnBrk="0" hangingPunct="1"/>
                      <a:r>
                        <a:rPr lang="en-US" sz="1200" kern="1200" dirty="0">
                          <a:solidFill>
                            <a:schemeClr val="dk1"/>
                          </a:solidFill>
                          <a:latin typeface="+mn-lt"/>
                          <a:ea typeface="+mn-ea"/>
                          <a:cs typeface="+mn-cs"/>
                        </a:rPr>
                        <a:t>12%</a:t>
                      </a:r>
                    </a:p>
                  </a:txBody>
                  <a:tcPr/>
                </a:tc>
                <a:tc>
                  <a:txBody>
                    <a:bodyPr/>
                    <a:lstStyle/>
                    <a:p>
                      <a:pPr marL="0" algn="ctr" defTabSz="914400" rtl="0" eaLnBrk="1" latinLnBrk="0" hangingPunct="1"/>
                      <a:r>
                        <a:rPr lang="en-US" sz="1200" kern="1200" dirty="0">
                          <a:solidFill>
                            <a:schemeClr val="dk1"/>
                          </a:solidFill>
                          <a:latin typeface="+mn-lt"/>
                          <a:ea typeface="+mn-ea"/>
                          <a:cs typeface="+mn-cs"/>
                        </a:rPr>
                        <a:t>44%</a:t>
                      </a:r>
                    </a:p>
                  </a:txBody>
                  <a:tcPr/>
                </a:tc>
                <a:tc>
                  <a:txBody>
                    <a:bodyPr/>
                    <a:lstStyle/>
                    <a:p>
                      <a:pPr marL="0" algn="ctr" defTabSz="914400" rtl="0" eaLnBrk="1" latinLnBrk="0" hangingPunct="1"/>
                      <a:r>
                        <a:rPr lang="en-US" sz="1200" kern="1200" dirty="0">
                          <a:solidFill>
                            <a:schemeClr val="dk1"/>
                          </a:solidFill>
                          <a:latin typeface="+mn-lt"/>
                          <a:ea typeface="+mn-ea"/>
                          <a:cs typeface="+mn-cs"/>
                        </a:rPr>
                        <a:t>44%</a:t>
                      </a:r>
                    </a:p>
                  </a:txBody>
                  <a:tcPr/>
                </a:tc>
                <a:extLst>
                  <a:ext uri="{0D108BD9-81ED-4DB2-BD59-A6C34878D82A}">
                    <a16:rowId xmlns:a16="http://schemas.microsoft.com/office/drawing/2014/main" val="10014"/>
                  </a:ext>
                </a:extLst>
              </a:tr>
              <a:tr h="288310">
                <a:tc>
                  <a:txBody>
                    <a:bodyPr/>
                    <a:lstStyle/>
                    <a:p>
                      <a:r>
                        <a:rPr lang="en-US" sz="1200" dirty="0">
                          <a:solidFill>
                            <a:schemeClr val="bg1"/>
                          </a:solidFill>
                        </a:rPr>
                        <a:t>Share Vaccination</a:t>
                      </a:r>
                    </a:p>
                  </a:txBody>
                  <a:tcPr>
                    <a:solidFill>
                      <a:srgbClr val="002060"/>
                    </a:solidFill>
                  </a:tcPr>
                </a:tc>
                <a:tc>
                  <a:txBody>
                    <a:bodyPr/>
                    <a:lstStyle/>
                    <a:p>
                      <a:pPr marL="0" algn="ctr" defTabSz="914400" rtl="0" eaLnBrk="1" latinLnBrk="0" hangingPunct="1"/>
                      <a:r>
                        <a:rPr lang="en-US" sz="1200" kern="1200" dirty="0">
                          <a:solidFill>
                            <a:schemeClr val="dk1"/>
                          </a:solidFill>
                          <a:latin typeface="+mn-lt"/>
                          <a:ea typeface="+mn-ea"/>
                          <a:cs typeface="+mn-cs"/>
                        </a:rPr>
                        <a:t>3%</a:t>
                      </a:r>
                    </a:p>
                  </a:txBody>
                  <a:tcPr/>
                </a:tc>
                <a:tc>
                  <a:txBody>
                    <a:bodyPr/>
                    <a:lstStyle/>
                    <a:p>
                      <a:pPr marL="0" algn="ctr" defTabSz="914400" rtl="0" eaLnBrk="1" latinLnBrk="0" hangingPunct="1"/>
                      <a:r>
                        <a:rPr lang="en-US" sz="1200" kern="1200" dirty="0">
                          <a:solidFill>
                            <a:schemeClr val="dk1"/>
                          </a:solidFill>
                          <a:latin typeface="+mn-lt"/>
                          <a:ea typeface="+mn-ea"/>
                          <a:cs typeface="+mn-cs"/>
                        </a:rPr>
                        <a:t>77%</a:t>
                      </a:r>
                    </a:p>
                  </a:txBody>
                  <a:tcPr/>
                </a:tc>
                <a:tc>
                  <a:txBody>
                    <a:bodyPr/>
                    <a:lstStyle/>
                    <a:p>
                      <a:pPr marL="0" algn="ctr" defTabSz="914400" rtl="0" eaLnBrk="1" latinLnBrk="0" hangingPunct="1"/>
                      <a:r>
                        <a:rPr lang="en-US" sz="1200" kern="1200" dirty="0">
                          <a:solidFill>
                            <a:schemeClr val="dk1"/>
                          </a:solidFill>
                          <a:latin typeface="+mn-lt"/>
                          <a:ea typeface="+mn-ea"/>
                          <a:cs typeface="+mn-cs"/>
                        </a:rPr>
                        <a:t>20%</a:t>
                      </a:r>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32794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Elasticities – Rules of Thumb</a:t>
            </a:r>
          </a:p>
        </p:txBody>
      </p:sp>
      <p:graphicFrame>
        <p:nvGraphicFramePr>
          <p:cNvPr id="4" name="Group 62"/>
          <p:cNvGraphicFramePr>
            <a:graphicFrameLocks noGrp="1"/>
          </p:cNvGraphicFramePr>
          <p:nvPr>
            <p:extLst>
              <p:ext uri="{D42A27DB-BD31-4B8C-83A1-F6EECF244321}">
                <p14:modId xmlns:p14="http://schemas.microsoft.com/office/powerpoint/2010/main" val="491533961"/>
              </p:ext>
            </p:extLst>
          </p:nvPr>
        </p:nvGraphicFramePr>
        <p:xfrm>
          <a:off x="266700" y="1143000"/>
          <a:ext cx="7277100" cy="3396249"/>
        </p:xfrm>
        <a:graphic>
          <a:graphicData uri="http://schemas.openxmlformats.org/drawingml/2006/table">
            <a:tbl>
              <a:tblPr>
                <a:effectLst>
                  <a:outerShdw blurRad="50800" dist="38100" dir="8100000" algn="tr" rotWithShape="0">
                    <a:prstClr val="black">
                      <a:alpha val="40000"/>
                    </a:prstClr>
                  </a:outerShdw>
                </a:effectLst>
              </a:tblPr>
              <a:tblGrid>
                <a:gridCol w="3638550">
                  <a:extLst>
                    <a:ext uri="{9D8B030D-6E8A-4147-A177-3AD203B41FA5}">
                      <a16:colId xmlns:a16="http://schemas.microsoft.com/office/drawing/2014/main" val="20000"/>
                    </a:ext>
                  </a:extLst>
                </a:gridCol>
                <a:gridCol w="3638550">
                  <a:extLst>
                    <a:ext uri="{9D8B030D-6E8A-4147-A177-3AD203B41FA5}">
                      <a16:colId xmlns:a16="http://schemas.microsoft.com/office/drawing/2014/main" val="20001"/>
                    </a:ext>
                  </a:extLst>
                </a:gridCol>
              </a:tblGrid>
              <a:tr h="736253">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bg2">
                              <a:lumMod val="10000"/>
                            </a:schemeClr>
                          </a:solidFill>
                          <a:effectLst/>
                          <a:latin typeface="Calibri" pitchFamily="34" charset="0"/>
                          <a:cs typeface="Calibri" pitchFamily="34" charset="0"/>
                        </a:rPr>
                        <a:t>Magnitude of Elasticity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chemeClr val="bg1">
                        <a:lumMod val="85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bg2">
                              <a:lumMod val="10000"/>
                            </a:schemeClr>
                          </a:solidFill>
                          <a:effectLst/>
                          <a:latin typeface="Calibri" pitchFamily="34" charset="0"/>
                          <a:cs typeface="Calibri" pitchFamily="34" charset="0"/>
                        </a:rPr>
                        <a:t>Rule of Thumb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chemeClr val="bg1">
                        <a:lumMod val="85000"/>
                      </a:schemeClr>
                    </a:solidFill>
                  </a:tcPr>
                </a:tc>
                <a:extLst>
                  <a:ext uri="{0D108BD9-81ED-4DB2-BD59-A6C34878D82A}">
                    <a16:rowId xmlns:a16="http://schemas.microsoft.com/office/drawing/2014/main" val="10000"/>
                  </a:ext>
                </a:extLst>
              </a:tr>
              <a:tr h="524332">
                <a:tc>
                  <a:txBody>
                    <a:bodyPr/>
                    <a:lstStyle/>
                    <a:p>
                      <a:pPr marL="0" marR="0" lvl="0" indent="0" algn="ctr" defTabSz="914400" rtl="0" eaLnBrk="1" fontAlgn="base" latinLnBrk="0" hangingPunct="1">
                        <a:lnSpc>
                          <a:spcPct val="120000"/>
                        </a:lnSpc>
                        <a:spcBef>
                          <a:spcPct val="75000"/>
                        </a:spcBef>
                        <a:spcAft>
                          <a:spcPct val="0"/>
                        </a:spcAft>
                        <a:buClr>
                          <a:schemeClr val="tx2"/>
                        </a:buClr>
                        <a:buSzTx/>
                        <a:buFontTx/>
                        <a:buNone/>
                        <a:tabLst/>
                      </a:pPr>
                      <a:r>
                        <a:rPr lang="en-US" sz="1800" b="1" kern="1200" dirty="0">
                          <a:solidFill>
                            <a:schemeClr val="bg1"/>
                          </a:solidFill>
                          <a:latin typeface="Calibri" pitchFamily="34" charset="0"/>
                          <a:ea typeface="+mn-ea"/>
                          <a:cs typeface="Calibri" pitchFamily="34" charset="0"/>
                        </a:rPr>
                        <a:t>&lt; -1.71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rgbClr val="666699"/>
                    </a:solidFill>
                  </a:tcPr>
                </a:tc>
                <a:tc>
                  <a:txBody>
                    <a:bodyPr/>
                    <a:lstStyle/>
                    <a:p>
                      <a:pPr marL="0" marR="0" lvl="0" indent="0" algn="ctr" defTabSz="914400" rtl="0" eaLnBrk="1" fontAlgn="base" latinLnBrk="0" hangingPunct="1">
                        <a:lnSpc>
                          <a:spcPct val="130000"/>
                        </a:lnSpc>
                        <a:spcBef>
                          <a:spcPct val="75000"/>
                        </a:spcBef>
                        <a:spcAft>
                          <a:spcPct val="0"/>
                        </a:spcAft>
                        <a:buClrTx/>
                        <a:buSzTx/>
                        <a:buFontTx/>
                        <a:buNone/>
                        <a:tabLst/>
                      </a:pPr>
                      <a:r>
                        <a:rPr lang="en-US" sz="1800" b="1" kern="1200" dirty="0">
                          <a:solidFill>
                            <a:schemeClr val="bg1"/>
                          </a:solidFill>
                          <a:latin typeface="Calibri" pitchFamily="34" charset="0"/>
                          <a:ea typeface="+mn-ea"/>
                          <a:cs typeface="Calibri" pitchFamily="34" charset="0"/>
                        </a:rPr>
                        <a:t>Highly Elastic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rgbClr val="666699"/>
                    </a:solidFill>
                  </a:tcPr>
                </a:tc>
                <a:extLst>
                  <a:ext uri="{0D108BD9-81ED-4DB2-BD59-A6C34878D82A}">
                    <a16:rowId xmlns:a16="http://schemas.microsoft.com/office/drawing/2014/main" val="10001"/>
                  </a:ext>
                </a:extLst>
              </a:tr>
              <a:tr h="523096">
                <a:tc>
                  <a:txBody>
                    <a:bodyPr/>
                    <a:lstStyle/>
                    <a:p>
                      <a:pPr marL="0" marR="0" lvl="0" indent="0" algn="ctr" defTabSz="914400" rtl="0" eaLnBrk="1" fontAlgn="base" latinLnBrk="0" hangingPunct="1">
                        <a:lnSpc>
                          <a:spcPct val="120000"/>
                        </a:lnSpc>
                        <a:spcBef>
                          <a:spcPct val="75000"/>
                        </a:spcBef>
                        <a:spcAft>
                          <a:spcPct val="0"/>
                        </a:spcAft>
                        <a:buClr>
                          <a:schemeClr val="tx2"/>
                        </a:buClr>
                        <a:buSzTx/>
                        <a:buFontTx/>
                        <a:buNone/>
                        <a:tabLst/>
                      </a:pPr>
                      <a:r>
                        <a:rPr kumimoji="0" lang="en-US" sz="1800" b="1" i="0" u="none" strike="noStrike" cap="none" normalizeH="0" baseline="0" dirty="0">
                          <a:ln>
                            <a:noFill/>
                          </a:ln>
                          <a:solidFill>
                            <a:schemeClr val="bg1"/>
                          </a:solidFill>
                          <a:effectLst/>
                          <a:latin typeface="Calibri" pitchFamily="34" charset="0"/>
                          <a:cs typeface="Calibri" pitchFamily="34" charset="0"/>
                        </a:rPr>
                        <a:t>-1.21 to -1.70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rgbClr val="00804B"/>
                    </a:solidFill>
                  </a:tcPr>
                </a:tc>
                <a:tc>
                  <a:txBody>
                    <a:bodyPr/>
                    <a:lstStyle/>
                    <a:p>
                      <a:pPr marL="0" marR="0" lvl="0" indent="0" algn="ctr" defTabSz="914400" rtl="0" eaLnBrk="1" fontAlgn="base" latinLnBrk="0" hangingPunct="1">
                        <a:lnSpc>
                          <a:spcPct val="130000"/>
                        </a:lnSpc>
                        <a:spcBef>
                          <a:spcPct val="75000"/>
                        </a:spcBef>
                        <a:spcAft>
                          <a:spcPct val="0"/>
                        </a:spcAft>
                        <a:buClrTx/>
                        <a:buSzTx/>
                        <a:buFontTx/>
                        <a:buNone/>
                        <a:tabLst/>
                      </a:pPr>
                      <a:r>
                        <a:rPr kumimoji="0" lang="en-US" sz="1800" b="1" i="0" u="none" strike="noStrike" cap="none" normalizeH="0" baseline="0" dirty="0">
                          <a:ln>
                            <a:noFill/>
                          </a:ln>
                          <a:solidFill>
                            <a:schemeClr val="bg1"/>
                          </a:solidFill>
                          <a:effectLst/>
                          <a:latin typeface="Calibri" pitchFamily="34" charset="0"/>
                          <a:cs typeface="Calibri" pitchFamily="34" charset="0"/>
                        </a:rPr>
                        <a:t>Elastic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rgbClr val="00804B"/>
                    </a:solidFill>
                  </a:tcPr>
                </a:tc>
                <a:extLst>
                  <a:ext uri="{0D108BD9-81ED-4DB2-BD59-A6C34878D82A}">
                    <a16:rowId xmlns:a16="http://schemas.microsoft.com/office/drawing/2014/main" val="10002"/>
                  </a:ext>
                </a:extLst>
              </a:tr>
              <a:tr h="539172">
                <a:tc>
                  <a:txBody>
                    <a:bodyPr/>
                    <a:lstStyle/>
                    <a:p>
                      <a:pPr marL="0" marR="0" lvl="0" indent="0" algn="ctr" defTabSz="914400" rtl="0" eaLnBrk="1" fontAlgn="base" latinLnBrk="0" hangingPunct="1">
                        <a:lnSpc>
                          <a:spcPct val="120000"/>
                        </a:lnSpc>
                        <a:spcBef>
                          <a:spcPct val="75000"/>
                        </a:spcBef>
                        <a:spcAft>
                          <a:spcPct val="0"/>
                        </a:spcAft>
                        <a:buClr>
                          <a:schemeClr val="tx2"/>
                        </a:buClr>
                        <a:buSzTx/>
                        <a:buFontTx/>
                        <a:buNone/>
                        <a:tabLst/>
                      </a:pPr>
                      <a:r>
                        <a:rPr kumimoji="0" lang="en-US" sz="1800" b="1" i="0" u="none" strike="noStrike" cap="none" normalizeH="0" baseline="0" dirty="0">
                          <a:ln>
                            <a:noFill/>
                          </a:ln>
                          <a:solidFill>
                            <a:schemeClr val="bg1"/>
                          </a:solidFill>
                          <a:effectLst/>
                          <a:latin typeface="Calibri" pitchFamily="34" charset="0"/>
                          <a:cs typeface="Calibri" pitchFamily="34" charset="0"/>
                        </a:rPr>
                        <a:t>-1.00 to -1.20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rgbClr val="FF9900"/>
                    </a:solidFill>
                  </a:tcPr>
                </a:tc>
                <a:tc>
                  <a:txBody>
                    <a:bodyPr/>
                    <a:lstStyle/>
                    <a:p>
                      <a:pPr marL="0" marR="0" lvl="0" indent="0" algn="ctr" defTabSz="914400" rtl="0" eaLnBrk="1" fontAlgn="base" latinLnBrk="0" hangingPunct="1">
                        <a:lnSpc>
                          <a:spcPct val="130000"/>
                        </a:lnSpc>
                        <a:spcBef>
                          <a:spcPct val="75000"/>
                        </a:spcBef>
                        <a:spcAft>
                          <a:spcPct val="0"/>
                        </a:spcAft>
                        <a:buClrTx/>
                        <a:buSzTx/>
                        <a:buFontTx/>
                        <a:buNone/>
                        <a:tabLst/>
                      </a:pPr>
                      <a:r>
                        <a:rPr kumimoji="0" lang="en-US" sz="1800" b="1" i="0" u="none" strike="noStrike" cap="none" normalizeH="0" baseline="0" dirty="0">
                          <a:ln>
                            <a:noFill/>
                          </a:ln>
                          <a:solidFill>
                            <a:schemeClr val="bg1"/>
                          </a:solidFill>
                          <a:effectLst/>
                          <a:latin typeface="Calibri" pitchFamily="34" charset="0"/>
                          <a:cs typeface="Calibri" pitchFamily="34" charset="0"/>
                        </a:rPr>
                        <a:t>Moderately Elastic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rgbClr val="FF9900"/>
                    </a:solidFill>
                  </a:tcPr>
                </a:tc>
                <a:extLst>
                  <a:ext uri="{0D108BD9-81ED-4DB2-BD59-A6C34878D82A}">
                    <a16:rowId xmlns:a16="http://schemas.microsoft.com/office/drawing/2014/main" val="10003"/>
                  </a:ext>
                </a:extLst>
              </a:tr>
              <a:tr h="536698">
                <a:tc>
                  <a:txBody>
                    <a:bodyPr/>
                    <a:lstStyle/>
                    <a:p>
                      <a:pPr marL="0" marR="0" lvl="0" indent="0" algn="ctr" defTabSz="914400" rtl="0" eaLnBrk="1" fontAlgn="base" latinLnBrk="0" hangingPunct="1">
                        <a:lnSpc>
                          <a:spcPct val="120000"/>
                        </a:lnSpc>
                        <a:spcBef>
                          <a:spcPct val="75000"/>
                        </a:spcBef>
                        <a:spcAft>
                          <a:spcPct val="0"/>
                        </a:spcAft>
                        <a:buClr>
                          <a:schemeClr val="tx2"/>
                        </a:buClr>
                        <a:buSzTx/>
                        <a:buFontTx/>
                        <a:buNone/>
                        <a:tabLst/>
                      </a:pPr>
                      <a:r>
                        <a:rPr kumimoji="0" lang="en-US" sz="1800" b="1" i="0" u="none" strike="noStrike" cap="none" normalizeH="0" baseline="0" dirty="0">
                          <a:ln>
                            <a:noFill/>
                          </a:ln>
                          <a:solidFill>
                            <a:schemeClr val="bg1"/>
                          </a:solidFill>
                          <a:effectLst/>
                          <a:latin typeface="Calibri" pitchFamily="34" charset="0"/>
                          <a:cs typeface="Calibri" pitchFamily="34" charset="0"/>
                        </a:rPr>
                        <a:t>-0.51 to -0.99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rgbClr val="3366FF"/>
                    </a:solidFill>
                  </a:tcPr>
                </a:tc>
                <a:tc>
                  <a:txBody>
                    <a:bodyPr/>
                    <a:lstStyle/>
                    <a:p>
                      <a:pPr marL="0" marR="0" lvl="0" indent="0" algn="ctr" defTabSz="914400" rtl="0" eaLnBrk="1" fontAlgn="base" latinLnBrk="0" hangingPunct="1">
                        <a:lnSpc>
                          <a:spcPct val="130000"/>
                        </a:lnSpc>
                        <a:spcBef>
                          <a:spcPct val="75000"/>
                        </a:spcBef>
                        <a:spcAft>
                          <a:spcPct val="0"/>
                        </a:spcAft>
                        <a:buClrTx/>
                        <a:buSzTx/>
                        <a:buFontTx/>
                        <a:buNone/>
                        <a:tabLst/>
                      </a:pPr>
                      <a:r>
                        <a:rPr kumimoji="0" lang="en-US" sz="1800" b="1" i="0" u="none" strike="noStrike" cap="none" normalizeH="0" baseline="0" dirty="0">
                          <a:ln>
                            <a:noFill/>
                          </a:ln>
                          <a:solidFill>
                            <a:schemeClr val="bg1"/>
                          </a:solidFill>
                          <a:effectLst/>
                          <a:latin typeface="Calibri" pitchFamily="34" charset="0"/>
                          <a:cs typeface="Calibri" pitchFamily="34" charset="0"/>
                        </a:rPr>
                        <a:t>Inelastic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rgbClr val="3366FF"/>
                    </a:solidFill>
                  </a:tcPr>
                </a:tc>
                <a:extLst>
                  <a:ext uri="{0D108BD9-81ED-4DB2-BD59-A6C34878D82A}">
                    <a16:rowId xmlns:a16="http://schemas.microsoft.com/office/drawing/2014/main" val="10004"/>
                  </a:ext>
                </a:extLst>
              </a:tr>
              <a:tr h="536698">
                <a:tc>
                  <a:txBody>
                    <a:bodyPr/>
                    <a:lstStyle/>
                    <a:p>
                      <a:pPr marL="0" marR="0" lvl="0" indent="0" algn="ctr" defTabSz="914400" rtl="0" eaLnBrk="1" fontAlgn="base" latinLnBrk="0" hangingPunct="1">
                        <a:lnSpc>
                          <a:spcPct val="120000"/>
                        </a:lnSpc>
                        <a:spcBef>
                          <a:spcPct val="75000"/>
                        </a:spcBef>
                        <a:spcAft>
                          <a:spcPct val="0"/>
                        </a:spcAft>
                        <a:buClr>
                          <a:schemeClr val="tx2"/>
                        </a:buClr>
                        <a:buSzTx/>
                        <a:buFontTx/>
                        <a:buNone/>
                        <a:tabLst/>
                      </a:pPr>
                      <a:r>
                        <a:rPr kumimoji="0" lang="en-US" sz="1800" b="1" i="0" u="none" strike="noStrike" cap="none" normalizeH="0" baseline="0" dirty="0">
                          <a:ln>
                            <a:noFill/>
                          </a:ln>
                          <a:solidFill>
                            <a:schemeClr val="bg1"/>
                          </a:solidFill>
                          <a:effectLst/>
                          <a:latin typeface="Calibri" pitchFamily="34" charset="0"/>
                          <a:cs typeface="Calibri" pitchFamily="34" charset="0"/>
                        </a:rPr>
                        <a:t>&gt; -0.50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rgbClr val="CC0000"/>
                    </a:solidFill>
                  </a:tcPr>
                </a:tc>
                <a:tc>
                  <a:txBody>
                    <a:bodyPr/>
                    <a:lstStyle/>
                    <a:p>
                      <a:pPr marL="0" marR="0" lvl="0" indent="0" algn="ctr" defTabSz="914400" rtl="0" eaLnBrk="1" fontAlgn="base" latinLnBrk="0" hangingPunct="1">
                        <a:lnSpc>
                          <a:spcPct val="130000"/>
                        </a:lnSpc>
                        <a:spcBef>
                          <a:spcPct val="75000"/>
                        </a:spcBef>
                        <a:spcAft>
                          <a:spcPct val="0"/>
                        </a:spcAft>
                        <a:buClrTx/>
                        <a:buSzTx/>
                        <a:buFontTx/>
                        <a:buNone/>
                        <a:tabLst/>
                      </a:pPr>
                      <a:r>
                        <a:rPr kumimoji="0" lang="en-US" sz="1800" b="1" i="0" u="none" strike="noStrike" cap="none" normalizeH="0" baseline="0" dirty="0">
                          <a:ln>
                            <a:noFill/>
                          </a:ln>
                          <a:solidFill>
                            <a:schemeClr val="bg1"/>
                          </a:solidFill>
                          <a:effectLst/>
                          <a:latin typeface="Calibri" pitchFamily="34" charset="0"/>
                          <a:cs typeface="Calibri" pitchFamily="34" charset="0"/>
                        </a:rPr>
                        <a:t>Highly Inelastic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w="25400" h="25400" prst="angle"/>
                      <a:lightRig rig="flood" dir="t"/>
                    </a:cell3D>
                    <a:solidFill>
                      <a:srgbClr val="CC0000"/>
                    </a:solidFill>
                  </a:tcPr>
                </a:tc>
                <a:extLst>
                  <a:ext uri="{0D108BD9-81ED-4DB2-BD59-A6C34878D82A}">
                    <a16:rowId xmlns:a16="http://schemas.microsoft.com/office/drawing/2014/main" val="10005"/>
                  </a:ext>
                </a:extLst>
              </a:tr>
            </a:tbl>
          </a:graphicData>
        </a:graphic>
      </p:graphicFrame>
      <p:sp>
        <p:nvSpPr>
          <p:cNvPr id="5" name="Up Arrow 4"/>
          <p:cNvSpPr/>
          <p:nvPr/>
        </p:nvSpPr>
        <p:spPr>
          <a:xfrm>
            <a:off x="7696200" y="1175751"/>
            <a:ext cx="1170593" cy="3396249"/>
          </a:xfrm>
          <a:prstGeom prst="upArrow">
            <a:avLst/>
          </a:prstGeom>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Calibri" pitchFamily="34" charset="0"/>
              <a:cs typeface="Calibri" pitchFamily="34" charset="0"/>
            </a:endParaRPr>
          </a:p>
        </p:txBody>
      </p:sp>
      <p:sp>
        <p:nvSpPr>
          <p:cNvPr id="6" name="TextBox 5"/>
          <p:cNvSpPr txBox="1"/>
          <p:nvPr/>
        </p:nvSpPr>
        <p:spPr>
          <a:xfrm rot="16200000">
            <a:off x="6636758" y="2872387"/>
            <a:ext cx="3243848" cy="307777"/>
          </a:xfrm>
          <a:prstGeom prst="rect">
            <a:avLst/>
          </a:prstGeom>
          <a:noFill/>
        </p:spPr>
        <p:txBody>
          <a:bodyPr wrap="square" rtlCol="0">
            <a:spAutoFit/>
          </a:bodyPr>
          <a:lstStyle/>
          <a:p>
            <a:pPr algn="ctr"/>
            <a:r>
              <a:rPr lang="en-US" sz="1400" b="1" dirty="0">
                <a:solidFill>
                  <a:schemeClr val="bg2">
                    <a:lumMod val="10000"/>
                  </a:schemeClr>
                </a:solidFill>
                <a:latin typeface="Calibri" pitchFamily="34" charset="0"/>
                <a:cs typeface="Calibri" pitchFamily="34" charset="0"/>
              </a:rPr>
              <a:t>Sensitivity to Change in Price </a:t>
            </a:r>
          </a:p>
        </p:txBody>
      </p:sp>
      <p:sp>
        <p:nvSpPr>
          <p:cNvPr id="7" name="Rounded Rectangle 6"/>
          <p:cNvSpPr/>
          <p:nvPr/>
        </p:nvSpPr>
        <p:spPr>
          <a:xfrm>
            <a:off x="325435" y="5029200"/>
            <a:ext cx="7294565" cy="781048"/>
          </a:xfrm>
          <a:prstGeom prst="roundRect">
            <a:avLst/>
          </a:prstGeom>
          <a:solidFill>
            <a:schemeClr val="bg1">
              <a:lumMod val="7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itchFamily="34" charset="0"/>
              <a:cs typeface="Calibri" pitchFamily="34" charset="0"/>
            </a:endParaRPr>
          </a:p>
        </p:txBody>
      </p:sp>
      <p:sp>
        <p:nvSpPr>
          <p:cNvPr id="8" name="TextBox 7"/>
          <p:cNvSpPr txBox="1">
            <a:spLocks noChangeArrowheads="1"/>
          </p:cNvSpPr>
          <p:nvPr/>
        </p:nvSpPr>
        <p:spPr bwMode="auto">
          <a:xfrm>
            <a:off x="476250" y="5105400"/>
            <a:ext cx="6915150" cy="584775"/>
          </a:xfrm>
          <a:prstGeom prst="rect">
            <a:avLst/>
          </a:prstGeom>
          <a:noFill/>
          <a:ln w="9525">
            <a:noFill/>
            <a:miter lim="800000"/>
            <a:headEnd/>
            <a:tailEnd/>
          </a:ln>
        </p:spPr>
        <p:txBody>
          <a:bodyPr>
            <a:spAutoFit/>
          </a:bodyPr>
          <a:lstStyle/>
          <a:p>
            <a:pPr algn="ctr"/>
            <a:r>
              <a:rPr lang="en-US" sz="1600" dirty="0">
                <a:solidFill>
                  <a:schemeClr val="bg2">
                    <a:lumMod val="10000"/>
                  </a:schemeClr>
                </a:solidFill>
                <a:latin typeface="Calibri" pitchFamily="34" charset="0"/>
                <a:cs typeface="Calibri" pitchFamily="34" charset="0"/>
              </a:rPr>
              <a:t>Price Elasticity Quantifies The Impact Of Price Change, And Can Be Leveraged To Manage Pricing and Profit Risk Associated with Price Changes</a:t>
            </a:r>
          </a:p>
        </p:txBody>
      </p:sp>
    </p:spTree>
    <p:extLst>
      <p:ext uri="{BB962C8B-B14F-4D97-AF65-F5344CB8AC3E}">
        <p14:creationId xmlns:p14="http://schemas.microsoft.com/office/powerpoint/2010/main" val="149597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ine 46"/>
          <p:cNvSpPr>
            <a:spLocks noChangeShapeType="1"/>
          </p:cNvSpPr>
          <p:nvPr/>
        </p:nvSpPr>
        <p:spPr bwMode="auto">
          <a:xfrm>
            <a:off x="5562600" y="2286000"/>
            <a:ext cx="0" cy="914400"/>
          </a:xfrm>
          <a:prstGeom prst="line">
            <a:avLst/>
          </a:prstGeom>
          <a:noFill/>
          <a:ln w="9525">
            <a:solidFill>
              <a:schemeClr val="bg2">
                <a:lumMod val="10000"/>
              </a:schemeClr>
            </a:solidFill>
            <a:round/>
            <a:headEnd/>
            <a:tailEnd type="triangle" w="med" len="med"/>
          </a:ln>
        </p:spPr>
        <p:txBody>
          <a:bodyPr anchor="ctr">
            <a:spAutoFit/>
          </a:bodyPr>
          <a:lstStyle/>
          <a:p>
            <a:endParaRPr lang="en-US" dirty="0"/>
          </a:p>
        </p:txBody>
      </p:sp>
      <p:sp>
        <p:nvSpPr>
          <p:cNvPr id="2" name="Title 1"/>
          <p:cNvSpPr>
            <a:spLocks noGrp="1"/>
          </p:cNvSpPr>
          <p:nvPr>
            <p:ph type="title"/>
          </p:nvPr>
        </p:nvSpPr>
        <p:spPr>
          <a:xfrm>
            <a:off x="457200" y="76200"/>
            <a:ext cx="8218488" cy="631818"/>
          </a:xfrm>
        </p:spPr>
        <p:txBody>
          <a:bodyPr/>
          <a:lstStyle/>
          <a:p>
            <a:r>
              <a:rPr lang="en-US" dirty="0"/>
              <a:t>Price Sensitivity: Putting Price Response Into Perspective</a:t>
            </a:r>
          </a:p>
        </p:txBody>
      </p:sp>
      <p:grpSp>
        <p:nvGrpSpPr>
          <p:cNvPr id="4" name="Group 4"/>
          <p:cNvGrpSpPr>
            <a:grpSpLocks/>
          </p:cNvGrpSpPr>
          <p:nvPr/>
        </p:nvGrpSpPr>
        <p:grpSpPr bwMode="auto">
          <a:xfrm>
            <a:off x="330200" y="2898775"/>
            <a:ext cx="8432800" cy="1219200"/>
            <a:chOff x="224" y="1104"/>
            <a:chExt cx="5312" cy="768"/>
          </a:xfrm>
        </p:grpSpPr>
        <p:grpSp>
          <p:nvGrpSpPr>
            <p:cNvPr id="5" name="Group 5"/>
            <p:cNvGrpSpPr>
              <a:grpSpLocks/>
            </p:cNvGrpSpPr>
            <p:nvPr/>
          </p:nvGrpSpPr>
          <p:grpSpPr bwMode="auto">
            <a:xfrm>
              <a:off x="224" y="1104"/>
              <a:ext cx="5312" cy="768"/>
              <a:chOff x="296" y="2208"/>
              <a:chExt cx="5312" cy="768"/>
            </a:xfrm>
          </p:grpSpPr>
          <p:sp>
            <p:nvSpPr>
              <p:cNvPr id="10" name="AutoShape 6"/>
              <p:cNvSpPr>
                <a:spLocks noChangeArrowheads="1"/>
              </p:cNvSpPr>
              <p:nvPr/>
            </p:nvSpPr>
            <p:spPr bwMode="auto">
              <a:xfrm rot="10800000">
                <a:off x="296" y="2208"/>
                <a:ext cx="1288" cy="768"/>
              </a:xfrm>
              <a:prstGeom prst="rightArrow">
                <a:avLst>
                  <a:gd name="adj1" fmla="val 50000"/>
                  <a:gd name="adj2" fmla="val 41927"/>
                </a:avLst>
              </a:prstGeom>
              <a:solidFill>
                <a:srgbClr val="666699"/>
              </a:solidFill>
              <a:ln w="28575">
                <a:solidFill>
                  <a:schemeClr val="bg1"/>
                </a:solidFill>
                <a:miter lim="800000"/>
                <a:headEnd/>
                <a:tailEnd/>
              </a:ln>
              <a:effectLst>
                <a:outerShdw dist="35921" dir="2700000" algn="ctr" rotWithShape="0">
                  <a:schemeClr val="bg2"/>
                </a:outerShdw>
              </a:effectLst>
            </p:spPr>
            <p:txBody>
              <a:bodyPr rot="10800000" wrap="none" anchor="ctr"/>
              <a:lstStyle/>
              <a:p>
                <a:pPr algn="ctr">
                  <a:defRPr/>
                </a:pPr>
                <a:r>
                  <a:rPr lang="en-US" sz="1400" b="1" dirty="0">
                    <a:solidFill>
                      <a:schemeClr val="bg2">
                        <a:lumMod val="10000"/>
                      </a:schemeClr>
                    </a:solidFill>
                    <a:latin typeface="Calibri" pitchFamily="34" charset="0"/>
                    <a:cs typeface="Calibri" pitchFamily="34" charset="0"/>
                  </a:rPr>
                  <a:t>Highly Elastic</a:t>
                </a:r>
              </a:p>
            </p:txBody>
          </p:sp>
          <p:sp>
            <p:nvSpPr>
              <p:cNvPr id="11" name="Rectangle 7"/>
              <p:cNvSpPr>
                <a:spLocks noChangeArrowheads="1"/>
              </p:cNvSpPr>
              <p:nvPr/>
            </p:nvSpPr>
            <p:spPr bwMode="auto">
              <a:xfrm>
                <a:off x="1576" y="2400"/>
                <a:ext cx="984" cy="384"/>
              </a:xfrm>
              <a:prstGeom prst="rect">
                <a:avLst/>
              </a:prstGeom>
              <a:solidFill>
                <a:srgbClr val="00804B"/>
              </a:solidFill>
              <a:ln w="28575">
                <a:solidFill>
                  <a:schemeClr val="bg1"/>
                </a:solidFill>
                <a:miter lim="800000"/>
                <a:headEnd/>
                <a:tailEnd/>
              </a:ln>
              <a:effectLst>
                <a:outerShdw dist="35921" dir="2700000" algn="ctr" rotWithShape="0">
                  <a:schemeClr val="bg2"/>
                </a:outerShdw>
              </a:effectLst>
            </p:spPr>
            <p:txBody>
              <a:bodyPr wrap="none" anchor="ctr"/>
              <a:lstStyle/>
              <a:p>
                <a:pPr algn="ctr">
                  <a:defRPr/>
                </a:pPr>
                <a:r>
                  <a:rPr lang="en-US" sz="1400" b="1" dirty="0">
                    <a:solidFill>
                      <a:schemeClr val="bg2">
                        <a:lumMod val="10000"/>
                      </a:schemeClr>
                    </a:solidFill>
                    <a:latin typeface="Calibri" pitchFamily="34" charset="0"/>
                    <a:cs typeface="Calibri" pitchFamily="34" charset="0"/>
                  </a:rPr>
                  <a:t>Elastic</a:t>
                </a:r>
              </a:p>
            </p:txBody>
          </p:sp>
          <p:sp>
            <p:nvSpPr>
              <p:cNvPr id="12" name="Rectangle 8"/>
              <p:cNvSpPr>
                <a:spLocks noChangeArrowheads="1"/>
              </p:cNvSpPr>
              <p:nvPr/>
            </p:nvSpPr>
            <p:spPr bwMode="auto">
              <a:xfrm>
                <a:off x="2560" y="2400"/>
                <a:ext cx="776" cy="384"/>
              </a:xfrm>
              <a:prstGeom prst="rect">
                <a:avLst/>
              </a:prstGeom>
              <a:solidFill>
                <a:srgbClr val="FF9900"/>
              </a:solidFill>
              <a:ln w="28575">
                <a:solidFill>
                  <a:schemeClr val="bg1"/>
                </a:solidFill>
                <a:miter lim="800000"/>
                <a:headEnd/>
                <a:tailEnd/>
              </a:ln>
              <a:effectLst>
                <a:outerShdw dist="35921" dir="2700000" algn="ctr" rotWithShape="0">
                  <a:schemeClr val="bg2"/>
                </a:outerShdw>
              </a:effectLst>
            </p:spPr>
            <p:txBody>
              <a:bodyPr anchor="ctr"/>
              <a:lstStyle/>
              <a:p>
                <a:pPr algn="ctr">
                  <a:defRPr/>
                </a:pPr>
                <a:r>
                  <a:rPr lang="en-US" sz="1400" b="1" dirty="0">
                    <a:solidFill>
                      <a:schemeClr val="bg2">
                        <a:lumMod val="10000"/>
                      </a:schemeClr>
                    </a:solidFill>
                    <a:latin typeface="Calibri" pitchFamily="34" charset="0"/>
                    <a:cs typeface="Calibri" pitchFamily="34" charset="0"/>
                  </a:rPr>
                  <a:t>Moderately Elastic</a:t>
                </a:r>
              </a:p>
            </p:txBody>
          </p:sp>
          <p:sp>
            <p:nvSpPr>
              <p:cNvPr id="13" name="Rectangle 9"/>
              <p:cNvSpPr>
                <a:spLocks noChangeArrowheads="1"/>
              </p:cNvSpPr>
              <p:nvPr/>
            </p:nvSpPr>
            <p:spPr bwMode="auto">
              <a:xfrm>
                <a:off x="3336" y="2400"/>
                <a:ext cx="984" cy="384"/>
              </a:xfrm>
              <a:prstGeom prst="rect">
                <a:avLst/>
              </a:prstGeom>
              <a:solidFill>
                <a:srgbClr val="3366FF"/>
              </a:solidFill>
              <a:ln w="28575">
                <a:solidFill>
                  <a:schemeClr val="bg1"/>
                </a:solidFill>
                <a:miter lim="800000"/>
                <a:headEnd/>
                <a:tailEnd/>
              </a:ln>
              <a:effectLst>
                <a:outerShdw dist="35921" dir="2700000" algn="ctr" rotWithShape="0">
                  <a:schemeClr val="bg2"/>
                </a:outerShdw>
              </a:effectLst>
            </p:spPr>
            <p:txBody>
              <a:bodyPr anchor="ctr"/>
              <a:lstStyle/>
              <a:p>
                <a:pPr algn="ctr">
                  <a:defRPr/>
                </a:pPr>
                <a:r>
                  <a:rPr lang="en-US" sz="1400" b="1" dirty="0">
                    <a:solidFill>
                      <a:schemeClr val="bg2">
                        <a:lumMod val="10000"/>
                      </a:schemeClr>
                    </a:solidFill>
                    <a:latin typeface="Calibri" pitchFamily="34" charset="0"/>
                    <a:cs typeface="Calibri" pitchFamily="34" charset="0"/>
                  </a:rPr>
                  <a:t>Inelastic</a:t>
                </a:r>
              </a:p>
            </p:txBody>
          </p:sp>
          <p:sp>
            <p:nvSpPr>
              <p:cNvPr id="14" name="AutoShape 10"/>
              <p:cNvSpPr>
                <a:spLocks noChangeArrowheads="1"/>
              </p:cNvSpPr>
              <p:nvPr/>
            </p:nvSpPr>
            <p:spPr bwMode="auto">
              <a:xfrm>
                <a:off x="4320" y="2208"/>
                <a:ext cx="1288" cy="768"/>
              </a:xfrm>
              <a:prstGeom prst="rightArrow">
                <a:avLst>
                  <a:gd name="adj1" fmla="val 50000"/>
                  <a:gd name="adj2" fmla="val 41927"/>
                </a:avLst>
              </a:prstGeom>
              <a:solidFill>
                <a:srgbClr val="CC0000"/>
              </a:solidFill>
              <a:ln w="28575">
                <a:solidFill>
                  <a:schemeClr val="bg1"/>
                </a:solidFill>
                <a:miter lim="800000"/>
                <a:headEnd/>
                <a:tailEnd/>
              </a:ln>
              <a:effectLst>
                <a:outerShdw dist="35921" dir="2700000" algn="ctr" rotWithShape="0">
                  <a:schemeClr val="bg2"/>
                </a:outerShdw>
              </a:effectLst>
            </p:spPr>
            <p:txBody>
              <a:bodyPr anchor="ctr"/>
              <a:lstStyle/>
              <a:p>
                <a:pPr algn="ctr">
                  <a:defRPr/>
                </a:pPr>
                <a:r>
                  <a:rPr lang="en-US" sz="1400" b="1" dirty="0">
                    <a:solidFill>
                      <a:schemeClr val="bg2">
                        <a:lumMod val="10000"/>
                      </a:schemeClr>
                    </a:solidFill>
                    <a:latin typeface="Calibri" pitchFamily="34" charset="0"/>
                    <a:cs typeface="Calibri" pitchFamily="34" charset="0"/>
                  </a:rPr>
                  <a:t>Highly Inelastic</a:t>
                </a:r>
              </a:p>
            </p:txBody>
          </p:sp>
        </p:grpSp>
        <p:sp>
          <p:nvSpPr>
            <p:cNvPr id="6" name="Text Box 11"/>
            <p:cNvSpPr txBox="1">
              <a:spLocks noChangeArrowheads="1"/>
            </p:cNvSpPr>
            <p:nvPr/>
          </p:nvSpPr>
          <p:spPr bwMode="auto">
            <a:xfrm>
              <a:off x="1248" y="1104"/>
              <a:ext cx="504" cy="194"/>
            </a:xfrm>
            <a:prstGeom prst="rect">
              <a:avLst/>
            </a:prstGeom>
            <a:noFill/>
            <a:ln w="9525">
              <a:noFill/>
              <a:miter lim="800000"/>
              <a:headEnd/>
              <a:tailEnd/>
            </a:ln>
          </p:spPr>
          <p:txBody>
            <a:bodyPr>
              <a:spAutoFit/>
            </a:bodyPr>
            <a:lstStyle/>
            <a:p>
              <a:pPr algn="ctr">
                <a:spcBef>
                  <a:spcPct val="50000"/>
                </a:spcBef>
              </a:pPr>
              <a:r>
                <a:rPr lang="en-US" sz="1400" b="1" dirty="0">
                  <a:solidFill>
                    <a:schemeClr val="bg2">
                      <a:lumMod val="10000"/>
                    </a:schemeClr>
                  </a:solidFill>
                  <a:latin typeface="Calibri" pitchFamily="34" charset="0"/>
                  <a:cs typeface="Calibri" pitchFamily="34" charset="0"/>
                </a:rPr>
                <a:t>-1.7</a:t>
              </a:r>
            </a:p>
          </p:txBody>
        </p:sp>
        <p:sp>
          <p:nvSpPr>
            <p:cNvPr id="7" name="Text Box 12"/>
            <p:cNvSpPr txBox="1">
              <a:spLocks noChangeArrowheads="1"/>
            </p:cNvSpPr>
            <p:nvPr/>
          </p:nvSpPr>
          <p:spPr bwMode="auto">
            <a:xfrm>
              <a:off x="2232" y="1104"/>
              <a:ext cx="504" cy="194"/>
            </a:xfrm>
            <a:prstGeom prst="rect">
              <a:avLst/>
            </a:prstGeom>
            <a:noFill/>
            <a:ln w="9525">
              <a:noFill/>
              <a:miter lim="800000"/>
              <a:headEnd/>
              <a:tailEnd/>
            </a:ln>
          </p:spPr>
          <p:txBody>
            <a:bodyPr>
              <a:spAutoFit/>
            </a:bodyPr>
            <a:lstStyle/>
            <a:p>
              <a:pPr algn="ctr">
                <a:spcBef>
                  <a:spcPct val="50000"/>
                </a:spcBef>
              </a:pPr>
              <a:r>
                <a:rPr lang="en-US" sz="1400" b="1" dirty="0">
                  <a:solidFill>
                    <a:schemeClr val="bg2">
                      <a:lumMod val="10000"/>
                    </a:schemeClr>
                  </a:solidFill>
                  <a:latin typeface="Calibri" pitchFamily="34" charset="0"/>
                  <a:cs typeface="Calibri" pitchFamily="34" charset="0"/>
                </a:rPr>
                <a:t>-1.2</a:t>
              </a:r>
            </a:p>
          </p:txBody>
        </p:sp>
        <p:sp>
          <p:nvSpPr>
            <p:cNvPr id="8" name="Text Box 13"/>
            <p:cNvSpPr txBox="1">
              <a:spLocks noChangeArrowheads="1"/>
            </p:cNvSpPr>
            <p:nvPr/>
          </p:nvSpPr>
          <p:spPr bwMode="auto">
            <a:xfrm>
              <a:off x="3008" y="1104"/>
              <a:ext cx="504" cy="194"/>
            </a:xfrm>
            <a:prstGeom prst="rect">
              <a:avLst/>
            </a:prstGeom>
            <a:noFill/>
            <a:ln w="9525">
              <a:noFill/>
              <a:miter lim="800000"/>
              <a:headEnd/>
              <a:tailEnd/>
            </a:ln>
          </p:spPr>
          <p:txBody>
            <a:bodyPr>
              <a:spAutoFit/>
            </a:bodyPr>
            <a:lstStyle/>
            <a:p>
              <a:pPr algn="ctr">
                <a:spcBef>
                  <a:spcPct val="50000"/>
                </a:spcBef>
              </a:pPr>
              <a:r>
                <a:rPr lang="en-US" sz="1400" b="1" dirty="0">
                  <a:solidFill>
                    <a:schemeClr val="bg2">
                      <a:lumMod val="10000"/>
                    </a:schemeClr>
                  </a:solidFill>
                  <a:latin typeface="Calibri" pitchFamily="34" charset="0"/>
                  <a:cs typeface="Calibri" pitchFamily="34" charset="0"/>
                </a:rPr>
                <a:t>-1.0</a:t>
              </a:r>
            </a:p>
          </p:txBody>
        </p:sp>
        <p:sp>
          <p:nvSpPr>
            <p:cNvPr id="9" name="Text Box 14"/>
            <p:cNvSpPr txBox="1">
              <a:spLocks noChangeArrowheads="1"/>
            </p:cNvSpPr>
            <p:nvPr/>
          </p:nvSpPr>
          <p:spPr bwMode="auto">
            <a:xfrm>
              <a:off x="3992" y="1104"/>
              <a:ext cx="504" cy="194"/>
            </a:xfrm>
            <a:prstGeom prst="rect">
              <a:avLst/>
            </a:prstGeom>
            <a:noFill/>
            <a:ln w="9525">
              <a:noFill/>
              <a:miter lim="800000"/>
              <a:headEnd/>
              <a:tailEnd/>
            </a:ln>
          </p:spPr>
          <p:txBody>
            <a:bodyPr>
              <a:spAutoFit/>
            </a:bodyPr>
            <a:lstStyle/>
            <a:p>
              <a:pPr algn="ctr">
                <a:spcBef>
                  <a:spcPct val="50000"/>
                </a:spcBef>
              </a:pPr>
              <a:r>
                <a:rPr lang="en-US" sz="1400" b="1" dirty="0">
                  <a:solidFill>
                    <a:schemeClr val="bg2">
                      <a:lumMod val="10000"/>
                    </a:schemeClr>
                  </a:solidFill>
                  <a:latin typeface="Calibri" pitchFamily="34" charset="0"/>
                  <a:cs typeface="Calibri" pitchFamily="34" charset="0"/>
                </a:rPr>
                <a:t>-0.5</a:t>
              </a:r>
            </a:p>
          </p:txBody>
        </p:sp>
      </p:grpSp>
      <p:sp>
        <p:nvSpPr>
          <p:cNvPr id="15" name="Text Box 10"/>
          <p:cNvSpPr txBox="1">
            <a:spLocks noChangeArrowheads="1"/>
          </p:cNvSpPr>
          <p:nvPr/>
        </p:nvSpPr>
        <p:spPr bwMode="gray">
          <a:xfrm rot="5400000">
            <a:off x="7566622" y="3351407"/>
            <a:ext cx="2621359" cy="369332"/>
          </a:xfrm>
          <a:prstGeom prst="rect">
            <a:avLst/>
          </a:prstGeom>
          <a:noFill/>
          <a:ln w="9525">
            <a:noFill/>
            <a:miter lim="800000"/>
            <a:headEnd/>
            <a:tailEnd/>
          </a:ln>
        </p:spPr>
        <p:txBody>
          <a:bodyPr wrap="none">
            <a:spAutoFit/>
          </a:bodyPr>
          <a:lstStyle/>
          <a:p>
            <a:r>
              <a:rPr lang="en-US" dirty="0">
                <a:solidFill>
                  <a:schemeClr val="bg2">
                    <a:lumMod val="10000"/>
                  </a:schemeClr>
                </a:solidFill>
                <a:latin typeface="Calibri" pitchFamily="34" charset="0"/>
                <a:cs typeface="Calibri" pitchFamily="34" charset="0"/>
              </a:rPr>
              <a:t>Price Inelastic/Insensitive</a:t>
            </a:r>
          </a:p>
        </p:txBody>
      </p:sp>
      <p:sp>
        <p:nvSpPr>
          <p:cNvPr id="16" name="Text Box 9"/>
          <p:cNvSpPr txBox="1">
            <a:spLocks noChangeArrowheads="1"/>
          </p:cNvSpPr>
          <p:nvPr/>
        </p:nvSpPr>
        <p:spPr bwMode="gray">
          <a:xfrm rot="-5400000">
            <a:off x="-939873" y="3311082"/>
            <a:ext cx="2267095" cy="369332"/>
          </a:xfrm>
          <a:prstGeom prst="rect">
            <a:avLst/>
          </a:prstGeom>
          <a:noFill/>
          <a:ln w="9525">
            <a:noFill/>
            <a:miter lim="800000"/>
            <a:headEnd/>
            <a:tailEnd/>
          </a:ln>
        </p:spPr>
        <p:txBody>
          <a:bodyPr wrap="none">
            <a:spAutoFit/>
          </a:bodyPr>
          <a:lstStyle/>
          <a:p>
            <a:r>
              <a:rPr lang="en-US" dirty="0">
                <a:solidFill>
                  <a:schemeClr val="bg2">
                    <a:lumMod val="10000"/>
                  </a:schemeClr>
                </a:solidFill>
                <a:latin typeface="Calibri" pitchFamily="34" charset="0"/>
                <a:cs typeface="Calibri" pitchFamily="34" charset="0"/>
              </a:rPr>
              <a:t>Price Elastic/Sensitive</a:t>
            </a:r>
          </a:p>
        </p:txBody>
      </p:sp>
      <p:sp>
        <p:nvSpPr>
          <p:cNvPr id="17" name="Line 37"/>
          <p:cNvSpPr>
            <a:spLocks noChangeShapeType="1"/>
          </p:cNvSpPr>
          <p:nvPr/>
        </p:nvSpPr>
        <p:spPr bwMode="auto">
          <a:xfrm flipV="1">
            <a:off x="1143000" y="3810000"/>
            <a:ext cx="0" cy="533400"/>
          </a:xfrm>
          <a:prstGeom prst="line">
            <a:avLst/>
          </a:prstGeom>
          <a:noFill/>
          <a:ln w="9525">
            <a:solidFill>
              <a:schemeClr val="bg2">
                <a:lumMod val="10000"/>
              </a:schemeClr>
            </a:solidFill>
            <a:round/>
            <a:headEnd/>
            <a:tailEnd type="triangle" w="med" len="med"/>
          </a:ln>
        </p:spPr>
        <p:txBody>
          <a:bodyPr anchor="ctr">
            <a:spAutoFit/>
          </a:bodyPr>
          <a:lstStyle/>
          <a:p>
            <a:endParaRPr lang="en-US" sz="2000" dirty="0"/>
          </a:p>
        </p:txBody>
      </p:sp>
      <p:sp>
        <p:nvSpPr>
          <p:cNvPr id="19" name="Text Box 34"/>
          <p:cNvSpPr txBox="1">
            <a:spLocks noChangeArrowheads="1"/>
          </p:cNvSpPr>
          <p:nvPr/>
        </p:nvSpPr>
        <p:spPr bwMode="gray">
          <a:xfrm>
            <a:off x="762000" y="4429125"/>
            <a:ext cx="762000" cy="646331"/>
          </a:xfrm>
          <a:prstGeom prst="rect">
            <a:avLst/>
          </a:prstGeom>
          <a:noFill/>
          <a:ln w="9525">
            <a:noFill/>
            <a:miter lim="800000"/>
            <a:headEnd/>
            <a:tailEnd/>
          </a:ln>
        </p:spPr>
        <p:txBody>
          <a:bodyPr>
            <a:spAutoFit/>
          </a:bodyPr>
          <a:lstStyle/>
          <a:p>
            <a:pPr algn="ctr" defTabSz="457200"/>
            <a:r>
              <a:rPr lang="en-US" sz="1200" dirty="0">
                <a:solidFill>
                  <a:srgbClr val="000000"/>
                </a:solidFill>
                <a:latin typeface="Calibri" pitchFamily="34" charset="0"/>
                <a:cs typeface="Calibri" pitchFamily="34" charset="0"/>
              </a:rPr>
              <a:t>Imported </a:t>
            </a:r>
          </a:p>
          <a:p>
            <a:pPr algn="ctr" defTabSz="457200"/>
            <a:r>
              <a:rPr lang="en-US" sz="1200" dirty="0">
                <a:solidFill>
                  <a:srgbClr val="000000"/>
                </a:solidFill>
                <a:latin typeface="Calibri" pitchFamily="34" charset="0"/>
                <a:cs typeface="Calibri" pitchFamily="34" charset="0"/>
              </a:rPr>
              <a:t>Beer</a:t>
            </a:r>
          </a:p>
          <a:p>
            <a:pPr algn="ctr" defTabSz="457200"/>
            <a:r>
              <a:rPr lang="en-US" sz="1200" dirty="0">
                <a:solidFill>
                  <a:srgbClr val="000000"/>
                </a:solidFill>
                <a:latin typeface="Calibri" pitchFamily="34" charset="0"/>
                <a:cs typeface="Calibri" pitchFamily="34" charset="0"/>
              </a:rPr>
              <a:t>-2.2</a:t>
            </a:r>
          </a:p>
        </p:txBody>
      </p:sp>
      <p:sp>
        <p:nvSpPr>
          <p:cNvPr id="20" name="Line 38"/>
          <p:cNvSpPr>
            <a:spLocks noChangeShapeType="1"/>
          </p:cNvSpPr>
          <p:nvPr/>
        </p:nvSpPr>
        <p:spPr bwMode="auto">
          <a:xfrm flipV="1">
            <a:off x="3276600" y="3810000"/>
            <a:ext cx="0" cy="533400"/>
          </a:xfrm>
          <a:prstGeom prst="line">
            <a:avLst/>
          </a:prstGeom>
          <a:noFill/>
          <a:ln w="9525">
            <a:solidFill>
              <a:schemeClr val="bg2">
                <a:lumMod val="10000"/>
              </a:schemeClr>
            </a:solidFill>
            <a:round/>
            <a:headEnd/>
            <a:tailEnd type="triangle" w="med" len="med"/>
          </a:ln>
        </p:spPr>
        <p:txBody>
          <a:bodyPr anchor="ctr">
            <a:spAutoFit/>
          </a:bodyPr>
          <a:lstStyle/>
          <a:p>
            <a:endParaRPr lang="en-US" sz="2000" dirty="0"/>
          </a:p>
        </p:txBody>
      </p:sp>
      <p:sp>
        <p:nvSpPr>
          <p:cNvPr id="22" name="Text Box 27"/>
          <p:cNvSpPr txBox="1">
            <a:spLocks noChangeArrowheads="1"/>
          </p:cNvSpPr>
          <p:nvPr/>
        </p:nvSpPr>
        <p:spPr bwMode="gray">
          <a:xfrm>
            <a:off x="2755900" y="4388822"/>
            <a:ext cx="977900" cy="1754326"/>
          </a:xfrm>
          <a:prstGeom prst="rect">
            <a:avLst/>
          </a:prstGeom>
          <a:noFill/>
          <a:ln w="9525">
            <a:noFill/>
            <a:miter lim="800000"/>
            <a:headEnd/>
            <a:tailEnd/>
          </a:ln>
        </p:spPr>
        <p:txBody>
          <a:bodyPr wrap="square">
            <a:spAutoFit/>
          </a:bodyPr>
          <a:lstStyle/>
          <a:p>
            <a:pPr algn="ctr" defTabSz="457200"/>
            <a:r>
              <a:rPr lang="en-US" sz="1200" dirty="0">
                <a:solidFill>
                  <a:srgbClr val="000000"/>
                </a:solidFill>
                <a:latin typeface="Calibri" pitchFamily="34" charset="0"/>
                <a:cs typeface="Calibri" pitchFamily="34" charset="0"/>
              </a:rPr>
              <a:t>Premium</a:t>
            </a:r>
          </a:p>
          <a:p>
            <a:pPr algn="ctr" defTabSz="457200"/>
            <a:r>
              <a:rPr lang="en-US" sz="1200" dirty="0">
                <a:solidFill>
                  <a:srgbClr val="000000"/>
                </a:solidFill>
                <a:latin typeface="Calibri" pitchFamily="34" charset="0"/>
                <a:cs typeface="Calibri" pitchFamily="34" charset="0"/>
              </a:rPr>
              <a:t> Ice Cream Bars</a:t>
            </a:r>
          </a:p>
          <a:p>
            <a:pPr algn="ctr" defTabSz="457200"/>
            <a:r>
              <a:rPr lang="en-US" sz="1200" dirty="0">
                <a:solidFill>
                  <a:srgbClr val="000000"/>
                </a:solidFill>
                <a:latin typeface="Calibri" pitchFamily="34" charset="0"/>
                <a:cs typeface="Calibri" pitchFamily="34" charset="0"/>
              </a:rPr>
              <a:t>-1.30</a:t>
            </a:r>
          </a:p>
          <a:p>
            <a:pPr algn="ctr" defTabSz="457200"/>
            <a:r>
              <a:rPr lang="en-US" sz="1200" dirty="0">
                <a:solidFill>
                  <a:srgbClr val="000000"/>
                </a:solidFill>
                <a:latin typeface="Calibri" pitchFamily="34" charset="0"/>
                <a:cs typeface="Calibri" pitchFamily="34" charset="0"/>
              </a:rPr>
              <a:t> </a:t>
            </a:r>
          </a:p>
          <a:p>
            <a:pPr algn="ctr" defTabSz="457200"/>
            <a:r>
              <a:rPr lang="en-US" sz="1200" dirty="0">
                <a:solidFill>
                  <a:srgbClr val="000000"/>
                </a:solidFill>
                <a:latin typeface="Calibri" pitchFamily="34" charset="0"/>
                <a:cs typeface="Calibri" pitchFamily="34" charset="0"/>
              </a:rPr>
              <a:t>Chocolate/Candy/Gum</a:t>
            </a:r>
          </a:p>
          <a:p>
            <a:pPr algn="ctr" defTabSz="457200"/>
            <a:r>
              <a:rPr lang="en-US" sz="1200" dirty="0">
                <a:solidFill>
                  <a:srgbClr val="000000"/>
                </a:solidFill>
                <a:latin typeface="Calibri" pitchFamily="34" charset="0"/>
                <a:cs typeface="Calibri" pitchFamily="34" charset="0"/>
              </a:rPr>
              <a:t>-1.39</a:t>
            </a:r>
            <a:endParaRPr lang="en-US" sz="1200" dirty="0">
              <a:solidFill>
                <a:srgbClr val="FF0000"/>
              </a:solidFill>
              <a:latin typeface="Calibri" pitchFamily="34" charset="0"/>
              <a:cs typeface="Calibri" pitchFamily="34" charset="0"/>
            </a:endParaRPr>
          </a:p>
          <a:p>
            <a:pPr algn="ctr" defTabSz="457200"/>
            <a:endParaRPr lang="en-US" sz="1200" dirty="0">
              <a:solidFill>
                <a:srgbClr val="000000"/>
              </a:solidFill>
              <a:latin typeface="Calibri" pitchFamily="34" charset="0"/>
              <a:cs typeface="Calibri" pitchFamily="34" charset="0"/>
            </a:endParaRPr>
          </a:p>
        </p:txBody>
      </p:sp>
      <p:sp>
        <p:nvSpPr>
          <p:cNvPr id="23" name="Line 48"/>
          <p:cNvSpPr>
            <a:spLocks noChangeShapeType="1"/>
          </p:cNvSpPr>
          <p:nvPr/>
        </p:nvSpPr>
        <p:spPr bwMode="auto">
          <a:xfrm flipV="1">
            <a:off x="4114800" y="3810000"/>
            <a:ext cx="0" cy="533400"/>
          </a:xfrm>
          <a:prstGeom prst="line">
            <a:avLst/>
          </a:prstGeom>
          <a:noFill/>
          <a:ln w="9525">
            <a:solidFill>
              <a:schemeClr val="bg2">
                <a:lumMod val="10000"/>
              </a:schemeClr>
            </a:solidFill>
            <a:round/>
            <a:headEnd/>
            <a:tailEnd type="triangle" w="med" len="med"/>
          </a:ln>
        </p:spPr>
        <p:txBody>
          <a:bodyPr anchor="ctr">
            <a:spAutoFit/>
          </a:bodyPr>
          <a:lstStyle/>
          <a:p>
            <a:endParaRPr lang="en-US" sz="2000" dirty="0"/>
          </a:p>
        </p:txBody>
      </p:sp>
      <p:sp>
        <p:nvSpPr>
          <p:cNvPr id="25" name="Text Box 47"/>
          <p:cNvSpPr txBox="1">
            <a:spLocks noChangeArrowheads="1"/>
          </p:cNvSpPr>
          <p:nvPr/>
        </p:nvSpPr>
        <p:spPr bwMode="gray">
          <a:xfrm>
            <a:off x="3657600" y="4391561"/>
            <a:ext cx="914400" cy="1569660"/>
          </a:xfrm>
          <a:prstGeom prst="rect">
            <a:avLst/>
          </a:prstGeom>
          <a:noFill/>
          <a:ln w="9525">
            <a:noFill/>
            <a:miter lim="800000"/>
            <a:headEnd/>
            <a:tailEnd/>
          </a:ln>
        </p:spPr>
        <p:txBody>
          <a:bodyPr>
            <a:spAutoFit/>
          </a:bodyPr>
          <a:lstStyle/>
          <a:p>
            <a:pPr algn="ctr" defTabSz="457200"/>
            <a:r>
              <a:rPr lang="en-US" sz="1200" dirty="0">
                <a:solidFill>
                  <a:srgbClr val="000000"/>
                </a:solidFill>
                <a:latin typeface="Calibri" pitchFamily="34" charset="0"/>
                <a:cs typeface="Calibri" pitchFamily="34" charset="0"/>
              </a:rPr>
              <a:t>Specialty </a:t>
            </a:r>
          </a:p>
          <a:p>
            <a:pPr algn="ctr" defTabSz="457200"/>
            <a:r>
              <a:rPr lang="en-US" sz="1200" dirty="0">
                <a:solidFill>
                  <a:srgbClr val="000000"/>
                </a:solidFill>
                <a:latin typeface="Calibri" pitchFamily="34" charset="0"/>
                <a:cs typeface="Calibri" pitchFamily="34" charset="0"/>
              </a:rPr>
              <a:t>Sports </a:t>
            </a:r>
          </a:p>
          <a:p>
            <a:pPr algn="ctr" defTabSz="457200"/>
            <a:r>
              <a:rPr lang="en-US" sz="1200" dirty="0">
                <a:solidFill>
                  <a:srgbClr val="000000"/>
                </a:solidFill>
                <a:latin typeface="Calibri" pitchFamily="34" charset="0"/>
                <a:cs typeface="Calibri" pitchFamily="34" charset="0"/>
              </a:rPr>
              <a:t>Drink</a:t>
            </a:r>
          </a:p>
          <a:p>
            <a:pPr algn="ctr" defTabSz="457200"/>
            <a:r>
              <a:rPr lang="en-US" sz="1200" dirty="0">
                <a:solidFill>
                  <a:srgbClr val="000000"/>
                </a:solidFill>
                <a:latin typeface="Calibri" pitchFamily="34" charset="0"/>
                <a:cs typeface="Calibri" pitchFamily="34" charset="0"/>
              </a:rPr>
              <a:t>-1.18</a:t>
            </a:r>
          </a:p>
          <a:p>
            <a:pPr algn="ctr" defTabSz="457200"/>
            <a:endParaRPr lang="en-US" sz="1200" dirty="0">
              <a:solidFill>
                <a:srgbClr val="000000"/>
              </a:solidFill>
              <a:latin typeface="Calibri" pitchFamily="34" charset="0"/>
              <a:cs typeface="Calibri" pitchFamily="34" charset="0"/>
            </a:endParaRPr>
          </a:p>
          <a:p>
            <a:pPr algn="ctr" defTabSz="457200"/>
            <a:r>
              <a:rPr lang="en-US" sz="1200" dirty="0">
                <a:solidFill>
                  <a:srgbClr val="000000"/>
                </a:solidFill>
                <a:latin typeface="Calibri" pitchFamily="34" charset="0"/>
                <a:cs typeface="Calibri" pitchFamily="34" charset="0"/>
              </a:rPr>
              <a:t>Premium Chocolate</a:t>
            </a:r>
          </a:p>
          <a:p>
            <a:pPr algn="ctr" defTabSz="457200"/>
            <a:r>
              <a:rPr lang="en-US" sz="1200" dirty="0">
                <a:solidFill>
                  <a:srgbClr val="000000"/>
                </a:solidFill>
                <a:latin typeface="Calibri" pitchFamily="34" charset="0"/>
                <a:cs typeface="Calibri" pitchFamily="34" charset="0"/>
              </a:rPr>
              <a:t>-1.20</a:t>
            </a:r>
          </a:p>
        </p:txBody>
      </p:sp>
      <p:sp>
        <p:nvSpPr>
          <p:cNvPr id="26" name="Line 43"/>
          <p:cNvSpPr>
            <a:spLocks noChangeShapeType="1"/>
          </p:cNvSpPr>
          <p:nvPr/>
        </p:nvSpPr>
        <p:spPr bwMode="auto">
          <a:xfrm flipV="1">
            <a:off x="7086600" y="3835400"/>
            <a:ext cx="0" cy="533400"/>
          </a:xfrm>
          <a:prstGeom prst="line">
            <a:avLst/>
          </a:prstGeom>
          <a:noFill/>
          <a:ln w="9525">
            <a:solidFill>
              <a:schemeClr val="bg2">
                <a:lumMod val="10000"/>
              </a:schemeClr>
            </a:solidFill>
            <a:round/>
            <a:headEnd/>
            <a:tailEnd type="triangle" w="med" len="med"/>
          </a:ln>
        </p:spPr>
        <p:txBody>
          <a:bodyPr anchor="ctr">
            <a:spAutoFit/>
          </a:bodyPr>
          <a:lstStyle/>
          <a:p>
            <a:endParaRPr lang="en-US" sz="2000" dirty="0"/>
          </a:p>
        </p:txBody>
      </p:sp>
      <p:sp>
        <p:nvSpPr>
          <p:cNvPr id="28" name="Text Box 31"/>
          <p:cNvSpPr txBox="1">
            <a:spLocks noChangeArrowheads="1"/>
          </p:cNvSpPr>
          <p:nvPr/>
        </p:nvSpPr>
        <p:spPr bwMode="gray">
          <a:xfrm>
            <a:off x="6629400" y="4419600"/>
            <a:ext cx="914400" cy="830997"/>
          </a:xfrm>
          <a:prstGeom prst="rect">
            <a:avLst/>
          </a:prstGeom>
          <a:noFill/>
          <a:ln w="9525">
            <a:noFill/>
            <a:miter lim="800000"/>
            <a:headEnd/>
            <a:tailEnd/>
          </a:ln>
        </p:spPr>
        <p:txBody>
          <a:bodyPr>
            <a:spAutoFit/>
          </a:bodyPr>
          <a:lstStyle/>
          <a:p>
            <a:pPr algn="ctr" defTabSz="457200"/>
            <a:r>
              <a:rPr lang="en-US" sz="1200" dirty="0">
                <a:solidFill>
                  <a:srgbClr val="000000"/>
                </a:solidFill>
                <a:latin typeface="Calibri" pitchFamily="34" charset="0"/>
                <a:cs typeface="Calibri" pitchFamily="34" charset="0"/>
              </a:rPr>
              <a:t>Super  Premium Alcohol</a:t>
            </a:r>
          </a:p>
          <a:p>
            <a:pPr algn="ctr" defTabSz="457200"/>
            <a:r>
              <a:rPr lang="en-US" sz="1200" dirty="0">
                <a:solidFill>
                  <a:srgbClr val="000000"/>
                </a:solidFill>
                <a:latin typeface="Calibri" pitchFamily="34" charset="0"/>
                <a:cs typeface="Calibri" pitchFamily="34" charset="0"/>
              </a:rPr>
              <a:t>-0.40</a:t>
            </a:r>
          </a:p>
        </p:txBody>
      </p:sp>
      <p:sp>
        <p:nvSpPr>
          <p:cNvPr id="29" name="Line 42"/>
          <p:cNvSpPr>
            <a:spLocks noChangeShapeType="1"/>
          </p:cNvSpPr>
          <p:nvPr/>
        </p:nvSpPr>
        <p:spPr bwMode="auto">
          <a:xfrm flipV="1">
            <a:off x="5562600" y="3810000"/>
            <a:ext cx="0" cy="533400"/>
          </a:xfrm>
          <a:prstGeom prst="line">
            <a:avLst/>
          </a:prstGeom>
          <a:noFill/>
          <a:ln w="9525">
            <a:solidFill>
              <a:schemeClr val="bg2">
                <a:lumMod val="10000"/>
              </a:schemeClr>
            </a:solidFill>
            <a:round/>
            <a:headEnd/>
            <a:tailEnd type="triangle" w="med" len="med"/>
          </a:ln>
        </p:spPr>
        <p:txBody>
          <a:bodyPr anchor="ctr">
            <a:spAutoFit/>
          </a:bodyPr>
          <a:lstStyle/>
          <a:p>
            <a:endParaRPr lang="en-US" sz="2000" dirty="0"/>
          </a:p>
        </p:txBody>
      </p:sp>
      <p:sp>
        <p:nvSpPr>
          <p:cNvPr id="31" name="Text Box 30"/>
          <p:cNvSpPr txBox="1">
            <a:spLocks noChangeArrowheads="1"/>
          </p:cNvSpPr>
          <p:nvPr/>
        </p:nvSpPr>
        <p:spPr bwMode="gray">
          <a:xfrm>
            <a:off x="5181600" y="4419600"/>
            <a:ext cx="762000" cy="646331"/>
          </a:xfrm>
          <a:prstGeom prst="rect">
            <a:avLst/>
          </a:prstGeom>
          <a:noFill/>
          <a:ln w="9525">
            <a:noFill/>
            <a:miter lim="800000"/>
            <a:headEnd/>
            <a:tailEnd/>
          </a:ln>
        </p:spPr>
        <p:txBody>
          <a:bodyPr>
            <a:spAutoFit/>
          </a:bodyPr>
          <a:lstStyle/>
          <a:p>
            <a:pPr algn="ctr" defTabSz="457200"/>
            <a:r>
              <a:rPr lang="en-US" sz="1200" dirty="0">
                <a:solidFill>
                  <a:srgbClr val="000000"/>
                </a:solidFill>
                <a:latin typeface="Calibri" pitchFamily="34" charset="0"/>
                <a:cs typeface="Calibri" pitchFamily="34" charset="0"/>
              </a:rPr>
              <a:t>Premium Skin Care</a:t>
            </a:r>
          </a:p>
          <a:p>
            <a:pPr algn="ctr" defTabSz="457200"/>
            <a:r>
              <a:rPr lang="en-US" sz="1200" dirty="0">
                <a:solidFill>
                  <a:srgbClr val="000000"/>
                </a:solidFill>
                <a:latin typeface="Calibri" pitchFamily="34" charset="0"/>
                <a:cs typeface="Calibri" pitchFamily="34" charset="0"/>
              </a:rPr>
              <a:t>-0.75</a:t>
            </a:r>
          </a:p>
        </p:txBody>
      </p:sp>
      <p:sp>
        <p:nvSpPr>
          <p:cNvPr id="34" name="Text Box 29"/>
          <p:cNvSpPr txBox="1">
            <a:spLocks noChangeArrowheads="1"/>
          </p:cNvSpPr>
          <p:nvPr/>
        </p:nvSpPr>
        <p:spPr bwMode="gray">
          <a:xfrm>
            <a:off x="5549900" y="1824335"/>
            <a:ext cx="914400" cy="461665"/>
          </a:xfrm>
          <a:prstGeom prst="rect">
            <a:avLst/>
          </a:prstGeom>
          <a:noFill/>
          <a:ln w="9525">
            <a:solidFill>
              <a:srgbClr val="B06F00"/>
            </a:solidFill>
            <a:miter lim="800000"/>
            <a:headEnd/>
            <a:tailEnd/>
          </a:ln>
        </p:spPr>
        <p:txBody>
          <a:bodyPr>
            <a:spAutoFit/>
          </a:bodyPr>
          <a:lstStyle/>
          <a:p>
            <a:pPr algn="ctr" defTabSz="457200"/>
            <a:r>
              <a:rPr lang="en-US" sz="1200" b="1" dirty="0" err="1">
                <a:solidFill>
                  <a:srgbClr val="FF9700">
                    <a:lumMod val="50000"/>
                  </a:srgbClr>
                </a:solidFill>
                <a:latin typeface="Arial"/>
              </a:rPr>
              <a:t>Heigls</a:t>
            </a:r>
            <a:endParaRPr lang="en-US" sz="1200" b="1" dirty="0">
              <a:solidFill>
                <a:srgbClr val="FF9700">
                  <a:lumMod val="50000"/>
                </a:srgbClr>
              </a:solidFill>
              <a:latin typeface="Arial"/>
            </a:endParaRPr>
          </a:p>
          <a:p>
            <a:pPr algn="ctr" defTabSz="457200"/>
            <a:r>
              <a:rPr lang="en-US" sz="1200" b="1" dirty="0">
                <a:solidFill>
                  <a:srgbClr val="FF9700">
                    <a:lumMod val="50000"/>
                  </a:srgbClr>
                </a:solidFill>
                <a:latin typeface="Arial"/>
              </a:rPr>
              <a:t>-0.80</a:t>
            </a:r>
          </a:p>
        </p:txBody>
      </p:sp>
      <p:sp>
        <p:nvSpPr>
          <p:cNvPr id="35" name="Line 46"/>
          <p:cNvSpPr>
            <a:spLocks noChangeShapeType="1"/>
          </p:cNvSpPr>
          <p:nvPr/>
        </p:nvSpPr>
        <p:spPr bwMode="auto">
          <a:xfrm>
            <a:off x="5410200" y="1524000"/>
            <a:ext cx="0" cy="1645920"/>
          </a:xfrm>
          <a:prstGeom prst="line">
            <a:avLst/>
          </a:prstGeom>
          <a:noFill/>
          <a:ln w="9525">
            <a:solidFill>
              <a:schemeClr val="bg2">
                <a:lumMod val="10000"/>
              </a:schemeClr>
            </a:solidFill>
            <a:round/>
            <a:headEnd/>
            <a:tailEnd type="triangle" w="med" len="med"/>
          </a:ln>
        </p:spPr>
        <p:txBody>
          <a:bodyPr anchor="ctr">
            <a:spAutoFit/>
          </a:bodyPr>
          <a:lstStyle/>
          <a:p>
            <a:endParaRPr lang="en-US" dirty="0"/>
          </a:p>
        </p:txBody>
      </p:sp>
      <p:sp>
        <p:nvSpPr>
          <p:cNvPr id="38" name="Line 46"/>
          <p:cNvSpPr>
            <a:spLocks noChangeShapeType="1"/>
          </p:cNvSpPr>
          <p:nvPr/>
        </p:nvSpPr>
        <p:spPr bwMode="auto">
          <a:xfrm>
            <a:off x="5344921" y="1828800"/>
            <a:ext cx="0" cy="1371600"/>
          </a:xfrm>
          <a:prstGeom prst="line">
            <a:avLst/>
          </a:prstGeom>
          <a:noFill/>
          <a:ln w="9525">
            <a:solidFill>
              <a:schemeClr val="bg2">
                <a:lumMod val="10000"/>
              </a:schemeClr>
            </a:solidFill>
            <a:round/>
            <a:headEnd/>
            <a:tailEnd type="triangle" w="med" len="med"/>
          </a:ln>
        </p:spPr>
        <p:txBody>
          <a:bodyPr anchor="ctr">
            <a:spAutoFit/>
          </a:bodyPr>
          <a:lstStyle/>
          <a:p>
            <a:endParaRPr lang="en-US" dirty="0"/>
          </a:p>
        </p:txBody>
      </p:sp>
      <p:sp>
        <p:nvSpPr>
          <p:cNvPr id="40" name="Text Box 29"/>
          <p:cNvSpPr txBox="1">
            <a:spLocks noChangeArrowheads="1"/>
          </p:cNvSpPr>
          <p:nvPr/>
        </p:nvSpPr>
        <p:spPr bwMode="gray">
          <a:xfrm>
            <a:off x="4196086" y="1798287"/>
            <a:ext cx="1148835" cy="461665"/>
          </a:xfrm>
          <a:prstGeom prst="rect">
            <a:avLst/>
          </a:prstGeom>
          <a:noFill/>
          <a:ln w="9525">
            <a:solidFill>
              <a:srgbClr val="B06F00"/>
            </a:solidFill>
            <a:miter lim="800000"/>
            <a:headEnd/>
            <a:tailEnd/>
          </a:ln>
        </p:spPr>
        <p:txBody>
          <a:bodyPr wrap="square">
            <a:spAutoFit/>
          </a:bodyPr>
          <a:lstStyle/>
          <a:p>
            <a:pPr algn="ctr" defTabSz="457200"/>
            <a:r>
              <a:rPr lang="en-US" sz="1200" b="1" dirty="0">
                <a:solidFill>
                  <a:srgbClr val="FF9700">
                    <a:lumMod val="50000"/>
                  </a:srgbClr>
                </a:solidFill>
                <a:latin typeface="Arial"/>
              </a:rPr>
              <a:t>Kardashians</a:t>
            </a:r>
          </a:p>
          <a:p>
            <a:pPr algn="ctr" defTabSz="457200"/>
            <a:r>
              <a:rPr lang="en-US" sz="1200" b="1" dirty="0">
                <a:solidFill>
                  <a:srgbClr val="FF9700">
                    <a:lumMod val="50000"/>
                  </a:srgbClr>
                </a:solidFill>
                <a:latin typeface="Arial"/>
              </a:rPr>
              <a:t>-0.89</a:t>
            </a:r>
          </a:p>
        </p:txBody>
      </p:sp>
      <p:sp>
        <p:nvSpPr>
          <p:cNvPr id="37" name="Text Box 29"/>
          <p:cNvSpPr txBox="1">
            <a:spLocks noChangeArrowheads="1"/>
          </p:cNvSpPr>
          <p:nvPr/>
        </p:nvSpPr>
        <p:spPr bwMode="gray">
          <a:xfrm>
            <a:off x="5054600" y="1067742"/>
            <a:ext cx="711200" cy="461665"/>
          </a:xfrm>
          <a:prstGeom prst="rect">
            <a:avLst/>
          </a:prstGeom>
          <a:noFill/>
          <a:ln w="9525">
            <a:solidFill>
              <a:srgbClr val="B06F00"/>
            </a:solidFill>
            <a:miter lim="800000"/>
            <a:headEnd/>
            <a:tailEnd/>
          </a:ln>
        </p:spPr>
        <p:txBody>
          <a:bodyPr wrap="square">
            <a:spAutoFit/>
          </a:bodyPr>
          <a:lstStyle/>
          <a:p>
            <a:pPr algn="ctr" defTabSz="457200"/>
            <a:r>
              <a:rPr lang="en-US" sz="1200" b="1" dirty="0">
                <a:solidFill>
                  <a:srgbClr val="FF9700">
                    <a:lumMod val="50000"/>
                  </a:srgbClr>
                </a:solidFill>
                <a:latin typeface="Arial"/>
              </a:rPr>
              <a:t>Hiltons</a:t>
            </a:r>
          </a:p>
          <a:p>
            <a:pPr algn="ctr" defTabSz="457200"/>
            <a:r>
              <a:rPr lang="en-US" sz="1200" b="1" dirty="0">
                <a:solidFill>
                  <a:srgbClr val="FF9700">
                    <a:lumMod val="50000"/>
                  </a:srgbClr>
                </a:solidFill>
                <a:latin typeface="Arial"/>
              </a:rPr>
              <a:t>-0.87</a:t>
            </a:r>
          </a:p>
        </p:txBody>
      </p:sp>
    </p:spTree>
    <p:extLst>
      <p:ext uri="{BB962C8B-B14F-4D97-AF65-F5344CB8AC3E}">
        <p14:creationId xmlns:p14="http://schemas.microsoft.com/office/powerpoint/2010/main" val="118135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18488" cy="631818"/>
          </a:xfrm>
        </p:spPr>
        <p:txBody>
          <a:bodyPr/>
          <a:lstStyle/>
          <a:p>
            <a:r>
              <a:rPr lang="en-US" dirty="0"/>
              <a:t>Revenue impact of a 10% price increase is highest for </a:t>
            </a:r>
            <a:r>
              <a:rPr lang="en-US" dirty="0" err="1"/>
              <a:t>Heigls</a:t>
            </a:r>
            <a:r>
              <a:rPr lang="en-US" dirty="0"/>
              <a:t> </a:t>
            </a:r>
          </a:p>
        </p:txBody>
      </p:sp>
      <p:graphicFrame>
        <p:nvGraphicFramePr>
          <p:cNvPr id="5" name="Content Placeholder 3"/>
          <p:cNvGraphicFramePr>
            <a:graphicFrameLocks/>
          </p:cNvGraphicFramePr>
          <p:nvPr>
            <p:extLst>
              <p:ext uri="{D42A27DB-BD31-4B8C-83A1-F6EECF244321}">
                <p14:modId xmlns:p14="http://schemas.microsoft.com/office/powerpoint/2010/main" val="4284363244"/>
              </p:ext>
            </p:extLst>
          </p:nvPr>
        </p:nvGraphicFramePr>
        <p:xfrm>
          <a:off x="2057400" y="2362200"/>
          <a:ext cx="5334000" cy="1766178"/>
        </p:xfrm>
        <a:graphic>
          <a:graphicData uri="http://schemas.openxmlformats.org/drawingml/2006/table">
            <a:tbl>
              <a:tblPr/>
              <a:tblGrid>
                <a:gridCol w="441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5180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US" sz="1600" b="1" i="0" u="none" strike="noStrike" dirty="0">
                          <a:solidFill>
                            <a:srgbClr val="000000"/>
                          </a:solidFill>
                          <a:latin typeface="Calibri"/>
                        </a:rPr>
                        <a:t> Scenario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5B3D7"/>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600" b="1" i="0" u="none" strike="noStrike" dirty="0">
                          <a:solidFill>
                            <a:srgbClr val="000000"/>
                          </a:solidFill>
                          <a:latin typeface="Calibri"/>
                        </a:rPr>
                        <a:t>Revenue Impact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5B3D7"/>
                    </a:solidFill>
                  </a:tcPr>
                </a:tc>
                <a:extLst>
                  <a:ext uri="{0D108BD9-81ED-4DB2-BD59-A6C34878D82A}">
                    <a16:rowId xmlns:a16="http://schemas.microsoft.com/office/drawing/2014/main" val="10000"/>
                  </a:ext>
                </a:extLst>
              </a:tr>
              <a:tr h="4160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US" sz="1600" b="0" i="0" u="none" strike="noStrike" dirty="0" err="1">
                          <a:solidFill>
                            <a:srgbClr val="000000"/>
                          </a:solidFill>
                          <a:latin typeface="Calibri"/>
                        </a:rPr>
                        <a:t>Heigls</a:t>
                      </a:r>
                      <a:r>
                        <a:rPr lang="en-US" sz="1600" b="0" i="0" u="none" strike="noStrike" dirty="0">
                          <a:solidFill>
                            <a:srgbClr val="000000"/>
                          </a:solidFill>
                          <a:latin typeface="Calibri"/>
                        </a:rPr>
                        <a:t> (10% Price Increase)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600" b="0" i="0" u="none" strike="noStrike" dirty="0">
                          <a:solidFill>
                            <a:srgbClr val="000000"/>
                          </a:solidFill>
                          <a:latin typeface="Calibri"/>
                        </a:rPr>
                        <a:t>$ 228.7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8D8D8"/>
                    </a:solidFill>
                  </a:tcPr>
                </a:tc>
                <a:extLst>
                  <a:ext uri="{0D108BD9-81ED-4DB2-BD59-A6C34878D82A}">
                    <a16:rowId xmlns:a16="http://schemas.microsoft.com/office/drawing/2014/main" val="10001"/>
                  </a:ext>
                </a:extLst>
              </a:tr>
              <a:tr h="4160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US" sz="1600" b="0" i="0" u="none" strike="noStrike" dirty="0">
                          <a:solidFill>
                            <a:srgbClr val="000000"/>
                          </a:solidFill>
                          <a:latin typeface="Calibri"/>
                        </a:rPr>
                        <a:t>Hiltons (10% Price Increase)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600" b="0" i="0" u="none" strike="noStrike" dirty="0">
                          <a:solidFill>
                            <a:srgbClr val="000000"/>
                          </a:solidFill>
                          <a:latin typeface="Calibri"/>
                        </a:rPr>
                        <a:t>$ 14.4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8D8D8"/>
                    </a:solidFill>
                  </a:tcPr>
                </a:tc>
                <a:extLst>
                  <a:ext uri="{0D108BD9-81ED-4DB2-BD59-A6C34878D82A}">
                    <a16:rowId xmlns:a16="http://schemas.microsoft.com/office/drawing/2014/main" val="10002"/>
                  </a:ext>
                </a:extLst>
              </a:tr>
              <a:tr h="4160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b"/>
                      <a:r>
                        <a:rPr lang="en-US" sz="1600" b="0" i="0" u="none" strike="noStrike" dirty="0">
                          <a:solidFill>
                            <a:srgbClr val="000000"/>
                          </a:solidFill>
                          <a:latin typeface="Calibri"/>
                        </a:rPr>
                        <a:t>Kardashians (10% Price Increase)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600" b="0" i="0" u="none" strike="noStrike" dirty="0">
                          <a:solidFill>
                            <a:srgbClr val="000000"/>
                          </a:solidFill>
                          <a:latin typeface="Calibri"/>
                        </a:rPr>
                        <a:t>$ 19.7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8D8D8"/>
                    </a:solidFill>
                  </a:tcPr>
                </a:tc>
                <a:extLst>
                  <a:ext uri="{0D108BD9-81ED-4DB2-BD59-A6C34878D82A}">
                    <a16:rowId xmlns:a16="http://schemas.microsoft.com/office/drawing/2014/main" val="10003"/>
                  </a:ext>
                </a:extLst>
              </a:tr>
            </a:tbl>
          </a:graphicData>
        </a:graphic>
      </p:graphicFrame>
      <p:sp>
        <p:nvSpPr>
          <p:cNvPr id="7" name="TextBox 6"/>
          <p:cNvSpPr txBox="1"/>
          <p:nvPr/>
        </p:nvSpPr>
        <p:spPr>
          <a:xfrm>
            <a:off x="2057400" y="1535668"/>
            <a:ext cx="5410200" cy="369332"/>
          </a:xfrm>
          <a:prstGeom prst="rect">
            <a:avLst/>
          </a:prstGeom>
          <a:noFill/>
        </p:spPr>
        <p:txBody>
          <a:bodyPr wrap="square" rtlCol="0">
            <a:spAutoFit/>
          </a:bodyPr>
          <a:lstStyle/>
          <a:p>
            <a:pPr defTabSz="457200"/>
            <a:r>
              <a:rPr lang="en-US" b="1" i="1" u="sng" dirty="0">
                <a:solidFill>
                  <a:srgbClr val="C00000"/>
                </a:solidFill>
                <a:latin typeface="Calibri" pitchFamily="34" charset="0"/>
                <a:cs typeface="Calibri" pitchFamily="34" charset="0"/>
              </a:rPr>
              <a:t>Simulation:  VCA Revenue Impact from Price Changes</a:t>
            </a:r>
          </a:p>
        </p:txBody>
      </p:sp>
      <p:graphicFrame>
        <p:nvGraphicFramePr>
          <p:cNvPr id="3" name="Object 2"/>
          <p:cNvGraphicFramePr>
            <a:graphicFrameLocks noChangeAspect="1"/>
          </p:cNvGraphicFramePr>
          <p:nvPr>
            <p:extLst>
              <p:ext uri="{D42A27DB-BD31-4B8C-83A1-F6EECF244321}">
                <p14:modId xmlns:p14="http://schemas.microsoft.com/office/powerpoint/2010/main" val="1928056372"/>
              </p:ext>
            </p:extLst>
          </p:nvPr>
        </p:nvGraphicFramePr>
        <p:xfrm>
          <a:off x="4267200" y="5105400"/>
          <a:ext cx="914400" cy="771525"/>
        </p:xfrm>
        <a:graphic>
          <a:graphicData uri="http://schemas.openxmlformats.org/presentationml/2006/ole">
            <mc:AlternateContent xmlns:mc="http://schemas.openxmlformats.org/markup-compatibility/2006">
              <mc:Choice xmlns:v="urn:schemas-microsoft-com:vml" Requires="v">
                <p:oleObj spid="_x0000_s1050"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4267200" y="51054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2643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ChangeAspect="1" noChangeArrowheads="1"/>
          </p:cNvSpPr>
          <p:nvPr/>
        </p:nvSpPr>
        <p:spPr bwMode="auto">
          <a:xfrm>
            <a:off x="1676400" y="4506913"/>
            <a:ext cx="5791200" cy="1692275"/>
          </a:xfrm>
          <a:prstGeom prst="rect">
            <a:avLst/>
          </a:prstGeom>
          <a:solidFill>
            <a:sysClr val="window" lastClr="FFFFFF"/>
          </a:solidFill>
          <a:ln w="9525">
            <a:solidFill>
              <a:srgbClr val="8B8D8E"/>
            </a:solidFill>
            <a:miter lim="800000"/>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5" name="Oval 4"/>
          <p:cNvSpPr>
            <a:spLocks noChangeAspect="1" noChangeArrowheads="1"/>
          </p:cNvSpPr>
          <p:nvPr/>
        </p:nvSpPr>
        <p:spPr bwMode="auto">
          <a:xfrm>
            <a:off x="3749675" y="5260975"/>
            <a:ext cx="214313" cy="479425"/>
          </a:xfrm>
          <a:prstGeom prst="ellipse">
            <a:avLst/>
          </a:prstGeom>
          <a:solidFill>
            <a:srgbClr val="FFFF99"/>
          </a:solidFill>
          <a:ln w="9525">
            <a:solidFill>
              <a:srgbClr val="000000"/>
            </a:solidFill>
            <a:round/>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7" name="Oval 3"/>
          <p:cNvSpPr>
            <a:spLocks noChangeAspect="1" noChangeArrowheads="1"/>
          </p:cNvSpPr>
          <p:nvPr/>
        </p:nvSpPr>
        <p:spPr bwMode="auto">
          <a:xfrm>
            <a:off x="5322888" y="5629275"/>
            <a:ext cx="285750" cy="477838"/>
          </a:xfrm>
          <a:prstGeom prst="ellipse">
            <a:avLst/>
          </a:prstGeom>
          <a:solidFill>
            <a:srgbClr val="FFFF99"/>
          </a:solidFill>
          <a:ln w="9525">
            <a:solidFill>
              <a:srgbClr val="000000"/>
            </a:solidFill>
            <a:round/>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 name="Rectangle 10"/>
          <p:cNvSpPr>
            <a:spLocks noChangeAspect="1" noChangeArrowheads="1"/>
          </p:cNvSpPr>
          <p:nvPr/>
        </p:nvSpPr>
        <p:spPr bwMode="auto">
          <a:xfrm>
            <a:off x="1676400" y="1538288"/>
            <a:ext cx="5788025" cy="1219200"/>
          </a:xfrm>
          <a:prstGeom prst="rect">
            <a:avLst/>
          </a:prstGeom>
          <a:solidFill>
            <a:sysClr val="window" lastClr="FFFFFF"/>
          </a:solidFill>
          <a:ln w="9525">
            <a:solidFill>
              <a:srgbClr val="8B8D8E"/>
            </a:solidFill>
            <a:miter lim="800000"/>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 name="Title 1"/>
          <p:cNvSpPr>
            <a:spLocks noGrp="1"/>
          </p:cNvSpPr>
          <p:nvPr>
            <p:ph type="title"/>
          </p:nvPr>
        </p:nvSpPr>
        <p:spPr/>
        <p:txBody>
          <a:bodyPr/>
          <a:lstStyle/>
          <a:p>
            <a:r>
              <a:rPr lang="en-US" dirty="0"/>
              <a:t>What are Price Thresholds?</a:t>
            </a:r>
          </a:p>
        </p:txBody>
      </p:sp>
      <p:sp>
        <p:nvSpPr>
          <p:cNvPr id="5" name="Rectangle 16"/>
          <p:cNvSpPr txBox="1">
            <a:spLocks noChangeArrowheads="1"/>
          </p:cNvSpPr>
          <p:nvPr/>
        </p:nvSpPr>
        <p:spPr bwMode="auto">
          <a:xfrm>
            <a:off x="152400" y="1125538"/>
            <a:ext cx="8991600" cy="450850"/>
          </a:xfrm>
          <a:prstGeom prst="rect">
            <a:avLst/>
          </a:prstGeom>
          <a:solidFill>
            <a:sysClr val="window" lastClr="FFFFFF"/>
          </a:solidFill>
          <a:ln w="9525">
            <a:noFill/>
            <a:miter lim="800000"/>
            <a:headEnd/>
            <a:tailEnd/>
          </a:ln>
        </p:spPr>
        <p:txBody>
          <a:bodyPr vert="horz" wrap="square" lIns="90488" tIns="44450" rIns="90488" bIns="44450" numCol="1" anchor="t" anchorCtr="0" compatLnSpc="1">
            <a:prstTxWarp prst="textNoShape">
              <a:avLst/>
            </a:prstTxWarp>
          </a:bodyPr>
          <a:lstStyle>
            <a:lvl1pPr marL="342900" indent="-342900" algn="l" rtl="0" fontAlgn="base">
              <a:spcBef>
                <a:spcPct val="20000"/>
              </a:spcBef>
              <a:spcAft>
                <a:spcPct val="0"/>
              </a:spcAft>
              <a:buClr>
                <a:srgbClr val="B71234"/>
              </a:buClr>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rgbClr val="B71234"/>
              </a:buClr>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B71234"/>
              </a:buClr>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rgbClr val="B71234"/>
              </a:buClr>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B71234"/>
              </a:buClr>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B71234"/>
              </a:buClr>
              <a:buSzTx/>
              <a:buFont typeface="Arial" charset="0"/>
              <a:buChar char="•"/>
              <a:tabLst/>
              <a:defRPr/>
            </a:pPr>
            <a:r>
              <a:rPr kumimoji="0" lang="en-US" sz="1600" b="0" i="0" u="none" strike="noStrike" kern="1200" cap="none" spc="0" normalizeH="0" baseline="0" noProof="0">
                <a:ln>
                  <a:noFill/>
                </a:ln>
                <a:solidFill>
                  <a:srgbClr val="000000"/>
                </a:solidFill>
                <a:effectLst/>
                <a:uLnTx/>
                <a:uFillTx/>
                <a:latin typeface="Calibri" pitchFamily="34" charset="0"/>
                <a:ea typeface="+mn-ea"/>
                <a:cs typeface="Calibri" pitchFamily="34" charset="0"/>
              </a:rPr>
              <a:t>Typically, price elasticity (base and promoted) is depicted as a smooth constant relationship between price and volume</a:t>
            </a:r>
            <a:endParaRPr kumimoji="0" lang="en-US" sz="16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9" name="Freeform 20"/>
          <p:cNvSpPr>
            <a:spLocks/>
          </p:cNvSpPr>
          <p:nvPr/>
        </p:nvSpPr>
        <p:spPr bwMode="auto">
          <a:xfrm>
            <a:off x="2438400" y="1538288"/>
            <a:ext cx="3581400" cy="1219200"/>
          </a:xfrm>
          <a:custGeom>
            <a:avLst/>
            <a:gdLst>
              <a:gd name="T0" fmla="*/ 0 w 2256"/>
              <a:gd name="T1" fmla="*/ 0 h 768"/>
              <a:gd name="T2" fmla="*/ 2147483647 w 2256"/>
              <a:gd name="T3" fmla="*/ 2147483647 h 768"/>
              <a:gd name="T4" fmla="*/ 2147483647 w 2256"/>
              <a:gd name="T5" fmla="*/ 2147483647 h 768"/>
              <a:gd name="T6" fmla="*/ 0 60000 65536"/>
              <a:gd name="T7" fmla="*/ 0 60000 65536"/>
              <a:gd name="T8" fmla="*/ 0 60000 65536"/>
              <a:gd name="T9" fmla="*/ 0 w 2256"/>
              <a:gd name="T10" fmla="*/ 0 h 768"/>
              <a:gd name="T11" fmla="*/ 2256 w 2256"/>
              <a:gd name="T12" fmla="*/ 768 h 768"/>
            </a:gdLst>
            <a:ahLst/>
            <a:cxnLst>
              <a:cxn ang="T6">
                <a:pos x="T0" y="T1"/>
              </a:cxn>
              <a:cxn ang="T7">
                <a:pos x="T2" y="T3"/>
              </a:cxn>
              <a:cxn ang="T8">
                <a:pos x="T4" y="T5"/>
              </a:cxn>
            </a:cxnLst>
            <a:rect l="T9" t="T10" r="T11" b="T12"/>
            <a:pathLst>
              <a:path w="2256" h="768">
                <a:moveTo>
                  <a:pt x="0" y="0"/>
                </a:moveTo>
                <a:cubicBezTo>
                  <a:pt x="172" y="224"/>
                  <a:pt x="344" y="448"/>
                  <a:pt x="720" y="576"/>
                </a:cubicBezTo>
                <a:cubicBezTo>
                  <a:pt x="1096" y="704"/>
                  <a:pt x="1676" y="736"/>
                  <a:pt x="2256" y="768"/>
                </a:cubicBezTo>
              </a:path>
            </a:pathLst>
          </a:custGeom>
          <a:noFill/>
          <a:ln w="38100" cap="flat" cmpd="sng">
            <a:solidFill>
              <a:srgbClr val="00279F"/>
            </a:solidFill>
            <a:prstDash val="solid"/>
            <a:round/>
            <a:headEnd type="none" w="med" len="med"/>
            <a:tailEnd type="none" w="med" len="me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1" name="Text Box 23"/>
          <p:cNvSpPr txBox="1">
            <a:spLocks noChangeArrowheads="1"/>
          </p:cNvSpPr>
          <p:nvPr/>
        </p:nvSpPr>
        <p:spPr bwMode="auto">
          <a:xfrm>
            <a:off x="3492500" y="1576388"/>
            <a:ext cx="3546475" cy="336550"/>
          </a:xfrm>
          <a:prstGeom prst="rect">
            <a:avLst/>
          </a:prstGeom>
          <a:noFill/>
          <a:ln w="9525">
            <a:noFill/>
            <a:miter lim="800000"/>
            <a:headEnd/>
            <a:tailEnd/>
          </a:ln>
        </p:spPr>
        <p:txBody>
          <a:bodyPr>
            <a:spAutoFit/>
          </a:bodyPr>
          <a:lstStyle/>
          <a:p>
            <a:pPr defTabSz="457200"/>
            <a:r>
              <a:rPr lang="en-US" sz="1600" u="sng" dirty="0">
                <a:solidFill>
                  <a:srgbClr val="000000"/>
                </a:solidFill>
                <a:latin typeface="Calibri" pitchFamily="34" charset="0"/>
                <a:cs typeface="Calibri" pitchFamily="34" charset="0"/>
              </a:rPr>
              <a:t>Constant Price Impact</a:t>
            </a:r>
          </a:p>
        </p:txBody>
      </p:sp>
      <p:sp>
        <p:nvSpPr>
          <p:cNvPr id="13" name="Text Box 13"/>
          <p:cNvSpPr txBox="1">
            <a:spLocks noChangeArrowheads="1"/>
          </p:cNvSpPr>
          <p:nvPr/>
        </p:nvSpPr>
        <p:spPr bwMode="auto">
          <a:xfrm>
            <a:off x="4240213" y="1830388"/>
            <a:ext cx="2582862" cy="523220"/>
          </a:xfrm>
          <a:prstGeom prst="rect">
            <a:avLst/>
          </a:prstGeom>
          <a:noFill/>
          <a:ln w="12700">
            <a:noFill/>
            <a:miter lim="800000"/>
            <a:headEnd/>
            <a:tailEnd/>
          </a:ln>
        </p:spPr>
        <p:txBody>
          <a:bodyPr>
            <a:spAutoFit/>
          </a:bodyPr>
          <a:lstStyle/>
          <a:p>
            <a:pPr defTabSz="457200" eaLnBrk="0" hangingPunct="0"/>
            <a:r>
              <a:rPr lang="en-US" sz="1400" dirty="0">
                <a:solidFill>
                  <a:srgbClr val="000000"/>
                </a:solidFill>
                <a:latin typeface="Calibri" pitchFamily="34" charset="0"/>
                <a:cs typeface="Calibri" pitchFamily="34" charset="0"/>
              </a:rPr>
              <a:t>As price increases, sales decline at a constant rate</a:t>
            </a:r>
          </a:p>
        </p:txBody>
      </p:sp>
      <p:sp>
        <p:nvSpPr>
          <p:cNvPr id="15" name="AutoShape 14"/>
          <p:cNvSpPr>
            <a:spLocks noChangeArrowheads="1"/>
          </p:cNvSpPr>
          <p:nvPr/>
        </p:nvSpPr>
        <p:spPr bwMode="auto">
          <a:xfrm rot="3214281">
            <a:off x="3905250" y="2095500"/>
            <a:ext cx="304800" cy="381000"/>
          </a:xfrm>
          <a:prstGeom prst="downArrow">
            <a:avLst>
              <a:gd name="adj1" fmla="val 50000"/>
              <a:gd name="adj2" fmla="val 31250"/>
            </a:avLst>
          </a:prstGeom>
          <a:solidFill>
            <a:srgbClr val="C0C0C0"/>
          </a:solidFill>
          <a:ln w="12700">
            <a:solidFill>
              <a:srgbClr val="000000"/>
            </a:solidFill>
            <a:miter lim="800000"/>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9" name="Text Box 11"/>
          <p:cNvSpPr txBox="1">
            <a:spLocks noChangeArrowheads="1"/>
          </p:cNvSpPr>
          <p:nvPr/>
        </p:nvSpPr>
        <p:spPr bwMode="auto">
          <a:xfrm>
            <a:off x="4267200" y="2873375"/>
            <a:ext cx="598241" cy="338554"/>
          </a:xfrm>
          <a:prstGeom prst="rect">
            <a:avLst/>
          </a:prstGeom>
          <a:noFill/>
          <a:ln w="12700">
            <a:noFill/>
            <a:miter lim="800000"/>
            <a:headEnd/>
            <a:tailEnd/>
          </a:ln>
        </p:spPr>
        <p:txBody>
          <a:bodyPr wrap="none">
            <a:spAutoFit/>
          </a:bodyPr>
          <a:lstStyle/>
          <a:p>
            <a:pPr defTabSz="457200" eaLnBrk="0" hangingPunct="0"/>
            <a:r>
              <a:rPr lang="en-US" sz="1600" dirty="0">
                <a:solidFill>
                  <a:srgbClr val="000000"/>
                </a:solidFill>
                <a:latin typeface="Calibri" pitchFamily="34" charset="0"/>
                <a:cs typeface="Calibri" pitchFamily="34" charset="0"/>
              </a:rPr>
              <a:t>Price</a:t>
            </a:r>
          </a:p>
        </p:txBody>
      </p:sp>
      <p:sp>
        <p:nvSpPr>
          <p:cNvPr id="21" name="Text Box 12"/>
          <p:cNvSpPr txBox="1">
            <a:spLocks noChangeArrowheads="1"/>
          </p:cNvSpPr>
          <p:nvPr/>
        </p:nvSpPr>
        <p:spPr bwMode="auto">
          <a:xfrm rot="-5400000">
            <a:off x="960521" y="2178635"/>
            <a:ext cx="606256" cy="338554"/>
          </a:xfrm>
          <a:prstGeom prst="rect">
            <a:avLst/>
          </a:prstGeom>
          <a:noFill/>
          <a:ln w="12700">
            <a:noFill/>
            <a:miter lim="800000"/>
            <a:headEnd/>
            <a:tailEnd/>
          </a:ln>
        </p:spPr>
        <p:txBody>
          <a:bodyPr wrap="none">
            <a:spAutoFit/>
          </a:bodyPr>
          <a:lstStyle/>
          <a:p>
            <a:pPr defTabSz="457200" eaLnBrk="0" hangingPunct="0"/>
            <a:r>
              <a:rPr lang="en-US" sz="1600" dirty="0">
                <a:solidFill>
                  <a:srgbClr val="000000"/>
                </a:solidFill>
                <a:latin typeface="Calibri" pitchFamily="34" charset="0"/>
                <a:cs typeface="Calibri" pitchFamily="34" charset="0"/>
              </a:rPr>
              <a:t>Sales</a:t>
            </a:r>
          </a:p>
        </p:txBody>
      </p:sp>
      <p:sp>
        <p:nvSpPr>
          <p:cNvPr id="23" name="Rectangle 17"/>
          <p:cNvSpPr>
            <a:spLocks noChangeArrowheads="1"/>
          </p:cNvSpPr>
          <p:nvPr/>
        </p:nvSpPr>
        <p:spPr bwMode="auto">
          <a:xfrm>
            <a:off x="228600" y="3209925"/>
            <a:ext cx="8915400" cy="1143000"/>
          </a:xfrm>
          <a:prstGeom prst="rect">
            <a:avLst/>
          </a:prstGeom>
          <a:noFill/>
          <a:ln w="12700">
            <a:noFill/>
            <a:miter lim="800000"/>
            <a:headEnd/>
            <a:tailEnd/>
          </a:ln>
        </p:spPr>
        <p:txBody>
          <a:bodyPr lIns="90488" tIns="44450" rIns="90488" bIns="44450"/>
          <a:lstStyle/>
          <a:p>
            <a:pPr marL="342900" indent="-342900" defTabSz="457200">
              <a:buClr>
                <a:srgbClr val="0066A1"/>
              </a:buClr>
              <a:buFont typeface="Arial" charset="0"/>
              <a:buChar char="»"/>
            </a:pPr>
            <a:r>
              <a:rPr lang="en-US" sz="1600" dirty="0">
                <a:solidFill>
                  <a:srgbClr val="000000"/>
                </a:solidFill>
                <a:latin typeface="Calibri" pitchFamily="34" charset="0"/>
                <a:cs typeface="Calibri" pitchFamily="34" charset="0"/>
              </a:rPr>
              <a:t>In reality, the curve exhibits threshold points at which the change in sales is much more pronounced</a:t>
            </a:r>
          </a:p>
          <a:p>
            <a:pPr marL="342900" indent="-342900" defTabSz="457200">
              <a:buClr>
                <a:srgbClr val="0066A1"/>
              </a:buClr>
              <a:buFont typeface="Arial" charset="0"/>
              <a:buChar char="»"/>
            </a:pPr>
            <a:r>
              <a:rPr lang="en-US" sz="1600" dirty="0">
                <a:solidFill>
                  <a:srgbClr val="000000"/>
                </a:solidFill>
                <a:latin typeface="Calibri" pitchFamily="34" charset="0"/>
                <a:cs typeface="Calibri" pitchFamily="34" charset="0"/>
              </a:rPr>
              <a:t>Thresholds work both ways:</a:t>
            </a:r>
          </a:p>
          <a:p>
            <a:pPr marL="742950" lvl="1" indent="-285750" defTabSz="457200">
              <a:buClr>
                <a:srgbClr val="0066A1"/>
              </a:buClr>
              <a:buFontTx/>
              <a:buChar char="–"/>
            </a:pPr>
            <a:r>
              <a:rPr lang="en-US" sz="1600" dirty="0">
                <a:solidFill>
                  <a:srgbClr val="000000"/>
                </a:solidFill>
                <a:latin typeface="Calibri" pitchFamily="34" charset="0"/>
                <a:cs typeface="Calibri" pitchFamily="34" charset="0"/>
              </a:rPr>
              <a:t>Sales decline at a faster rate when threshold is passed by increasing price</a:t>
            </a:r>
          </a:p>
          <a:p>
            <a:pPr marL="742950" lvl="1" indent="-285750" defTabSz="457200">
              <a:buClr>
                <a:srgbClr val="0066A1"/>
              </a:buClr>
              <a:buFontTx/>
              <a:buChar char="–"/>
            </a:pPr>
            <a:r>
              <a:rPr lang="en-US" sz="1600" dirty="0">
                <a:solidFill>
                  <a:srgbClr val="000000"/>
                </a:solidFill>
                <a:latin typeface="Calibri" pitchFamily="34" charset="0"/>
                <a:cs typeface="Calibri" pitchFamily="34" charset="0"/>
              </a:rPr>
              <a:t>Sales increase at a faster rate when threshold is passed by decreasing price</a:t>
            </a:r>
          </a:p>
        </p:txBody>
      </p:sp>
      <p:sp>
        <p:nvSpPr>
          <p:cNvPr id="27" name="Text Box 24"/>
          <p:cNvSpPr txBox="1">
            <a:spLocks noChangeArrowheads="1"/>
          </p:cNvSpPr>
          <p:nvPr/>
        </p:nvSpPr>
        <p:spPr bwMode="auto">
          <a:xfrm>
            <a:off x="3917950" y="4594225"/>
            <a:ext cx="3546475" cy="336550"/>
          </a:xfrm>
          <a:prstGeom prst="rect">
            <a:avLst/>
          </a:prstGeom>
          <a:noFill/>
          <a:ln w="9525">
            <a:noFill/>
            <a:miter lim="800000"/>
            <a:headEnd/>
            <a:tailEnd/>
          </a:ln>
        </p:spPr>
        <p:txBody>
          <a:bodyPr>
            <a:spAutoFit/>
          </a:bodyPr>
          <a:lstStyle/>
          <a:p>
            <a:pPr defTabSz="457200"/>
            <a:r>
              <a:rPr lang="en-US" sz="1600" u="sng" dirty="0">
                <a:solidFill>
                  <a:srgbClr val="000000"/>
                </a:solidFill>
                <a:latin typeface="Calibri" pitchFamily="34" charset="0"/>
                <a:cs typeface="Calibri" pitchFamily="34" charset="0"/>
              </a:rPr>
              <a:t>Non-Constant Price Impact</a:t>
            </a:r>
          </a:p>
        </p:txBody>
      </p:sp>
      <p:sp>
        <p:nvSpPr>
          <p:cNvPr id="29" name="Text Box 22"/>
          <p:cNvSpPr txBox="1">
            <a:spLocks noChangeArrowheads="1"/>
          </p:cNvSpPr>
          <p:nvPr/>
        </p:nvSpPr>
        <p:spPr bwMode="auto">
          <a:xfrm>
            <a:off x="4446588" y="4862513"/>
            <a:ext cx="2803525" cy="523220"/>
          </a:xfrm>
          <a:prstGeom prst="rect">
            <a:avLst/>
          </a:prstGeom>
          <a:noFill/>
          <a:ln w="12700">
            <a:noFill/>
            <a:miter lim="800000"/>
            <a:headEnd/>
            <a:tailEnd/>
          </a:ln>
        </p:spPr>
        <p:txBody>
          <a:bodyPr>
            <a:spAutoFit/>
          </a:bodyPr>
          <a:lstStyle/>
          <a:p>
            <a:pPr defTabSz="457200" eaLnBrk="0" hangingPunct="0"/>
            <a:r>
              <a:rPr lang="en-US" sz="1400" dirty="0">
                <a:solidFill>
                  <a:srgbClr val="000000"/>
                </a:solidFill>
                <a:latin typeface="Calibri" pitchFamily="34" charset="0"/>
                <a:cs typeface="Calibri" pitchFamily="34" charset="0"/>
              </a:rPr>
              <a:t>As price passes threshold, sales decline at an accelerated rate</a:t>
            </a:r>
          </a:p>
        </p:txBody>
      </p:sp>
      <p:sp>
        <p:nvSpPr>
          <p:cNvPr id="31" name="Freeform 5"/>
          <p:cNvSpPr>
            <a:spLocks noChangeAspect="1"/>
          </p:cNvSpPr>
          <p:nvPr/>
        </p:nvSpPr>
        <p:spPr bwMode="auto">
          <a:xfrm>
            <a:off x="1962150" y="4673600"/>
            <a:ext cx="1858963" cy="698500"/>
          </a:xfrm>
          <a:custGeom>
            <a:avLst/>
            <a:gdLst>
              <a:gd name="T0" fmla="*/ 0 w 1248"/>
              <a:gd name="T1" fmla="*/ 0 h 912"/>
              <a:gd name="T2" fmla="*/ 2147483647 w 1248"/>
              <a:gd name="T3" fmla="*/ 2147483647 h 912"/>
              <a:gd name="T4" fmla="*/ 2147483647 w 1248"/>
              <a:gd name="T5" fmla="*/ 2147483647 h 912"/>
              <a:gd name="T6" fmla="*/ 0 60000 65536"/>
              <a:gd name="T7" fmla="*/ 0 60000 65536"/>
              <a:gd name="T8" fmla="*/ 0 60000 65536"/>
              <a:gd name="T9" fmla="*/ 0 w 1248"/>
              <a:gd name="T10" fmla="*/ 0 h 912"/>
              <a:gd name="T11" fmla="*/ 1248 w 1248"/>
              <a:gd name="T12" fmla="*/ 912 h 912"/>
            </a:gdLst>
            <a:ahLst/>
            <a:cxnLst>
              <a:cxn ang="T6">
                <a:pos x="T0" y="T1"/>
              </a:cxn>
              <a:cxn ang="T7">
                <a:pos x="T2" y="T3"/>
              </a:cxn>
              <a:cxn ang="T8">
                <a:pos x="T4" y="T5"/>
              </a:cxn>
            </a:cxnLst>
            <a:rect l="T9" t="T10" r="T11" b="T12"/>
            <a:pathLst>
              <a:path w="1248" h="912">
                <a:moveTo>
                  <a:pt x="0" y="0"/>
                </a:moveTo>
                <a:cubicBezTo>
                  <a:pt x="64" y="212"/>
                  <a:pt x="128" y="424"/>
                  <a:pt x="336" y="576"/>
                </a:cubicBezTo>
                <a:cubicBezTo>
                  <a:pt x="544" y="728"/>
                  <a:pt x="896" y="820"/>
                  <a:pt x="1248" y="912"/>
                </a:cubicBezTo>
              </a:path>
            </a:pathLst>
          </a:custGeom>
          <a:noFill/>
          <a:ln w="38100" cmpd="sng">
            <a:solidFill>
              <a:srgbClr val="000099"/>
            </a:solidFill>
            <a:round/>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3" name="Line 8"/>
          <p:cNvSpPr>
            <a:spLocks noChangeAspect="1" noChangeShapeType="1"/>
          </p:cNvSpPr>
          <p:nvPr/>
        </p:nvSpPr>
        <p:spPr bwMode="auto">
          <a:xfrm>
            <a:off x="3821113" y="5372100"/>
            <a:ext cx="71437" cy="257175"/>
          </a:xfrm>
          <a:prstGeom prst="line">
            <a:avLst/>
          </a:prstGeom>
          <a:noFill/>
          <a:ln w="38100">
            <a:solidFill>
              <a:srgbClr val="000099"/>
            </a:solidFill>
            <a:round/>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5" name="Freeform 6"/>
          <p:cNvSpPr>
            <a:spLocks noChangeAspect="1"/>
          </p:cNvSpPr>
          <p:nvPr/>
        </p:nvSpPr>
        <p:spPr bwMode="auto">
          <a:xfrm>
            <a:off x="3892550" y="5629275"/>
            <a:ext cx="1573213" cy="111125"/>
          </a:xfrm>
          <a:custGeom>
            <a:avLst/>
            <a:gdLst>
              <a:gd name="T0" fmla="*/ 0 w 1056"/>
              <a:gd name="T1" fmla="*/ 0 h 144"/>
              <a:gd name="T2" fmla="*/ 2147483647 w 1056"/>
              <a:gd name="T3" fmla="*/ 2147483647 h 144"/>
              <a:gd name="T4" fmla="*/ 2147483647 w 1056"/>
              <a:gd name="T5" fmla="*/ 2147483647 h 144"/>
              <a:gd name="T6" fmla="*/ 0 60000 65536"/>
              <a:gd name="T7" fmla="*/ 0 60000 65536"/>
              <a:gd name="T8" fmla="*/ 0 60000 65536"/>
              <a:gd name="T9" fmla="*/ 0 w 1056"/>
              <a:gd name="T10" fmla="*/ 0 h 144"/>
              <a:gd name="T11" fmla="*/ 1056 w 1056"/>
              <a:gd name="T12" fmla="*/ 144 h 144"/>
            </a:gdLst>
            <a:ahLst/>
            <a:cxnLst>
              <a:cxn ang="T6">
                <a:pos x="T0" y="T1"/>
              </a:cxn>
              <a:cxn ang="T7">
                <a:pos x="T2" y="T3"/>
              </a:cxn>
              <a:cxn ang="T8">
                <a:pos x="T4" y="T5"/>
              </a:cxn>
            </a:cxnLst>
            <a:rect l="T9" t="T10" r="T11" b="T12"/>
            <a:pathLst>
              <a:path w="1056" h="144">
                <a:moveTo>
                  <a:pt x="0" y="0"/>
                </a:moveTo>
                <a:cubicBezTo>
                  <a:pt x="152" y="36"/>
                  <a:pt x="304" y="72"/>
                  <a:pt x="480" y="96"/>
                </a:cubicBezTo>
                <a:cubicBezTo>
                  <a:pt x="656" y="120"/>
                  <a:pt x="856" y="132"/>
                  <a:pt x="1056" y="144"/>
                </a:cubicBezTo>
              </a:path>
            </a:pathLst>
          </a:custGeom>
          <a:noFill/>
          <a:ln w="38100" cmpd="sng">
            <a:solidFill>
              <a:srgbClr val="000099"/>
            </a:solidFill>
            <a:round/>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7" name="Line 9"/>
          <p:cNvSpPr>
            <a:spLocks noChangeAspect="1" noChangeShapeType="1"/>
          </p:cNvSpPr>
          <p:nvPr/>
        </p:nvSpPr>
        <p:spPr bwMode="auto">
          <a:xfrm>
            <a:off x="5465763" y="5740400"/>
            <a:ext cx="71437" cy="330200"/>
          </a:xfrm>
          <a:prstGeom prst="line">
            <a:avLst/>
          </a:prstGeom>
          <a:noFill/>
          <a:ln w="38100">
            <a:solidFill>
              <a:srgbClr val="000099"/>
            </a:solidFill>
            <a:round/>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9" name="Freeform 7"/>
          <p:cNvSpPr>
            <a:spLocks noChangeAspect="1"/>
          </p:cNvSpPr>
          <p:nvPr/>
        </p:nvSpPr>
        <p:spPr bwMode="auto">
          <a:xfrm>
            <a:off x="5537200" y="6070600"/>
            <a:ext cx="1287463" cy="42863"/>
          </a:xfrm>
          <a:custGeom>
            <a:avLst/>
            <a:gdLst>
              <a:gd name="T0" fmla="*/ 0 w 864"/>
              <a:gd name="T1" fmla="*/ 0 h 56"/>
              <a:gd name="T2" fmla="*/ 2147483647 w 864"/>
              <a:gd name="T3" fmla="*/ 2147483647 h 56"/>
              <a:gd name="T4" fmla="*/ 2147483647 w 864"/>
              <a:gd name="T5" fmla="*/ 2147483647 h 56"/>
              <a:gd name="T6" fmla="*/ 0 60000 65536"/>
              <a:gd name="T7" fmla="*/ 0 60000 65536"/>
              <a:gd name="T8" fmla="*/ 0 60000 65536"/>
              <a:gd name="T9" fmla="*/ 0 w 864"/>
              <a:gd name="T10" fmla="*/ 0 h 56"/>
              <a:gd name="T11" fmla="*/ 864 w 864"/>
              <a:gd name="T12" fmla="*/ 56 h 56"/>
            </a:gdLst>
            <a:ahLst/>
            <a:cxnLst>
              <a:cxn ang="T6">
                <a:pos x="T0" y="T1"/>
              </a:cxn>
              <a:cxn ang="T7">
                <a:pos x="T2" y="T3"/>
              </a:cxn>
              <a:cxn ang="T8">
                <a:pos x="T4" y="T5"/>
              </a:cxn>
            </a:cxnLst>
            <a:rect l="T9" t="T10" r="T11" b="T12"/>
            <a:pathLst>
              <a:path w="864" h="56">
                <a:moveTo>
                  <a:pt x="0" y="0"/>
                </a:moveTo>
                <a:cubicBezTo>
                  <a:pt x="168" y="20"/>
                  <a:pt x="336" y="40"/>
                  <a:pt x="480" y="48"/>
                </a:cubicBezTo>
                <a:cubicBezTo>
                  <a:pt x="624" y="56"/>
                  <a:pt x="744" y="52"/>
                  <a:pt x="864" y="48"/>
                </a:cubicBezTo>
              </a:path>
            </a:pathLst>
          </a:custGeom>
          <a:noFill/>
          <a:ln w="38100" cmpd="sng">
            <a:solidFill>
              <a:srgbClr val="000099"/>
            </a:solidFill>
            <a:round/>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1" name="AutoShape 21"/>
          <p:cNvSpPr>
            <a:spLocks noChangeArrowheads="1"/>
          </p:cNvSpPr>
          <p:nvPr/>
        </p:nvSpPr>
        <p:spPr bwMode="auto">
          <a:xfrm rot="4372013">
            <a:off x="4141788" y="5149850"/>
            <a:ext cx="304800" cy="381000"/>
          </a:xfrm>
          <a:prstGeom prst="downArrow">
            <a:avLst>
              <a:gd name="adj1" fmla="val 50000"/>
              <a:gd name="adj2" fmla="val 31250"/>
            </a:avLst>
          </a:prstGeom>
          <a:solidFill>
            <a:srgbClr val="C0C0C0"/>
          </a:solidFill>
          <a:ln w="12700">
            <a:solidFill>
              <a:srgbClr val="000000"/>
            </a:solidFill>
            <a:miter lim="800000"/>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3" name="AutoShape 25"/>
          <p:cNvSpPr>
            <a:spLocks noChangeArrowheads="1"/>
          </p:cNvSpPr>
          <p:nvPr/>
        </p:nvSpPr>
        <p:spPr bwMode="auto">
          <a:xfrm rot="1487622">
            <a:off x="5594350" y="5330825"/>
            <a:ext cx="304800" cy="381000"/>
          </a:xfrm>
          <a:prstGeom prst="downArrow">
            <a:avLst>
              <a:gd name="adj1" fmla="val 50000"/>
              <a:gd name="adj2" fmla="val 31250"/>
            </a:avLst>
          </a:prstGeom>
          <a:solidFill>
            <a:srgbClr val="C0C0C0"/>
          </a:solidFill>
          <a:ln w="12700">
            <a:solidFill>
              <a:srgbClr val="000000"/>
            </a:solidFill>
            <a:miter lim="800000"/>
            <a:headEnd/>
            <a:tailEnd/>
          </a:ln>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Text Box 18"/>
          <p:cNvSpPr txBox="1">
            <a:spLocks noChangeArrowheads="1"/>
          </p:cNvSpPr>
          <p:nvPr/>
        </p:nvSpPr>
        <p:spPr bwMode="auto">
          <a:xfrm>
            <a:off x="4343400" y="6216650"/>
            <a:ext cx="598241" cy="338554"/>
          </a:xfrm>
          <a:prstGeom prst="rect">
            <a:avLst/>
          </a:prstGeom>
          <a:noFill/>
          <a:ln w="12700">
            <a:noFill/>
            <a:miter lim="800000"/>
            <a:headEnd/>
            <a:tailEnd/>
          </a:ln>
        </p:spPr>
        <p:txBody>
          <a:bodyPr wrap="none">
            <a:spAutoFit/>
          </a:bodyPr>
          <a:lstStyle/>
          <a:p>
            <a:pPr defTabSz="457200" eaLnBrk="0" hangingPunct="0"/>
            <a:r>
              <a:rPr lang="en-US" sz="1600" dirty="0">
                <a:solidFill>
                  <a:srgbClr val="000000"/>
                </a:solidFill>
                <a:latin typeface="Calibri" pitchFamily="34" charset="0"/>
                <a:cs typeface="Calibri" pitchFamily="34" charset="0"/>
              </a:rPr>
              <a:t>Price</a:t>
            </a:r>
          </a:p>
        </p:txBody>
      </p:sp>
      <p:sp>
        <p:nvSpPr>
          <p:cNvPr id="51" name="Text Box 19"/>
          <p:cNvSpPr txBox="1">
            <a:spLocks noChangeArrowheads="1"/>
          </p:cNvSpPr>
          <p:nvPr/>
        </p:nvSpPr>
        <p:spPr bwMode="auto">
          <a:xfrm rot="-5400000">
            <a:off x="1128796" y="5223461"/>
            <a:ext cx="606256" cy="338554"/>
          </a:xfrm>
          <a:prstGeom prst="rect">
            <a:avLst/>
          </a:prstGeom>
          <a:noFill/>
          <a:ln w="12700">
            <a:noFill/>
            <a:miter lim="800000"/>
            <a:headEnd/>
            <a:tailEnd/>
          </a:ln>
        </p:spPr>
        <p:txBody>
          <a:bodyPr wrap="none">
            <a:spAutoFit/>
          </a:bodyPr>
          <a:lstStyle/>
          <a:p>
            <a:pPr defTabSz="457200" eaLnBrk="0" hangingPunct="0"/>
            <a:r>
              <a:rPr lang="en-US" sz="1600" dirty="0">
                <a:solidFill>
                  <a:srgbClr val="000000"/>
                </a:solidFill>
                <a:latin typeface="Calibri" pitchFamily="34" charset="0"/>
                <a:cs typeface="Calibri" pitchFamily="34" charset="0"/>
              </a:rPr>
              <a:t>Sales</a:t>
            </a:r>
          </a:p>
        </p:txBody>
      </p:sp>
    </p:spTree>
    <p:extLst>
      <p:ext uri="{BB962C8B-B14F-4D97-AF65-F5344CB8AC3E}">
        <p14:creationId xmlns:p14="http://schemas.microsoft.com/office/powerpoint/2010/main" val="2307109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18488" cy="631818"/>
          </a:xfrm>
        </p:spPr>
        <p:txBody>
          <a:bodyPr/>
          <a:lstStyle/>
          <a:p>
            <a:r>
              <a:rPr lang="en-US" dirty="0"/>
              <a:t>Impacts from pricing should take into account $22 threshold</a:t>
            </a:r>
          </a:p>
        </p:txBody>
      </p:sp>
      <p:graphicFrame>
        <p:nvGraphicFramePr>
          <p:cNvPr id="5" name="Chart 4"/>
          <p:cNvGraphicFramePr>
            <a:graphicFrameLocks/>
          </p:cNvGraphicFramePr>
          <p:nvPr>
            <p:extLst>
              <p:ext uri="{D42A27DB-BD31-4B8C-83A1-F6EECF244321}">
                <p14:modId xmlns:p14="http://schemas.microsoft.com/office/powerpoint/2010/main" val="114456553"/>
              </p:ext>
            </p:extLst>
          </p:nvPr>
        </p:nvGraphicFramePr>
        <p:xfrm>
          <a:off x="406400" y="1106488"/>
          <a:ext cx="8432800" cy="3008312"/>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1066800" y="3733800"/>
            <a:ext cx="457200" cy="152400"/>
          </a:xfrm>
          <a:prstGeom prst="rect">
            <a:avLst/>
          </a:prstGeom>
          <a:solidFill>
            <a:srgbClr val="FF0000"/>
          </a:solidFill>
          <a:ln w="25400" cap="flat" cmpd="sng" algn="ctr">
            <a:solidFill>
              <a:srgbClr val="000000"/>
            </a:solidFill>
            <a:prstDash val="solid"/>
          </a:ln>
          <a:effectLst/>
          <a:scene3d>
            <a:camera prst="orthographicFront"/>
            <a:lightRig rig="threePt" dir="t"/>
          </a:scene3d>
          <a:sp3d>
            <a:bevelT/>
          </a:sp3d>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sp>
        <p:nvSpPr>
          <p:cNvPr id="9" name="TextBox 10"/>
          <p:cNvSpPr txBox="1">
            <a:spLocks noChangeArrowheads="1"/>
          </p:cNvSpPr>
          <p:nvPr/>
        </p:nvSpPr>
        <p:spPr bwMode="auto">
          <a:xfrm>
            <a:off x="1676400" y="3657600"/>
            <a:ext cx="2286000" cy="276999"/>
          </a:xfrm>
          <a:prstGeom prst="rect">
            <a:avLst/>
          </a:prstGeom>
          <a:noFill/>
          <a:ln w="9525">
            <a:noFill/>
            <a:miter lim="800000"/>
            <a:headEnd/>
            <a:tailEnd/>
          </a:ln>
        </p:spPr>
        <p:txBody>
          <a:bodyPr wrap="square">
            <a:spAutoFit/>
          </a:bodyPr>
          <a:lstStyle/>
          <a:p>
            <a:pPr defTabSz="457200"/>
            <a:r>
              <a:rPr lang="en-US" sz="1200" dirty="0">
                <a:solidFill>
                  <a:srgbClr val="000000"/>
                </a:solidFill>
                <a:latin typeface="Calibri" pitchFamily="34" charset="0"/>
                <a:cs typeface="Calibri" pitchFamily="34" charset="0"/>
              </a:rPr>
              <a:t>Significant Price Point Threshold</a:t>
            </a:r>
          </a:p>
        </p:txBody>
      </p:sp>
      <p:cxnSp>
        <p:nvCxnSpPr>
          <p:cNvPr id="10" name="Straight Connector 9"/>
          <p:cNvCxnSpPr/>
          <p:nvPr/>
        </p:nvCxnSpPr>
        <p:spPr>
          <a:xfrm>
            <a:off x="4419600" y="3810000"/>
            <a:ext cx="479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3962400"/>
            <a:ext cx="4794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0"/>
          <p:cNvSpPr txBox="1">
            <a:spLocks noChangeArrowheads="1"/>
          </p:cNvSpPr>
          <p:nvPr/>
        </p:nvSpPr>
        <p:spPr bwMode="auto">
          <a:xfrm>
            <a:off x="5105400" y="3609201"/>
            <a:ext cx="3429000" cy="276999"/>
          </a:xfrm>
          <a:prstGeom prst="rect">
            <a:avLst/>
          </a:prstGeom>
          <a:noFill/>
          <a:ln w="9525">
            <a:noFill/>
            <a:miter lim="800000"/>
            <a:headEnd/>
            <a:tailEnd/>
          </a:ln>
        </p:spPr>
        <p:txBody>
          <a:bodyPr wrap="square">
            <a:spAutoFit/>
          </a:bodyPr>
          <a:lstStyle/>
          <a:p>
            <a:pPr defTabSz="457200"/>
            <a:r>
              <a:rPr lang="en-US" sz="1200" dirty="0">
                <a:solidFill>
                  <a:srgbClr val="000000"/>
                </a:solidFill>
                <a:latin typeface="Calibri" pitchFamily="34" charset="0"/>
                <a:cs typeface="Calibri" pitchFamily="34" charset="0"/>
              </a:rPr>
              <a:t>Revenue impact without threshold</a:t>
            </a:r>
          </a:p>
        </p:txBody>
      </p:sp>
      <p:sp>
        <p:nvSpPr>
          <p:cNvPr id="15" name="TextBox 10"/>
          <p:cNvSpPr txBox="1">
            <a:spLocks noChangeArrowheads="1"/>
          </p:cNvSpPr>
          <p:nvPr/>
        </p:nvSpPr>
        <p:spPr bwMode="auto">
          <a:xfrm>
            <a:off x="5105400" y="3837801"/>
            <a:ext cx="3429000" cy="276999"/>
          </a:xfrm>
          <a:prstGeom prst="rect">
            <a:avLst/>
          </a:prstGeom>
          <a:noFill/>
          <a:ln w="9525">
            <a:noFill/>
            <a:miter lim="800000"/>
            <a:headEnd/>
            <a:tailEnd/>
          </a:ln>
        </p:spPr>
        <p:txBody>
          <a:bodyPr wrap="square">
            <a:spAutoFit/>
          </a:bodyPr>
          <a:lstStyle/>
          <a:p>
            <a:pPr defTabSz="457200"/>
            <a:r>
              <a:rPr lang="en-US" sz="1200" dirty="0">
                <a:solidFill>
                  <a:srgbClr val="000000"/>
                </a:solidFill>
                <a:latin typeface="Calibri" pitchFamily="34" charset="0"/>
                <a:cs typeface="Calibri" pitchFamily="34" charset="0"/>
              </a:rPr>
              <a:t>Revenue impact with threshold</a:t>
            </a:r>
          </a:p>
        </p:txBody>
      </p:sp>
      <p:sp>
        <p:nvSpPr>
          <p:cNvPr id="17" name="TextBox 17"/>
          <p:cNvSpPr txBox="1">
            <a:spLocks noChangeArrowheads="1"/>
          </p:cNvSpPr>
          <p:nvPr/>
        </p:nvSpPr>
        <p:spPr bwMode="auto">
          <a:xfrm>
            <a:off x="1295400" y="1106488"/>
            <a:ext cx="6705600" cy="369332"/>
          </a:xfrm>
          <a:prstGeom prst="rect">
            <a:avLst/>
          </a:prstGeom>
          <a:noFill/>
          <a:ln w="9525">
            <a:noFill/>
            <a:miter lim="800000"/>
            <a:headEnd/>
            <a:tailEnd/>
          </a:ln>
        </p:spPr>
        <p:txBody>
          <a:bodyPr>
            <a:spAutoFit/>
          </a:bodyPr>
          <a:lstStyle/>
          <a:p>
            <a:pPr algn="ctr" defTabSz="457200"/>
            <a:r>
              <a:rPr lang="en-US" b="1" i="1" u="sng" dirty="0">
                <a:solidFill>
                  <a:srgbClr val="C00000"/>
                </a:solidFill>
                <a:latin typeface="Calibri" pitchFamily="34" charset="0"/>
                <a:cs typeface="Calibri" pitchFamily="34" charset="0"/>
              </a:rPr>
              <a:t>Vaccination –  $22 Price Threshold</a:t>
            </a:r>
          </a:p>
        </p:txBody>
      </p:sp>
      <p:graphicFrame>
        <p:nvGraphicFramePr>
          <p:cNvPr id="19" name="Table 18"/>
          <p:cNvGraphicFramePr>
            <a:graphicFrameLocks noGrp="1"/>
          </p:cNvGraphicFramePr>
          <p:nvPr>
            <p:extLst>
              <p:ext uri="{D42A27DB-BD31-4B8C-83A1-F6EECF244321}">
                <p14:modId xmlns:p14="http://schemas.microsoft.com/office/powerpoint/2010/main" val="3934203671"/>
              </p:ext>
            </p:extLst>
          </p:nvPr>
        </p:nvGraphicFramePr>
        <p:xfrm>
          <a:off x="406400" y="4536919"/>
          <a:ext cx="8432802" cy="797081"/>
        </p:xfrm>
        <a:graphic>
          <a:graphicData uri="http://schemas.openxmlformats.org/drawingml/2006/table">
            <a:tbl>
              <a:tblPr/>
              <a:tblGrid>
                <a:gridCol w="2195710">
                  <a:extLst>
                    <a:ext uri="{9D8B030D-6E8A-4147-A177-3AD203B41FA5}">
                      <a16:colId xmlns:a16="http://schemas.microsoft.com/office/drawing/2014/main" val="20000"/>
                    </a:ext>
                  </a:extLst>
                </a:gridCol>
                <a:gridCol w="1559273">
                  <a:extLst>
                    <a:ext uri="{9D8B030D-6E8A-4147-A177-3AD203B41FA5}">
                      <a16:colId xmlns:a16="http://schemas.microsoft.com/office/drawing/2014/main" val="20001"/>
                    </a:ext>
                  </a:extLst>
                </a:gridCol>
                <a:gridCol w="1559273">
                  <a:extLst>
                    <a:ext uri="{9D8B030D-6E8A-4147-A177-3AD203B41FA5}">
                      <a16:colId xmlns:a16="http://schemas.microsoft.com/office/drawing/2014/main" val="20002"/>
                    </a:ext>
                  </a:extLst>
                </a:gridCol>
                <a:gridCol w="1559273">
                  <a:extLst>
                    <a:ext uri="{9D8B030D-6E8A-4147-A177-3AD203B41FA5}">
                      <a16:colId xmlns:a16="http://schemas.microsoft.com/office/drawing/2014/main" val="20003"/>
                    </a:ext>
                  </a:extLst>
                </a:gridCol>
                <a:gridCol w="1559273">
                  <a:extLst>
                    <a:ext uri="{9D8B030D-6E8A-4147-A177-3AD203B41FA5}">
                      <a16:colId xmlns:a16="http://schemas.microsoft.com/office/drawing/2014/main" val="20004"/>
                    </a:ext>
                  </a:extLst>
                </a:gridCol>
              </a:tblGrid>
              <a:tr h="42930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US" sz="1200" b="1" i="0" u="none" strike="noStrike" dirty="0">
                          <a:solidFill>
                            <a:srgbClr val="000000"/>
                          </a:solidFill>
                          <a:latin typeface="Calibri"/>
                        </a:rPr>
                        <a:t>Service</a:t>
                      </a:r>
                    </a:p>
                  </a:txBody>
                  <a:tcPr marL="6901" marR="6901" marT="69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US" sz="1200" b="1" i="0" u="none" strike="noStrike" dirty="0">
                          <a:solidFill>
                            <a:srgbClr val="000000"/>
                          </a:solidFill>
                          <a:latin typeface="Calibri"/>
                        </a:rPr>
                        <a:t>Average Price per Unit</a:t>
                      </a:r>
                    </a:p>
                  </a:txBody>
                  <a:tcPr marL="6901" marR="6901" marT="69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US" sz="1200" b="1" i="0" u="none" strike="noStrike" dirty="0">
                          <a:solidFill>
                            <a:srgbClr val="000000"/>
                          </a:solidFill>
                          <a:latin typeface="Calibri"/>
                        </a:rPr>
                        <a:t>Revenue Impact without Crossing Threshold</a:t>
                      </a:r>
                    </a:p>
                  </a:txBody>
                  <a:tcPr marL="6901" marR="6901" marT="69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US" sz="1200" b="1" i="0" u="none" strike="noStrike" dirty="0">
                          <a:solidFill>
                            <a:srgbClr val="000000"/>
                          </a:solidFill>
                          <a:latin typeface="Calibri"/>
                        </a:rPr>
                        <a:t>Revenue Impac</a:t>
                      </a:r>
                      <a:r>
                        <a:rPr lang="en-US" sz="1200" b="1" i="0" u="none" strike="noStrike" baseline="0" dirty="0">
                          <a:solidFill>
                            <a:srgbClr val="000000"/>
                          </a:solidFill>
                          <a:latin typeface="Calibri"/>
                        </a:rPr>
                        <a:t>t with Crossing Threshold </a:t>
                      </a:r>
                      <a:endParaRPr lang="en-US" sz="1200" b="1" i="0" u="none" strike="noStrike" dirty="0">
                        <a:solidFill>
                          <a:srgbClr val="000000"/>
                        </a:solidFill>
                        <a:latin typeface="Calibri"/>
                      </a:endParaRPr>
                    </a:p>
                  </a:txBody>
                  <a:tcPr marL="6901" marR="6901" marT="69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US" sz="1200" b="1" i="0" u="none" strike="noStrike" dirty="0">
                          <a:solidFill>
                            <a:srgbClr val="000000"/>
                          </a:solidFill>
                          <a:latin typeface="Calibri"/>
                        </a:rPr>
                        <a:t>Net Revenue Impact</a:t>
                      </a:r>
                    </a:p>
                  </a:txBody>
                  <a:tcPr marL="6901" marR="6901" marT="69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415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US" sz="1200" b="0" i="0" u="none" strike="noStrike" dirty="0">
                          <a:solidFill>
                            <a:srgbClr val="000000"/>
                          </a:solidFill>
                          <a:latin typeface="Calibri"/>
                        </a:rPr>
                        <a:t>Vaccination</a:t>
                      </a:r>
                    </a:p>
                  </a:txBody>
                  <a:tcPr marL="6901" marR="6901" marT="69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US" sz="1200" b="0" i="0" u="none" strike="noStrike" dirty="0">
                          <a:solidFill>
                            <a:srgbClr val="000000"/>
                          </a:solidFill>
                          <a:latin typeface="Calibri"/>
                        </a:rPr>
                        <a:t> $  23.5 </a:t>
                      </a:r>
                    </a:p>
                  </a:txBody>
                  <a:tcPr marL="6901" marR="6901" marT="69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US" sz="1200" b="0" i="0" u="none" strike="noStrike" dirty="0">
                          <a:solidFill>
                            <a:srgbClr val="000000"/>
                          </a:solidFill>
                          <a:latin typeface="Calibri"/>
                        </a:rPr>
                        <a:t>$</a:t>
                      </a:r>
                      <a:r>
                        <a:rPr lang="en-US" sz="1200" b="0" i="0" u="none" strike="noStrike" baseline="0" dirty="0">
                          <a:solidFill>
                            <a:srgbClr val="000000"/>
                          </a:solidFill>
                          <a:latin typeface="Calibri"/>
                        </a:rPr>
                        <a:t> (12.98)</a:t>
                      </a:r>
                      <a:endParaRPr lang="en-US" sz="1200" b="0" i="0" u="none" strike="noStrike" dirty="0">
                        <a:solidFill>
                          <a:srgbClr val="000000"/>
                        </a:solidFill>
                        <a:latin typeface="Calibri"/>
                      </a:endParaRPr>
                    </a:p>
                  </a:txBody>
                  <a:tcPr marL="6901" marR="6901" marT="69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US" sz="1200" b="0" i="0" u="none" strike="noStrike" dirty="0">
                          <a:solidFill>
                            <a:srgbClr val="000000"/>
                          </a:solidFill>
                          <a:latin typeface="Calibri"/>
                        </a:rPr>
                        <a:t>$</a:t>
                      </a:r>
                      <a:r>
                        <a:rPr lang="en-US" sz="1200" b="0" i="0" u="none" strike="noStrike" baseline="0" dirty="0">
                          <a:solidFill>
                            <a:srgbClr val="000000"/>
                          </a:solidFill>
                          <a:latin typeface="Calibri"/>
                        </a:rPr>
                        <a:t> (</a:t>
                      </a:r>
                      <a:r>
                        <a:rPr lang="en-US" sz="1200" b="0" i="0" u="none" strike="noStrike" dirty="0">
                          <a:solidFill>
                            <a:srgbClr val="000000"/>
                          </a:solidFill>
                          <a:latin typeface="Calibri"/>
                        </a:rPr>
                        <a:t>1.86)</a:t>
                      </a:r>
                    </a:p>
                  </a:txBody>
                  <a:tcPr marL="6901" marR="6901" marT="69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US" sz="1200" b="0" i="0" u="none" strike="noStrike" dirty="0">
                          <a:solidFill>
                            <a:srgbClr val="000000"/>
                          </a:solidFill>
                          <a:latin typeface="Calibri"/>
                        </a:rPr>
                        <a:t>$</a:t>
                      </a:r>
                      <a:r>
                        <a:rPr lang="en-US" sz="1200" b="0" i="0" u="none" strike="noStrike" baseline="0" dirty="0">
                          <a:solidFill>
                            <a:srgbClr val="000000"/>
                          </a:solidFill>
                          <a:latin typeface="Calibri"/>
                        </a:rPr>
                        <a:t> (14.85)</a:t>
                      </a:r>
                      <a:endParaRPr lang="en-US" sz="1200" b="0" i="0" u="none" strike="noStrike" dirty="0">
                        <a:solidFill>
                          <a:srgbClr val="000000"/>
                        </a:solidFill>
                        <a:latin typeface="Calibri"/>
                      </a:endParaRPr>
                    </a:p>
                  </a:txBody>
                  <a:tcPr marL="6901" marR="6901" marT="69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8066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Heigls</a:t>
            </a:r>
            <a:r>
              <a:rPr lang="en-US" dirty="0"/>
              <a:t>: Recommendations</a:t>
            </a:r>
          </a:p>
        </p:txBody>
      </p:sp>
      <p:sp>
        <p:nvSpPr>
          <p:cNvPr id="3" name="Content Placeholder 2"/>
          <p:cNvSpPr>
            <a:spLocks noGrp="1"/>
          </p:cNvSpPr>
          <p:nvPr>
            <p:ph idx="1"/>
          </p:nvPr>
        </p:nvSpPr>
        <p:spPr/>
        <p:txBody>
          <a:bodyPr/>
          <a:lstStyle/>
          <a:p>
            <a:r>
              <a:rPr lang="en-US" dirty="0"/>
              <a:t>Price inelastic. Do not react to small changes in price.</a:t>
            </a:r>
          </a:p>
          <a:p>
            <a:r>
              <a:rPr lang="en-US" dirty="0"/>
              <a:t>Increase price gradually, but beyond 13% diminishing returns start kicking in</a:t>
            </a:r>
          </a:p>
          <a:p>
            <a:r>
              <a:rPr lang="en-US" dirty="0"/>
              <a:t>A 10% price increase will lead to additional revenue of $ 229 per customer on average</a:t>
            </a:r>
          </a:p>
          <a:p>
            <a:r>
              <a:rPr lang="en-US" b="1" dirty="0"/>
              <a:t>Do not </a:t>
            </a:r>
            <a:r>
              <a:rPr lang="en-US" dirty="0"/>
              <a:t>increase marketing spend as marketing spend is insignificant. May lead to revenue loss</a:t>
            </a:r>
          </a:p>
          <a:p>
            <a:r>
              <a:rPr lang="en-US" dirty="0"/>
              <a:t>Value tenured vets</a:t>
            </a:r>
          </a:p>
          <a:p>
            <a:r>
              <a:rPr lang="en-US" dirty="0"/>
              <a:t>From survey information, important to make them feel cared and at home. They value this a lot and it could lead to more frequent trips leading to an additional revenue generation of </a:t>
            </a:r>
            <a:r>
              <a:rPr lang="en-US" dirty="0" err="1"/>
              <a:t>upto</a:t>
            </a:r>
            <a:r>
              <a:rPr lang="en-US" dirty="0"/>
              <a:t> $ 500 per person on average. </a:t>
            </a:r>
          </a:p>
          <a:p>
            <a:endParaRPr lang="en-US" dirty="0"/>
          </a:p>
          <a:p>
            <a:endParaRPr lang="en-US" dirty="0"/>
          </a:p>
          <a:p>
            <a:endParaRPr lang="en-US" dirty="0"/>
          </a:p>
        </p:txBody>
      </p:sp>
    </p:spTree>
    <p:extLst>
      <p:ext uri="{BB962C8B-B14F-4D97-AF65-F5344CB8AC3E}">
        <p14:creationId xmlns:p14="http://schemas.microsoft.com/office/powerpoint/2010/main" val="280370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p:cNvSpPr>
            <a:spLocks noGrp="1"/>
          </p:cNvSpPr>
          <p:nvPr>
            <p:ph type="title"/>
          </p:nvPr>
        </p:nvSpPr>
        <p:spPr>
          <a:xfrm>
            <a:off x="457200" y="350838"/>
            <a:ext cx="8229600" cy="631825"/>
          </a:xfrm>
        </p:spPr>
        <p:txBody>
          <a:bodyPr/>
          <a:lstStyle/>
          <a:p>
            <a:r>
              <a:rPr lang="en-US" dirty="0"/>
              <a:t>Agenda</a:t>
            </a:r>
          </a:p>
        </p:txBody>
      </p:sp>
      <p:graphicFrame>
        <p:nvGraphicFramePr>
          <p:cNvPr id="7" name="Table 6"/>
          <p:cNvGraphicFramePr>
            <a:graphicFrameLocks noGrp="1"/>
          </p:cNvGraphicFramePr>
          <p:nvPr>
            <p:extLst>
              <p:ext uri="{D42A27DB-BD31-4B8C-83A1-F6EECF244321}">
                <p14:modId xmlns:p14="http://schemas.microsoft.com/office/powerpoint/2010/main" val="2932362137"/>
              </p:ext>
            </p:extLst>
          </p:nvPr>
        </p:nvGraphicFramePr>
        <p:xfrm>
          <a:off x="533400" y="1236645"/>
          <a:ext cx="5399087" cy="457200"/>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5399087">
                  <a:extLst>
                    <a:ext uri="{9D8B030D-6E8A-4147-A177-3AD203B41FA5}">
                      <a16:colId xmlns:a16="http://schemas.microsoft.com/office/drawing/2014/main" val="20000"/>
                    </a:ext>
                  </a:extLst>
                </a:gridCol>
              </a:tblGrid>
              <a:tr h="457200">
                <a:tc>
                  <a:txBody>
                    <a:bodyPr/>
                    <a:lstStyle/>
                    <a:p>
                      <a:pPr>
                        <a:lnSpc>
                          <a:spcPts val="2700"/>
                        </a:lnSpc>
                      </a:pPr>
                      <a:r>
                        <a:rPr lang="en-US" dirty="0">
                          <a:solidFill>
                            <a:schemeClr val="accent1"/>
                          </a:solidFill>
                        </a:rPr>
                        <a:t>1   </a:t>
                      </a:r>
                      <a:r>
                        <a:rPr lang="en-US" b="0" dirty="0">
                          <a:solidFill>
                            <a:schemeClr val="accent3"/>
                          </a:solidFill>
                        </a:rPr>
                        <a:t>Background / Objectives</a:t>
                      </a:r>
                    </a:p>
                  </a:txBody>
                  <a:tcPr marL="0" marT="0">
                    <a:lnL w="12700" cmpd="sng">
                      <a:noFill/>
                    </a:lnL>
                    <a:lnR w="12700" cmpd="sng">
                      <a:noFill/>
                    </a:lnR>
                    <a:lnT w="12700" cmpd="sng">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30305957"/>
              </p:ext>
            </p:extLst>
          </p:nvPr>
        </p:nvGraphicFramePr>
        <p:xfrm>
          <a:off x="533400" y="1752600"/>
          <a:ext cx="5399087" cy="457200"/>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5399087">
                  <a:extLst>
                    <a:ext uri="{9D8B030D-6E8A-4147-A177-3AD203B41FA5}">
                      <a16:colId xmlns:a16="http://schemas.microsoft.com/office/drawing/2014/main" val="20000"/>
                    </a:ext>
                  </a:extLst>
                </a:gridCol>
              </a:tblGrid>
              <a:tr h="457200">
                <a:tc>
                  <a:txBody>
                    <a:bodyPr/>
                    <a:lstStyle/>
                    <a:p>
                      <a:pPr>
                        <a:lnSpc>
                          <a:spcPts val="2700"/>
                        </a:lnSpc>
                      </a:pPr>
                      <a:r>
                        <a:rPr lang="en-US" dirty="0">
                          <a:solidFill>
                            <a:schemeClr val="accent1"/>
                          </a:solidFill>
                        </a:rPr>
                        <a:t>2   </a:t>
                      </a:r>
                      <a:r>
                        <a:rPr lang="en-US" b="0" dirty="0">
                          <a:solidFill>
                            <a:schemeClr val="accent3"/>
                          </a:solidFill>
                        </a:rPr>
                        <a:t>Segmentation</a:t>
                      </a:r>
                    </a:p>
                  </a:txBody>
                  <a:tcPr marL="0" marT="0">
                    <a:lnL w="12700" cmpd="sng">
                      <a:noFill/>
                    </a:lnL>
                    <a:lnR w="12700" cmpd="sng">
                      <a:noFill/>
                    </a:lnR>
                    <a:lnT w="12700" cmpd="sng">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81532809"/>
              </p:ext>
            </p:extLst>
          </p:nvPr>
        </p:nvGraphicFramePr>
        <p:xfrm>
          <a:off x="533400" y="2895600"/>
          <a:ext cx="7456487" cy="457200"/>
        </p:xfrm>
        <a:graphic>
          <a:graphicData uri="http://schemas.openxmlformats.org/drawingml/2006/table">
            <a:tbl>
              <a:tblPr firstRow="1" bandRow="1">
                <a:tableStyleId>{5C22544A-7EE6-4342-B048-85BDC9FD1C3A}</a:tableStyleId>
              </a:tblPr>
              <a:tblGrid>
                <a:gridCol w="7456487">
                  <a:extLst>
                    <a:ext uri="{9D8B030D-6E8A-4147-A177-3AD203B41FA5}">
                      <a16:colId xmlns:a16="http://schemas.microsoft.com/office/drawing/2014/main" val="20000"/>
                    </a:ext>
                  </a:extLst>
                </a:gridCol>
              </a:tblGrid>
              <a:tr h="457200">
                <a:tc>
                  <a:txBody>
                    <a:bodyPr/>
                    <a:lstStyle/>
                    <a:p>
                      <a:pPr>
                        <a:lnSpc>
                          <a:spcPts val="2700"/>
                        </a:lnSpc>
                      </a:pPr>
                      <a:r>
                        <a:rPr lang="en-US" dirty="0">
                          <a:solidFill>
                            <a:schemeClr val="accent1"/>
                          </a:solidFill>
                        </a:rPr>
                        <a:t>4</a:t>
                      </a:r>
                      <a:r>
                        <a:rPr lang="en-US" baseline="0" dirty="0">
                          <a:solidFill>
                            <a:schemeClr val="accent1"/>
                          </a:solidFill>
                        </a:rPr>
                        <a:t> </a:t>
                      </a:r>
                      <a:r>
                        <a:rPr lang="en-US" dirty="0">
                          <a:solidFill>
                            <a:schemeClr val="accent1"/>
                          </a:solidFill>
                        </a:rPr>
                        <a:t>  </a:t>
                      </a:r>
                      <a:r>
                        <a:rPr lang="en-US" b="0" dirty="0">
                          <a:solidFill>
                            <a:schemeClr val="accent3"/>
                          </a:solidFill>
                        </a:rPr>
                        <a:t>Logistic Regression</a:t>
                      </a:r>
                    </a:p>
                  </a:txBody>
                  <a:tcPr marL="0" marT="0">
                    <a:lnL w="12700" cmpd="sng">
                      <a:noFill/>
                    </a:lnL>
                    <a:lnR w="12700" cmpd="sng">
                      <a:noFill/>
                    </a:lnR>
                    <a:lnT w="12700" cmpd="sng">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15366980"/>
              </p:ext>
            </p:extLst>
          </p:nvPr>
        </p:nvGraphicFramePr>
        <p:xfrm>
          <a:off x="533400" y="3429000"/>
          <a:ext cx="7456487" cy="457200"/>
        </p:xfrm>
        <a:graphic>
          <a:graphicData uri="http://schemas.openxmlformats.org/drawingml/2006/table">
            <a:tbl>
              <a:tblPr firstRow="1" bandRow="1">
                <a:tableStyleId>{5C22544A-7EE6-4342-B048-85BDC9FD1C3A}</a:tableStyleId>
              </a:tblPr>
              <a:tblGrid>
                <a:gridCol w="7456487">
                  <a:extLst>
                    <a:ext uri="{9D8B030D-6E8A-4147-A177-3AD203B41FA5}">
                      <a16:colId xmlns:a16="http://schemas.microsoft.com/office/drawing/2014/main" val="20000"/>
                    </a:ext>
                  </a:extLst>
                </a:gridCol>
              </a:tblGrid>
              <a:tr h="457200">
                <a:tc>
                  <a:txBody>
                    <a:bodyPr/>
                    <a:lstStyle/>
                    <a:p>
                      <a:pPr>
                        <a:lnSpc>
                          <a:spcPts val="2700"/>
                        </a:lnSpc>
                      </a:pPr>
                      <a:r>
                        <a:rPr lang="en-US" dirty="0">
                          <a:solidFill>
                            <a:schemeClr val="accent1"/>
                          </a:solidFill>
                        </a:rPr>
                        <a:t>5   </a:t>
                      </a:r>
                      <a:r>
                        <a:rPr lang="en-US" b="0" dirty="0">
                          <a:solidFill>
                            <a:schemeClr val="accent3"/>
                          </a:solidFill>
                        </a:rPr>
                        <a:t>Bundling</a:t>
                      </a:r>
                    </a:p>
                  </a:txBody>
                  <a:tcPr marL="0" marT="0">
                    <a:lnL w="12700" cmpd="sng">
                      <a:noFill/>
                    </a:lnL>
                    <a:lnR w="12700" cmpd="sng">
                      <a:noFill/>
                    </a:lnR>
                    <a:lnT w="12700" cmpd="sng">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59748785"/>
              </p:ext>
            </p:extLst>
          </p:nvPr>
        </p:nvGraphicFramePr>
        <p:xfrm>
          <a:off x="533400" y="2286000"/>
          <a:ext cx="7456487" cy="457200"/>
        </p:xfrm>
        <a:graphic>
          <a:graphicData uri="http://schemas.openxmlformats.org/drawingml/2006/table">
            <a:tbl>
              <a:tblPr firstRow="1" bandRow="1">
                <a:tableStyleId>{5C22544A-7EE6-4342-B048-85BDC9FD1C3A}</a:tableStyleId>
              </a:tblPr>
              <a:tblGrid>
                <a:gridCol w="7456487">
                  <a:extLst>
                    <a:ext uri="{9D8B030D-6E8A-4147-A177-3AD203B41FA5}">
                      <a16:colId xmlns:a16="http://schemas.microsoft.com/office/drawing/2014/main" val="20000"/>
                    </a:ext>
                  </a:extLst>
                </a:gridCol>
              </a:tblGrid>
              <a:tr h="457200">
                <a:tc>
                  <a:txBody>
                    <a:bodyPr/>
                    <a:lstStyle/>
                    <a:p>
                      <a:pPr>
                        <a:lnSpc>
                          <a:spcPts val="2700"/>
                        </a:lnSpc>
                      </a:pPr>
                      <a:r>
                        <a:rPr lang="en-US" dirty="0">
                          <a:solidFill>
                            <a:schemeClr val="accent1"/>
                          </a:solidFill>
                        </a:rPr>
                        <a:t>3</a:t>
                      </a:r>
                      <a:r>
                        <a:rPr lang="en-US" baseline="0" dirty="0">
                          <a:solidFill>
                            <a:schemeClr val="accent1"/>
                          </a:solidFill>
                        </a:rPr>
                        <a:t> </a:t>
                      </a:r>
                      <a:r>
                        <a:rPr lang="en-US" dirty="0">
                          <a:solidFill>
                            <a:schemeClr val="accent1"/>
                          </a:solidFill>
                        </a:rPr>
                        <a:t>  </a:t>
                      </a:r>
                      <a:r>
                        <a:rPr lang="en-US" b="0" dirty="0">
                          <a:solidFill>
                            <a:schemeClr val="accent3"/>
                          </a:solidFill>
                        </a:rPr>
                        <a:t>Elasticity Modelling</a:t>
                      </a:r>
                    </a:p>
                  </a:txBody>
                  <a:tcPr marL="0" marT="0">
                    <a:lnL w="12700" cmpd="sng">
                      <a:noFill/>
                    </a:lnL>
                    <a:lnR w="12700" cmpd="sng">
                      <a:noFill/>
                    </a:lnR>
                    <a:lnT w="12700" cmpd="sng">
                      <a:noFill/>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20218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Hiltons : Recommendations</a:t>
            </a:r>
          </a:p>
        </p:txBody>
      </p:sp>
      <p:sp>
        <p:nvSpPr>
          <p:cNvPr id="3" name="Content Placeholder 2"/>
          <p:cNvSpPr>
            <a:spLocks noGrp="1"/>
          </p:cNvSpPr>
          <p:nvPr>
            <p:ph idx="1"/>
          </p:nvPr>
        </p:nvSpPr>
        <p:spPr/>
        <p:txBody>
          <a:bodyPr/>
          <a:lstStyle/>
          <a:p>
            <a:r>
              <a:rPr lang="en-US" dirty="0"/>
              <a:t>Price inelastic. Do not react to small changes in price.</a:t>
            </a:r>
          </a:p>
          <a:p>
            <a:r>
              <a:rPr lang="en-US" dirty="0"/>
              <a:t>Can increase price but beyond 9% diminishing returns start kicking in</a:t>
            </a:r>
          </a:p>
          <a:p>
            <a:r>
              <a:rPr lang="en-US" dirty="0"/>
              <a:t>A 10% price increase will lead to additional revenue generation of $ 14 on average per person</a:t>
            </a:r>
          </a:p>
          <a:p>
            <a:r>
              <a:rPr lang="en-US" dirty="0"/>
              <a:t>Priced high because non regular</a:t>
            </a:r>
          </a:p>
          <a:p>
            <a:r>
              <a:rPr lang="en-US" dirty="0"/>
              <a:t>Do not increase marketing spend on this segment as marketing spend is insignificant. Will lead to revenue loss</a:t>
            </a:r>
          </a:p>
          <a:p>
            <a:r>
              <a:rPr lang="en-US" dirty="0"/>
              <a:t>Visit mostly when their pets are sick. Can capitalize on this by targeting this segment for pet sickness related services.</a:t>
            </a:r>
          </a:p>
          <a:p>
            <a:r>
              <a:rPr lang="en-US" dirty="0"/>
              <a:t>This could generate additional revenue of $ 40 per person on average</a:t>
            </a:r>
          </a:p>
          <a:p>
            <a:endParaRPr lang="en-US" dirty="0"/>
          </a:p>
        </p:txBody>
      </p:sp>
    </p:spTree>
    <p:extLst>
      <p:ext uri="{BB962C8B-B14F-4D97-AF65-F5344CB8AC3E}">
        <p14:creationId xmlns:p14="http://schemas.microsoft.com/office/powerpoint/2010/main" val="300982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Kardashians: Recommendations</a:t>
            </a:r>
          </a:p>
        </p:txBody>
      </p:sp>
      <p:sp>
        <p:nvSpPr>
          <p:cNvPr id="3" name="Content Placeholder 2"/>
          <p:cNvSpPr>
            <a:spLocks noGrp="1"/>
          </p:cNvSpPr>
          <p:nvPr>
            <p:ph idx="1"/>
          </p:nvPr>
        </p:nvSpPr>
        <p:spPr/>
        <p:txBody>
          <a:bodyPr/>
          <a:lstStyle/>
          <a:p>
            <a:r>
              <a:rPr lang="en-US" dirty="0"/>
              <a:t>Can increase price but not beyond 5 %. Most price sensitive segment</a:t>
            </a:r>
          </a:p>
          <a:p>
            <a:r>
              <a:rPr lang="en-US" dirty="0"/>
              <a:t>A 5% increase in price will be most impactful with an increase of  revenue generation by $ 35 per person on average</a:t>
            </a:r>
          </a:p>
          <a:p>
            <a:r>
              <a:rPr lang="en-US" dirty="0"/>
              <a:t>Can increase marketing spend but returns are minimal</a:t>
            </a:r>
          </a:p>
          <a:p>
            <a:r>
              <a:rPr lang="en-US" dirty="0"/>
              <a:t>Survey variables significance indicates high sensitivity to hospital atmosphere and feeling of belongingness</a:t>
            </a:r>
          </a:p>
          <a:p>
            <a:r>
              <a:rPr lang="en-US" dirty="0"/>
              <a:t>Improvement in these factors could lead to higher satisfaction which could lead to more services being taken leading to an additional revenue generation of approx. $ 250 per person</a:t>
            </a:r>
          </a:p>
          <a:p>
            <a:r>
              <a:rPr lang="en-US" dirty="0"/>
              <a:t> Efforts should be made to induce the customer to make an additional trip per month</a:t>
            </a:r>
          </a:p>
        </p:txBody>
      </p:sp>
    </p:spTree>
    <p:extLst>
      <p:ext uri="{BB962C8B-B14F-4D97-AF65-F5344CB8AC3E}">
        <p14:creationId xmlns:p14="http://schemas.microsoft.com/office/powerpoint/2010/main" val="3460930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a:t>
            </a:r>
          </a:p>
        </p:txBody>
      </p:sp>
      <p:sp>
        <p:nvSpPr>
          <p:cNvPr id="3" name="Content Placeholder 2"/>
          <p:cNvSpPr>
            <a:spLocks noGrp="1"/>
          </p:cNvSpPr>
          <p:nvPr>
            <p:ph idx="1"/>
          </p:nvPr>
        </p:nvSpPr>
        <p:spPr/>
        <p:txBody>
          <a:bodyPr/>
          <a:lstStyle/>
          <a:p>
            <a:r>
              <a:rPr lang="en-US" dirty="0"/>
              <a:t>An ~10% increase in variables positively impacting net revenue across segments will lead to a 10% increase in net revenue (from $ 35 MN to $ 39 MN)</a:t>
            </a:r>
          </a:p>
          <a:p>
            <a:endParaRPr lang="en-US" dirty="0"/>
          </a:p>
          <a:p>
            <a:endParaRPr lang="en-US" dirty="0"/>
          </a:p>
          <a:p>
            <a:r>
              <a:rPr lang="en-US" dirty="0"/>
              <a:t> </a:t>
            </a:r>
            <a:r>
              <a:rPr lang="en-US" dirty="0" err="1"/>
              <a:t>Heigls</a:t>
            </a:r>
            <a:r>
              <a:rPr lang="en-US" dirty="0"/>
              <a:t> contribute most to total revenue for VCA. Targeting this segment for services most used by them will drive net revenue</a:t>
            </a:r>
          </a:p>
          <a:p>
            <a:endParaRPr lang="en-US" dirty="0"/>
          </a:p>
          <a:p>
            <a:endParaRPr lang="en-US" dirty="0"/>
          </a:p>
          <a:p>
            <a:r>
              <a:rPr lang="en-US" dirty="0"/>
              <a:t> Customers belonging to </a:t>
            </a:r>
            <a:r>
              <a:rPr lang="en-US" dirty="0" err="1"/>
              <a:t>Heigls</a:t>
            </a:r>
            <a:r>
              <a:rPr lang="en-US" dirty="0"/>
              <a:t> are more satisfied overall and are more likely to recommend VCA to other customers who might be customers of competitors</a:t>
            </a:r>
          </a:p>
        </p:txBody>
      </p:sp>
    </p:spTree>
    <p:extLst>
      <p:ext uri="{BB962C8B-B14F-4D97-AF65-F5344CB8AC3E}">
        <p14:creationId xmlns:p14="http://schemas.microsoft.com/office/powerpoint/2010/main" val="1383112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900" y="4597416"/>
            <a:ext cx="7772400" cy="1041383"/>
          </a:xfrm>
        </p:spPr>
        <p:txBody>
          <a:bodyPr/>
          <a:lstStyle/>
          <a:p>
            <a:r>
              <a:rPr lang="en-US" sz="3200" dirty="0"/>
              <a:t>Which customers are likely to purchase which product/service?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00" y="152400"/>
            <a:ext cx="7772400" cy="4169788"/>
          </a:xfrm>
          <a:prstGeom prst="rect">
            <a:avLst/>
          </a:prstGeom>
        </p:spPr>
      </p:pic>
    </p:spTree>
    <p:extLst>
      <p:ext uri="{BB962C8B-B14F-4D97-AF65-F5344CB8AC3E}">
        <p14:creationId xmlns:p14="http://schemas.microsoft.com/office/powerpoint/2010/main" val="1538211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Laboratory</a:t>
            </a:r>
          </a:p>
        </p:txBody>
      </p:sp>
      <p:sp>
        <p:nvSpPr>
          <p:cNvPr id="3" name="Content Placeholder 2"/>
          <p:cNvSpPr>
            <a:spLocks noGrp="1"/>
          </p:cNvSpPr>
          <p:nvPr>
            <p:ph idx="1"/>
          </p:nvPr>
        </p:nvSpPr>
        <p:spPr>
          <a:xfrm>
            <a:off x="457200" y="1274763"/>
            <a:ext cx="3962400" cy="3211938"/>
          </a:xfrm>
        </p:spPr>
        <p:txBody>
          <a:bodyPr/>
          <a:lstStyle/>
          <a:p>
            <a:r>
              <a:rPr lang="en-US" dirty="0"/>
              <a:t>A customer being a dog owner and coming from a rural area increases the probability of purchasing a Laboratory service by 119%  and 44% respectively.</a:t>
            </a:r>
          </a:p>
          <a:p>
            <a:r>
              <a:rPr lang="en-US" dirty="0"/>
              <a:t>This information can be used to promote specific services to targeted customers to drive revenue growth</a:t>
            </a:r>
          </a:p>
          <a:p>
            <a:endParaRPr lang="en-US" dirty="0"/>
          </a:p>
        </p:txBody>
      </p:sp>
      <p:pic>
        <p:nvPicPr>
          <p:cNvPr id="5" name="Picture 4"/>
          <p:cNvPicPr>
            <a:picLocks noChangeAspect="1"/>
          </p:cNvPicPr>
          <p:nvPr/>
        </p:nvPicPr>
        <p:blipFill>
          <a:blip r:embed="rId2"/>
          <a:stretch>
            <a:fillRect/>
          </a:stretch>
        </p:blipFill>
        <p:spPr>
          <a:xfrm>
            <a:off x="4615348" y="1265664"/>
            <a:ext cx="4167116" cy="3221037"/>
          </a:xfrm>
          <a:prstGeom prst="rect">
            <a:avLst/>
          </a:prstGeom>
        </p:spPr>
      </p:pic>
      <p:sp>
        <p:nvSpPr>
          <p:cNvPr id="6" name="TextBox 5"/>
          <p:cNvSpPr txBox="1"/>
          <p:nvPr/>
        </p:nvSpPr>
        <p:spPr>
          <a:xfrm>
            <a:off x="457200" y="4867870"/>
            <a:ext cx="8325264" cy="923330"/>
          </a:xfrm>
          <a:prstGeom prst="rect">
            <a:avLst/>
          </a:prstGeom>
          <a:noFill/>
        </p:spPr>
        <p:txBody>
          <a:bodyPr wrap="square" rtlCol="0">
            <a:spAutoFit/>
          </a:bodyPr>
          <a:lstStyle/>
          <a:p>
            <a:r>
              <a:rPr lang="en-US" dirty="0">
                <a:latin typeface="+mn-lt"/>
                <a:cs typeface="+mn-cs"/>
              </a:rPr>
              <a:t>Market Basket Analysis can be used to determine the types of services that are taken together. That information can be used to bundle services and drive additional revenue growth</a:t>
            </a:r>
          </a:p>
        </p:txBody>
      </p:sp>
    </p:spTree>
    <p:extLst>
      <p:ext uri="{BB962C8B-B14F-4D97-AF65-F5344CB8AC3E}">
        <p14:creationId xmlns:p14="http://schemas.microsoft.com/office/powerpoint/2010/main" val="3623102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Surgery &amp; Prescription</a:t>
            </a:r>
          </a:p>
        </p:txBody>
      </p:sp>
      <p:pic>
        <p:nvPicPr>
          <p:cNvPr id="5" name="Picture 4"/>
          <p:cNvPicPr>
            <a:picLocks noChangeAspect="1"/>
          </p:cNvPicPr>
          <p:nvPr/>
        </p:nvPicPr>
        <p:blipFill>
          <a:blip r:embed="rId2"/>
          <a:stretch>
            <a:fillRect/>
          </a:stretch>
        </p:blipFill>
        <p:spPr>
          <a:xfrm>
            <a:off x="1676400" y="933726"/>
            <a:ext cx="5537732" cy="2342874"/>
          </a:xfrm>
          <a:prstGeom prst="rect">
            <a:avLst/>
          </a:prstGeom>
        </p:spPr>
      </p:pic>
      <p:pic>
        <p:nvPicPr>
          <p:cNvPr id="6" name="Picture 5"/>
          <p:cNvPicPr>
            <a:picLocks noChangeAspect="1"/>
          </p:cNvPicPr>
          <p:nvPr/>
        </p:nvPicPr>
        <p:blipFill>
          <a:blip r:embed="rId3"/>
          <a:stretch>
            <a:fillRect/>
          </a:stretch>
        </p:blipFill>
        <p:spPr>
          <a:xfrm>
            <a:off x="1668014" y="3429000"/>
            <a:ext cx="5554504" cy="2704271"/>
          </a:xfrm>
          <a:prstGeom prst="rect">
            <a:avLst/>
          </a:prstGeom>
        </p:spPr>
      </p:pic>
    </p:spTree>
    <p:extLst>
      <p:ext uri="{BB962C8B-B14F-4D97-AF65-F5344CB8AC3E}">
        <p14:creationId xmlns:p14="http://schemas.microsoft.com/office/powerpoint/2010/main" val="2724292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Bundling</a:t>
            </a:r>
          </a:p>
        </p:txBody>
      </p:sp>
      <p:pic>
        <p:nvPicPr>
          <p:cNvPr id="5" name="Content Placeholder 4"/>
          <p:cNvPicPr>
            <a:picLocks noGrp="1" noChangeAspect="1"/>
          </p:cNvPicPr>
          <p:nvPr>
            <p:ph idx="1"/>
          </p:nvPr>
        </p:nvPicPr>
        <p:blipFill>
          <a:blip r:embed="rId2"/>
          <a:stretch>
            <a:fillRect/>
          </a:stretch>
        </p:blipFill>
        <p:spPr>
          <a:xfrm>
            <a:off x="5971232" y="4576660"/>
            <a:ext cx="2970340" cy="1443140"/>
          </a:xfrm>
          <a:prstGeom prst="rect">
            <a:avLst/>
          </a:prstGeom>
        </p:spPr>
      </p:pic>
      <p:pic>
        <p:nvPicPr>
          <p:cNvPr id="6" name="Picture 5"/>
          <p:cNvPicPr>
            <a:picLocks noChangeAspect="1"/>
          </p:cNvPicPr>
          <p:nvPr/>
        </p:nvPicPr>
        <p:blipFill>
          <a:blip r:embed="rId3"/>
          <a:stretch>
            <a:fillRect/>
          </a:stretch>
        </p:blipFill>
        <p:spPr>
          <a:xfrm>
            <a:off x="457200" y="1247455"/>
            <a:ext cx="2987333" cy="1557070"/>
          </a:xfrm>
          <a:prstGeom prst="rect">
            <a:avLst/>
          </a:prstGeom>
        </p:spPr>
      </p:pic>
      <p:pic>
        <p:nvPicPr>
          <p:cNvPr id="7" name="Picture 6"/>
          <p:cNvPicPr>
            <a:picLocks noChangeAspect="1"/>
          </p:cNvPicPr>
          <p:nvPr/>
        </p:nvPicPr>
        <p:blipFill>
          <a:blip r:embed="rId4"/>
          <a:stretch>
            <a:fillRect/>
          </a:stretch>
        </p:blipFill>
        <p:spPr>
          <a:xfrm>
            <a:off x="3048000" y="2949201"/>
            <a:ext cx="2987333" cy="1469135"/>
          </a:xfrm>
          <a:prstGeom prst="rect">
            <a:avLst/>
          </a:prstGeom>
        </p:spPr>
      </p:pic>
    </p:spTree>
    <p:extLst>
      <p:ext uri="{BB962C8B-B14F-4D97-AF65-F5344CB8AC3E}">
        <p14:creationId xmlns:p14="http://schemas.microsoft.com/office/powerpoint/2010/main" val="2531875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60763"/>
            <a:ext cx="8229600" cy="706437"/>
          </a:xfrm>
        </p:spPr>
        <p:txBody>
          <a:bodyPr/>
          <a:lstStyle/>
          <a:p>
            <a:pPr marL="0" indent="0" algn="ctr">
              <a:buNone/>
            </a:pPr>
            <a:r>
              <a:rPr lang="en-US" sz="4000" dirty="0"/>
              <a:t>Thank You!</a:t>
            </a:r>
          </a:p>
        </p:txBody>
      </p:sp>
    </p:spTree>
    <p:extLst>
      <p:ext uri="{BB962C8B-B14F-4D97-AF65-F5344CB8AC3E}">
        <p14:creationId xmlns:p14="http://schemas.microsoft.com/office/powerpoint/2010/main" val="393738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457200" y="914400"/>
            <a:ext cx="8305800" cy="3657600"/>
          </a:xfrm>
          <a:prstGeom prst="rect">
            <a:avLst/>
          </a:prstGeom>
        </p:spPr>
        <p:txBody>
          <a:bodyPr/>
          <a:lstStyle/>
          <a:p>
            <a:pPr marL="342900" indent="-342900" eaLnBrk="0" hangingPunct="0">
              <a:spcBef>
                <a:spcPct val="20000"/>
              </a:spcBef>
              <a:buClr>
                <a:srgbClr val="0066A1"/>
              </a:buClr>
            </a:pPr>
            <a:r>
              <a:rPr lang="en-US" b="1" u="sng" dirty="0">
                <a:solidFill>
                  <a:srgbClr val="0066A1"/>
                </a:solidFill>
                <a:latin typeface="Verdana" pitchFamily="34" charset="0"/>
              </a:rPr>
              <a:t>Background</a:t>
            </a:r>
          </a:p>
          <a:p>
            <a:r>
              <a:rPr lang="en-US" sz="1600" i="1" dirty="0">
                <a:latin typeface="+mn-lt"/>
              </a:rPr>
              <a:t>VCA, the leader in animal hospitals with over 600 hospitals in the United States, provides premium pet care services from general, surgical to specialized care. VCA would like to understand key factors that drive revenue.</a:t>
            </a:r>
          </a:p>
          <a:p>
            <a:endParaRPr lang="en-US" sz="1600" i="1" dirty="0">
              <a:latin typeface="+mn-lt"/>
            </a:endParaRPr>
          </a:p>
          <a:p>
            <a:pPr marL="342900" indent="-342900" eaLnBrk="0" hangingPunct="0">
              <a:spcBef>
                <a:spcPct val="20000"/>
              </a:spcBef>
              <a:buClr>
                <a:srgbClr val="0066A1"/>
              </a:buClr>
            </a:pPr>
            <a:r>
              <a:rPr lang="en-US" b="1" u="sng" dirty="0">
                <a:solidFill>
                  <a:srgbClr val="0066A1"/>
                </a:solidFill>
                <a:latin typeface="Verdana" pitchFamily="34" charset="0"/>
              </a:rPr>
              <a:t>Objective</a:t>
            </a:r>
          </a:p>
          <a:p>
            <a:r>
              <a:rPr lang="en-US" sz="1600" i="1" dirty="0">
                <a:latin typeface="+mn-lt"/>
              </a:rPr>
              <a:t>The primary objective of this study is to find ‘What drives net revenue for VCA?’</a:t>
            </a:r>
            <a:endParaRPr lang="en-US" sz="1600" i="1" dirty="0">
              <a:solidFill>
                <a:srgbClr val="616365"/>
              </a:solidFill>
              <a:latin typeface="+mn-lt"/>
            </a:endParaRPr>
          </a:p>
          <a:p>
            <a:pPr lvl="1"/>
            <a:endParaRPr lang="en-US" sz="1400" i="1" dirty="0">
              <a:solidFill>
                <a:srgbClr val="616365"/>
              </a:solidFill>
              <a:latin typeface="Verdana"/>
            </a:endParaRPr>
          </a:p>
          <a:p>
            <a:pPr marL="342900" lvl="0" indent="-342900" eaLnBrk="0" hangingPunct="0">
              <a:spcBef>
                <a:spcPct val="20000"/>
              </a:spcBef>
              <a:buClr>
                <a:srgbClr val="0066A1"/>
              </a:buClr>
            </a:pPr>
            <a:r>
              <a:rPr lang="en-US" b="1" u="sng" dirty="0">
                <a:solidFill>
                  <a:srgbClr val="0066A1"/>
                </a:solidFill>
                <a:latin typeface="Verdana" pitchFamily="34" charset="0"/>
              </a:rPr>
              <a:t>Data</a:t>
            </a:r>
          </a:p>
          <a:p>
            <a:pPr lvl="0"/>
            <a:r>
              <a:rPr lang="en-US" sz="1600" i="1" dirty="0">
                <a:solidFill>
                  <a:srgbClr val="616365"/>
                </a:solidFill>
                <a:latin typeface="Verdana"/>
              </a:rPr>
              <a:t>2 years of transactions data including amount spent, number of units, time between purchases etc. Also results from a satisfaction survey. A dataset including clinic statistics, marketing spend, number of competitors, various demographics.  </a:t>
            </a:r>
            <a:endParaRPr lang="en-US" sz="1400" i="1" dirty="0">
              <a:solidFill>
                <a:srgbClr val="616365"/>
              </a:solidFill>
              <a:latin typeface="Verdana"/>
            </a:endParaRPr>
          </a:p>
          <a:p>
            <a:pPr marL="800100" lvl="1" indent="-342900">
              <a:buFont typeface="+mj-lt"/>
              <a:buAutoNum type="arabicPeriod"/>
            </a:pPr>
            <a:endParaRPr lang="en-US" sz="1400" i="1" dirty="0">
              <a:solidFill>
                <a:srgbClr val="616365"/>
              </a:solidFill>
              <a:latin typeface="Verdana"/>
            </a:endParaRPr>
          </a:p>
          <a:p>
            <a:pPr marL="800100" lvl="1" indent="-342900">
              <a:buFont typeface="+mj-lt"/>
              <a:buAutoNum type="arabicPeriod"/>
            </a:pPr>
            <a:endParaRPr lang="en-US" sz="1400" i="1" dirty="0">
              <a:solidFill>
                <a:srgbClr val="616365"/>
              </a:solidFill>
              <a:latin typeface="Verdana"/>
            </a:endParaRPr>
          </a:p>
          <a:p>
            <a:pPr marL="800100" lvl="1" indent="-342900">
              <a:buFont typeface="+mj-lt"/>
              <a:buAutoNum type="arabicPeriod"/>
            </a:pPr>
            <a:endParaRPr lang="en-US" sz="1400" i="1" dirty="0">
              <a:solidFill>
                <a:srgbClr val="616365"/>
              </a:solidFill>
              <a:latin typeface="Verdana"/>
            </a:endParaRPr>
          </a:p>
        </p:txBody>
      </p:sp>
      <p:sp>
        <p:nvSpPr>
          <p:cNvPr id="5" name="Title 2"/>
          <p:cNvSpPr txBox="1">
            <a:spLocks/>
          </p:cNvSpPr>
          <p:nvPr/>
        </p:nvSpPr>
        <p:spPr bwMode="auto">
          <a:xfrm>
            <a:off x="381000" y="204787"/>
            <a:ext cx="8208963" cy="633413"/>
          </a:xfrm>
          <a:prstGeom prst="rect">
            <a:avLst/>
          </a:prstGeom>
          <a:noFill/>
          <a:ln w="9525">
            <a:noFill/>
            <a:miter lim="800000"/>
            <a:headEnd/>
            <a:tailEnd/>
          </a:ln>
        </p:spPr>
        <p:txBody>
          <a:bodyPr anchor="ctr"/>
          <a:lstStyle/>
          <a:p>
            <a:pPr eaLnBrk="0" hangingPunct="0">
              <a:defRPr/>
            </a:pPr>
            <a:r>
              <a:rPr lang="en-US" sz="2400" kern="0" dirty="0">
                <a:solidFill>
                  <a:srgbClr val="002060"/>
                </a:solidFill>
                <a:latin typeface="+mj-lt"/>
                <a:ea typeface="+mj-ea"/>
                <a:cs typeface="Calibri" pitchFamily="34" charset="0"/>
              </a:rPr>
              <a:t>Background / Objective</a:t>
            </a:r>
          </a:p>
        </p:txBody>
      </p:sp>
      <p:pic>
        <p:nvPicPr>
          <p:cNvPr id="6" name="Picture 5"/>
          <p:cNvPicPr>
            <a:picLocks noChangeAspect="1"/>
          </p:cNvPicPr>
          <p:nvPr/>
        </p:nvPicPr>
        <p:blipFill>
          <a:blip r:embed="rId2"/>
          <a:stretch>
            <a:fillRect/>
          </a:stretch>
        </p:blipFill>
        <p:spPr>
          <a:xfrm>
            <a:off x="4060162" y="4800600"/>
            <a:ext cx="4617967" cy="1126581"/>
          </a:xfrm>
          <a:prstGeom prst="rect">
            <a:avLst/>
          </a:prstGeom>
        </p:spPr>
      </p:pic>
      <p:pic>
        <p:nvPicPr>
          <p:cNvPr id="7" name="Picture 6"/>
          <p:cNvPicPr>
            <a:picLocks noChangeAspect="1"/>
          </p:cNvPicPr>
          <p:nvPr/>
        </p:nvPicPr>
        <p:blipFill>
          <a:blip r:embed="rId3"/>
          <a:stretch>
            <a:fillRect/>
          </a:stretch>
        </p:blipFill>
        <p:spPr>
          <a:xfrm>
            <a:off x="462886" y="4722208"/>
            <a:ext cx="2606475" cy="1274277"/>
          </a:xfrm>
          <a:prstGeom prst="rect">
            <a:avLst/>
          </a:prstGeom>
        </p:spPr>
      </p:pic>
    </p:spTree>
    <p:extLst>
      <p:ext uri="{BB962C8B-B14F-4D97-AF65-F5344CB8AC3E}">
        <p14:creationId xmlns:p14="http://schemas.microsoft.com/office/powerpoint/2010/main" val="177055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Revenue Growth fell YOY by 3.6%</a:t>
            </a:r>
            <a:br>
              <a:rPr lang="en-US" dirty="0"/>
            </a:b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759207515"/>
              </p:ext>
            </p:extLst>
          </p:nvPr>
        </p:nvGraphicFramePr>
        <p:xfrm>
          <a:off x="457199" y="5318760"/>
          <a:ext cx="8218490" cy="731520"/>
        </p:xfrm>
        <a:graphic>
          <a:graphicData uri="http://schemas.openxmlformats.org/drawingml/2006/table">
            <a:tbl>
              <a:tblPr/>
              <a:tblGrid>
                <a:gridCol w="1061282">
                  <a:extLst>
                    <a:ext uri="{9D8B030D-6E8A-4147-A177-3AD203B41FA5}">
                      <a16:colId xmlns:a16="http://schemas.microsoft.com/office/drawing/2014/main" val="20000"/>
                    </a:ext>
                  </a:extLst>
                </a:gridCol>
                <a:gridCol w="972842">
                  <a:extLst>
                    <a:ext uri="{9D8B030D-6E8A-4147-A177-3AD203B41FA5}">
                      <a16:colId xmlns:a16="http://schemas.microsoft.com/office/drawing/2014/main" val="20001"/>
                    </a:ext>
                  </a:extLst>
                </a:gridCol>
                <a:gridCol w="884402">
                  <a:extLst>
                    <a:ext uri="{9D8B030D-6E8A-4147-A177-3AD203B41FA5}">
                      <a16:colId xmlns:a16="http://schemas.microsoft.com/office/drawing/2014/main" val="20002"/>
                    </a:ext>
                  </a:extLst>
                </a:gridCol>
                <a:gridCol w="840615">
                  <a:extLst>
                    <a:ext uri="{9D8B030D-6E8A-4147-A177-3AD203B41FA5}">
                      <a16:colId xmlns:a16="http://schemas.microsoft.com/office/drawing/2014/main" val="20003"/>
                    </a:ext>
                  </a:extLst>
                </a:gridCol>
                <a:gridCol w="928189">
                  <a:extLst>
                    <a:ext uri="{9D8B030D-6E8A-4147-A177-3AD203B41FA5}">
                      <a16:colId xmlns:a16="http://schemas.microsoft.com/office/drawing/2014/main" val="20004"/>
                    </a:ext>
                  </a:extLst>
                </a:gridCol>
                <a:gridCol w="855550">
                  <a:extLst>
                    <a:ext uri="{9D8B030D-6E8A-4147-A177-3AD203B41FA5}">
                      <a16:colId xmlns:a16="http://schemas.microsoft.com/office/drawing/2014/main" val="20005"/>
                    </a:ext>
                  </a:extLst>
                </a:gridCol>
                <a:gridCol w="891870">
                  <a:extLst>
                    <a:ext uri="{9D8B030D-6E8A-4147-A177-3AD203B41FA5}">
                      <a16:colId xmlns:a16="http://schemas.microsoft.com/office/drawing/2014/main" val="20006"/>
                    </a:ext>
                  </a:extLst>
                </a:gridCol>
                <a:gridCol w="891870">
                  <a:extLst>
                    <a:ext uri="{9D8B030D-6E8A-4147-A177-3AD203B41FA5}">
                      <a16:colId xmlns:a16="http://schemas.microsoft.com/office/drawing/2014/main" val="20007"/>
                    </a:ext>
                  </a:extLst>
                </a:gridCol>
                <a:gridCol w="891870">
                  <a:extLst>
                    <a:ext uri="{9D8B030D-6E8A-4147-A177-3AD203B41FA5}">
                      <a16:colId xmlns:a16="http://schemas.microsoft.com/office/drawing/2014/main" val="20008"/>
                    </a:ext>
                  </a:extLst>
                </a:gridCol>
              </a:tblGrid>
              <a:tr h="3657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1" i="0" u="none" strike="noStrike" dirty="0">
                          <a:solidFill>
                            <a:srgbClr val="000000"/>
                          </a:solidFill>
                          <a:latin typeface="Calibri"/>
                        </a:rPr>
                        <a:t>Prescription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1" i="0" u="none" strike="noStrike" dirty="0">
                          <a:solidFill>
                            <a:srgbClr val="000000"/>
                          </a:solidFill>
                          <a:latin typeface="Calibri"/>
                        </a:rPr>
                        <a:t>Laboratory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1" i="0" u="none" strike="noStrike" dirty="0">
                          <a:solidFill>
                            <a:srgbClr val="000000"/>
                          </a:solidFill>
                          <a:latin typeface="Calibri"/>
                        </a:rPr>
                        <a:t>Surgery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Calibri"/>
                        </a:rPr>
                        <a:t>Examination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Calibri"/>
                        </a:rPr>
                        <a:t>Hospitalized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Calibri"/>
                        </a:rPr>
                        <a:t>Parasite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Calibri"/>
                        </a:rPr>
                        <a:t>Vaccination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Calibri"/>
                        </a:rPr>
                        <a:t>Food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1" i="0" u="none" strike="noStrike" dirty="0">
                          <a:solidFill>
                            <a:srgbClr val="000000"/>
                          </a:solidFill>
                          <a:latin typeface="Calibri"/>
                        </a:rPr>
                        <a:t> % Revenue Change YOY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0" i="0" u="none" strike="noStrike" dirty="0">
                          <a:solidFill>
                            <a:srgbClr val="000000"/>
                          </a:solidFill>
                          <a:latin typeface="Calibri"/>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0" i="0" u="none" strike="noStrike" dirty="0">
                          <a:solidFill>
                            <a:srgbClr val="000000"/>
                          </a:solidFill>
                          <a:latin typeface="Calibri"/>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0" i="0" u="none" strike="noStrike" dirty="0">
                          <a:solidFill>
                            <a:srgbClr val="000000"/>
                          </a:solidFill>
                          <a:latin typeface="Calibri"/>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3" name="Chart 12"/>
          <p:cNvGraphicFramePr>
            <a:graphicFrameLocks/>
          </p:cNvGraphicFramePr>
          <p:nvPr>
            <p:extLst>
              <p:ext uri="{D42A27DB-BD31-4B8C-83A1-F6EECF244321}">
                <p14:modId xmlns:p14="http://schemas.microsoft.com/office/powerpoint/2010/main" val="2553120735"/>
              </p:ext>
            </p:extLst>
          </p:nvPr>
        </p:nvGraphicFramePr>
        <p:xfrm>
          <a:off x="457199" y="1265220"/>
          <a:ext cx="8218489" cy="405354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063212" y="895888"/>
            <a:ext cx="4947188" cy="338554"/>
          </a:xfrm>
          <a:prstGeom prst="rect">
            <a:avLst/>
          </a:prstGeom>
          <a:noFill/>
        </p:spPr>
        <p:txBody>
          <a:bodyPr wrap="none" rtlCol="0">
            <a:spAutoFit/>
          </a:bodyPr>
          <a:lstStyle/>
          <a:p>
            <a:pPr marL="342900" indent="-342900" eaLnBrk="0" hangingPunct="0">
              <a:spcBef>
                <a:spcPct val="20000"/>
              </a:spcBef>
              <a:buClr>
                <a:srgbClr val="0066A1"/>
              </a:buClr>
            </a:pPr>
            <a:r>
              <a:rPr lang="en-US" sz="1600" dirty="0">
                <a:solidFill>
                  <a:srgbClr val="0066A1"/>
                </a:solidFill>
                <a:latin typeface="Verdana" pitchFamily="34" charset="0"/>
              </a:rPr>
              <a:t>Top 8 Services Revenue Comparison (in $ MN)</a:t>
            </a:r>
          </a:p>
        </p:txBody>
      </p:sp>
    </p:spTree>
    <p:extLst>
      <p:ext uri="{BB962C8B-B14F-4D97-AF65-F5344CB8AC3E}">
        <p14:creationId xmlns:p14="http://schemas.microsoft.com/office/powerpoint/2010/main" val="71740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18488" cy="631818"/>
          </a:xfrm>
        </p:spPr>
        <p:txBody>
          <a:bodyPr/>
          <a:lstStyle/>
          <a:p>
            <a:r>
              <a:rPr lang="en-US" dirty="0"/>
              <a:t>Average Price per Unit increased significantly YOY for all services</a:t>
            </a:r>
          </a:p>
        </p:txBody>
      </p:sp>
      <p:graphicFrame>
        <p:nvGraphicFramePr>
          <p:cNvPr id="7" name="Chart 6"/>
          <p:cNvGraphicFramePr>
            <a:graphicFrameLocks/>
          </p:cNvGraphicFramePr>
          <p:nvPr>
            <p:extLst>
              <p:ext uri="{D42A27DB-BD31-4B8C-83A1-F6EECF244321}">
                <p14:modId xmlns:p14="http://schemas.microsoft.com/office/powerpoint/2010/main" val="3213483242"/>
              </p:ext>
            </p:extLst>
          </p:nvPr>
        </p:nvGraphicFramePr>
        <p:xfrm>
          <a:off x="457200" y="1143000"/>
          <a:ext cx="8218488" cy="41073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9985020"/>
              </p:ext>
            </p:extLst>
          </p:nvPr>
        </p:nvGraphicFramePr>
        <p:xfrm>
          <a:off x="609600" y="5250346"/>
          <a:ext cx="8066087" cy="883920"/>
        </p:xfrm>
        <a:graphic>
          <a:graphicData uri="http://schemas.openxmlformats.org/drawingml/2006/table">
            <a:tbl>
              <a:tblPr/>
              <a:tblGrid>
                <a:gridCol w="1041602">
                  <a:extLst>
                    <a:ext uri="{9D8B030D-6E8A-4147-A177-3AD203B41FA5}">
                      <a16:colId xmlns:a16="http://schemas.microsoft.com/office/drawing/2014/main" val="20000"/>
                    </a:ext>
                  </a:extLst>
                </a:gridCol>
                <a:gridCol w="954802">
                  <a:extLst>
                    <a:ext uri="{9D8B030D-6E8A-4147-A177-3AD203B41FA5}">
                      <a16:colId xmlns:a16="http://schemas.microsoft.com/office/drawing/2014/main" val="20001"/>
                    </a:ext>
                  </a:extLst>
                </a:gridCol>
                <a:gridCol w="868002">
                  <a:extLst>
                    <a:ext uri="{9D8B030D-6E8A-4147-A177-3AD203B41FA5}">
                      <a16:colId xmlns:a16="http://schemas.microsoft.com/office/drawing/2014/main" val="20002"/>
                    </a:ext>
                  </a:extLst>
                </a:gridCol>
                <a:gridCol w="825027">
                  <a:extLst>
                    <a:ext uri="{9D8B030D-6E8A-4147-A177-3AD203B41FA5}">
                      <a16:colId xmlns:a16="http://schemas.microsoft.com/office/drawing/2014/main" val="20003"/>
                    </a:ext>
                  </a:extLst>
                </a:gridCol>
                <a:gridCol w="910977">
                  <a:extLst>
                    <a:ext uri="{9D8B030D-6E8A-4147-A177-3AD203B41FA5}">
                      <a16:colId xmlns:a16="http://schemas.microsoft.com/office/drawing/2014/main" val="20004"/>
                    </a:ext>
                  </a:extLst>
                </a:gridCol>
                <a:gridCol w="839684">
                  <a:extLst>
                    <a:ext uri="{9D8B030D-6E8A-4147-A177-3AD203B41FA5}">
                      <a16:colId xmlns:a16="http://schemas.microsoft.com/office/drawing/2014/main" val="20005"/>
                    </a:ext>
                  </a:extLst>
                </a:gridCol>
                <a:gridCol w="875331">
                  <a:extLst>
                    <a:ext uri="{9D8B030D-6E8A-4147-A177-3AD203B41FA5}">
                      <a16:colId xmlns:a16="http://schemas.microsoft.com/office/drawing/2014/main" val="20006"/>
                    </a:ext>
                  </a:extLst>
                </a:gridCol>
                <a:gridCol w="875331">
                  <a:extLst>
                    <a:ext uri="{9D8B030D-6E8A-4147-A177-3AD203B41FA5}">
                      <a16:colId xmlns:a16="http://schemas.microsoft.com/office/drawing/2014/main" val="20007"/>
                    </a:ext>
                  </a:extLst>
                </a:gridCol>
                <a:gridCol w="875331">
                  <a:extLst>
                    <a:ext uri="{9D8B030D-6E8A-4147-A177-3AD203B41FA5}">
                      <a16:colId xmlns:a16="http://schemas.microsoft.com/office/drawing/2014/main" val="20008"/>
                    </a:ext>
                  </a:extLst>
                </a:gridCol>
              </a:tblGrid>
              <a:tr h="3657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1" i="0" u="none" strike="noStrike" dirty="0">
                          <a:solidFill>
                            <a:srgbClr val="000000"/>
                          </a:solidFill>
                          <a:latin typeface="Calibri"/>
                        </a:rPr>
                        <a:t>Prescription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1" i="0" u="none" strike="noStrike" dirty="0">
                          <a:solidFill>
                            <a:srgbClr val="000000"/>
                          </a:solidFill>
                          <a:latin typeface="Calibri"/>
                        </a:rPr>
                        <a:t>Laboratory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1" i="0" u="none" strike="noStrike" dirty="0">
                          <a:solidFill>
                            <a:srgbClr val="000000"/>
                          </a:solidFill>
                          <a:latin typeface="Calibri"/>
                        </a:rPr>
                        <a:t>Surgery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Calibri"/>
                        </a:rPr>
                        <a:t>Examination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Calibri"/>
                        </a:rPr>
                        <a:t>Hospitalized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Calibri"/>
                        </a:rPr>
                        <a:t>Parasite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Calibri"/>
                        </a:rPr>
                        <a:t>Vaccination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000000"/>
                          </a:solidFill>
                          <a:latin typeface="Calibri"/>
                        </a:rPr>
                        <a:t>Food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100" b="1" i="0" u="none" strike="noStrike" dirty="0">
                          <a:solidFill>
                            <a:srgbClr val="000000"/>
                          </a:solidFill>
                          <a:latin typeface="Calibri"/>
                        </a:rPr>
                        <a:t> % Price Increase YOY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0" i="0" u="none" strike="noStrike" dirty="0">
                          <a:solidFill>
                            <a:srgbClr val="000000"/>
                          </a:solidFill>
                          <a:latin typeface="Calibri"/>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0" i="0" u="none" strike="noStrike" dirty="0">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200" b="0" i="0" u="none" strike="noStrike" dirty="0">
                          <a:solidFill>
                            <a:srgbClr val="000000"/>
                          </a:solidFill>
                          <a:latin typeface="Calibri"/>
                        </a:rPr>
                        <a:t>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880">
                <a:tc>
                  <a:txBody>
                    <a:bodyPr/>
                    <a:lstStyle/>
                    <a:p>
                      <a:pPr algn="ctr" fontAlgn="b"/>
                      <a:r>
                        <a:rPr lang="en-US" sz="1100" b="1" i="0" u="none" strike="noStrike" dirty="0">
                          <a:solidFill>
                            <a:srgbClr val="000000"/>
                          </a:solidFill>
                          <a:latin typeface="Calibri"/>
                        </a:rPr>
                        <a:t>Price Elasticity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-0.04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-0.48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-0.04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-0.56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-0.09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latin typeface="Calibri"/>
                        </a:rPr>
                        <a:t>-0.33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5" name="TextBox 4"/>
          <p:cNvSpPr txBox="1"/>
          <p:nvPr/>
        </p:nvSpPr>
        <p:spPr>
          <a:xfrm>
            <a:off x="3072146" y="895888"/>
            <a:ext cx="3209918" cy="338554"/>
          </a:xfrm>
          <a:prstGeom prst="rect">
            <a:avLst/>
          </a:prstGeom>
          <a:noFill/>
        </p:spPr>
        <p:txBody>
          <a:bodyPr wrap="none" rtlCol="0">
            <a:spAutoFit/>
          </a:bodyPr>
          <a:lstStyle/>
          <a:p>
            <a:pPr marL="342900" indent="-342900" eaLnBrk="0" hangingPunct="0">
              <a:spcBef>
                <a:spcPct val="20000"/>
              </a:spcBef>
              <a:buClr>
                <a:srgbClr val="0066A1"/>
              </a:buClr>
            </a:pPr>
            <a:r>
              <a:rPr lang="en-US" sz="1600" dirty="0">
                <a:solidFill>
                  <a:srgbClr val="0066A1"/>
                </a:solidFill>
                <a:latin typeface="Verdana" pitchFamily="34" charset="0"/>
              </a:rPr>
              <a:t>Top 8 Services Price Increase</a:t>
            </a:r>
          </a:p>
        </p:txBody>
      </p:sp>
    </p:spTree>
    <p:extLst>
      <p:ext uri="{BB962C8B-B14F-4D97-AF65-F5344CB8AC3E}">
        <p14:creationId xmlns:p14="http://schemas.microsoft.com/office/powerpoint/2010/main" val="34596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18488" cy="631818"/>
          </a:xfrm>
        </p:spPr>
        <p:txBody>
          <a:bodyPr/>
          <a:lstStyle/>
          <a:p>
            <a:r>
              <a:rPr lang="en-US" dirty="0"/>
              <a:t>Responsiveness to Price Changes Can Be Leveraged to Set Pricing Strategy for the Portfolio</a:t>
            </a:r>
          </a:p>
        </p:txBody>
      </p:sp>
      <p:graphicFrame>
        <p:nvGraphicFramePr>
          <p:cNvPr id="5" name="Table 4"/>
          <p:cNvGraphicFramePr>
            <a:graphicFrameLocks noGrp="1"/>
          </p:cNvGraphicFramePr>
          <p:nvPr>
            <p:extLst>
              <p:ext uri="{D42A27DB-BD31-4B8C-83A1-F6EECF244321}">
                <p14:modId xmlns:p14="http://schemas.microsoft.com/office/powerpoint/2010/main" val="2346142286"/>
              </p:ext>
            </p:extLst>
          </p:nvPr>
        </p:nvGraphicFramePr>
        <p:xfrm>
          <a:off x="494076" y="1219204"/>
          <a:ext cx="8181612" cy="4648200"/>
        </p:xfrm>
        <a:graphic>
          <a:graphicData uri="http://schemas.openxmlformats.org/drawingml/2006/table">
            <a:tbl>
              <a:tblPr firstRow="1" bandRow="1">
                <a:tableStyleId>{5C22544A-7EE6-4342-B048-85BDC9FD1C3A}</a:tableStyleId>
              </a:tblPr>
              <a:tblGrid>
                <a:gridCol w="1563324">
                  <a:extLst>
                    <a:ext uri="{9D8B030D-6E8A-4147-A177-3AD203B41FA5}">
                      <a16:colId xmlns:a16="http://schemas.microsoft.com/office/drawing/2014/main" val="20000"/>
                    </a:ext>
                  </a:extLst>
                </a:gridCol>
                <a:gridCol w="1103048">
                  <a:extLst>
                    <a:ext uri="{9D8B030D-6E8A-4147-A177-3AD203B41FA5}">
                      <a16:colId xmlns:a16="http://schemas.microsoft.com/office/drawing/2014/main" val="20001"/>
                    </a:ext>
                  </a:extLst>
                </a:gridCol>
                <a:gridCol w="1103048">
                  <a:extLst>
                    <a:ext uri="{9D8B030D-6E8A-4147-A177-3AD203B41FA5}">
                      <a16:colId xmlns:a16="http://schemas.microsoft.com/office/drawing/2014/main" val="20002"/>
                    </a:ext>
                  </a:extLst>
                </a:gridCol>
                <a:gridCol w="1103048">
                  <a:extLst>
                    <a:ext uri="{9D8B030D-6E8A-4147-A177-3AD203B41FA5}">
                      <a16:colId xmlns:a16="http://schemas.microsoft.com/office/drawing/2014/main" val="20003"/>
                    </a:ext>
                  </a:extLst>
                </a:gridCol>
                <a:gridCol w="1103048">
                  <a:extLst>
                    <a:ext uri="{9D8B030D-6E8A-4147-A177-3AD203B41FA5}">
                      <a16:colId xmlns:a16="http://schemas.microsoft.com/office/drawing/2014/main" val="20004"/>
                    </a:ext>
                  </a:extLst>
                </a:gridCol>
                <a:gridCol w="1103048">
                  <a:extLst>
                    <a:ext uri="{9D8B030D-6E8A-4147-A177-3AD203B41FA5}">
                      <a16:colId xmlns:a16="http://schemas.microsoft.com/office/drawing/2014/main" val="20005"/>
                    </a:ext>
                  </a:extLst>
                </a:gridCol>
                <a:gridCol w="1103048">
                  <a:extLst>
                    <a:ext uri="{9D8B030D-6E8A-4147-A177-3AD203B41FA5}">
                      <a16:colId xmlns:a16="http://schemas.microsoft.com/office/drawing/2014/main" val="20006"/>
                    </a:ext>
                  </a:extLst>
                </a:gridCol>
              </a:tblGrid>
              <a:tr h="871536">
                <a:tc>
                  <a:txBody>
                    <a:bodyPr/>
                    <a:lstStyle/>
                    <a:p>
                      <a:r>
                        <a:rPr lang="en-US" sz="1100" dirty="0"/>
                        <a:t>Product/Service</a:t>
                      </a:r>
                    </a:p>
                  </a:txBody>
                  <a:tcPr anchor="ctr"/>
                </a:tc>
                <a:tc>
                  <a:txBody>
                    <a:bodyPr/>
                    <a:lstStyle/>
                    <a:p>
                      <a:pPr algn="ctr"/>
                      <a:r>
                        <a:rPr lang="en-US" sz="1100" dirty="0"/>
                        <a:t>Average Price </a:t>
                      </a:r>
                    </a:p>
                  </a:txBody>
                  <a:tcPr anchor="ctr"/>
                </a:tc>
                <a:tc>
                  <a:txBody>
                    <a:bodyPr/>
                    <a:lstStyle/>
                    <a:p>
                      <a:pPr algn="ctr"/>
                      <a:r>
                        <a:rPr lang="en-US" sz="1100" dirty="0"/>
                        <a:t>Price Elasticity</a:t>
                      </a:r>
                    </a:p>
                  </a:txBody>
                  <a:tcPr anchor="ctr"/>
                </a:tc>
                <a:tc>
                  <a:txBody>
                    <a:bodyPr/>
                    <a:lstStyle/>
                    <a:p>
                      <a:pPr algn="ctr"/>
                      <a:r>
                        <a:rPr lang="en-US" sz="1100" dirty="0"/>
                        <a:t>New Average Price</a:t>
                      </a:r>
                    </a:p>
                  </a:txBody>
                  <a:tcPr anchor="ctr"/>
                </a:tc>
                <a:tc>
                  <a:txBody>
                    <a:bodyPr/>
                    <a:lstStyle/>
                    <a:p>
                      <a:pPr algn="ctr"/>
                      <a:r>
                        <a:rPr lang="en-US" sz="1100" dirty="0"/>
                        <a:t>Old Revenue</a:t>
                      </a:r>
                    </a:p>
                  </a:txBody>
                  <a:tcPr anchor="ctr"/>
                </a:tc>
                <a:tc>
                  <a:txBody>
                    <a:bodyPr/>
                    <a:lstStyle/>
                    <a:p>
                      <a:pPr algn="ctr"/>
                      <a:r>
                        <a:rPr lang="en-US" sz="1100" dirty="0"/>
                        <a:t>New Revenue</a:t>
                      </a:r>
                    </a:p>
                  </a:txBody>
                  <a:tcPr anchor="ctr"/>
                </a:tc>
                <a:tc>
                  <a:txBody>
                    <a:bodyPr/>
                    <a:lstStyle/>
                    <a:p>
                      <a:pPr algn="ctr"/>
                      <a:r>
                        <a:rPr lang="en-US" sz="1100" dirty="0"/>
                        <a:t>Revenue Impact</a:t>
                      </a:r>
                    </a:p>
                  </a:txBody>
                  <a:tcPr anchor="ctr"/>
                </a:tc>
                <a:extLst>
                  <a:ext uri="{0D108BD9-81ED-4DB2-BD59-A6C34878D82A}">
                    <a16:rowId xmlns:a16="http://schemas.microsoft.com/office/drawing/2014/main" val="10000"/>
                  </a:ext>
                </a:extLst>
              </a:tr>
              <a:tr h="472083">
                <a:tc>
                  <a:txBody>
                    <a:bodyPr/>
                    <a:lstStyle/>
                    <a:p>
                      <a:r>
                        <a:rPr lang="en-US" sz="1100" dirty="0">
                          <a:solidFill>
                            <a:schemeClr val="bg1"/>
                          </a:solidFill>
                        </a:rPr>
                        <a:t>Prescription</a:t>
                      </a:r>
                    </a:p>
                  </a:txBody>
                  <a:tcPr anchor="ctr">
                    <a:solidFill>
                      <a:srgbClr val="002060"/>
                    </a:solidFill>
                  </a:tcPr>
                </a:tc>
                <a:tc>
                  <a:txBody>
                    <a:bodyPr/>
                    <a:lstStyle/>
                    <a:p>
                      <a:pPr algn="ctr"/>
                      <a:r>
                        <a:rPr lang="en-US" sz="1100" dirty="0">
                          <a:solidFill>
                            <a:schemeClr val="tx1">
                              <a:lumMod val="50000"/>
                            </a:schemeClr>
                          </a:solidFill>
                        </a:rPr>
                        <a:t>$ 14.9</a:t>
                      </a:r>
                    </a:p>
                  </a:txBody>
                  <a:tcPr anchor="ctr"/>
                </a:tc>
                <a:tc>
                  <a:txBody>
                    <a:bodyPr/>
                    <a:lstStyle/>
                    <a:p>
                      <a:pPr algn="ctr"/>
                      <a:r>
                        <a:rPr lang="en-US" sz="1100" dirty="0">
                          <a:solidFill>
                            <a:schemeClr val="tx1">
                              <a:lumMod val="50000"/>
                            </a:schemeClr>
                          </a:solidFill>
                        </a:rPr>
                        <a:t>-0.04</a:t>
                      </a:r>
                    </a:p>
                  </a:txBody>
                  <a:tcPr anchor="ctr"/>
                </a:tc>
                <a:tc>
                  <a:txBody>
                    <a:bodyPr/>
                    <a:lstStyle/>
                    <a:p>
                      <a:pPr algn="ctr"/>
                      <a:r>
                        <a:rPr lang="en-US" sz="1100" dirty="0">
                          <a:solidFill>
                            <a:schemeClr val="tx1">
                              <a:lumMod val="50000"/>
                            </a:schemeClr>
                          </a:solidFill>
                        </a:rPr>
                        <a:t>$ 16.4</a:t>
                      </a:r>
                    </a:p>
                  </a:txBody>
                  <a:tcPr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$ 1,665</a:t>
                      </a:r>
                    </a:p>
                  </a:txBody>
                  <a:tcPr marL="9525" marR="9525" marT="9525" marB="0"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$ 1,824</a:t>
                      </a:r>
                    </a:p>
                  </a:txBody>
                  <a:tcPr marL="9525" marR="9525" marT="9525" marB="0" anchor="ctr"/>
                </a:tc>
                <a:tc>
                  <a:txBody>
                    <a:bodyPr/>
                    <a:lstStyle/>
                    <a:p>
                      <a:pPr algn="ctr"/>
                      <a:r>
                        <a:rPr lang="en-US" sz="1100" dirty="0">
                          <a:solidFill>
                            <a:schemeClr val="tx1">
                              <a:lumMod val="50000"/>
                            </a:schemeClr>
                          </a:solidFill>
                        </a:rPr>
                        <a:t>$ 160</a:t>
                      </a:r>
                    </a:p>
                  </a:txBody>
                  <a:tcPr anchor="ctr"/>
                </a:tc>
                <a:extLst>
                  <a:ext uri="{0D108BD9-81ED-4DB2-BD59-A6C34878D82A}">
                    <a16:rowId xmlns:a16="http://schemas.microsoft.com/office/drawing/2014/main" val="10001"/>
                  </a:ext>
                </a:extLst>
              </a:tr>
              <a:tr h="472083">
                <a:tc>
                  <a:txBody>
                    <a:bodyPr/>
                    <a:lstStyle/>
                    <a:p>
                      <a:r>
                        <a:rPr lang="en-US" sz="1100" dirty="0">
                          <a:solidFill>
                            <a:schemeClr val="bg1"/>
                          </a:solidFill>
                        </a:rPr>
                        <a:t>Laboratory</a:t>
                      </a:r>
                    </a:p>
                  </a:txBody>
                  <a:tcPr anchor="ctr">
                    <a:solidFill>
                      <a:srgbClr val="002060"/>
                    </a:solidFill>
                  </a:tcPr>
                </a:tc>
                <a:tc>
                  <a:txBody>
                    <a:bodyPr/>
                    <a:lstStyle/>
                    <a:p>
                      <a:pPr algn="ctr"/>
                      <a:r>
                        <a:rPr lang="en-US" sz="1100" dirty="0">
                          <a:solidFill>
                            <a:schemeClr val="tx1">
                              <a:lumMod val="50000"/>
                            </a:schemeClr>
                          </a:solidFill>
                        </a:rPr>
                        <a:t>$ 99.9</a:t>
                      </a:r>
                    </a:p>
                  </a:txBody>
                  <a:tcPr anchor="ctr"/>
                </a:tc>
                <a:tc>
                  <a:txBody>
                    <a:bodyPr/>
                    <a:lstStyle/>
                    <a:p>
                      <a:pPr algn="ctr"/>
                      <a:r>
                        <a:rPr lang="en-US" sz="1100" dirty="0">
                          <a:solidFill>
                            <a:schemeClr val="tx1">
                              <a:lumMod val="50000"/>
                            </a:schemeClr>
                          </a:solidFill>
                        </a:rPr>
                        <a:t>-0.07</a:t>
                      </a:r>
                    </a:p>
                  </a:txBody>
                  <a:tcPr anchor="ctr"/>
                </a:tc>
                <a:tc>
                  <a:txBody>
                    <a:bodyPr/>
                    <a:lstStyle/>
                    <a:p>
                      <a:pPr algn="ctr"/>
                      <a:r>
                        <a:rPr lang="en-US" sz="1100" dirty="0">
                          <a:solidFill>
                            <a:schemeClr val="tx1">
                              <a:lumMod val="50000"/>
                            </a:schemeClr>
                          </a:solidFill>
                        </a:rPr>
                        <a:t>$ 109.8</a:t>
                      </a:r>
                    </a:p>
                  </a:txBody>
                  <a:tcPr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$ 342</a:t>
                      </a:r>
                    </a:p>
                  </a:txBody>
                  <a:tcPr marL="9525" marR="9525" marT="9525" marB="0"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$ 373</a:t>
                      </a:r>
                    </a:p>
                  </a:txBody>
                  <a:tcPr marL="9525" marR="9525" marT="9525" marB="0" anchor="ctr"/>
                </a:tc>
                <a:tc>
                  <a:txBody>
                    <a:bodyPr/>
                    <a:lstStyle/>
                    <a:p>
                      <a:pPr algn="ctr"/>
                      <a:r>
                        <a:rPr lang="en-US" sz="1100" dirty="0">
                          <a:solidFill>
                            <a:schemeClr val="tx1">
                              <a:lumMod val="50000"/>
                            </a:schemeClr>
                          </a:solidFill>
                        </a:rPr>
                        <a:t>$</a:t>
                      </a:r>
                      <a:r>
                        <a:rPr lang="en-US" sz="1100" baseline="0" dirty="0">
                          <a:solidFill>
                            <a:schemeClr val="tx1">
                              <a:lumMod val="50000"/>
                            </a:schemeClr>
                          </a:solidFill>
                        </a:rPr>
                        <a:t> 32</a:t>
                      </a:r>
                      <a:endParaRPr lang="en-US" sz="1100" dirty="0">
                        <a:solidFill>
                          <a:schemeClr val="tx1">
                            <a:lumMod val="50000"/>
                          </a:schemeClr>
                        </a:solidFill>
                      </a:endParaRPr>
                    </a:p>
                  </a:txBody>
                  <a:tcPr anchor="ctr"/>
                </a:tc>
                <a:extLst>
                  <a:ext uri="{0D108BD9-81ED-4DB2-BD59-A6C34878D82A}">
                    <a16:rowId xmlns:a16="http://schemas.microsoft.com/office/drawing/2014/main" val="10002"/>
                  </a:ext>
                </a:extLst>
              </a:tr>
              <a:tr h="472083">
                <a:tc>
                  <a:txBody>
                    <a:bodyPr/>
                    <a:lstStyle/>
                    <a:p>
                      <a:r>
                        <a:rPr lang="en-US" sz="1100" dirty="0">
                          <a:solidFill>
                            <a:schemeClr val="bg1"/>
                          </a:solidFill>
                        </a:rPr>
                        <a:t>Surgery </a:t>
                      </a:r>
                    </a:p>
                  </a:txBody>
                  <a:tcPr anchor="ctr">
                    <a:solidFill>
                      <a:srgbClr val="002060"/>
                    </a:solidFill>
                  </a:tcPr>
                </a:tc>
                <a:tc>
                  <a:txBody>
                    <a:bodyPr/>
                    <a:lstStyle/>
                    <a:p>
                      <a:pPr algn="ctr"/>
                      <a:r>
                        <a:rPr lang="en-US" sz="1100" dirty="0">
                          <a:solidFill>
                            <a:schemeClr val="tx1">
                              <a:lumMod val="50000"/>
                            </a:schemeClr>
                          </a:solidFill>
                        </a:rPr>
                        <a:t>$ 51.4</a:t>
                      </a:r>
                    </a:p>
                  </a:txBody>
                  <a:tcPr anchor="ctr"/>
                </a:tc>
                <a:tc>
                  <a:txBody>
                    <a:bodyPr/>
                    <a:lstStyle/>
                    <a:p>
                      <a:pPr algn="ctr"/>
                      <a:r>
                        <a:rPr lang="en-US" sz="1100" dirty="0">
                          <a:solidFill>
                            <a:schemeClr val="tx1">
                              <a:lumMod val="50000"/>
                            </a:schemeClr>
                          </a:solidFill>
                        </a:rPr>
                        <a:t>-0.23</a:t>
                      </a:r>
                    </a:p>
                  </a:txBody>
                  <a:tcPr anchor="ctr"/>
                </a:tc>
                <a:tc>
                  <a:txBody>
                    <a:bodyPr/>
                    <a:lstStyle/>
                    <a:p>
                      <a:pPr algn="ctr"/>
                      <a:r>
                        <a:rPr lang="en-US" sz="1100" dirty="0">
                          <a:solidFill>
                            <a:schemeClr val="tx1">
                              <a:lumMod val="50000"/>
                            </a:schemeClr>
                          </a:solidFill>
                        </a:rPr>
                        <a:t>$ 56.5</a:t>
                      </a:r>
                    </a:p>
                  </a:txBody>
                  <a:tcPr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$ 304</a:t>
                      </a:r>
                    </a:p>
                  </a:txBody>
                  <a:tcPr marL="9525" marR="9525" marT="9525" marB="0"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$ 327</a:t>
                      </a:r>
                    </a:p>
                  </a:txBody>
                  <a:tcPr marL="9525" marR="9525" marT="9525" marB="0" anchor="ctr"/>
                </a:tc>
                <a:tc>
                  <a:txBody>
                    <a:bodyPr/>
                    <a:lstStyle/>
                    <a:p>
                      <a:pPr algn="ctr"/>
                      <a:r>
                        <a:rPr lang="en-US" sz="1100" dirty="0">
                          <a:solidFill>
                            <a:schemeClr val="tx1">
                              <a:lumMod val="50000"/>
                            </a:schemeClr>
                          </a:solidFill>
                        </a:rPr>
                        <a:t>$</a:t>
                      </a:r>
                      <a:r>
                        <a:rPr lang="en-US" sz="1100" baseline="0" dirty="0">
                          <a:solidFill>
                            <a:schemeClr val="tx1">
                              <a:lumMod val="50000"/>
                            </a:schemeClr>
                          </a:solidFill>
                        </a:rPr>
                        <a:t> 23</a:t>
                      </a:r>
                      <a:endParaRPr lang="en-US" sz="1100" dirty="0">
                        <a:solidFill>
                          <a:schemeClr val="tx1">
                            <a:lumMod val="50000"/>
                          </a:schemeClr>
                        </a:solidFill>
                      </a:endParaRPr>
                    </a:p>
                  </a:txBody>
                  <a:tcPr anchor="ctr"/>
                </a:tc>
                <a:extLst>
                  <a:ext uri="{0D108BD9-81ED-4DB2-BD59-A6C34878D82A}">
                    <a16:rowId xmlns:a16="http://schemas.microsoft.com/office/drawing/2014/main" val="10003"/>
                  </a:ext>
                </a:extLst>
              </a:tr>
              <a:tr h="472083">
                <a:tc>
                  <a:txBody>
                    <a:bodyPr/>
                    <a:lstStyle/>
                    <a:p>
                      <a:r>
                        <a:rPr lang="en-US" sz="1100" dirty="0">
                          <a:solidFill>
                            <a:schemeClr val="bg1"/>
                          </a:solidFill>
                        </a:rPr>
                        <a:t>Examination </a:t>
                      </a:r>
                    </a:p>
                  </a:txBody>
                  <a:tcPr anchor="ctr">
                    <a:solidFill>
                      <a:srgbClr val="002060"/>
                    </a:solidFill>
                  </a:tcPr>
                </a:tc>
                <a:tc>
                  <a:txBody>
                    <a:bodyPr/>
                    <a:lstStyle/>
                    <a:p>
                      <a:pPr algn="ctr"/>
                      <a:r>
                        <a:rPr lang="en-US" sz="1100" dirty="0">
                          <a:solidFill>
                            <a:schemeClr val="tx1">
                              <a:lumMod val="50000"/>
                            </a:schemeClr>
                          </a:solidFill>
                        </a:rPr>
                        <a:t>$ 52.2</a:t>
                      </a:r>
                    </a:p>
                  </a:txBody>
                  <a:tcPr anchor="ctr"/>
                </a:tc>
                <a:tc>
                  <a:txBody>
                    <a:bodyPr/>
                    <a:lstStyle/>
                    <a:p>
                      <a:pPr algn="ctr"/>
                      <a:r>
                        <a:rPr lang="en-US" sz="1100" dirty="0">
                          <a:solidFill>
                            <a:schemeClr val="tx1">
                              <a:lumMod val="50000"/>
                            </a:schemeClr>
                          </a:solidFill>
                        </a:rPr>
                        <a:t>-0.48</a:t>
                      </a:r>
                    </a:p>
                  </a:txBody>
                  <a:tcPr anchor="ctr"/>
                </a:tc>
                <a:tc>
                  <a:txBody>
                    <a:bodyPr/>
                    <a:lstStyle/>
                    <a:p>
                      <a:pPr algn="ctr"/>
                      <a:r>
                        <a:rPr lang="en-US" sz="1100" dirty="0">
                          <a:solidFill>
                            <a:schemeClr val="tx1">
                              <a:lumMod val="50000"/>
                            </a:schemeClr>
                          </a:solidFill>
                        </a:rPr>
                        <a:t>$ 57.5</a:t>
                      </a:r>
                    </a:p>
                  </a:txBody>
                  <a:tcPr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$ 177</a:t>
                      </a:r>
                    </a:p>
                  </a:txBody>
                  <a:tcPr marL="9525" marR="9525" marT="9525" marB="0"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$ 185</a:t>
                      </a:r>
                    </a:p>
                  </a:txBody>
                  <a:tcPr marL="9525" marR="9525" marT="9525" marB="0" anchor="ctr"/>
                </a:tc>
                <a:tc>
                  <a:txBody>
                    <a:bodyPr/>
                    <a:lstStyle/>
                    <a:p>
                      <a:pPr algn="ctr"/>
                      <a:r>
                        <a:rPr lang="en-US" sz="1100" dirty="0">
                          <a:solidFill>
                            <a:srgbClr val="FF0000"/>
                          </a:solidFill>
                        </a:rPr>
                        <a:t>$</a:t>
                      </a:r>
                      <a:r>
                        <a:rPr lang="en-US" sz="1100" baseline="0" dirty="0">
                          <a:solidFill>
                            <a:srgbClr val="FF0000"/>
                          </a:solidFill>
                        </a:rPr>
                        <a:t> 8</a:t>
                      </a:r>
                      <a:endParaRPr lang="en-US" sz="1100" dirty="0">
                        <a:solidFill>
                          <a:srgbClr val="FF0000"/>
                        </a:solidFill>
                      </a:endParaRPr>
                    </a:p>
                  </a:txBody>
                  <a:tcPr anchor="ctr"/>
                </a:tc>
                <a:extLst>
                  <a:ext uri="{0D108BD9-81ED-4DB2-BD59-A6C34878D82A}">
                    <a16:rowId xmlns:a16="http://schemas.microsoft.com/office/drawing/2014/main" val="10004"/>
                  </a:ext>
                </a:extLst>
              </a:tr>
              <a:tr h="472083">
                <a:tc>
                  <a:txBody>
                    <a:bodyPr/>
                    <a:lstStyle/>
                    <a:p>
                      <a:r>
                        <a:rPr lang="en-US" sz="1100" dirty="0">
                          <a:solidFill>
                            <a:schemeClr val="bg1"/>
                          </a:solidFill>
                        </a:rPr>
                        <a:t>Hospitalized</a:t>
                      </a:r>
                    </a:p>
                  </a:txBody>
                  <a:tcPr anchor="ctr">
                    <a:solidFill>
                      <a:srgbClr val="002060"/>
                    </a:solidFill>
                  </a:tcPr>
                </a:tc>
                <a:tc>
                  <a:txBody>
                    <a:bodyPr/>
                    <a:lstStyle/>
                    <a:p>
                      <a:pPr marL="0" algn="ctr" defTabSz="914400" rtl="0" eaLnBrk="1" latinLnBrk="0" hangingPunct="1"/>
                      <a:r>
                        <a:rPr lang="en-US" sz="1100" kern="1200" dirty="0">
                          <a:solidFill>
                            <a:schemeClr val="tx1">
                              <a:lumMod val="50000"/>
                            </a:schemeClr>
                          </a:solidFill>
                          <a:latin typeface="+mn-lt"/>
                          <a:ea typeface="+mn-ea"/>
                          <a:cs typeface="+mn-cs"/>
                        </a:rPr>
                        <a:t>$ 25.3</a:t>
                      </a:r>
                    </a:p>
                  </a:txBody>
                  <a:tcPr anchor="ctr"/>
                </a:tc>
                <a:tc>
                  <a:txBody>
                    <a:bodyPr/>
                    <a:lstStyle/>
                    <a:p>
                      <a:pPr algn="ctr"/>
                      <a:r>
                        <a:rPr lang="en-US" sz="1100" dirty="0">
                          <a:solidFill>
                            <a:schemeClr val="tx1">
                              <a:lumMod val="50000"/>
                            </a:schemeClr>
                          </a:solidFill>
                        </a:rPr>
                        <a:t>-0.04</a:t>
                      </a:r>
                    </a:p>
                  </a:txBody>
                  <a:tcPr anchor="ctr"/>
                </a:tc>
                <a:tc>
                  <a:txBody>
                    <a:bodyPr/>
                    <a:lstStyle/>
                    <a:p>
                      <a:pPr algn="ctr"/>
                      <a:r>
                        <a:rPr lang="en-US" sz="1100" dirty="0">
                          <a:solidFill>
                            <a:schemeClr val="tx1">
                              <a:lumMod val="50000"/>
                            </a:schemeClr>
                          </a:solidFill>
                        </a:rPr>
                        <a:t>$ 27.9</a:t>
                      </a:r>
                    </a:p>
                  </a:txBody>
                  <a:tcPr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$ 563</a:t>
                      </a:r>
                    </a:p>
                  </a:txBody>
                  <a:tcPr marL="9525" marR="9525" marT="9525" marB="0"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$ 617</a:t>
                      </a:r>
                    </a:p>
                  </a:txBody>
                  <a:tcPr marL="9525" marR="9525" marT="9525" marB="0" anchor="ctr"/>
                </a:tc>
                <a:tc>
                  <a:txBody>
                    <a:bodyPr/>
                    <a:lstStyle/>
                    <a:p>
                      <a:pPr marL="0" algn="ctr" defTabSz="914400" rtl="0" eaLnBrk="1" latinLnBrk="0" hangingPunct="1"/>
                      <a:r>
                        <a:rPr lang="en-US" sz="1100" kern="1200" dirty="0">
                          <a:solidFill>
                            <a:schemeClr val="tx1">
                              <a:lumMod val="50000"/>
                            </a:schemeClr>
                          </a:solidFill>
                          <a:latin typeface="+mn-lt"/>
                          <a:ea typeface="+mn-ea"/>
                          <a:cs typeface="+mn-cs"/>
                        </a:rPr>
                        <a:t>$ 54</a:t>
                      </a:r>
                    </a:p>
                  </a:txBody>
                  <a:tcPr anchor="ctr"/>
                </a:tc>
                <a:extLst>
                  <a:ext uri="{0D108BD9-81ED-4DB2-BD59-A6C34878D82A}">
                    <a16:rowId xmlns:a16="http://schemas.microsoft.com/office/drawing/2014/main" val="10005"/>
                  </a:ext>
                </a:extLst>
              </a:tr>
              <a:tr h="472083">
                <a:tc>
                  <a:txBody>
                    <a:bodyPr/>
                    <a:lstStyle/>
                    <a:p>
                      <a:r>
                        <a:rPr lang="en-US" sz="1100" dirty="0">
                          <a:solidFill>
                            <a:schemeClr val="bg1"/>
                          </a:solidFill>
                        </a:rPr>
                        <a:t>Parasite</a:t>
                      </a:r>
                    </a:p>
                  </a:txBody>
                  <a:tcPr anchor="ctr">
                    <a:solidFill>
                      <a:srgbClr val="002060"/>
                    </a:solidFill>
                  </a:tcPr>
                </a:tc>
                <a:tc>
                  <a:txBody>
                    <a:bodyPr/>
                    <a:lstStyle/>
                    <a:p>
                      <a:pPr algn="ctr"/>
                      <a:r>
                        <a:rPr lang="en-US" sz="1100" dirty="0">
                          <a:solidFill>
                            <a:schemeClr val="tx1">
                              <a:lumMod val="50000"/>
                            </a:schemeClr>
                          </a:solidFill>
                        </a:rPr>
                        <a:t>$ 73.4</a:t>
                      </a:r>
                    </a:p>
                  </a:txBody>
                  <a:tcPr anchor="ctr"/>
                </a:tc>
                <a:tc>
                  <a:txBody>
                    <a:bodyPr/>
                    <a:lstStyle/>
                    <a:p>
                      <a:pPr algn="ctr"/>
                      <a:r>
                        <a:rPr lang="en-US" sz="1100" dirty="0">
                          <a:solidFill>
                            <a:schemeClr val="tx1">
                              <a:lumMod val="50000"/>
                            </a:schemeClr>
                          </a:solidFill>
                        </a:rPr>
                        <a:t>-0.56</a:t>
                      </a:r>
                    </a:p>
                  </a:txBody>
                  <a:tcPr anchor="ctr"/>
                </a:tc>
                <a:tc>
                  <a:txBody>
                    <a:bodyPr/>
                    <a:lstStyle/>
                    <a:p>
                      <a:pPr algn="ctr"/>
                      <a:r>
                        <a:rPr lang="en-US" sz="1100" dirty="0">
                          <a:solidFill>
                            <a:schemeClr val="tx1">
                              <a:lumMod val="50000"/>
                            </a:schemeClr>
                          </a:solidFill>
                        </a:rPr>
                        <a:t>$ 80.8</a:t>
                      </a:r>
                    </a:p>
                  </a:txBody>
                  <a:tcPr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$ 227</a:t>
                      </a:r>
                    </a:p>
                  </a:txBody>
                  <a:tcPr marL="9525" marR="9525" marT="9525" marB="0"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$ 236</a:t>
                      </a:r>
                    </a:p>
                  </a:txBody>
                  <a:tcPr marL="9525" marR="9525" marT="9525" marB="0" anchor="ctr"/>
                </a:tc>
                <a:tc>
                  <a:txBody>
                    <a:bodyPr/>
                    <a:lstStyle/>
                    <a:p>
                      <a:pPr marL="0" algn="ctr" defTabSz="914400" rtl="0" eaLnBrk="1" latinLnBrk="0" hangingPunct="1"/>
                      <a:r>
                        <a:rPr lang="en-US" sz="1100" kern="1200" dirty="0">
                          <a:solidFill>
                            <a:srgbClr val="FF0000"/>
                          </a:solidFill>
                          <a:latin typeface="+mn-lt"/>
                          <a:ea typeface="+mn-ea"/>
                          <a:cs typeface="+mn-cs"/>
                        </a:rPr>
                        <a:t>$ 9</a:t>
                      </a:r>
                    </a:p>
                  </a:txBody>
                  <a:tcPr anchor="ctr"/>
                </a:tc>
                <a:extLst>
                  <a:ext uri="{0D108BD9-81ED-4DB2-BD59-A6C34878D82A}">
                    <a16:rowId xmlns:a16="http://schemas.microsoft.com/office/drawing/2014/main" val="10006"/>
                  </a:ext>
                </a:extLst>
              </a:tr>
              <a:tr h="472083">
                <a:tc>
                  <a:txBody>
                    <a:bodyPr/>
                    <a:lstStyle/>
                    <a:p>
                      <a:r>
                        <a:rPr lang="en-US" sz="1100" dirty="0">
                          <a:solidFill>
                            <a:schemeClr val="bg1"/>
                          </a:solidFill>
                        </a:rPr>
                        <a:t>Vaccination</a:t>
                      </a:r>
                    </a:p>
                  </a:txBody>
                  <a:tcPr anchor="ctr">
                    <a:solidFill>
                      <a:srgbClr val="002060"/>
                    </a:solidFill>
                  </a:tcPr>
                </a:tc>
                <a:tc>
                  <a:txBody>
                    <a:bodyPr/>
                    <a:lstStyle/>
                    <a:p>
                      <a:pPr algn="ctr"/>
                      <a:r>
                        <a:rPr lang="en-US" sz="1100" dirty="0">
                          <a:solidFill>
                            <a:schemeClr val="tx1">
                              <a:lumMod val="50000"/>
                            </a:schemeClr>
                          </a:solidFill>
                        </a:rPr>
                        <a:t>$ 25.3</a:t>
                      </a:r>
                    </a:p>
                  </a:txBody>
                  <a:tcPr anchor="ctr"/>
                </a:tc>
                <a:tc>
                  <a:txBody>
                    <a:bodyPr/>
                    <a:lstStyle/>
                    <a:p>
                      <a:pPr algn="ctr"/>
                      <a:r>
                        <a:rPr lang="en-US" sz="1100" dirty="0">
                          <a:solidFill>
                            <a:schemeClr val="tx1">
                              <a:lumMod val="50000"/>
                            </a:schemeClr>
                          </a:solidFill>
                        </a:rPr>
                        <a:t>-0.09</a:t>
                      </a:r>
                    </a:p>
                  </a:txBody>
                  <a:tcPr anchor="ctr"/>
                </a:tc>
                <a:tc>
                  <a:txBody>
                    <a:bodyPr/>
                    <a:lstStyle/>
                    <a:p>
                      <a:pPr algn="ctr"/>
                      <a:r>
                        <a:rPr lang="en-US" sz="1100" dirty="0">
                          <a:solidFill>
                            <a:schemeClr val="tx1">
                              <a:lumMod val="50000"/>
                            </a:schemeClr>
                          </a:solidFill>
                        </a:rPr>
                        <a:t>$ 27.8</a:t>
                      </a:r>
                    </a:p>
                  </a:txBody>
                  <a:tcPr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$ 101</a:t>
                      </a:r>
                    </a:p>
                  </a:txBody>
                  <a:tcPr marL="9525" marR="9525" marT="9525" marB="0"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$ 110</a:t>
                      </a:r>
                    </a:p>
                  </a:txBody>
                  <a:tcPr marL="9525" marR="9525" marT="9525" marB="0" anchor="ctr"/>
                </a:tc>
                <a:tc>
                  <a:txBody>
                    <a:bodyPr/>
                    <a:lstStyle/>
                    <a:p>
                      <a:pPr marL="0" algn="ctr" defTabSz="914400" rtl="0" eaLnBrk="1" latinLnBrk="0" hangingPunct="1"/>
                      <a:r>
                        <a:rPr lang="en-US" sz="1100" kern="1200" dirty="0">
                          <a:solidFill>
                            <a:srgbClr val="FF0000"/>
                          </a:solidFill>
                          <a:latin typeface="+mn-lt"/>
                          <a:ea typeface="+mn-ea"/>
                          <a:cs typeface="+mn-cs"/>
                        </a:rPr>
                        <a:t>$ 9</a:t>
                      </a:r>
                    </a:p>
                  </a:txBody>
                  <a:tcPr anchor="ctr"/>
                </a:tc>
                <a:extLst>
                  <a:ext uri="{0D108BD9-81ED-4DB2-BD59-A6C34878D82A}">
                    <a16:rowId xmlns:a16="http://schemas.microsoft.com/office/drawing/2014/main" val="10007"/>
                  </a:ext>
                </a:extLst>
              </a:tr>
              <a:tr h="472083">
                <a:tc>
                  <a:txBody>
                    <a:bodyPr/>
                    <a:lstStyle/>
                    <a:p>
                      <a:r>
                        <a:rPr lang="en-US" sz="1100" dirty="0">
                          <a:solidFill>
                            <a:schemeClr val="bg1"/>
                          </a:solidFill>
                        </a:rPr>
                        <a:t>Food</a:t>
                      </a:r>
                    </a:p>
                  </a:txBody>
                  <a:tcPr anchor="ctr">
                    <a:solidFill>
                      <a:srgbClr val="002060"/>
                    </a:solidFill>
                  </a:tcPr>
                </a:tc>
                <a:tc>
                  <a:txBody>
                    <a:bodyPr/>
                    <a:lstStyle/>
                    <a:p>
                      <a:pPr algn="ctr"/>
                      <a:r>
                        <a:rPr lang="en-US" sz="1100" dirty="0">
                          <a:solidFill>
                            <a:schemeClr val="tx1">
                              <a:lumMod val="50000"/>
                            </a:schemeClr>
                          </a:solidFill>
                        </a:rPr>
                        <a:t>$ 26.2</a:t>
                      </a:r>
                    </a:p>
                  </a:txBody>
                  <a:tcPr anchor="ctr"/>
                </a:tc>
                <a:tc>
                  <a:txBody>
                    <a:bodyPr/>
                    <a:lstStyle/>
                    <a:p>
                      <a:pPr algn="ctr"/>
                      <a:r>
                        <a:rPr lang="en-US" sz="1100" dirty="0">
                          <a:solidFill>
                            <a:schemeClr val="tx1">
                              <a:lumMod val="50000"/>
                            </a:schemeClr>
                          </a:solidFill>
                        </a:rPr>
                        <a:t>-0.33</a:t>
                      </a:r>
                    </a:p>
                  </a:txBody>
                  <a:tcPr anchor="ctr"/>
                </a:tc>
                <a:tc>
                  <a:txBody>
                    <a:bodyPr/>
                    <a:lstStyle/>
                    <a:p>
                      <a:pPr algn="ctr"/>
                      <a:r>
                        <a:rPr lang="en-US" sz="1100" dirty="0">
                          <a:solidFill>
                            <a:schemeClr val="tx1">
                              <a:lumMod val="50000"/>
                            </a:schemeClr>
                          </a:solidFill>
                        </a:rPr>
                        <a:t>$ 28.8</a:t>
                      </a:r>
                    </a:p>
                  </a:txBody>
                  <a:tcPr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$ 313</a:t>
                      </a:r>
                    </a:p>
                  </a:txBody>
                  <a:tcPr marL="9525" marR="9525" marT="9525" marB="0" anchor="ctr"/>
                </a:tc>
                <a:tc>
                  <a:txBody>
                    <a:bodyPr/>
                    <a:lstStyle/>
                    <a:p>
                      <a:pPr marL="0" algn="ctr" defTabSz="914400" rtl="0" eaLnBrk="1" fontAlgn="b" latinLnBrk="0" hangingPunct="1"/>
                      <a:r>
                        <a:rPr lang="en-US" sz="1100" kern="1200" dirty="0">
                          <a:solidFill>
                            <a:schemeClr val="tx1">
                              <a:lumMod val="50000"/>
                            </a:schemeClr>
                          </a:solidFill>
                          <a:latin typeface="+mn-lt"/>
                          <a:ea typeface="+mn-ea"/>
                          <a:cs typeface="+mn-cs"/>
                        </a:rPr>
                        <a:t>$ 333</a:t>
                      </a:r>
                    </a:p>
                  </a:txBody>
                  <a:tcPr marL="9525" marR="9525" marT="9525" marB="0" anchor="ctr"/>
                </a:tc>
                <a:tc>
                  <a:txBody>
                    <a:bodyPr/>
                    <a:lstStyle/>
                    <a:p>
                      <a:pPr marL="0" algn="ctr" defTabSz="914400" rtl="0" eaLnBrk="1" latinLnBrk="0" hangingPunct="1"/>
                      <a:r>
                        <a:rPr lang="en-US" sz="1100" kern="1200" dirty="0">
                          <a:solidFill>
                            <a:schemeClr val="tx1">
                              <a:lumMod val="50000"/>
                            </a:schemeClr>
                          </a:solidFill>
                          <a:latin typeface="+mn-lt"/>
                          <a:ea typeface="+mn-ea"/>
                          <a:cs typeface="+mn-cs"/>
                        </a:rPr>
                        <a:t>$ 20</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3032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882" y="4724400"/>
            <a:ext cx="7772400" cy="1041383"/>
          </a:xfrm>
        </p:spPr>
        <p:txBody>
          <a:bodyPr/>
          <a:lstStyle/>
          <a:p>
            <a:r>
              <a:rPr lang="en-US" sz="2500" dirty="0"/>
              <a:t> Which customer segments drive revenue for VCA?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24" y="228600"/>
            <a:ext cx="7883208" cy="4138684"/>
          </a:xfrm>
          <a:prstGeom prst="rect">
            <a:avLst/>
          </a:prstGeom>
        </p:spPr>
      </p:pic>
    </p:spTree>
    <p:extLst>
      <p:ext uri="{BB962C8B-B14F-4D97-AF65-F5344CB8AC3E}">
        <p14:creationId xmlns:p14="http://schemas.microsoft.com/office/powerpoint/2010/main" val="164916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p:txBody>
          <a:bodyPr/>
          <a:lstStyle/>
          <a:p>
            <a:r>
              <a:rPr lang="en-US" dirty="0"/>
              <a:t>All </a:t>
            </a:r>
            <a:r>
              <a:rPr lang="en-US" b="1" dirty="0"/>
              <a:t>client level</a:t>
            </a:r>
            <a:r>
              <a:rPr lang="en-US" dirty="0"/>
              <a:t> data was merged together. Some variables were rolled up to client level</a:t>
            </a:r>
          </a:p>
          <a:p>
            <a:endParaRPr lang="en-US" dirty="0"/>
          </a:p>
          <a:p>
            <a:r>
              <a:rPr lang="en-US" dirty="0"/>
              <a:t>Following variables were identified for segmentation:</a:t>
            </a:r>
          </a:p>
          <a:p>
            <a:pPr>
              <a:buFont typeface="Wingdings" panose="05000000000000000000" pitchFamily="2" charset="2"/>
              <a:buChar char="q"/>
            </a:pPr>
            <a:r>
              <a:rPr lang="en-US" dirty="0"/>
              <a:t> Total Revenue generated</a:t>
            </a:r>
          </a:p>
          <a:p>
            <a:pPr>
              <a:buFont typeface="Wingdings" panose="05000000000000000000" pitchFamily="2" charset="2"/>
              <a:buChar char="q"/>
            </a:pPr>
            <a:r>
              <a:rPr lang="en-US" dirty="0"/>
              <a:t> Total Units bought</a:t>
            </a:r>
          </a:p>
          <a:p>
            <a:pPr>
              <a:buFont typeface="Wingdings" panose="05000000000000000000" pitchFamily="2" charset="2"/>
              <a:buChar char="q"/>
            </a:pPr>
            <a:r>
              <a:rPr lang="en-US" dirty="0"/>
              <a:t> Average days between visits</a:t>
            </a:r>
          </a:p>
          <a:p>
            <a:pPr>
              <a:buFont typeface="Wingdings" panose="05000000000000000000" pitchFamily="2" charset="2"/>
              <a:buChar char="q"/>
            </a:pPr>
            <a:r>
              <a:rPr lang="en-US" dirty="0"/>
              <a:t> Total current patients</a:t>
            </a:r>
          </a:p>
          <a:p>
            <a:pPr>
              <a:buFont typeface="Wingdings" panose="05000000000000000000" pitchFamily="2" charset="2"/>
              <a:buChar char="q"/>
            </a:pPr>
            <a:r>
              <a:rPr lang="en-US" dirty="0"/>
              <a:t> Average price paid </a:t>
            </a:r>
          </a:p>
          <a:p>
            <a:pPr marL="0" indent="0">
              <a:buNone/>
            </a:pPr>
            <a:endParaRPr lang="en-US" dirty="0"/>
          </a:p>
          <a:p>
            <a:r>
              <a:rPr lang="en-US" dirty="0"/>
              <a:t>Various cluster solutions tried. Optimum number of clusters found: 3 </a:t>
            </a:r>
          </a:p>
          <a:p>
            <a:pPr marL="0" indent="0">
              <a:buNone/>
            </a:pPr>
            <a:endParaRPr lang="en-US" dirty="0"/>
          </a:p>
        </p:txBody>
      </p:sp>
    </p:spTree>
    <p:extLst>
      <p:ext uri="{BB962C8B-B14F-4D97-AF65-F5344CB8AC3E}">
        <p14:creationId xmlns:p14="http://schemas.microsoft.com/office/powerpoint/2010/main" val="250201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Katherine </a:t>
            </a:r>
            <a:r>
              <a:rPr lang="en-US" dirty="0" err="1"/>
              <a:t>Heigls</a:t>
            </a:r>
            <a:endParaRPr lang="en-US" dirty="0"/>
          </a:p>
        </p:txBody>
      </p:sp>
      <p:sp>
        <p:nvSpPr>
          <p:cNvPr id="3" name="Content Placeholder 2"/>
          <p:cNvSpPr>
            <a:spLocks noGrp="1"/>
          </p:cNvSpPr>
          <p:nvPr>
            <p:ph idx="1"/>
          </p:nvPr>
        </p:nvSpPr>
        <p:spPr>
          <a:xfrm>
            <a:off x="5562600" y="1066800"/>
            <a:ext cx="3429000" cy="5029200"/>
          </a:xfrm>
        </p:spPr>
        <p:txBody>
          <a:bodyPr/>
          <a:lstStyle/>
          <a:p>
            <a:pPr marL="0" indent="0">
              <a:buNone/>
            </a:pPr>
            <a:endParaRPr lang="en-US" sz="1400" b="1" dirty="0"/>
          </a:p>
          <a:p>
            <a:pPr marL="0" indent="0">
              <a:buNone/>
            </a:pPr>
            <a:r>
              <a:rPr lang="en-US" sz="1600" b="1" dirty="0"/>
              <a:t>See you Again Soon</a:t>
            </a:r>
            <a:r>
              <a:rPr lang="en-US" sz="1600" dirty="0"/>
              <a:t>: 15 days</a:t>
            </a:r>
          </a:p>
          <a:p>
            <a:pPr marL="0" indent="0">
              <a:buNone/>
            </a:pPr>
            <a:endParaRPr lang="en-US" sz="1600" dirty="0"/>
          </a:p>
          <a:p>
            <a:pPr marL="0" indent="0">
              <a:buNone/>
            </a:pPr>
            <a:r>
              <a:rPr lang="en-US" sz="1600" b="1" dirty="0"/>
              <a:t>More the Merrier</a:t>
            </a:r>
            <a:r>
              <a:rPr lang="en-US" sz="1600" dirty="0"/>
              <a:t>:  12 pets!!!</a:t>
            </a:r>
          </a:p>
          <a:p>
            <a:pPr marL="0" indent="0">
              <a:buNone/>
            </a:pPr>
            <a:endParaRPr lang="en-US" sz="1600" dirty="0"/>
          </a:p>
          <a:p>
            <a:pPr marL="0" indent="0">
              <a:buNone/>
            </a:pPr>
            <a:r>
              <a:rPr lang="en-US" sz="1600" b="1" dirty="0"/>
              <a:t>This is where the Money is Honey</a:t>
            </a:r>
            <a:r>
              <a:rPr lang="en-US" sz="1600" dirty="0"/>
              <a:t>: generate a large chunk of revenue (46%)</a:t>
            </a:r>
          </a:p>
          <a:p>
            <a:pPr marL="0" indent="0">
              <a:buNone/>
            </a:pPr>
            <a:endParaRPr lang="en-US" sz="1600" dirty="0"/>
          </a:p>
          <a:p>
            <a:pPr marL="0" indent="0">
              <a:buNone/>
            </a:pPr>
            <a:r>
              <a:rPr lang="en-US" sz="1600" b="1" dirty="0"/>
              <a:t>Units</a:t>
            </a:r>
            <a:r>
              <a:rPr lang="en-US" sz="1600" dirty="0"/>
              <a:t>: Consume largest chunk of units (45%)</a:t>
            </a:r>
          </a:p>
          <a:p>
            <a:pPr marL="0" indent="0">
              <a:buNone/>
            </a:pPr>
            <a:endParaRPr lang="en-US" sz="1600" dirty="0"/>
          </a:p>
          <a:p>
            <a:pPr marL="0" indent="0">
              <a:buNone/>
            </a:pPr>
            <a:r>
              <a:rPr lang="en-US" sz="1600" b="1" dirty="0"/>
              <a:t>We got the discounts</a:t>
            </a:r>
            <a:r>
              <a:rPr lang="en-US" sz="1600" dirty="0"/>
              <a:t>: Pay the lowest average price (~$ 10.0)</a:t>
            </a:r>
          </a:p>
          <a:p>
            <a:pPr marL="0" indent="0">
              <a:buNone/>
            </a:pPr>
            <a:endParaRPr lang="en-US" sz="1400" dirty="0"/>
          </a:p>
          <a:p>
            <a:pPr marL="0" indent="0">
              <a:buNone/>
            </a:pPr>
            <a:endParaRPr lang="en-US" sz="1400" b="1" dirty="0"/>
          </a:p>
          <a:p>
            <a:pPr marL="0" indent="0">
              <a:buNone/>
            </a:pPr>
            <a:endParaRPr lang="en-US" sz="1400" dirty="0"/>
          </a:p>
          <a:p>
            <a:pPr marL="0" indent="0">
              <a:buNone/>
            </a:pPr>
            <a:endParaRPr lang="en-US" sz="1400" b="1" dirty="0"/>
          </a:p>
          <a:p>
            <a:pPr marL="0" indent="0">
              <a:buNone/>
            </a:pPr>
            <a:endParaRPr lang="en-US" sz="1400" b="1"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71600"/>
            <a:ext cx="5191125" cy="3686175"/>
          </a:xfrm>
          <a:prstGeom prst="rect">
            <a:avLst/>
          </a:prstGeom>
        </p:spPr>
      </p:pic>
    </p:spTree>
    <p:extLst>
      <p:ext uri="{BB962C8B-B14F-4D97-AF65-F5344CB8AC3E}">
        <p14:creationId xmlns:p14="http://schemas.microsoft.com/office/powerpoint/2010/main" val="2336219986"/>
      </p:ext>
    </p:extLst>
  </p:cSld>
  <p:clrMapOvr>
    <a:masterClrMapping/>
  </p:clrMapOvr>
</p:sld>
</file>

<file path=ppt/theme/theme1.xml><?xml version="1.0" encoding="utf-8"?>
<a:theme xmlns:a="http://schemas.openxmlformats.org/drawingml/2006/main" name="Iri_ppt_template">
  <a:themeElements>
    <a:clrScheme name="IRi Documents">
      <a:dk1>
        <a:srgbClr val="616365"/>
      </a:dk1>
      <a:lt1>
        <a:sysClr val="window" lastClr="FFFFFF"/>
      </a:lt1>
      <a:dk2>
        <a:srgbClr val="616365"/>
      </a:dk2>
      <a:lt2>
        <a:srgbClr val="E0E1DD"/>
      </a:lt2>
      <a:accent1>
        <a:srgbClr val="002776"/>
      </a:accent1>
      <a:accent2>
        <a:srgbClr val="D2492A"/>
      </a:accent2>
      <a:accent3>
        <a:srgbClr val="009FDA"/>
      </a:accent3>
      <a:accent4>
        <a:srgbClr val="002776"/>
      </a:accent4>
      <a:accent5>
        <a:srgbClr val="D2492A"/>
      </a:accent5>
      <a:accent6>
        <a:srgbClr val="009FDA"/>
      </a:accent6>
      <a:hlink>
        <a:srgbClr val="009FDA"/>
      </a:hlink>
      <a:folHlink>
        <a:srgbClr val="002776"/>
      </a:folHlink>
    </a:clrScheme>
    <a:fontScheme name="Ir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SIG Color Palette 2">
    <a:dk1>
      <a:srgbClr val="000000"/>
    </a:dk1>
    <a:lt1>
      <a:sysClr val="window" lastClr="FFFFFF"/>
    </a:lt1>
    <a:dk2>
      <a:srgbClr val="B71234"/>
    </a:dk2>
    <a:lt2>
      <a:srgbClr val="8B8D8E"/>
    </a:lt2>
    <a:accent1>
      <a:srgbClr val="6639B7"/>
    </a:accent1>
    <a:accent2>
      <a:srgbClr val="0066A1"/>
    </a:accent2>
    <a:accent3>
      <a:srgbClr val="739600"/>
    </a:accent3>
    <a:accent4>
      <a:srgbClr val="FF9700"/>
    </a:accent4>
    <a:accent5>
      <a:srgbClr val="00A599"/>
    </a:accent5>
    <a:accent6>
      <a:srgbClr val="B06F00"/>
    </a:accent6>
    <a:hlink>
      <a:srgbClr val="F7403A"/>
    </a:hlink>
    <a:folHlink>
      <a:srgbClr val="A100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Iri_ppt_template</Template>
  <TotalTime>26513</TotalTime>
  <Words>1616</Words>
  <Application>Microsoft Office PowerPoint</Application>
  <PresentationFormat>On-screen Show (4:3)</PresentationFormat>
  <Paragraphs>390</Paragraphs>
  <Slides>27</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Verdana</vt:lpstr>
      <vt:lpstr>Wingdings</vt:lpstr>
      <vt:lpstr>Iri_ppt_template</vt:lpstr>
      <vt:lpstr>Worksheet</vt:lpstr>
      <vt:lpstr>    VCA Project Analysis</vt:lpstr>
      <vt:lpstr>Agenda</vt:lpstr>
      <vt:lpstr>PowerPoint Presentation</vt:lpstr>
      <vt:lpstr>Overall Revenue Growth fell YOY by 3.6% </vt:lpstr>
      <vt:lpstr>Average Price per Unit increased significantly YOY for all services</vt:lpstr>
      <vt:lpstr>Responsiveness to Price Changes Can Be Leveraged to Set Pricing Strategy for the Portfolio</vt:lpstr>
      <vt:lpstr> Which customer segments drive revenue for VCA?</vt:lpstr>
      <vt:lpstr>Segmentation</vt:lpstr>
      <vt:lpstr>The Katherine Heigls</vt:lpstr>
      <vt:lpstr>The Paris Hiltons</vt:lpstr>
      <vt:lpstr>The Kim Kardashians</vt:lpstr>
      <vt:lpstr>Segmentation</vt:lpstr>
      <vt:lpstr>Segmentation Summary</vt:lpstr>
      <vt:lpstr>Price Elasticities – Rules of Thumb</vt:lpstr>
      <vt:lpstr>Price Sensitivity: Putting Price Response Into Perspective</vt:lpstr>
      <vt:lpstr>Revenue impact of a 10% price increase is highest for Heigls </vt:lpstr>
      <vt:lpstr>What are Price Thresholds?</vt:lpstr>
      <vt:lpstr>Impacts from pricing should take into account $22 threshold</vt:lpstr>
      <vt:lpstr>Heigls: Recommendations</vt:lpstr>
      <vt:lpstr>Hiltons : Recommendations</vt:lpstr>
      <vt:lpstr>Kardashians: Recommendations</vt:lpstr>
      <vt:lpstr>Insights</vt:lpstr>
      <vt:lpstr>Which customers are likely to purchase which product/service?</vt:lpstr>
      <vt:lpstr>Logistic Regression: Laboratory</vt:lpstr>
      <vt:lpstr>Logistic Regression: Surgery &amp; Prescription</vt:lpstr>
      <vt:lpstr>Logistic Regression: Bundling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Wrigley MSL Store Group Analysis</dc:title>
  <dc:creator>Authorized User</dc:creator>
  <cp:lastModifiedBy>Kher, Akshay</cp:lastModifiedBy>
  <cp:revision>913</cp:revision>
  <dcterms:created xsi:type="dcterms:W3CDTF">2013-05-14T13:53:02Z</dcterms:created>
  <dcterms:modified xsi:type="dcterms:W3CDTF">2017-08-04T00:34:47Z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620563</vt:lpwstr>
  </property>
  <property fmtid="{D5CDD505-2E9C-101B-9397-08002B2CF9AE}" pid="3" name="NXPowerLiteSettings">
    <vt:lpwstr>F7000400038000</vt:lpwstr>
  </property>
  <property fmtid="{D5CDD505-2E9C-101B-9397-08002B2CF9AE}" pid="4" name="NXPowerLiteVersion">
    <vt:lpwstr>D5.0.5</vt:lpwstr>
  </property>
</Properties>
</file>