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DDA"/>
    <a:srgbClr val="FF71C9"/>
    <a:srgbClr val="E867AB"/>
    <a:srgbClr val="71A7FF"/>
    <a:srgbClr val="7174FF"/>
    <a:srgbClr val="B871FF"/>
    <a:srgbClr val="F171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83EB1-0979-4494-9D51-165DBAFE2DE4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60AB-380A-4689-9EFD-8FE72F5AE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6827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83EB1-0979-4494-9D51-165DBAFE2DE4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60AB-380A-4689-9EFD-8FE72F5AE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0723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83EB1-0979-4494-9D51-165DBAFE2DE4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60AB-380A-4689-9EFD-8FE72F5AE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6502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83EB1-0979-4494-9D51-165DBAFE2DE4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60AB-380A-4689-9EFD-8FE72F5AE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758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83EB1-0979-4494-9D51-165DBAFE2DE4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60AB-380A-4689-9EFD-8FE72F5AE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337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83EB1-0979-4494-9D51-165DBAFE2DE4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60AB-380A-4689-9EFD-8FE72F5AE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1735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83EB1-0979-4494-9D51-165DBAFE2DE4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60AB-380A-4689-9EFD-8FE72F5AE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400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83EB1-0979-4494-9D51-165DBAFE2DE4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60AB-380A-4689-9EFD-8FE72F5AE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4708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83EB1-0979-4494-9D51-165DBAFE2DE4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60AB-380A-4689-9EFD-8FE72F5AE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99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83EB1-0979-4494-9D51-165DBAFE2DE4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60AB-380A-4689-9EFD-8FE72F5AE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2134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83EB1-0979-4494-9D51-165DBAFE2DE4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60AB-380A-4689-9EFD-8FE72F5AE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2070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83EB1-0979-4494-9D51-165DBAFE2DE4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660AB-380A-4689-9EFD-8FE72F5AEE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5948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76" t="6006" r="961" b="3289"/>
          <a:stretch/>
        </p:blipFill>
        <p:spPr>
          <a:xfrm>
            <a:off x="336885" y="442800"/>
            <a:ext cx="6870032" cy="636752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899241" y="3626565"/>
            <a:ext cx="11713464" cy="919163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sz="5400" b="1" dirty="0" smtClean="0">
                <a:solidFill>
                  <a:schemeClr val="tx2">
                    <a:lumMod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Сборка</a:t>
            </a:r>
            <a:br>
              <a:rPr lang="ru-RU" sz="5400" b="1" dirty="0" smtClean="0">
                <a:solidFill>
                  <a:schemeClr val="tx2">
                    <a:lumMod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</a:br>
            <a:r>
              <a:rPr lang="en-US" sz="6600" b="1" dirty="0" smtClean="0">
                <a:solidFill>
                  <a:schemeClr val="tx2">
                    <a:lumMod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Angular</a:t>
            </a:r>
            <a:r>
              <a:rPr lang="ru-RU" sz="5400" b="1" dirty="0" smtClean="0">
                <a:solidFill>
                  <a:schemeClr val="tx2">
                    <a:lumMod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/>
            </a:r>
            <a:br>
              <a:rPr lang="ru-RU" sz="5400" b="1" dirty="0" smtClean="0">
                <a:solidFill>
                  <a:schemeClr val="tx2">
                    <a:lumMod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</a:br>
            <a:r>
              <a:rPr lang="ru-RU" sz="5400" b="1" dirty="0" smtClean="0">
                <a:solidFill>
                  <a:schemeClr val="tx2">
                    <a:lumMod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приложения</a:t>
            </a:r>
            <a:endParaRPr lang="ru-RU" sz="5400" b="1" dirty="0">
              <a:solidFill>
                <a:schemeClr val="tx2">
                  <a:lumMod val="50000"/>
                </a:schemeClr>
              </a:solidFill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863" y="4545728"/>
            <a:ext cx="1546220" cy="154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02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Группа 46"/>
          <p:cNvGrpSpPr/>
          <p:nvPr/>
        </p:nvGrpSpPr>
        <p:grpSpPr>
          <a:xfrm>
            <a:off x="1165705" y="1977993"/>
            <a:ext cx="9430907" cy="3482089"/>
            <a:chOff x="-233937" y="1612233"/>
            <a:chExt cx="10003260" cy="3482089"/>
          </a:xfrm>
        </p:grpSpPr>
        <p:grpSp>
          <p:nvGrpSpPr>
            <p:cNvPr id="29" name="Группа 28"/>
            <p:cNvGrpSpPr/>
            <p:nvPr/>
          </p:nvGrpSpPr>
          <p:grpSpPr>
            <a:xfrm>
              <a:off x="161798" y="1612233"/>
              <a:ext cx="9368197" cy="2011578"/>
              <a:chOff x="146938" y="2334127"/>
              <a:chExt cx="9368197" cy="2011578"/>
            </a:xfrm>
          </p:grpSpPr>
          <p:grpSp>
            <p:nvGrpSpPr>
              <p:cNvPr id="8" name="Группа 7"/>
              <p:cNvGrpSpPr/>
              <p:nvPr/>
            </p:nvGrpSpPr>
            <p:grpSpPr>
              <a:xfrm>
                <a:off x="146938" y="2334127"/>
                <a:ext cx="1347901" cy="2011578"/>
                <a:chOff x="594746" y="2399745"/>
                <a:chExt cx="1343892" cy="2257349"/>
              </a:xfrm>
            </p:grpSpPr>
            <p:sp>
              <p:nvSpPr>
                <p:cNvPr id="3" name="TextBox 2"/>
                <p:cNvSpPr txBox="1"/>
                <p:nvPr/>
              </p:nvSpPr>
              <p:spPr>
                <a:xfrm>
                  <a:off x="594746" y="2399745"/>
                  <a:ext cx="1343892" cy="21758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sz="12000" b="1" dirty="0" smtClean="0">
                      <a:solidFill>
                        <a:srgbClr val="FF71C9"/>
                      </a:solidFill>
                      <a:latin typeface="Roboto Black" panose="02000000000000000000" pitchFamily="2" charset="0"/>
                      <a:ea typeface="Roboto Black" panose="02000000000000000000" pitchFamily="2" charset="0"/>
                      <a:cs typeface="Roboto Black" panose="02000000000000000000" pitchFamily="2" charset="0"/>
                    </a:rPr>
                    <a:t>1</a:t>
                  </a:r>
                  <a:endParaRPr lang="ru-RU" sz="12000" b="1" dirty="0">
                    <a:solidFill>
                      <a:srgbClr val="FF71C9"/>
                    </a:solidFill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endParaRPr>
                </a:p>
              </p:txBody>
            </p:sp>
            <p:sp>
              <p:nvSpPr>
                <p:cNvPr id="4" name="Прямоугольный треугольник 3"/>
                <p:cNvSpPr/>
                <p:nvPr/>
              </p:nvSpPr>
              <p:spPr>
                <a:xfrm rot="16200000">
                  <a:off x="544795" y="3419193"/>
                  <a:ext cx="1287852" cy="1187949"/>
                </a:xfrm>
                <a:prstGeom prst="rtTriangle">
                  <a:avLst/>
                </a:prstGeom>
                <a:solidFill>
                  <a:srgbClr val="FFFDDA"/>
                </a:solidFill>
                <a:ln>
                  <a:noFill/>
                </a:ln>
                <a:effectLst>
                  <a:outerShdw blurRad="38100" dist="63500" dir="14100000" sx="93000" sy="93000" algn="b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>
                    <a:solidFill>
                      <a:srgbClr val="FF00FF"/>
                    </a:solidFill>
                  </a:endParaRPr>
                </a:p>
              </p:txBody>
            </p:sp>
          </p:grpSp>
          <p:grpSp>
            <p:nvGrpSpPr>
              <p:cNvPr id="22" name="Группа 21"/>
              <p:cNvGrpSpPr/>
              <p:nvPr/>
            </p:nvGrpSpPr>
            <p:grpSpPr>
              <a:xfrm>
                <a:off x="2871572" y="2334127"/>
                <a:ext cx="1347900" cy="2011576"/>
                <a:chOff x="2871572" y="2334127"/>
                <a:chExt cx="1347900" cy="2011576"/>
              </a:xfrm>
            </p:grpSpPr>
            <p:sp>
              <p:nvSpPr>
                <p:cNvPr id="19" name="TextBox 18"/>
                <p:cNvSpPr txBox="1"/>
                <p:nvPr/>
              </p:nvSpPr>
              <p:spPr>
                <a:xfrm>
                  <a:off x="2871572" y="2334127"/>
                  <a:ext cx="1347900" cy="19389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ru-RU" sz="12000" b="1" dirty="0">
                      <a:solidFill>
                        <a:srgbClr val="F171FF"/>
                      </a:solidFill>
                      <a:latin typeface="Roboto Black" panose="02000000000000000000" pitchFamily="2" charset="0"/>
                      <a:ea typeface="Roboto Black" panose="02000000000000000000" pitchFamily="2" charset="0"/>
                      <a:cs typeface="Roboto Black" panose="02000000000000000000" pitchFamily="2" charset="0"/>
                    </a:rPr>
                    <a:t>2</a:t>
                  </a:r>
                </a:p>
              </p:txBody>
            </p:sp>
            <p:sp>
              <p:nvSpPr>
                <p:cNvPr id="21" name="Прямоугольный треугольник 20"/>
                <p:cNvSpPr/>
                <p:nvPr/>
              </p:nvSpPr>
              <p:spPr>
                <a:xfrm rot="16200000">
                  <a:off x="2893501" y="3176138"/>
                  <a:ext cx="1147636" cy="1191493"/>
                </a:xfrm>
                <a:prstGeom prst="rtTriangle">
                  <a:avLst/>
                </a:prstGeom>
                <a:solidFill>
                  <a:srgbClr val="FFFDDA"/>
                </a:solidFill>
                <a:ln>
                  <a:noFill/>
                </a:ln>
                <a:effectLst>
                  <a:outerShdw blurRad="38100" dist="63500" dir="14100000" sx="93000" sy="93000" algn="b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>
                    <a:solidFill>
                      <a:srgbClr val="FF00FF"/>
                    </a:solidFill>
                  </a:endParaRPr>
                </a:p>
              </p:txBody>
            </p:sp>
          </p:grpSp>
          <p:grpSp>
            <p:nvGrpSpPr>
              <p:cNvPr id="24" name="Группа 23"/>
              <p:cNvGrpSpPr/>
              <p:nvPr/>
            </p:nvGrpSpPr>
            <p:grpSpPr>
              <a:xfrm>
                <a:off x="5597606" y="2334127"/>
                <a:ext cx="1347901" cy="2011575"/>
                <a:chOff x="5597606" y="2334127"/>
                <a:chExt cx="1347901" cy="2011575"/>
              </a:xfrm>
            </p:grpSpPr>
            <p:sp>
              <p:nvSpPr>
                <p:cNvPr id="13" name="TextBox 12"/>
                <p:cNvSpPr txBox="1"/>
                <p:nvPr/>
              </p:nvSpPr>
              <p:spPr>
                <a:xfrm>
                  <a:off x="5597607" y="2334127"/>
                  <a:ext cx="1347900" cy="19389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0" b="1" dirty="0" smtClean="0">
                      <a:solidFill>
                        <a:srgbClr val="B871FF"/>
                      </a:solidFill>
                      <a:latin typeface="Roboto Black" panose="02000000000000000000" pitchFamily="2" charset="0"/>
                      <a:ea typeface="Roboto Black" panose="02000000000000000000" pitchFamily="2" charset="0"/>
                      <a:cs typeface="Roboto Black" panose="02000000000000000000" pitchFamily="2" charset="0"/>
                    </a:rPr>
                    <a:t>3</a:t>
                  </a:r>
                  <a:endParaRPr lang="ru-RU" sz="12000" b="1" dirty="0">
                    <a:solidFill>
                      <a:srgbClr val="B871FF"/>
                    </a:solidFill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endParaRPr>
                </a:p>
              </p:txBody>
            </p:sp>
            <p:sp>
              <p:nvSpPr>
                <p:cNvPr id="23" name="Прямоугольный треугольник 22"/>
                <p:cNvSpPr/>
                <p:nvPr/>
              </p:nvSpPr>
              <p:spPr>
                <a:xfrm rot="16200000">
                  <a:off x="5619535" y="3176137"/>
                  <a:ext cx="1147636" cy="1191493"/>
                </a:xfrm>
                <a:prstGeom prst="rtTriangle">
                  <a:avLst/>
                </a:prstGeom>
                <a:solidFill>
                  <a:srgbClr val="FFFDDA"/>
                </a:solidFill>
                <a:ln>
                  <a:noFill/>
                </a:ln>
                <a:effectLst>
                  <a:outerShdw blurRad="38100" dist="63500" dir="14100000" sx="93000" sy="93000" algn="b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>
                    <a:solidFill>
                      <a:srgbClr val="FF00FF"/>
                    </a:solidFill>
                  </a:endParaRPr>
                </a:p>
              </p:txBody>
            </p:sp>
          </p:grpSp>
          <p:grpSp>
            <p:nvGrpSpPr>
              <p:cNvPr id="27" name="Группа 26"/>
              <p:cNvGrpSpPr/>
              <p:nvPr/>
            </p:nvGrpSpPr>
            <p:grpSpPr>
              <a:xfrm>
                <a:off x="8167234" y="2334127"/>
                <a:ext cx="1347901" cy="2011576"/>
                <a:chOff x="8167234" y="2334127"/>
                <a:chExt cx="1347901" cy="2011576"/>
              </a:xfrm>
            </p:grpSpPr>
            <p:sp>
              <p:nvSpPr>
                <p:cNvPr id="16" name="TextBox 15"/>
                <p:cNvSpPr txBox="1"/>
                <p:nvPr/>
              </p:nvSpPr>
              <p:spPr>
                <a:xfrm>
                  <a:off x="8167235" y="2334127"/>
                  <a:ext cx="1347900" cy="19389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0" b="1" dirty="0">
                      <a:solidFill>
                        <a:srgbClr val="7174FF"/>
                      </a:solidFill>
                      <a:latin typeface="Roboto Black" panose="02000000000000000000" pitchFamily="2" charset="0"/>
                      <a:ea typeface="Roboto Black" panose="02000000000000000000" pitchFamily="2" charset="0"/>
                      <a:cs typeface="Roboto Black" panose="02000000000000000000" pitchFamily="2" charset="0"/>
                    </a:rPr>
                    <a:t>4</a:t>
                  </a:r>
                  <a:endParaRPr lang="ru-RU" sz="12000" b="1" dirty="0">
                    <a:solidFill>
                      <a:srgbClr val="7174FF"/>
                    </a:solidFill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endParaRPr>
                </a:p>
              </p:txBody>
            </p:sp>
            <p:sp>
              <p:nvSpPr>
                <p:cNvPr id="25" name="Прямоугольный треугольник 24"/>
                <p:cNvSpPr/>
                <p:nvPr/>
              </p:nvSpPr>
              <p:spPr>
                <a:xfrm rot="16200000">
                  <a:off x="8189163" y="3176138"/>
                  <a:ext cx="1147636" cy="1191493"/>
                </a:xfrm>
                <a:prstGeom prst="rtTriangle">
                  <a:avLst/>
                </a:prstGeom>
                <a:solidFill>
                  <a:srgbClr val="FFFDDA"/>
                </a:solidFill>
                <a:ln>
                  <a:noFill/>
                </a:ln>
                <a:effectLst>
                  <a:outerShdw blurRad="38100" dist="63500" dir="14100000" sx="93000" sy="93000" algn="b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>
                    <a:solidFill>
                      <a:srgbClr val="FF00FF"/>
                    </a:solidFill>
                  </a:endParaRPr>
                </a:p>
              </p:txBody>
            </p:sp>
          </p:grpSp>
        </p:grpSp>
        <p:pic>
          <p:nvPicPr>
            <p:cNvPr id="31" name="Рисунок 30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FF71C9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804493" y="3080084"/>
              <a:ext cx="543724" cy="543724"/>
            </a:xfrm>
            <a:prstGeom prst="rect">
              <a:avLst/>
            </a:prstGeom>
          </p:spPr>
        </p:pic>
        <p:pic>
          <p:nvPicPr>
            <p:cNvPr id="34" name="Рисунок 33"/>
            <p:cNvPicPr>
              <a:picLocks noChangeAspect="1"/>
            </p:cNvPicPr>
            <p:nvPr/>
          </p:nvPicPr>
          <p:blipFill rotWithShape="1">
            <a:blip r:embed="rId3"/>
            <a:srcRect l="6953" t="2433" r="5364" b="1020"/>
            <a:stretch/>
          </p:blipFill>
          <p:spPr>
            <a:xfrm>
              <a:off x="3578574" y="3078422"/>
              <a:ext cx="499872" cy="543694"/>
            </a:xfrm>
            <a:prstGeom prst="rect">
              <a:avLst/>
            </a:prstGeom>
          </p:spPr>
        </p:pic>
        <p:pic>
          <p:nvPicPr>
            <p:cNvPr id="37" name="Рисунок 36"/>
            <p:cNvPicPr>
              <a:picLocks noChangeAspect="1"/>
            </p:cNvPicPr>
            <p:nvPr/>
          </p:nvPicPr>
          <p:blipFill rotWithShape="1">
            <a:blip r:embed="rId4"/>
            <a:srcRect l="20634" r="20505"/>
            <a:stretch/>
          </p:blipFill>
          <p:spPr>
            <a:xfrm>
              <a:off x="6485276" y="3078392"/>
              <a:ext cx="320040" cy="543724"/>
            </a:xfrm>
            <a:prstGeom prst="rect">
              <a:avLst/>
            </a:prstGeom>
          </p:spPr>
        </p:pic>
        <p:pic>
          <p:nvPicPr>
            <p:cNvPr id="40" name="Рисунок 39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84" t="10641" r="12746" b="10339"/>
            <a:stretch/>
          </p:blipFill>
          <p:spPr>
            <a:xfrm>
              <a:off x="8856044" y="3082747"/>
              <a:ext cx="518586" cy="546618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-233937" y="3904552"/>
              <a:ext cx="198296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100" dirty="0" smtClean="0">
                  <a:solidFill>
                    <a:schemeClr val="bg2">
                      <a:lumMod val="50000"/>
                    </a:schemeClr>
                  </a:solidFill>
                  <a:latin typeface="Roboto Black" panose="02000000000000000000" pitchFamily="2" charset="0"/>
                  <a:ea typeface="Roboto Black" panose="02000000000000000000" pitchFamily="2" charset="0"/>
                  <a:cs typeface="Roboto Black" panose="02000000000000000000" pitchFamily="2" charset="0"/>
                </a:rPr>
                <a:t>Зачем что-то собирать?</a:t>
              </a:r>
              <a:endParaRPr lang="ru-RU" sz="2100" dirty="0">
                <a:solidFill>
                  <a:schemeClr val="bg2">
                    <a:lumMod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498778" y="3851721"/>
              <a:ext cx="19829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ru-RU" sz="2400" dirty="0">
                <a:solidFill>
                  <a:schemeClr val="bg2">
                    <a:lumMod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216730" y="4043051"/>
              <a:ext cx="19829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>
                      <a:lumMod val="50000"/>
                    </a:schemeClr>
                  </a:solidFill>
                  <a:latin typeface="Roboto Black" panose="02000000000000000000" pitchFamily="2" charset="0"/>
                  <a:ea typeface="Roboto Black" panose="02000000000000000000" pitchFamily="2" charset="0"/>
                  <a:cs typeface="Roboto Black" panose="02000000000000000000" pitchFamily="2" charset="0"/>
                </a:rPr>
                <a:t>Vite.js</a:t>
              </a:r>
              <a:endParaRPr lang="ru-RU" sz="2400" dirty="0">
                <a:solidFill>
                  <a:schemeClr val="bg2">
                    <a:lumMod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786357" y="3893993"/>
              <a:ext cx="198296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chemeClr val="bg2">
                      <a:lumMod val="50000"/>
                    </a:schemeClr>
                  </a:solidFill>
                  <a:latin typeface="Roboto Black" panose="02000000000000000000" pitchFamily="2" charset="0"/>
                  <a:ea typeface="Roboto Black" panose="02000000000000000000" pitchFamily="2" charset="0"/>
                  <a:cs typeface="Roboto Black" panose="02000000000000000000" pitchFamily="2" charset="0"/>
                </a:rPr>
                <a:t>Angular </a:t>
              </a:r>
              <a:r>
                <a:rPr lang="en-US" sz="2400" dirty="0">
                  <a:solidFill>
                    <a:schemeClr val="bg2">
                      <a:lumMod val="50000"/>
                    </a:schemeClr>
                  </a:solidFill>
                  <a:latin typeface="Roboto Black" panose="02000000000000000000" pitchFamily="2" charset="0"/>
                  <a:ea typeface="Roboto Black" panose="02000000000000000000" pitchFamily="2" charset="0"/>
                  <a:cs typeface="Roboto Black" panose="02000000000000000000" pitchFamily="2" charset="0"/>
                </a:rPr>
                <a:t>CLI builders</a:t>
              </a:r>
              <a:endParaRPr lang="ru-RU" sz="2400" dirty="0">
                <a:solidFill>
                  <a:schemeClr val="bg2">
                    <a:lumMod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  <a:p>
              <a:pPr algn="ctr"/>
              <a:endParaRPr lang="ru-RU" sz="2400" dirty="0">
                <a:solidFill>
                  <a:schemeClr val="bg2">
                    <a:lumMod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0" y="642553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smtClean="0">
                <a:solidFill>
                  <a:schemeClr val="tx2">
                    <a:lumMod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План лекции</a:t>
            </a:r>
            <a:endParaRPr lang="ru-RU" sz="4400" b="1" dirty="0">
              <a:solidFill>
                <a:schemeClr val="tx2">
                  <a:lumMod val="50000"/>
                </a:schemeClr>
              </a:solidFill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947290" y="4408811"/>
            <a:ext cx="14590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bg2">
                    <a:lumMod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Webpack</a:t>
            </a:r>
            <a:endParaRPr lang="ru-RU" sz="2400" dirty="0">
              <a:solidFill>
                <a:schemeClr val="bg2">
                  <a:lumMod val="50000"/>
                </a:schemeClr>
              </a:solidFill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12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21129" y="546301"/>
            <a:ext cx="107503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smtClean="0">
                <a:solidFill>
                  <a:schemeClr val="bg2">
                    <a:lumMod val="2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Браузер – не компилятор</a:t>
            </a:r>
            <a:endParaRPr lang="ru-RU" sz="4400" b="1" dirty="0">
              <a:solidFill>
                <a:schemeClr val="bg2">
                  <a:lumMod val="25000"/>
                </a:schemeClr>
              </a:solidFill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grpSp>
        <p:nvGrpSpPr>
          <p:cNvPr id="21" name="Группа 20"/>
          <p:cNvGrpSpPr/>
          <p:nvPr/>
        </p:nvGrpSpPr>
        <p:grpSpPr>
          <a:xfrm>
            <a:off x="1736681" y="1978268"/>
            <a:ext cx="3203910" cy="4305300"/>
            <a:chOff x="1147512" y="2083469"/>
            <a:chExt cx="3203910" cy="4305300"/>
          </a:xfrm>
        </p:grpSpPr>
        <p:grpSp>
          <p:nvGrpSpPr>
            <p:cNvPr id="18" name="Группа 17"/>
            <p:cNvGrpSpPr/>
            <p:nvPr/>
          </p:nvGrpSpPr>
          <p:grpSpPr>
            <a:xfrm>
              <a:off x="1147512" y="2083469"/>
              <a:ext cx="3203910" cy="3080084"/>
              <a:chOff x="594059" y="2757237"/>
              <a:chExt cx="3203910" cy="3080084"/>
            </a:xfrm>
          </p:grpSpPr>
          <p:sp>
            <p:nvSpPr>
              <p:cNvPr id="15" name="Овал 14"/>
              <p:cNvSpPr/>
              <p:nvPr/>
            </p:nvSpPr>
            <p:spPr>
              <a:xfrm>
                <a:off x="594059" y="2757237"/>
                <a:ext cx="3203910" cy="3080084"/>
              </a:xfrm>
              <a:prstGeom prst="ellipse">
                <a:avLst/>
              </a:prstGeom>
              <a:noFill/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13" name="Рисунок 1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719011" y="4513846"/>
                <a:ext cx="1034715" cy="1034715"/>
              </a:xfrm>
              <a:prstGeom prst="rect">
                <a:avLst/>
              </a:prstGeom>
            </p:spPr>
          </p:pic>
        </p:grpSp>
        <p:pic>
          <p:nvPicPr>
            <p:cNvPr id="19" name="Рисунок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32621" y="5474369"/>
              <a:ext cx="914400" cy="914400"/>
            </a:xfrm>
            <a:prstGeom prst="rect">
              <a:avLst/>
            </a:prstGeom>
          </p:spPr>
        </p:pic>
      </p:grpSp>
      <p:grpSp>
        <p:nvGrpSpPr>
          <p:cNvPr id="23" name="Группа 22"/>
          <p:cNvGrpSpPr/>
          <p:nvPr/>
        </p:nvGrpSpPr>
        <p:grpSpPr>
          <a:xfrm>
            <a:off x="7108907" y="1978268"/>
            <a:ext cx="3203910" cy="4251159"/>
            <a:chOff x="7120939" y="2083469"/>
            <a:chExt cx="3203910" cy="4251159"/>
          </a:xfrm>
        </p:grpSpPr>
        <p:grpSp>
          <p:nvGrpSpPr>
            <p:cNvPr id="16" name="Группа 15"/>
            <p:cNvGrpSpPr/>
            <p:nvPr/>
          </p:nvGrpSpPr>
          <p:grpSpPr>
            <a:xfrm>
              <a:off x="7120939" y="2083469"/>
              <a:ext cx="3203910" cy="3080084"/>
              <a:chOff x="7301412" y="2644942"/>
              <a:chExt cx="3203910" cy="3080084"/>
            </a:xfrm>
          </p:grpSpPr>
          <p:grpSp>
            <p:nvGrpSpPr>
              <p:cNvPr id="12" name="Группа 11"/>
              <p:cNvGrpSpPr/>
              <p:nvPr/>
            </p:nvGrpSpPr>
            <p:grpSpPr>
              <a:xfrm>
                <a:off x="7713531" y="3201692"/>
                <a:ext cx="2494264" cy="2202491"/>
                <a:chOff x="8363236" y="4186277"/>
                <a:chExt cx="2494264" cy="2202491"/>
              </a:xfrm>
            </p:grpSpPr>
            <p:pic>
              <p:nvPicPr>
                <p:cNvPr id="9" name="Рисунок 8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107903" y="5498431"/>
                  <a:ext cx="890337" cy="890337"/>
                </a:xfrm>
                <a:prstGeom prst="rect">
                  <a:avLst/>
                </a:prstGeom>
              </p:spPr>
            </p:pic>
            <p:pic>
              <p:nvPicPr>
                <p:cNvPr id="10" name="Рисунок 9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363236" y="4186277"/>
                  <a:ext cx="1189836" cy="1189836"/>
                </a:xfrm>
                <a:prstGeom prst="rect">
                  <a:avLst/>
                </a:prstGeom>
              </p:spPr>
            </p:pic>
            <p:pic>
              <p:nvPicPr>
                <p:cNvPr id="11" name="Рисунок 10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673389" y="4192002"/>
                  <a:ext cx="1184111" cy="1184111"/>
                </a:xfrm>
                <a:prstGeom prst="rect">
                  <a:avLst/>
                </a:prstGeom>
              </p:spPr>
            </p:pic>
          </p:grpSp>
          <p:sp>
            <p:nvSpPr>
              <p:cNvPr id="17" name="Овал 16"/>
              <p:cNvSpPr/>
              <p:nvPr/>
            </p:nvSpPr>
            <p:spPr>
              <a:xfrm>
                <a:off x="7301412" y="2644942"/>
                <a:ext cx="3203910" cy="3080084"/>
              </a:xfrm>
              <a:prstGeom prst="ellipse">
                <a:avLst/>
              </a:prstGeom>
              <a:noFill/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pic>
          <p:nvPicPr>
            <p:cNvPr id="20" name="Рисунок 1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307803" y="5474369"/>
              <a:ext cx="860259" cy="860259"/>
            </a:xfrm>
            <a:prstGeom prst="rect">
              <a:avLst/>
            </a:prstGeom>
          </p:spPr>
        </p:pic>
        <p:pic>
          <p:nvPicPr>
            <p:cNvPr id="22" name="Рисунок 21"/>
            <p:cNvPicPr>
              <a:picLocks noChangeAspect="1"/>
            </p:cNvPicPr>
            <p:nvPr/>
          </p:nvPicPr>
          <p:blipFill rotWithShape="1">
            <a:blip r:embed="rId7"/>
            <a:srcRect l="29048" t="36510" r="28770" b="20599"/>
            <a:stretch/>
          </p:blipFill>
          <p:spPr>
            <a:xfrm>
              <a:off x="8493138" y="5720303"/>
              <a:ext cx="490842" cy="499094"/>
            </a:xfrm>
            <a:prstGeom prst="rect">
              <a:avLst/>
            </a:prstGeom>
          </p:spPr>
        </p:pic>
      </p:grpSp>
      <p:sp>
        <p:nvSpPr>
          <p:cNvPr id="24" name="AutoShape 4" descr="Examples of the log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5" name="Рисунок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278" y="2502638"/>
            <a:ext cx="900976" cy="900976"/>
          </a:xfrm>
          <a:prstGeom prst="rect">
            <a:avLst/>
          </a:prstGeom>
        </p:spPr>
      </p:pic>
      <p:pic>
        <p:nvPicPr>
          <p:cNvPr id="2054" name="Picture 6" descr="File:Sass Logo Color.sv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783" y="2502638"/>
            <a:ext cx="1201301" cy="90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861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utoShape 4" descr="Examples of the log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6878783" y="1295400"/>
            <a:ext cx="4800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ru-RU" sz="2100" dirty="0">
                <a:solidFill>
                  <a:schemeClr val="bg2">
                    <a:lumMod val="2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Много </a:t>
            </a:r>
            <a:r>
              <a:rPr lang="en-US" sz="2100" dirty="0">
                <a:solidFill>
                  <a:schemeClr val="bg2">
                    <a:lumMod val="2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http </a:t>
            </a:r>
            <a:r>
              <a:rPr lang="ru-RU" sz="2100" dirty="0" smtClean="0">
                <a:solidFill>
                  <a:schemeClr val="bg2">
                    <a:lumMod val="2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запросов</a:t>
            </a:r>
            <a:endParaRPr lang="ru-RU" sz="2100" dirty="0">
              <a:solidFill>
                <a:schemeClr val="bg2">
                  <a:lumMod val="25000"/>
                </a:schemeClr>
              </a:solidFill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442" y="526473"/>
            <a:ext cx="5704343" cy="58826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78783" y="1931582"/>
            <a:ext cx="4800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ru-RU" sz="2100" dirty="0" smtClean="0">
                <a:solidFill>
                  <a:schemeClr val="bg2">
                    <a:lumMod val="2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Нужно </a:t>
            </a:r>
            <a:r>
              <a:rPr lang="ru-RU" sz="2100" dirty="0">
                <a:solidFill>
                  <a:schemeClr val="bg2">
                    <a:lumMod val="2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контролировать порядок </a:t>
            </a:r>
            <a:r>
              <a:rPr lang="ru-RU" sz="2100" dirty="0" smtClean="0">
                <a:solidFill>
                  <a:schemeClr val="bg2">
                    <a:lumMod val="2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скриптов</a:t>
            </a:r>
            <a:endParaRPr lang="ru-RU" dirty="0"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78783" y="3419486"/>
            <a:ext cx="4800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ru-RU" sz="2100" dirty="0" smtClean="0">
                <a:solidFill>
                  <a:schemeClr val="bg2">
                    <a:lumMod val="2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Статические </a:t>
            </a:r>
            <a:r>
              <a:rPr lang="ru-RU" sz="2100" dirty="0">
                <a:solidFill>
                  <a:schemeClr val="bg2">
                    <a:lumMod val="2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файлы нужно переносить отдельно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78783" y="2868452"/>
            <a:ext cx="480060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ru-RU" sz="2100" dirty="0" smtClean="0">
                <a:solidFill>
                  <a:schemeClr val="bg2">
                    <a:lumMod val="2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Нет оптимизации</a:t>
            </a:r>
            <a:endParaRPr lang="ru-RU" sz="2100" dirty="0">
              <a:solidFill>
                <a:schemeClr val="bg2">
                  <a:lumMod val="25000"/>
                </a:schemeClr>
              </a:solidFill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684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  <p:bldP spid="6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utoShape 4" descr="Examples of the log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2743200" y="361228"/>
            <a:ext cx="81326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 smtClean="0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Современные </a:t>
            </a:r>
            <a:r>
              <a:rPr lang="ru-RU" sz="4400" dirty="0" err="1" smtClean="0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бандлеры</a:t>
            </a:r>
            <a:endParaRPr lang="ru-RU" sz="4400" dirty="0"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pic>
        <p:nvPicPr>
          <p:cNvPr id="1026" name="Picture 2" descr="icon examp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5" y="1524000"/>
            <a:ext cx="1711325" cy="193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39787" y="3461193"/>
            <a:ext cx="13335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>
                <a:solidFill>
                  <a:schemeClr val="bg2">
                    <a:lumMod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Webpack</a:t>
            </a:r>
            <a:endParaRPr lang="ru-RU" sz="2100" dirty="0">
              <a:solidFill>
                <a:schemeClr val="bg2">
                  <a:lumMod val="50000"/>
                </a:schemeClr>
              </a:solidFill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701" y="1524000"/>
            <a:ext cx="1936500" cy="19365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771670" y="3460500"/>
            <a:ext cx="105156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smtClean="0">
                <a:solidFill>
                  <a:schemeClr val="bg2">
                    <a:lumMod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Rollup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2190" y="1524000"/>
            <a:ext cx="1936500" cy="19365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565140" y="3460500"/>
            <a:ext cx="990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smtClean="0">
                <a:solidFill>
                  <a:schemeClr val="bg2">
                    <a:lumMod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Vite.js</a:t>
            </a:r>
          </a:p>
        </p:txBody>
      </p:sp>
      <p:pic>
        <p:nvPicPr>
          <p:cNvPr id="1032" name="Picture 8" descr="Parcel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188"/>
          <a:stretch/>
        </p:blipFill>
        <p:spPr bwMode="auto">
          <a:xfrm>
            <a:off x="8934679" y="1524000"/>
            <a:ext cx="2621175" cy="193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9749966" y="3460500"/>
            <a:ext cx="990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smtClean="0">
                <a:solidFill>
                  <a:schemeClr val="bg2">
                    <a:lumMod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Parcel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97652" y="6260897"/>
            <a:ext cx="11255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solidFill>
                  <a:schemeClr val="bg2">
                    <a:lumMod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ESbuild</a:t>
            </a:r>
            <a:endParaRPr lang="en-US" sz="2100" dirty="0" smtClean="0">
              <a:solidFill>
                <a:schemeClr val="bg2">
                  <a:lumMod val="50000"/>
                </a:schemeClr>
              </a:solidFill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33" y="4213453"/>
            <a:ext cx="2492867" cy="19365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14345" y="6260897"/>
            <a:ext cx="116484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 smtClean="0">
                <a:solidFill>
                  <a:schemeClr val="bg2">
                    <a:lumMod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Rspack</a:t>
            </a:r>
            <a:endParaRPr lang="en-US" sz="2100" dirty="0" smtClean="0">
              <a:solidFill>
                <a:schemeClr val="bg2">
                  <a:lumMod val="50000"/>
                </a:schemeClr>
              </a:solidFill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190" y="4201430"/>
            <a:ext cx="1936500" cy="193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5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utoShape 4" descr="Examples of the log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0" y="323128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Angular CLI builders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44"/>
          <a:stretch/>
        </p:blipFill>
        <p:spPr>
          <a:xfrm>
            <a:off x="597535" y="1255359"/>
            <a:ext cx="5765165" cy="51118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58940" y="1592580"/>
            <a:ext cx="38023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Конфигурация для </a:t>
            </a:r>
            <a:r>
              <a:rPr lang="ru-RU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билдеров</a:t>
            </a:r>
            <a:r>
              <a:rPr lang="ru-RU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задается в файле </a:t>
            </a:r>
            <a:r>
              <a:rPr lang="en-US" b="1" i="1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angular.json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ru-RU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Секция </a:t>
            </a:r>
            <a:r>
              <a:rPr lang="en-US" b="1" i="1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architect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endParaRPr lang="en-US" dirty="0"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  <a:p>
            <a:endParaRPr lang="en-US" dirty="0" smtClean="0"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  <a:p>
            <a:r>
              <a:rPr lang="en-US" dirty="0" smtClean="0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Angular CLI builder – </a:t>
            </a:r>
            <a:r>
              <a:rPr lang="en-US" dirty="0" err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npm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</a:t>
            </a:r>
            <a:r>
              <a:rPr lang="ru-RU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пакет, реализующий структуру, описанную в сущности </a:t>
            </a:r>
            <a:r>
              <a:rPr lang="en-US" b="1" i="1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Architect</a:t>
            </a: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4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utoShape 4" descr="Examples of the log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0" y="323128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rPr>
              <a:t>Angular CLI builders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910415"/>
              </p:ext>
            </p:extLst>
          </p:nvPr>
        </p:nvGraphicFramePr>
        <p:xfrm>
          <a:off x="377189" y="1684020"/>
          <a:ext cx="11437621" cy="409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3051">
                  <a:extLst>
                    <a:ext uri="{9D8B030D-6E8A-4147-A177-3AD203B41FA5}">
                      <a16:colId xmlns:a16="http://schemas.microsoft.com/office/drawing/2014/main" val="1366757412"/>
                    </a:ext>
                  </a:extLst>
                </a:gridCol>
                <a:gridCol w="4587240">
                  <a:extLst>
                    <a:ext uri="{9D8B030D-6E8A-4147-A177-3AD203B41FA5}">
                      <a16:colId xmlns:a16="http://schemas.microsoft.com/office/drawing/2014/main" val="3389189387"/>
                    </a:ext>
                  </a:extLst>
                </a:gridCol>
                <a:gridCol w="5307330">
                  <a:extLst>
                    <a:ext uri="{9D8B030D-6E8A-4147-A177-3AD203B41FA5}">
                      <a16:colId xmlns:a16="http://schemas.microsoft.com/office/drawing/2014/main" val="3894746259"/>
                    </a:ext>
                  </a:extLst>
                </a:gridCol>
              </a:tblGrid>
              <a:tr h="441827">
                <a:tc>
                  <a:txBody>
                    <a:bodyPr/>
                    <a:lstStyle/>
                    <a:p>
                      <a:pPr algn="ctr"/>
                      <a:endParaRPr lang="ru-RU" dirty="0">
                        <a:latin typeface="Roboto Black" panose="02000000000000000000" pitchFamily="2" charset="0"/>
                        <a:ea typeface="Roboto Black" panose="02000000000000000000" pitchFamily="2" charset="0"/>
                        <a:cs typeface="Roboto Black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oboto Black" panose="02000000000000000000" pitchFamily="2" charset="0"/>
                          <a:ea typeface="Roboto Black" panose="02000000000000000000" pitchFamily="2" charset="0"/>
                          <a:cs typeface="Roboto Black" panose="02000000000000000000" pitchFamily="2" charset="0"/>
                        </a:rPr>
                        <a:t>Version &lt;</a:t>
                      </a:r>
                      <a:r>
                        <a:rPr lang="en-US" baseline="0" dirty="0" smtClean="0">
                          <a:latin typeface="Roboto Black" panose="02000000000000000000" pitchFamily="2" charset="0"/>
                          <a:ea typeface="Roboto Black" panose="02000000000000000000" pitchFamily="2" charset="0"/>
                          <a:cs typeface="Roboto Black" panose="02000000000000000000" pitchFamily="2" charset="0"/>
                        </a:rPr>
                        <a:t> 17</a:t>
                      </a:r>
                      <a:endParaRPr lang="ru-RU" dirty="0">
                        <a:latin typeface="Roboto Black" panose="02000000000000000000" pitchFamily="2" charset="0"/>
                        <a:ea typeface="Roboto Black" panose="02000000000000000000" pitchFamily="2" charset="0"/>
                        <a:cs typeface="Roboto Black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oboto Black" panose="02000000000000000000" pitchFamily="2" charset="0"/>
                          <a:ea typeface="Roboto Black" panose="02000000000000000000" pitchFamily="2" charset="0"/>
                          <a:cs typeface="Roboto Black" panose="02000000000000000000" pitchFamily="2" charset="0"/>
                        </a:rPr>
                        <a:t>Version &gt;=17</a:t>
                      </a:r>
                      <a:endParaRPr lang="ru-RU" dirty="0">
                        <a:latin typeface="Roboto Black" panose="02000000000000000000" pitchFamily="2" charset="0"/>
                        <a:ea typeface="Roboto Black" panose="02000000000000000000" pitchFamily="2" charset="0"/>
                        <a:cs typeface="Roboto Black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746140"/>
                  </a:ext>
                </a:extLst>
              </a:tr>
              <a:tr h="227851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oboto Black" panose="02000000000000000000" pitchFamily="2" charset="0"/>
                          <a:ea typeface="Roboto Black" panose="02000000000000000000" pitchFamily="2" charset="0"/>
                          <a:cs typeface="Roboto Black" panose="02000000000000000000" pitchFamily="2" charset="0"/>
                        </a:rPr>
                        <a:t>build</a:t>
                      </a:r>
                      <a:endParaRPr lang="ru-RU" dirty="0">
                        <a:latin typeface="Roboto Black" panose="02000000000000000000" pitchFamily="2" charset="0"/>
                        <a:ea typeface="Roboto Black" panose="02000000000000000000" pitchFamily="2" charset="0"/>
                        <a:cs typeface="Roboto Black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1" kern="1200" dirty="0" smtClean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@angular-</a:t>
                      </a:r>
                      <a:r>
                        <a:rPr lang="en-US" sz="1800" b="0" i="1" kern="1200" dirty="0" err="1" smtClean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devkit</a:t>
                      </a:r>
                      <a:r>
                        <a:rPr lang="en-US" sz="1800" b="0" i="1" kern="1200" dirty="0" smtClean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/</a:t>
                      </a:r>
                      <a:r>
                        <a:rPr lang="en-US" sz="1800" b="0" i="1" kern="1200" dirty="0" err="1" smtClean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build-angular:</a:t>
                      </a:r>
                      <a:r>
                        <a:rPr lang="en-US" sz="1800" b="0" i="1" kern="1200" dirty="0" err="1" smtClean="0">
                          <a:solidFill>
                            <a:srgbClr val="00B0F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ng-packagr</a:t>
                      </a:r>
                      <a:endParaRPr lang="ru-RU" sz="1800" b="0" i="1" kern="1200" dirty="0" smtClean="0">
                        <a:solidFill>
                          <a:srgbClr val="00B0F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  <a:p>
                      <a:pPr algn="l"/>
                      <a:endParaRPr lang="ru-RU" sz="1800" b="0" i="1" kern="1200" dirty="0" smtClean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  <a:p>
                      <a:pPr algn="l"/>
                      <a:r>
                        <a:rPr lang="en-US" sz="1800" b="0" i="1" kern="1200" dirty="0" smtClean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@angular-</a:t>
                      </a:r>
                      <a:r>
                        <a:rPr lang="en-US" sz="1800" b="0" i="1" kern="1200" dirty="0" err="1" smtClean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devkit</a:t>
                      </a:r>
                      <a:r>
                        <a:rPr lang="en-US" sz="1800" b="0" i="1" kern="1200" dirty="0" smtClean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/</a:t>
                      </a:r>
                      <a:r>
                        <a:rPr lang="en-US" sz="1800" b="0" i="1" kern="1200" dirty="0" err="1" smtClean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build-angular:</a:t>
                      </a:r>
                      <a:r>
                        <a:rPr lang="en-US" sz="1800" b="0" i="1" kern="1200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browser</a:t>
                      </a:r>
                      <a:endParaRPr lang="ru-RU" i="1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1" kern="1200" dirty="0" smtClean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@angular-</a:t>
                      </a:r>
                      <a:r>
                        <a:rPr lang="en-US" sz="1800" b="0" i="1" kern="1200" dirty="0" err="1" smtClean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devkit</a:t>
                      </a:r>
                      <a:r>
                        <a:rPr lang="en-US" sz="1800" b="0" i="1" kern="1200" dirty="0" smtClean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/</a:t>
                      </a:r>
                      <a:r>
                        <a:rPr lang="en-US" sz="1800" b="0" i="1" kern="1200" dirty="0" err="1" smtClean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build-angular:</a:t>
                      </a:r>
                      <a:r>
                        <a:rPr lang="en-US" sz="1800" b="0" i="1" kern="1200" dirty="0" err="1" smtClean="0">
                          <a:solidFill>
                            <a:srgbClr val="00B0F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ng-packagr</a:t>
                      </a:r>
                      <a:endParaRPr lang="ru-RU" sz="1800" b="0" i="1" kern="1200" dirty="0" smtClean="0">
                        <a:solidFill>
                          <a:srgbClr val="00B0F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  <a:p>
                      <a:pPr algn="l"/>
                      <a:endParaRPr lang="ru-RU" sz="1800" b="0" i="1" kern="1200" dirty="0" smtClean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  <a:p>
                      <a:pPr algn="l"/>
                      <a:r>
                        <a:rPr lang="en-US" sz="1800" b="0" i="1" kern="1200" dirty="0" smtClean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@angular-</a:t>
                      </a:r>
                      <a:r>
                        <a:rPr lang="en-US" sz="1800" b="0" i="1" kern="1200" dirty="0" err="1" smtClean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devkit</a:t>
                      </a:r>
                      <a:r>
                        <a:rPr lang="en-US" sz="1800" b="0" i="1" kern="1200" dirty="0" smtClean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/</a:t>
                      </a:r>
                      <a:r>
                        <a:rPr lang="en-US" sz="1800" b="0" i="1" kern="1200" dirty="0" err="1" smtClean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build-angular:</a:t>
                      </a:r>
                      <a:r>
                        <a:rPr lang="en-US" sz="1800" b="0" i="1" kern="1200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browser</a:t>
                      </a:r>
                      <a:endParaRPr lang="en-US" sz="1800" b="0" i="1" kern="1200" dirty="0" smtClean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  <a:p>
                      <a:pPr algn="l"/>
                      <a:endParaRPr lang="en-US" sz="1800" b="0" i="1" kern="1200" dirty="0" smtClean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  <a:p>
                      <a:pPr algn="l"/>
                      <a:r>
                        <a:rPr lang="en-US" sz="1800" b="0" i="1" kern="1200" dirty="0" smtClean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@angular-</a:t>
                      </a:r>
                      <a:r>
                        <a:rPr lang="en-US" sz="1800" b="0" i="1" kern="1200" dirty="0" err="1" smtClean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devkit</a:t>
                      </a:r>
                      <a:r>
                        <a:rPr lang="en-US" sz="1800" b="0" i="1" kern="1200" dirty="0" smtClean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/</a:t>
                      </a:r>
                      <a:r>
                        <a:rPr lang="en-US" sz="1800" b="0" i="1" kern="1200" dirty="0" err="1" smtClean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build-angular:</a:t>
                      </a:r>
                      <a:r>
                        <a:rPr lang="en-US" sz="1800" b="0" i="1" kern="1200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browser-esbuild</a:t>
                      </a:r>
                      <a:endParaRPr lang="en-US" sz="1800" b="0" i="1" kern="1200" dirty="0" smtClean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  <a:p>
                      <a:pPr algn="l"/>
                      <a:endParaRPr lang="en-US" sz="1800" b="0" i="1" kern="1200" dirty="0" smtClean="0">
                        <a:solidFill>
                          <a:schemeClr val="tx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  <a:p>
                      <a:pPr algn="l"/>
                      <a:r>
                        <a:rPr lang="en-US" sz="1800" b="0" i="1" kern="1200" dirty="0" smtClean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@angular-</a:t>
                      </a:r>
                      <a:r>
                        <a:rPr lang="en-US" sz="1800" b="0" i="1" kern="1200" dirty="0" err="1" smtClean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devkit</a:t>
                      </a:r>
                      <a:r>
                        <a:rPr lang="en-US" sz="1800" b="0" i="1" kern="1200" dirty="0" smtClean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/</a:t>
                      </a:r>
                      <a:r>
                        <a:rPr lang="en-US" sz="1800" b="0" i="1" kern="1200" dirty="0" err="1" smtClean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build-angular:</a:t>
                      </a:r>
                      <a:r>
                        <a:rPr lang="en-US" sz="1800" b="0" i="1" kern="1200" dirty="0" err="1" smtClean="0">
                          <a:solidFill>
                            <a:srgbClr val="00B05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application</a:t>
                      </a:r>
                      <a:endParaRPr lang="ru-RU" dirty="0" smtClean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64317"/>
                  </a:ext>
                </a:extLst>
              </a:tr>
              <a:tr h="13772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Roboto Black" panose="02000000000000000000" pitchFamily="2" charset="0"/>
                          <a:ea typeface="Roboto Black" panose="02000000000000000000" pitchFamily="2" charset="0"/>
                          <a:cs typeface="Roboto Black" panose="02000000000000000000" pitchFamily="2" charset="0"/>
                        </a:rPr>
                        <a:t>serve</a:t>
                      </a:r>
                      <a:endParaRPr lang="ru-RU" dirty="0">
                        <a:latin typeface="Roboto Black" panose="02000000000000000000" pitchFamily="2" charset="0"/>
                        <a:ea typeface="Roboto Black" panose="02000000000000000000" pitchFamily="2" charset="0"/>
                        <a:cs typeface="Roboto Black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1" kern="1200" dirty="0" smtClean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@angular-</a:t>
                      </a:r>
                      <a:r>
                        <a:rPr lang="en-US" sz="1800" b="0" i="1" kern="1200" dirty="0" err="1" smtClean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devkit</a:t>
                      </a:r>
                      <a:r>
                        <a:rPr lang="en-US" sz="1800" b="0" i="1" kern="1200" dirty="0" smtClean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/</a:t>
                      </a:r>
                      <a:r>
                        <a:rPr lang="en-US" sz="1800" b="0" i="1" kern="1200" dirty="0" err="1" smtClean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build-angular:</a:t>
                      </a:r>
                      <a:r>
                        <a:rPr lang="en-US" sz="1800" b="0" i="1" kern="1200" dirty="0" err="1" smtClean="0">
                          <a:solidFill>
                            <a:srgbClr val="00B05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dev-server</a:t>
                      </a:r>
                      <a:endParaRPr lang="ru-RU" i="1" dirty="0">
                        <a:solidFill>
                          <a:srgbClr val="00B050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1" kern="1200" dirty="0" smtClean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@angular-</a:t>
                      </a:r>
                      <a:r>
                        <a:rPr lang="en-US" sz="1800" b="0" i="1" kern="1200" dirty="0" err="1" smtClean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devkit</a:t>
                      </a:r>
                      <a:r>
                        <a:rPr lang="en-US" sz="1800" b="0" i="1" kern="1200" dirty="0" smtClean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/</a:t>
                      </a:r>
                      <a:r>
                        <a:rPr lang="en-US" sz="1800" b="0" i="1" kern="1200" dirty="0" err="1" smtClean="0">
                          <a:solidFill>
                            <a:schemeClr val="tx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build-angular:</a:t>
                      </a:r>
                      <a:r>
                        <a:rPr lang="en-US" sz="1800" b="0" i="1" kern="1200" dirty="0" err="1" smtClean="0">
                          <a:solidFill>
                            <a:srgbClr val="00B05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dev-server</a:t>
                      </a:r>
                      <a:endParaRPr lang="ru-RU" i="1" dirty="0">
                        <a:solidFill>
                          <a:srgbClr val="00B050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5325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05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1422</TotalTime>
  <Words>98</Words>
  <Application>Microsoft Office PowerPoint</Application>
  <PresentationFormat>Широкоэкранный</PresentationFormat>
  <Paragraphs>44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Roboto</vt:lpstr>
      <vt:lpstr>Roboto Black</vt:lpstr>
      <vt:lpstr>Тема Office</vt:lpstr>
      <vt:lpstr>Сборка Angular приложения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Сборка Angular приложения</dc:title>
  <dc:creator>mi</dc:creator>
  <cp:lastModifiedBy>mi</cp:lastModifiedBy>
  <cp:revision>45</cp:revision>
  <dcterms:created xsi:type="dcterms:W3CDTF">2025-04-12T10:51:23Z</dcterms:created>
  <dcterms:modified xsi:type="dcterms:W3CDTF">2025-05-06T19:59:44Z</dcterms:modified>
</cp:coreProperties>
</file>