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A"/>
    <a:srgbClr val="FF71C9"/>
    <a:srgbClr val="E867AB"/>
    <a:srgbClr val="71A7FF"/>
    <a:srgbClr val="7174FF"/>
    <a:srgbClr val="B871FF"/>
    <a:srgbClr val="F171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82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72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50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33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7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0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70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9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13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7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83EB1-0979-4494-9D51-165DBAFE2DE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4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6" t="6006" r="961" b="3289"/>
          <a:stretch/>
        </p:blipFill>
        <p:spPr>
          <a:xfrm>
            <a:off x="336885" y="442800"/>
            <a:ext cx="6870032" cy="63675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99241" y="3626565"/>
            <a:ext cx="11713464" cy="9191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Сборка</a:t>
            </a:r>
            <a:b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en-US" sz="66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Angular</a:t>
            </a:r>
            <a: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/>
            </a:r>
            <a:b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приложения</a:t>
            </a:r>
            <a:endParaRPr lang="ru-RU" sz="5400" b="1" dirty="0">
              <a:solidFill>
                <a:schemeClr val="tx2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63" y="4545728"/>
            <a:ext cx="1546220" cy="15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46"/>
          <p:cNvGrpSpPr/>
          <p:nvPr/>
        </p:nvGrpSpPr>
        <p:grpSpPr>
          <a:xfrm>
            <a:off x="1244953" y="1984089"/>
            <a:ext cx="9205272" cy="3492648"/>
            <a:chOff x="-233937" y="1612233"/>
            <a:chExt cx="9763932" cy="3492648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161798" y="1612233"/>
              <a:ext cx="9368197" cy="2011578"/>
              <a:chOff x="146938" y="2334127"/>
              <a:chExt cx="9368197" cy="2011578"/>
            </a:xfrm>
          </p:grpSpPr>
          <p:grpSp>
            <p:nvGrpSpPr>
              <p:cNvPr id="8" name="Группа 7"/>
              <p:cNvGrpSpPr/>
              <p:nvPr/>
            </p:nvGrpSpPr>
            <p:grpSpPr>
              <a:xfrm>
                <a:off x="146938" y="2334127"/>
                <a:ext cx="1347901" cy="2011578"/>
                <a:chOff x="594746" y="2399745"/>
                <a:chExt cx="1343892" cy="2257349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594746" y="2399745"/>
                  <a:ext cx="1343892" cy="2175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0" b="1" dirty="0" smtClean="0">
                      <a:solidFill>
                        <a:srgbClr val="FF71C9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1</a:t>
                  </a:r>
                  <a:endParaRPr lang="ru-RU" sz="12000" b="1" dirty="0">
                    <a:solidFill>
                      <a:srgbClr val="FF71C9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  <p:sp>
              <p:nvSpPr>
                <p:cNvPr id="4" name="Прямоугольный треугольник 3"/>
                <p:cNvSpPr/>
                <p:nvPr/>
              </p:nvSpPr>
              <p:spPr>
                <a:xfrm rot="16200000">
                  <a:off x="544795" y="3419193"/>
                  <a:ext cx="1287852" cy="1187949"/>
                </a:xfrm>
                <a:prstGeom prst="rtTriangle">
                  <a:avLst/>
                </a:prstGeom>
                <a:solidFill>
                  <a:srgbClr val="FFFDDA"/>
                </a:solidFill>
                <a:ln>
                  <a:noFill/>
                </a:ln>
                <a:effectLst>
                  <a:outerShdw blurRad="38100" dist="63500" dir="14100000" sx="93000" sy="93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F00FF"/>
                    </a:solidFill>
                  </a:endParaRPr>
                </a:p>
              </p:txBody>
            </p:sp>
          </p:grpSp>
          <p:grpSp>
            <p:nvGrpSpPr>
              <p:cNvPr id="22" name="Группа 21"/>
              <p:cNvGrpSpPr/>
              <p:nvPr/>
            </p:nvGrpSpPr>
            <p:grpSpPr>
              <a:xfrm>
                <a:off x="2871572" y="2334127"/>
                <a:ext cx="1347900" cy="2011576"/>
                <a:chOff x="2871572" y="2334127"/>
                <a:chExt cx="1347900" cy="2011576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2871572" y="2334127"/>
                  <a:ext cx="1347900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0" b="1" dirty="0">
                      <a:solidFill>
                        <a:srgbClr val="F171FF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2</a:t>
                  </a:r>
                </a:p>
              </p:txBody>
            </p:sp>
            <p:sp>
              <p:nvSpPr>
                <p:cNvPr id="21" name="Прямоугольный треугольник 20"/>
                <p:cNvSpPr/>
                <p:nvPr/>
              </p:nvSpPr>
              <p:spPr>
                <a:xfrm rot="16200000">
                  <a:off x="2893501" y="3176138"/>
                  <a:ext cx="1147636" cy="1191493"/>
                </a:xfrm>
                <a:prstGeom prst="rtTriangle">
                  <a:avLst/>
                </a:prstGeom>
                <a:solidFill>
                  <a:srgbClr val="FFFDDA"/>
                </a:solidFill>
                <a:ln>
                  <a:noFill/>
                </a:ln>
                <a:effectLst>
                  <a:outerShdw blurRad="38100" dist="63500" dir="14100000" sx="93000" sy="93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F00FF"/>
                    </a:solidFill>
                  </a:endParaRPr>
                </a:p>
              </p:txBody>
            </p:sp>
          </p:grpSp>
          <p:grpSp>
            <p:nvGrpSpPr>
              <p:cNvPr id="24" name="Группа 23"/>
              <p:cNvGrpSpPr/>
              <p:nvPr/>
            </p:nvGrpSpPr>
            <p:grpSpPr>
              <a:xfrm>
                <a:off x="5597606" y="2334127"/>
                <a:ext cx="1347901" cy="2011575"/>
                <a:chOff x="5597606" y="2334127"/>
                <a:chExt cx="1347901" cy="201157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5597607" y="2334127"/>
                  <a:ext cx="1347900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0" b="1" dirty="0" smtClean="0">
                      <a:solidFill>
                        <a:srgbClr val="B871FF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3</a:t>
                  </a:r>
                  <a:endParaRPr lang="ru-RU" sz="12000" b="1" dirty="0">
                    <a:solidFill>
                      <a:srgbClr val="B871FF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  <p:sp>
              <p:nvSpPr>
                <p:cNvPr id="23" name="Прямоугольный треугольник 22"/>
                <p:cNvSpPr/>
                <p:nvPr/>
              </p:nvSpPr>
              <p:spPr>
                <a:xfrm rot="16200000">
                  <a:off x="5619535" y="3176137"/>
                  <a:ext cx="1147636" cy="1191493"/>
                </a:xfrm>
                <a:prstGeom prst="rtTriangle">
                  <a:avLst/>
                </a:prstGeom>
                <a:solidFill>
                  <a:srgbClr val="FFFDDA"/>
                </a:solidFill>
                <a:ln>
                  <a:noFill/>
                </a:ln>
                <a:effectLst>
                  <a:outerShdw blurRad="38100" dist="63500" dir="14100000" sx="93000" sy="93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F00FF"/>
                    </a:solidFill>
                  </a:endParaRPr>
                </a:p>
              </p:txBody>
            </p:sp>
          </p:grpSp>
          <p:grpSp>
            <p:nvGrpSpPr>
              <p:cNvPr id="27" name="Группа 26"/>
              <p:cNvGrpSpPr/>
              <p:nvPr/>
            </p:nvGrpSpPr>
            <p:grpSpPr>
              <a:xfrm>
                <a:off x="8167234" y="2334127"/>
                <a:ext cx="1347901" cy="2011576"/>
                <a:chOff x="8167234" y="2334127"/>
                <a:chExt cx="1347901" cy="2011576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8167235" y="2334127"/>
                  <a:ext cx="1347900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0" b="1" dirty="0">
                      <a:solidFill>
                        <a:srgbClr val="7174FF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4</a:t>
                  </a:r>
                  <a:endParaRPr lang="ru-RU" sz="12000" b="1" dirty="0">
                    <a:solidFill>
                      <a:srgbClr val="7174FF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  <p:sp>
              <p:nvSpPr>
                <p:cNvPr id="25" name="Прямоугольный треугольник 24"/>
                <p:cNvSpPr/>
                <p:nvPr/>
              </p:nvSpPr>
              <p:spPr>
                <a:xfrm rot="16200000">
                  <a:off x="8189163" y="3176138"/>
                  <a:ext cx="1147636" cy="1191493"/>
                </a:xfrm>
                <a:prstGeom prst="rtTriangle">
                  <a:avLst/>
                </a:prstGeom>
                <a:solidFill>
                  <a:srgbClr val="FFFDDA"/>
                </a:solidFill>
                <a:ln>
                  <a:noFill/>
                </a:ln>
                <a:effectLst>
                  <a:outerShdw blurRad="38100" dist="63500" dir="14100000" sx="93000" sy="93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F00FF"/>
                    </a:solidFill>
                  </a:endParaRPr>
                </a:p>
              </p:txBody>
            </p:sp>
          </p:grpSp>
        </p:grp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71C9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04493" y="3080084"/>
              <a:ext cx="543724" cy="543724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 rotWithShape="1">
            <a:blip r:embed="rId3"/>
            <a:srcRect l="6953" t="2433" r="5364" b="1020"/>
            <a:stretch/>
          </p:blipFill>
          <p:spPr>
            <a:xfrm>
              <a:off x="6304088" y="3077838"/>
              <a:ext cx="499872" cy="543694"/>
            </a:xfrm>
            <a:prstGeom prst="rect">
              <a:avLst/>
            </a:prstGeom>
          </p:spPr>
        </p:pic>
        <p:pic>
          <p:nvPicPr>
            <p:cNvPr id="37" name="Рисунок 36"/>
            <p:cNvPicPr>
              <a:picLocks noChangeAspect="1"/>
            </p:cNvPicPr>
            <p:nvPr/>
          </p:nvPicPr>
          <p:blipFill rotWithShape="1">
            <a:blip r:embed="rId4"/>
            <a:srcRect l="20634" r="20505"/>
            <a:stretch/>
          </p:blipFill>
          <p:spPr>
            <a:xfrm>
              <a:off x="9053548" y="3077823"/>
              <a:ext cx="320040" cy="543724"/>
            </a:xfrm>
            <a:prstGeom prst="rect">
              <a:avLst/>
            </a:prstGeom>
          </p:spPr>
        </p:pic>
        <p:pic>
          <p:nvPicPr>
            <p:cNvPr id="40" name="Рисунок 3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0641" r="12746" b="10339"/>
            <a:stretch/>
          </p:blipFill>
          <p:spPr>
            <a:xfrm>
              <a:off x="3557106" y="3076376"/>
              <a:ext cx="518586" cy="54661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-233937" y="3904552"/>
              <a:ext cx="19829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100" dirty="0" smtClean="0">
                  <a:solidFill>
                    <a:schemeClr val="bg2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Зачем что-то собирать?</a:t>
              </a:r>
              <a:endParaRPr lang="ru-RU" sz="21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98778" y="3851721"/>
              <a:ext cx="1982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ru-RU" sz="24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16730" y="4043051"/>
              <a:ext cx="1982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Webpack</a:t>
              </a:r>
              <a:endParaRPr lang="ru-RU" sz="24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84015" y="3904552"/>
              <a:ext cx="19829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Angular 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CLI builders</a:t>
              </a:r>
              <a:endParaRPr lang="ru-RU" sz="24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  <a:p>
              <a:pPr algn="ctr"/>
              <a:endParaRPr lang="ru-RU" sz="24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0" y="64255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План лекции</a:t>
            </a:r>
            <a:endParaRPr lang="ru-RU" sz="4400" b="1" dirty="0">
              <a:solidFill>
                <a:schemeClr val="tx2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274465" y="4414907"/>
            <a:ext cx="1080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Vite.js</a:t>
            </a:r>
            <a:endParaRPr lang="ru-RU" sz="2400" dirty="0">
              <a:solidFill>
                <a:schemeClr val="bg2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1129" y="546301"/>
            <a:ext cx="10750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Браузер – не компилятор</a:t>
            </a:r>
            <a:endParaRPr lang="ru-RU" sz="4400" b="1" dirty="0">
              <a:solidFill>
                <a:schemeClr val="bg2">
                  <a:lumMod val="2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1736681" y="1978268"/>
            <a:ext cx="3203910" cy="4305300"/>
            <a:chOff x="1147512" y="2083469"/>
            <a:chExt cx="3203910" cy="4305300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1147512" y="2083469"/>
              <a:ext cx="3203910" cy="3080084"/>
              <a:chOff x="594059" y="2757237"/>
              <a:chExt cx="3203910" cy="3080084"/>
            </a:xfrm>
          </p:grpSpPr>
          <p:sp>
            <p:nvSpPr>
              <p:cNvPr id="15" name="Овал 14"/>
              <p:cNvSpPr/>
              <p:nvPr/>
            </p:nvSpPr>
            <p:spPr>
              <a:xfrm>
                <a:off x="594059" y="2757237"/>
                <a:ext cx="3203910" cy="308008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19011" y="4513846"/>
                <a:ext cx="1034715" cy="1034715"/>
              </a:xfrm>
              <a:prstGeom prst="rect">
                <a:avLst/>
              </a:prstGeom>
            </p:spPr>
          </p:pic>
        </p:grp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2621" y="5474369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7108907" y="1978268"/>
            <a:ext cx="3203910" cy="4251159"/>
            <a:chOff x="7120939" y="2083469"/>
            <a:chExt cx="3203910" cy="4251159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7120939" y="2083469"/>
              <a:ext cx="3203910" cy="3080084"/>
              <a:chOff x="7301412" y="2644942"/>
              <a:chExt cx="3203910" cy="3080084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7713531" y="3201692"/>
                <a:ext cx="2494264" cy="2202491"/>
                <a:chOff x="8363236" y="4186277"/>
                <a:chExt cx="2494264" cy="2202491"/>
              </a:xfrm>
            </p:grpSpPr>
            <p:pic>
              <p:nvPicPr>
                <p:cNvPr id="9" name="Рисунок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07903" y="5498431"/>
                  <a:ext cx="890337" cy="890337"/>
                </a:xfrm>
                <a:prstGeom prst="rect">
                  <a:avLst/>
                </a:prstGeom>
              </p:spPr>
            </p:pic>
            <p:pic>
              <p:nvPicPr>
                <p:cNvPr id="10" name="Рисунок 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63236" y="4186277"/>
                  <a:ext cx="1189836" cy="1189836"/>
                </a:xfrm>
                <a:prstGeom prst="rect">
                  <a:avLst/>
                </a:prstGeom>
              </p:spPr>
            </p:pic>
            <p:pic>
              <p:nvPicPr>
                <p:cNvPr id="11" name="Рисунок 1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73389" y="4192002"/>
                  <a:ext cx="1184111" cy="1184111"/>
                </a:xfrm>
                <a:prstGeom prst="rect">
                  <a:avLst/>
                </a:prstGeom>
              </p:spPr>
            </p:pic>
          </p:grpSp>
          <p:sp>
            <p:nvSpPr>
              <p:cNvPr id="17" name="Овал 16"/>
              <p:cNvSpPr/>
              <p:nvPr/>
            </p:nvSpPr>
            <p:spPr>
              <a:xfrm>
                <a:off x="7301412" y="2644942"/>
                <a:ext cx="3203910" cy="308008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07803" y="5474369"/>
              <a:ext cx="860259" cy="860259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 rotWithShape="1">
            <a:blip r:embed="rId7"/>
            <a:srcRect l="29048" t="36510" r="28770" b="20599"/>
            <a:stretch/>
          </p:blipFill>
          <p:spPr>
            <a:xfrm>
              <a:off x="8493138" y="5720303"/>
              <a:ext cx="490842" cy="499094"/>
            </a:xfrm>
            <a:prstGeom prst="rect">
              <a:avLst/>
            </a:prstGeom>
          </p:spPr>
        </p:pic>
      </p:grpSp>
      <p:sp>
        <p:nvSpPr>
          <p:cNvPr id="24" name="AutoShape 4" descr="Examples of the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78" y="2502638"/>
            <a:ext cx="900976" cy="900976"/>
          </a:xfrm>
          <a:prstGeom prst="rect">
            <a:avLst/>
          </a:prstGeom>
        </p:spPr>
      </p:pic>
      <p:pic>
        <p:nvPicPr>
          <p:cNvPr id="2054" name="Picture 6" descr="File:Sass Logo Color.sv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783" y="2502638"/>
            <a:ext cx="1201301" cy="90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4" descr="Examples of the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915359" y="1978152"/>
            <a:ext cx="480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Много 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http 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запросов</a:t>
            </a:r>
            <a:endParaRPr lang="ru-RU" sz="2100" dirty="0">
              <a:solidFill>
                <a:schemeClr val="bg2">
                  <a:lumMod val="2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42" y="526473"/>
            <a:ext cx="5704343" cy="5882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5359" y="2614334"/>
            <a:ext cx="48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Нужно 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контролировать порядок 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скриптов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359" y="4102238"/>
            <a:ext cx="48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ru-RU" sz="2100" dirty="0" err="1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Ассеты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нужно переносить отдельно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5359" y="3551204"/>
            <a:ext cx="4800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Нет оптимизации</a:t>
            </a:r>
            <a:endParaRPr lang="ru-RU" sz="2100" dirty="0">
              <a:solidFill>
                <a:schemeClr val="bg2">
                  <a:lumMod val="2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6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4" descr="Examples of the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743200" y="361228"/>
            <a:ext cx="8132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Современные </a:t>
            </a:r>
            <a:r>
              <a:rPr lang="ru-RU" sz="4400" dirty="0" err="1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бандлеры</a:t>
            </a:r>
            <a:endParaRPr lang="ru-RU" sz="44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1026" name="Picture 2" descr="icon 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524000"/>
            <a:ext cx="1711325" cy="19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9787" y="3461193"/>
            <a:ext cx="1333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Webpack</a:t>
            </a:r>
            <a:endParaRPr lang="ru-RU" sz="2100" dirty="0">
              <a:solidFill>
                <a:schemeClr val="bg2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01" y="1524000"/>
            <a:ext cx="1936500" cy="1936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71670" y="3460500"/>
            <a:ext cx="10515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Rollup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90" y="1524000"/>
            <a:ext cx="1936500" cy="1936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65140" y="3460500"/>
            <a:ext cx="99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Vite.js</a:t>
            </a:r>
          </a:p>
        </p:txBody>
      </p:sp>
      <p:pic>
        <p:nvPicPr>
          <p:cNvPr id="1032" name="Picture 8" descr="Parcel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8"/>
          <a:stretch/>
        </p:blipFill>
        <p:spPr bwMode="auto">
          <a:xfrm>
            <a:off x="8934679" y="1524000"/>
            <a:ext cx="2621175" cy="19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749966" y="3460500"/>
            <a:ext cx="99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Parcel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652" y="6260897"/>
            <a:ext cx="11255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ESbuild</a:t>
            </a:r>
            <a:endParaRPr lang="en-US" sz="2100" dirty="0" smtClean="0">
              <a:solidFill>
                <a:schemeClr val="bg2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3" y="4213453"/>
            <a:ext cx="2492867" cy="19365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345" y="6260897"/>
            <a:ext cx="1164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Rspack</a:t>
            </a:r>
            <a:endParaRPr lang="en-US" sz="2100" dirty="0" smtClean="0">
              <a:solidFill>
                <a:schemeClr val="bg2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90" y="4201430"/>
            <a:ext cx="1936500" cy="19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4" descr="Examples of the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323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Angular CLI builders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44"/>
          <a:stretch/>
        </p:blipFill>
        <p:spPr>
          <a:xfrm>
            <a:off x="250063" y="1156830"/>
            <a:ext cx="6230472" cy="5524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6476" y="1302440"/>
            <a:ext cx="3802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Конфигурация для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targets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задается в файле </a:t>
            </a:r>
            <a:r>
              <a:rPr lang="en-US" b="1" i="1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angular.json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Секция </a:t>
            </a:r>
            <a:r>
              <a:rPr lang="en-US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architect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6476" y="3942106"/>
            <a:ext cx="3802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Angular CLI builder –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npm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пакет, реализованный по структуре, понятной </a:t>
            </a:r>
            <a:r>
              <a:rPr lang="en-US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Angular Architect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856476" y="5001286"/>
            <a:ext cx="4560313" cy="1679929"/>
            <a:chOff x="688343" y="1755621"/>
            <a:chExt cx="4560313" cy="167992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/>
            <a:srcRect l="1" r="33054" b="59312"/>
            <a:stretch/>
          </p:blipFill>
          <p:spPr>
            <a:xfrm>
              <a:off x="688343" y="1755621"/>
              <a:ext cx="4560313" cy="86565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4"/>
            <a:srcRect t="13023" r="9343"/>
            <a:stretch/>
          </p:blipFill>
          <p:spPr>
            <a:xfrm>
              <a:off x="688343" y="2621280"/>
              <a:ext cx="4554217" cy="81427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856476" y="2440250"/>
            <a:ext cx="3802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</a:t>
            </a:r>
            <a:r>
              <a:rPr lang="en-US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uild, serve, test, lint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default targets.</a:t>
            </a:r>
            <a:b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/>
            </a:r>
            <a:b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 run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i="1" dirty="0" err="1" smtClean="0"/>
              <a:t>project:target</a:t>
            </a:r>
            <a:r>
              <a:rPr lang="en-US" b="1" i="1" dirty="0"/>
              <a:t>[:configuration</a:t>
            </a:r>
            <a:r>
              <a:rPr lang="en-US" b="1" i="1" dirty="0" smtClean="0"/>
              <a:t>]</a:t>
            </a:r>
            <a:endParaRPr lang="en-US" b="1" i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4" descr="Examples of the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323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Angular CLI builders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52406"/>
              </p:ext>
            </p:extLst>
          </p:nvPr>
        </p:nvGraphicFramePr>
        <p:xfrm>
          <a:off x="377189" y="1684020"/>
          <a:ext cx="11437621" cy="409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3051">
                  <a:extLst>
                    <a:ext uri="{9D8B030D-6E8A-4147-A177-3AD203B41FA5}">
                      <a16:colId xmlns:a16="http://schemas.microsoft.com/office/drawing/2014/main" val="1366757412"/>
                    </a:ext>
                  </a:extLst>
                </a:gridCol>
                <a:gridCol w="4587240">
                  <a:extLst>
                    <a:ext uri="{9D8B030D-6E8A-4147-A177-3AD203B41FA5}">
                      <a16:colId xmlns:a16="http://schemas.microsoft.com/office/drawing/2014/main" val="3389189387"/>
                    </a:ext>
                  </a:extLst>
                </a:gridCol>
                <a:gridCol w="5307330">
                  <a:extLst>
                    <a:ext uri="{9D8B030D-6E8A-4147-A177-3AD203B41FA5}">
                      <a16:colId xmlns:a16="http://schemas.microsoft.com/office/drawing/2014/main" val="3894746259"/>
                    </a:ext>
                  </a:extLst>
                </a:gridCol>
              </a:tblGrid>
              <a:tr h="441827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Roboto Black" panose="02000000000000000000" pitchFamily="2" charset="0"/>
                        <a:ea typeface="Roboto Black" panose="02000000000000000000" pitchFamily="2" charset="0"/>
                        <a:cs typeface="Roboto Black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boto Black" panose="02000000000000000000" pitchFamily="2" charset="0"/>
                          <a:ea typeface="Roboto Black" panose="02000000000000000000" pitchFamily="2" charset="0"/>
                          <a:cs typeface="Roboto Black" panose="02000000000000000000" pitchFamily="2" charset="0"/>
                        </a:rPr>
                        <a:t>Version &lt;</a:t>
                      </a:r>
                      <a:r>
                        <a:rPr lang="en-US" baseline="0" dirty="0" smtClean="0">
                          <a:latin typeface="Roboto Black" panose="02000000000000000000" pitchFamily="2" charset="0"/>
                          <a:ea typeface="Roboto Black" panose="02000000000000000000" pitchFamily="2" charset="0"/>
                          <a:cs typeface="Roboto Black" panose="02000000000000000000" pitchFamily="2" charset="0"/>
                        </a:rPr>
                        <a:t> 17</a:t>
                      </a:r>
                      <a:endParaRPr lang="ru-RU" dirty="0">
                        <a:latin typeface="Roboto Black" panose="02000000000000000000" pitchFamily="2" charset="0"/>
                        <a:ea typeface="Roboto Black" panose="02000000000000000000" pitchFamily="2" charset="0"/>
                        <a:cs typeface="Roboto Black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boto Black" panose="02000000000000000000" pitchFamily="2" charset="0"/>
                          <a:ea typeface="Roboto Black" panose="02000000000000000000" pitchFamily="2" charset="0"/>
                          <a:cs typeface="Roboto Black" panose="02000000000000000000" pitchFamily="2" charset="0"/>
                        </a:rPr>
                        <a:t>Version &gt;= 17</a:t>
                      </a:r>
                      <a:endParaRPr lang="ru-RU" dirty="0">
                        <a:latin typeface="Roboto Black" panose="02000000000000000000" pitchFamily="2" charset="0"/>
                        <a:ea typeface="Roboto Black" panose="02000000000000000000" pitchFamily="2" charset="0"/>
                        <a:cs typeface="Roboto Black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746140"/>
                  </a:ext>
                </a:extLst>
              </a:tr>
              <a:tr h="2278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boto Black" panose="02000000000000000000" pitchFamily="2" charset="0"/>
                          <a:ea typeface="Roboto Black" panose="02000000000000000000" pitchFamily="2" charset="0"/>
                          <a:cs typeface="Roboto Black" panose="02000000000000000000" pitchFamily="2" charset="0"/>
                        </a:rPr>
                        <a:t>build</a:t>
                      </a:r>
                      <a:endParaRPr lang="ru-RU" dirty="0">
                        <a:latin typeface="Roboto Black" panose="02000000000000000000" pitchFamily="2" charset="0"/>
                        <a:ea typeface="Roboto Black" panose="02000000000000000000" pitchFamily="2" charset="0"/>
                        <a:cs typeface="Roboto Black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@angular-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devkit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build-angular:</a:t>
                      </a:r>
                      <a:r>
                        <a:rPr lang="en-US" sz="1800" b="0" i="1" kern="1200" dirty="0" err="1" smtClean="0">
                          <a:solidFill>
                            <a:srgbClr val="00B05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ng-packagr</a:t>
                      </a:r>
                      <a:endParaRPr lang="ru-RU" sz="1800" b="0" i="1" kern="1200" dirty="0" smtClean="0">
                        <a:solidFill>
                          <a:srgbClr val="00B05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/>
                      <a:endParaRPr lang="ru-RU" sz="1800" b="0" i="1" kern="1200" dirty="0" smtClean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@angular-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devkit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build-angular:</a:t>
                      </a:r>
                      <a:r>
                        <a:rPr lang="en-US" sz="1800" b="0" i="1" kern="1200" dirty="0" err="1" smtClean="0">
                          <a:solidFill>
                            <a:srgbClr val="00B05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browser</a:t>
                      </a:r>
                      <a:endParaRPr lang="ru-RU" i="1" dirty="0">
                        <a:solidFill>
                          <a:srgbClr val="00B05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@angular-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devkit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build-angular:</a:t>
                      </a:r>
                      <a:r>
                        <a:rPr lang="en-US" sz="1800" b="0" i="1" kern="1200" dirty="0" err="1" smtClean="0">
                          <a:solidFill>
                            <a:srgbClr val="00B05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ng-packagr</a:t>
                      </a:r>
                      <a:endParaRPr lang="ru-RU" sz="1800" b="0" i="1" kern="1200" dirty="0" smtClean="0">
                        <a:solidFill>
                          <a:srgbClr val="00B05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/>
                      <a:endParaRPr lang="ru-RU" sz="1800" b="0" i="1" kern="1200" dirty="0" smtClean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@angular-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devkit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build-angular:</a:t>
                      </a:r>
                      <a:r>
                        <a:rPr lang="en-US" sz="1800" b="0" i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browser</a:t>
                      </a:r>
                      <a:endParaRPr lang="en-US" sz="1800" b="0" i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/>
                      <a:endParaRPr lang="en-US" sz="1800" b="0" i="1" kern="1200" dirty="0" smtClean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@angular-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devkit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build-angular:</a:t>
                      </a:r>
                      <a:r>
                        <a:rPr lang="en-US" sz="1800" b="0" i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browser-esbuild</a:t>
                      </a:r>
                      <a:endParaRPr lang="en-US" sz="1800" b="0" i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/>
                      <a:endParaRPr lang="en-US" sz="1800" b="0" i="1" kern="1200" dirty="0" smtClean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@angular-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devkit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build-angular:</a:t>
                      </a:r>
                      <a:r>
                        <a:rPr lang="en-US" sz="1800" b="0" i="1" kern="1200" dirty="0" err="1" smtClean="0">
                          <a:solidFill>
                            <a:srgbClr val="00B05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application</a:t>
                      </a:r>
                      <a:endParaRPr lang="ru-RU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64317"/>
                  </a:ext>
                </a:extLst>
              </a:tr>
              <a:tr h="1377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boto Black" panose="02000000000000000000" pitchFamily="2" charset="0"/>
                          <a:ea typeface="Roboto Black" panose="02000000000000000000" pitchFamily="2" charset="0"/>
                          <a:cs typeface="Roboto Black" panose="02000000000000000000" pitchFamily="2" charset="0"/>
                        </a:rPr>
                        <a:t>serve</a:t>
                      </a:r>
                      <a:endParaRPr lang="ru-RU" dirty="0">
                        <a:latin typeface="Roboto Black" panose="02000000000000000000" pitchFamily="2" charset="0"/>
                        <a:ea typeface="Roboto Black" panose="02000000000000000000" pitchFamily="2" charset="0"/>
                        <a:cs typeface="Roboto Black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@angular-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devkit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build-angular:</a:t>
                      </a:r>
                      <a:r>
                        <a:rPr lang="en-US" sz="1800" b="0" i="1" kern="1200" dirty="0" err="1" smtClean="0">
                          <a:solidFill>
                            <a:srgbClr val="00B05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dev-server</a:t>
                      </a:r>
                      <a:endParaRPr lang="ru-RU" i="1" dirty="0">
                        <a:solidFill>
                          <a:srgbClr val="00B05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@angular-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devkit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build-angular:</a:t>
                      </a:r>
                      <a:r>
                        <a:rPr lang="en-US" sz="1800" b="0" i="1" kern="1200" dirty="0" err="1" smtClean="0">
                          <a:solidFill>
                            <a:srgbClr val="00B05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dev-server</a:t>
                      </a:r>
                      <a:endParaRPr lang="ru-RU" i="1" dirty="0">
                        <a:solidFill>
                          <a:srgbClr val="00B05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325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0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108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Black</vt:lpstr>
      <vt:lpstr>Тема Office</vt:lpstr>
      <vt:lpstr>Сборка Angular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Сборка Angular приложения</dc:title>
  <dc:creator>mi</dc:creator>
  <cp:lastModifiedBy>mi</cp:lastModifiedBy>
  <cp:revision>55</cp:revision>
  <dcterms:created xsi:type="dcterms:W3CDTF">2025-04-12T10:51:23Z</dcterms:created>
  <dcterms:modified xsi:type="dcterms:W3CDTF">2025-05-11T19:47:33Z</dcterms:modified>
</cp:coreProperties>
</file>