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300" r:id="rId4"/>
    <p:sldId id="301" r:id="rId5"/>
    <p:sldId id="257" r:id="rId6"/>
    <p:sldId id="260" r:id="rId7"/>
    <p:sldId id="303" r:id="rId8"/>
    <p:sldId id="306" r:id="rId9"/>
    <p:sldId id="307" r:id="rId10"/>
    <p:sldId id="308" r:id="rId11"/>
    <p:sldId id="304" r:id="rId12"/>
    <p:sldId id="309" r:id="rId13"/>
    <p:sldId id="310" r:id="rId14"/>
    <p:sldId id="311" r:id="rId15"/>
    <p:sldId id="305" r:id="rId16"/>
    <p:sldId id="312" r:id="rId17"/>
    <p:sldId id="313" r:id="rId18"/>
    <p:sldId id="314" r:id="rId19"/>
    <p:sldId id="315" r:id="rId20"/>
    <p:sldId id="316" r:id="rId21"/>
    <p:sldId id="320" r:id="rId22"/>
    <p:sldId id="321" r:id="rId23"/>
    <p:sldId id="322" r:id="rId24"/>
    <p:sldId id="319" r:id="rId2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7"/>
      <p:bold r:id="rId28"/>
    </p:embeddedFont>
    <p:embeddedFont>
      <p:font typeface="FiraCode Nerd Font Mono" panose="02000009000000000000" pitchFamily="49" charset="0"/>
      <p:regular r:id="rId29"/>
      <p:bold r:id="rId30"/>
    </p:embeddedFont>
    <p:embeddedFont>
      <p:font typeface="firacode nfm" panose="02000009000000000000" pitchFamily="49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6B"/>
    <a:srgbClr val="A5CF27"/>
    <a:srgbClr val="657E93"/>
    <a:srgbClr val="303744"/>
    <a:srgbClr val="16191F"/>
    <a:srgbClr val="FF7DC4"/>
    <a:srgbClr val="2E323B"/>
    <a:srgbClr val="636C7F"/>
    <a:srgbClr val="FF5858"/>
    <a:srgbClr val="B9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D5BE6-EC89-4B68-B874-20CF86FF7AC0}">
  <a:tblStyle styleId="{71BD5BE6-EC89-4B68-B874-20CF86FF7A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8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6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6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87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2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39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93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6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1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920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5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62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5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31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38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65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5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54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“Title”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: 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88725" y="3624613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C7F"/>
                </a:solidFill>
              </a:rPr>
              <a:t>&lt; boht kharche ho rahe hai bhai &gt;</a:t>
            </a:r>
            <a:endParaRPr dirty="0">
              <a:solidFill>
                <a:srgbClr val="636C7F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4294967295"/>
          </p:nvPr>
        </p:nvSpPr>
        <p:spPr>
          <a:xfrm>
            <a:off x="1788725" y="1786250"/>
            <a:ext cx="5788025" cy="10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A5CF27"/>
                </a:solidFill>
              </a:rPr>
              <a:t>“Expenses Management System”</a:t>
            </a:r>
            <a:endParaRPr sz="2400" dirty="0">
              <a:solidFill>
                <a:srgbClr val="A5CF27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title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bg2">
                      <a:lumMod val="7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" name="Google Shape;493;p29">
            <a:extLst>
              <a:ext uri="{FF2B5EF4-FFF2-40B4-BE49-F238E27FC236}">
                <a16:creationId xmlns:a16="http://schemas.microsoft.com/office/drawing/2014/main" id="{A5F2AB33-8C0F-E754-46CE-1F8F672B92B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  <p:sp>
        <p:nvSpPr>
          <p:cNvPr id="8" name="Google Shape;461;p27">
            <a:extLst>
              <a:ext uri="{FF2B5EF4-FFF2-40B4-BE49-F238E27FC236}">
                <a16:creationId xmlns:a16="http://schemas.microsoft.com/office/drawing/2014/main" id="{EE4E6F20-85C0-CEF9-19A7-4EB4FB8A213F}"/>
              </a:ext>
            </a:extLst>
          </p:cNvPr>
          <p:cNvSpPr txBox="1">
            <a:spLocks/>
          </p:cNvSpPr>
          <p:nvPr/>
        </p:nvSpPr>
        <p:spPr>
          <a:xfrm>
            <a:off x="1823602" y="2916450"/>
            <a:ext cx="1319073" cy="3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rgbClr val="FFCB6B"/>
                </a:solidFill>
              </a:rPr>
              <a:t>“Creator”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9" name="Google Shape;461;p27">
            <a:extLst>
              <a:ext uri="{FF2B5EF4-FFF2-40B4-BE49-F238E27FC236}">
                <a16:creationId xmlns:a16="http://schemas.microsoft.com/office/drawing/2014/main" id="{B969BC58-7D04-7BE2-0C52-19691DFB1F51}"/>
              </a:ext>
            </a:extLst>
          </p:cNvPr>
          <p:cNvSpPr txBox="1">
            <a:spLocks/>
          </p:cNvSpPr>
          <p:nvPr/>
        </p:nvSpPr>
        <p:spPr>
          <a:xfrm>
            <a:off x="3142675" y="2753550"/>
            <a:ext cx="2389698" cy="6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A5CF27"/>
                </a:solidFill>
              </a:rPr>
              <a:t>“</a:t>
            </a:r>
            <a:r>
              <a:rPr lang="it-IT" dirty="0">
                <a:solidFill>
                  <a:srgbClr val="A5CF27"/>
                </a:solidFill>
              </a:rPr>
              <a:t>23EEN044 (23BEE045)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A5CF27"/>
                </a:solidFill>
              </a:rPr>
              <a:t>Khetal Kankariya</a:t>
            </a:r>
            <a:r>
              <a:rPr lang="en-US" dirty="0">
                <a:solidFill>
                  <a:srgbClr val="A5CF27"/>
                </a:solidFill>
              </a:rPr>
              <a:t>”: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05</a:t>
            </a:r>
            <a:endParaRPr sz="1400" dirty="0">
              <a:solidFill>
                <a:schemeClr val="accent3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53876-5E9D-4F53-BF41-F84F5E68E7AE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4" name="Google Shape;490;p29">
            <a:extLst>
              <a:ext uri="{FF2B5EF4-FFF2-40B4-BE49-F238E27FC236}">
                <a16:creationId xmlns:a16="http://schemas.microsoft.com/office/drawing/2014/main" id="{975CCA8B-0EC6-B783-8E7D-2074379351E3}"/>
              </a:ext>
            </a:extLst>
          </p:cNvPr>
          <p:cNvGrpSpPr/>
          <p:nvPr/>
        </p:nvGrpSpPr>
        <p:grpSpPr>
          <a:xfrm>
            <a:off x="1084825" y="505692"/>
            <a:ext cx="506100" cy="3944206"/>
            <a:chOff x="1084825" y="1168950"/>
            <a:chExt cx="506100" cy="3300551"/>
          </a:xfrm>
        </p:grpSpPr>
        <p:sp>
          <p:nvSpPr>
            <p:cNvPr id="5" name="Google Shape;491;p29">
              <a:extLst>
                <a:ext uri="{FF2B5EF4-FFF2-40B4-BE49-F238E27FC236}">
                  <a16:creationId xmlns:a16="http://schemas.microsoft.com/office/drawing/2014/main" id="{11C54E9D-FA37-F366-4C97-304286ECC88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515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bg2">
                      <a:lumMod val="75000"/>
                    </a:schemeClr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2800" dirty="0">
                <a:solidFill>
                  <a:schemeClr val="bg2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6" name="Google Shape;492;p29">
              <a:extLst>
                <a:ext uri="{FF2B5EF4-FFF2-40B4-BE49-F238E27FC236}">
                  <a16:creationId xmlns:a16="http://schemas.microsoft.com/office/drawing/2014/main" id="{10758E81-44AB-8CB2-A096-55157E95D78B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472;p28">
            <a:extLst>
              <a:ext uri="{FF2B5EF4-FFF2-40B4-BE49-F238E27FC236}">
                <a16:creationId xmlns:a16="http://schemas.microsoft.com/office/drawing/2014/main" id="{2A7B0799-7824-87B1-39B7-0D2681F38EC9}"/>
              </a:ext>
            </a:extLst>
          </p:cNvPr>
          <p:cNvSpPr txBox="1">
            <a:spLocks/>
          </p:cNvSpPr>
          <p:nvPr/>
        </p:nvSpPr>
        <p:spPr>
          <a:xfrm>
            <a:off x="2447086" y="764109"/>
            <a:ext cx="4493426" cy="170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 ‘</a:t>
            </a: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printEntries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Run’filterEntries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Ask whether to filter further by running ‘</a:t>
            </a: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filterFurther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 further if user agrees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Ask for index of entry to edit from remaining entries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Search for index in the array passed in as argument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Ask for the field to edit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Ask for new value of the field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 ‘</a:t>
            </a: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arrayToEntries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E1E2B-CA81-66C5-5E84-D24E74DA05F9}"/>
              </a:ext>
            </a:extLst>
          </p:cNvPr>
          <p:cNvSpPr txBox="1"/>
          <p:nvPr/>
        </p:nvSpPr>
        <p:spPr>
          <a:xfrm>
            <a:off x="1910732" y="627017"/>
            <a:ext cx="18517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4: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editEntries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21" name="Google Shape;490;p29">
            <a:extLst>
              <a:ext uri="{FF2B5EF4-FFF2-40B4-BE49-F238E27FC236}">
                <a16:creationId xmlns:a16="http://schemas.microsoft.com/office/drawing/2014/main" id="{E838CD6D-F7F9-90EE-0459-69C5A47E1997}"/>
              </a:ext>
            </a:extLst>
          </p:cNvPr>
          <p:cNvGrpSpPr/>
          <p:nvPr/>
        </p:nvGrpSpPr>
        <p:grpSpPr>
          <a:xfrm>
            <a:off x="2046891" y="898869"/>
            <a:ext cx="352695" cy="1837982"/>
            <a:chOff x="1084825" y="1168950"/>
            <a:chExt cx="506100" cy="3226259"/>
          </a:xfrm>
        </p:grpSpPr>
        <p:sp>
          <p:nvSpPr>
            <p:cNvPr id="22" name="Google Shape;491;p29">
              <a:extLst>
                <a:ext uri="{FF2B5EF4-FFF2-40B4-BE49-F238E27FC236}">
                  <a16:creationId xmlns:a16="http://schemas.microsoft.com/office/drawing/2014/main" id="{84DB1E74-9D44-3A7B-0AE6-E0F0BF5C52F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23" name="Google Shape;492;p29">
              <a:extLst>
                <a:ext uri="{FF2B5EF4-FFF2-40B4-BE49-F238E27FC236}">
                  <a16:creationId xmlns:a16="http://schemas.microsoft.com/office/drawing/2014/main" id="{AC02FEAA-7010-98F8-8D13-D71E6505DF10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472;p28">
            <a:extLst>
              <a:ext uri="{FF2B5EF4-FFF2-40B4-BE49-F238E27FC236}">
                <a16:creationId xmlns:a16="http://schemas.microsoft.com/office/drawing/2014/main" id="{1EB44A32-1C53-E359-BEBC-D06D508100F8}"/>
              </a:ext>
            </a:extLst>
          </p:cNvPr>
          <p:cNvSpPr txBox="1">
            <a:spLocks/>
          </p:cNvSpPr>
          <p:nvPr/>
        </p:nvSpPr>
        <p:spPr>
          <a:xfrm>
            <a:off x="2447086" y="2999864"/>
            <a:ext cx="3979114" cy="92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 ‘</a:t>
            </a: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filterEntries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Ask for index to be deleted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Decrement indices of all elements from deleted index by 1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 ‘</a:t>
            </a: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arrayToEntries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8C55-6EA6-126B-6CD1-88F4ABF443AC}"/>
              </a:ext>
            </a:extLst>
          </p:cNvPr>
          <p:cNvSpPr txBox="1"/>
          <p:nvPr/>
        </p:nvSpPr>
        <p:spPr>
          <a:xfrm>
            <a:off x="1910732" y="2862771"/>
            <a:ext cx="2018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8: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deleteEntries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26" name="Google Shape;490;p29">
            <a:extLst>
              <a:ext uri="{FF2B5EF4-FFF2-40B4-BE49-F238E27FC236}">
                <a16:creationId xmlns:a16="http://schemas.microsoft.com/office/drawing/2014/main" id="{C3CF3388-698C-BEEC-4014-211736E4FE7F}"/>
              </a:ext>
            </a:extLst>
          </p:cNvPr>
          <p:cNvGrpSpPr/>
          <p:nvPr/>
        </p:nvGrpSpPr>
        <p:grpSpPr>
          <a:xfrm>
            <a:off x="2046891" y="3134623"/>
            <a:ext cx="352695" cy="926372"/>
            <a:chOff x="1084825" y="1168950"/>
            <a:chExt cx="506100" cy="3226259"/>
          </a:xfrm>
        </p:grpSpPr>
        <p:sp>
          <p:nvSpPr>
            <p:cNvPr id="27" name="Google Shape;491;p29">
              <a:extLst>
                <a:ext uri="{FF2B5EF4-FFF2-40B4-BE49-F238E27FC236}">
                  <a16:creationId xmlns:a16="http://schemas.microsoft.com/office/drawing/2014/main" id="{9BF575BB-1A94-511D-5098-82C31DD0D88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28" name="Google Shape;492;p29">
              <a:extLst>
                <a:ext uri="{FF2B5EF4-FFF2-40B4-BE49-F238E27FC236}">
                  <a16:creationId xmlns:a16="http://schemas.microsoft.com/office/drawing/2014/main" id="{0342CEEA-DABC-C176-733B-24A8554D31E9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B83DDBA9-4DBF-4322-3399-25EEE53C4C8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101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3C419-5D96-7506-CF0C-A1BACA3D0398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 rot="-5400000">
            <a:off x="-416553" y="2008767"/>
            <a:ext cx="3517140" cy="112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“Flowchart for 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the UDFs”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:{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A0E7DD2-1316-25DD-EB68-9E677FDA4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89" y="627017"/>
            <a:ext cx="1753720" cy="3111636"/>
          </a:xfrm>
          <a:prstGeom prst="rect">
            <a:avLst/>
          </a:prstGeom>
        </p:spPr>
      </p:pic>
      <p:sp>
        <p:nvSpPr>
          <p:cNvPr id="2" name="Google Shape;471;p28">
            <a:extLst>
              <a:ext uri="{FF2B5EF4-FFF2-40B4-BE49-F238E27FC236}">
                <a16:creationId xmlns:a16="http://schemas.microsoft.com/office/drawing/2014/main" id="{B504CD05-7418-D9B2-9038-B86C773F57F0}"/>
              </a:ext>
            </a:extLst>
          </p:cNvPr>
          <p:cNvSpPr txBox="1">
            <a:spLocks/>
          </p:cNvSpPr>
          <p:nvPr/>
        </p:nvSpPr>
        <p:spPr>
          <a:xfrm rot="-5400000">
            <a:off x="302823" y="2229194"/>
            <a:ext cx="3703303" cy="4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400" dirty="0">
                <a:solidFill>
                  <a:srgbClr val="FFCB6B"/>
                </a:solidFill>
              </a:rPr>
              <a:t>“</a:t>
            </a:r>
            <a:r>
              <a:rPr lang="en-IN" sz="2400" dirty="0" err="1">
                <a:solidFill>
                  <a:srgbClr val="FFCB6B"/>
                </a:solidFill>
              </a:rPr>
              <a:t>entriesToArray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DF4B9993-9FD0-0945-54EF-828116C1CEFB}"/>
              </a:ext>
            </a:extLst>
          </p:cNvPr>
          <p:cNvSpPr txBox="1">
            <a:spLocks/>
          </p:cNvSpPr>
          <p:nvPr/>
        </p:nvSpPr>
        <p:spPr>
          <a:xfrm rot="-5400000">
            <a:off x="3056119" y="2031810"/>
            <a:ext cx="3771900" cy="119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CB6B"/>
                </a:solidFill>
              </a:rPr>
              <a:t>“</a:t>
            </a:r>
            <a:r>
              <a:rPr lang="en-IN" sz="2400" dirty="0" err="1">
                <a:solidFill>
                  <a:srgbClr val="FFCB6B"/>
                </a:solidFill>
              </a:rPr>
              <a:t>arrayToEntries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2063819-931B-D449-B870-A8B00B12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792" y="627017"/>
            <a:ext cx="2021480" cy="3111636"/>
          </a:xfrm>
          <a:prstGeom prst="rect">
            <a:avLst/>
          </a:prstGeom>
        </p:spPr>
      </p:pic>
      <p:sp>
        <p:nvSpPr>
          <p:cNvPr id="9" name="Google Shape;471;p28">
            <a:extLst>
              <a:ext uri="{FF2B5EF4-FFF2-40B4-BE49-F238E27FC236}">
                <a16:creationId xmlns:a16="http://schemas.microsoft.com/office/drawing/2014/main" id="{07DC4177-D8E1-F286-7D7D-52228778E596}"/>
              </a:ext>
            </a:extLst>
          </p:cNvPr>
          <p:cNvSpPr txBox="1">
            <a:spLocks/>
          </p:cNvSpPr>
          <p:nvPr/>
        </p:nvSpPr>
        <p:spPr>
          <a:xfrm rot="16200000">
            <a:off x="6259911" y="2427534"/>
            <a:ext cx="3455091" cy="59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</p:txBody>
      </p:sp>
      <p:cxnSp>
        <p:nvCxnSpPr>
          <p:cNvPr id="10" name="Google Shape;492;p29">
            <a:extLst>
              <a:ext uri="{FF2B5EF4-FFF2-40B4-BE49-F238E27FC236}">
                <a16:creationId xmlns:a16="http://schemas.microsoft.com/office/drawing/2014/main" id="{724276BF-6ADD-607C-0C09-A94326288C62}"/>
              </a:ext>
            </a:extLst>
          </p:cNvPr>
          <p:cNvCxnSpPr>
            <a:cxnSpLocks/>
          </p:cNvCxnSpPr>
          <p:nvPr/>
        </p:nvCxnSpPr>
        <p:spPr>
          <a:xfrm flipH="1">
            <a:off x="2495721" y="4064034"/>
            <a:ext cx="198483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92;p29">
            <a:extLst>
              <a:ext uri="{FF2B5EF4-FFF2-40B4-BE49-F238E27FC236}">
                <a16:creationId xmlns:a16="http://schemas.microsoft.com/office/drawing/2014/main" id="{848C3FBF-CF90-8AA5-69D1-579676D07C37}"/>
              </a:ext>
            </a:extLst>
          </p:cNvPr>
          <p:cNvCxnSpPr>
            <a:cxnSpLocks/>
          </p:cNvCxnSpPr>
          <p:nvPr/>
        </p:nvCxnSpPr>
        <p:spPr>
          <a:xfrm flipH="1">
            <a:off x="5577433" y="4164182"/>
            <a:ext cx="230600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2;p29">
            <a:extLst>
              <a:ext uri="{FF2B5EF4-FFF2-40B4-BE49-F238E27FC236}">
                <a16:creationId xmlns:a16="http://schemas.microsoft.com/office/drawing/2014/main" id="{C18C6D73-E3B5-DF6E-5139-E11616E793E9}"/>
              </a:ext>
            </a:extLst>
          </p:cNvPr>
          <p:cNvCxnSpPr/>
          <p:nvPr/>
        </p:nvCxnSpPr>
        <p:spPr>
          <a:xfrm rot="16200000">
            <a:off x="5058903" y="1096454"/>
            <a:ext cx="0" cy="658592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93;p29">
            <a:extLst>
              <a:ext uri="{FF2B5EF4-FFF2-40B4-BE49-F238E27FC236}">
                <a16:creationId xmlns:a16="http://schemas.microsoft.com/office/drawing/2014/main" id="{9D1E0B84-9ACE-0BA7-7064-53812750227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3185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3C419-5D96-7506-CF0C-A1BACA3D0398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" name="Google Shape;471;p28">
            <a:extLst>
              <a:ext uri="{FF2B5EF4-FFF2-40B4-BE49-F238E27FC236}">
                <a16:creationId xmlns:a16="http://schemas.microsoft.com/office/drawing/2014/main" id="{B504CD05-7418-D9B2-9038-B86C773F57F0}"/>
              </a:ext>
            </a:extLst>
          </p:cNvPr>
          <p:cNvSpPr txBox="1">
            <a:spLocks/>
          </p:cNvSpPr>
          <p:nvPr/>
        </p:nvSpPr>
        <p:spPr>
          <a:xfrm rot="-5400000">
            <a:off x="-781313" y="2322275"/>
            <a:ext cx="3517140" cy="4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400" dirty="0">
                <a:solidFill>
                  <a:srgbClr val="FFCB6B"/>
                </a:solidFill>
              </a:rPr>
              <a:t>“</a:t>
            </a:r>
            <a:r>
              <a:rPr lang="en-IN" sz="2400" dirty="0" err="1">
                <a:solidFill>
                  <a:srgbClr val="FFCB6B"/>
                </a:solidFill>
              </a:rPr>
              <a:t>printEntries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DF4B9993-9FD0-0945-54EF-828116C1CEFB}"/>
              </a:ext>
            </a:extLst>
          </p:cNvPr>
          <p:cNvSpPr txBox="1">
            <a:spLocks/>
          </p:cNvSpPr>
          <p:nvPr/>
        </p:nvSpPr>
        <p:spPr>
          <a:xfrm rot="-5400000">
            <a:off x="3037981" y="2304709"/>
            <a:ext cx="3517140" cy="90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CB6B"/>
                </a:solidFill>
              </a:rPr>
              <a:t>  “</a:t>
            </a:r>
            <a:r>
              <a:rPr lang="en-IN" sz="2400" dirty="0" err="1">
                <a:solidFill>
                  <a:srgbClr val="FFCB6B"/>
                </a:solidFill>
              </a:rPr>
              <a:t>addEntries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9" name="Google Shape;471;p28">
            <a:extLst>
              <a:ext uri="{FF2B5EF4-FFF2-40B4-BE49-F238E27FC236}">
                <a16:creationId xmlns:a16="http://schemas.microsoft.com/office/drawing/2014/main" id="{07DC4177-D8E1-F286-7D7D-52228778E596}"/>
              </a:ext>
            </a:extLst>
          </p:cNvPr>
          <p:cNvSpPr txBox="1">
            <a:spLocks/>
          </p:cNvSpPr>
          <p:nvPr/>
        </p:nvSpPr>
        <p:spPr>
          <a:xfrm rot="16200000">
            <a:off x="6259911" y="2427534"/>
            <a:ext cx="3455091" cy="59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</p:txBody>
      </p:sp>
      <p:cxnSp>
        <p:nvCxnSpPr>
          <p:cNvPr id="10" name="Google Shape;492;p29">
            <a:extLst>
              <a:ext uri="{FF2B5EF4-FFF2-40B4-BE49-F238E27FC236}">
                <a16:creationId xmlns:a16="http://schemas.microsoft.com/office/drawing/2014/main" id="{724276BF-6ADD-607C-0C09-A94326288C62}"/>
              </a:ext>
            </a:extLst>
          </p:cNvPr>
          <p:cNvCxnSpPr>
            <a:cxnSpLocks/>
          </p:cNvCxnSpPr>
          <p:nvPr/>
        </p:nvCxnSpPr>
        <p:spPr>
          <a:xfrm flipH="1">
            <a:off x="1528354" y="4064034"/>
            <a:ext cx="295220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92;p29">
            <a:extLst>
              <a:ext uri="{FF2B5EF4-FFF2-40B4-BE49-F238E27FC236}">
                <a16:creationId xmlns:a16="http://schemas.microsoft.com/office/drawing/2014/main" id="{848C3FBF-CF90-8AA5-69D1-579676D07C37}"/>
              </a:ext>
            </a:extLst>
          </p:cNvPr>
          <p:cNvCxnSpPr>
            <a:cxnSpLocks/>
          </p:cNvCxnSpPr>
          <p:nvPr/>
        </p:nvCxnSpPr>
        <p:spPr>
          <a:xfrm flipH="1">
            <a:off x="5577433" y="4164182"/>
            <a:ext cx="230600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49924023-4272-FEC2-040B-0D206C39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68" y="813179"/>
            <a:ext cx="892483" cy="2875779"/>
          </a:xfrm>
          <a:prstGeom prst="rect">
            <a:avLst/>
          </a:prstGeom>
        </p:spPr>
      </p:pic>
      <p:pic>
        <p:nvPicPr>
          <p:cNvPr id="13" name="Picture 12" descr="A diagram of a rectangular object with arrows&#10;&#10;Description automatically generated">
            <a:extLst>
              <a:ext uri="{FF2B5EF4-FFF2-40B4-BE49-F238E27FC236}">
                <a16:creationId xmlns:a16="http://schemas.microsoft.com/office/drawing/2014/main" id="{A90E9C82-79CF-D3FE-92C7-0210D650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40" y="813179"/>
            <a:ext cx="846560" cy="2945469"/>
          </a:xfrm>
          <a:prstGeom prst="rect">
            <a:avLst/>
          </a:prstGeom>
        </p:spPr>
      </p:pic>
      <p:cxnSp>
        <p:nvCxnSpPr>
          <p:cNvPr id="19" name="Google Shape;492;p29">
            <a:extLst>
              <a:ext uri="{FF2B5EF4-FFF2-40B4-BE49-F238E27FC236}">
                <a16:creationId xmlns:a16="http://schemas.microsoft.com/office/drawing/2014/main" id="{BD7F9C7D-A36D-7381-0E27-B87C363B0635}"/>
              </a:ext>
            </a:extLst>
          </p:cNvPr>
          <p:cNvCxnSpPr>
            <a:cxnSpLocks/>
          </p:cNvCxnSpPr>
          <p:nvPr/>
        </p:nvCxnSpPr>
        <p:spPr>
          <a:xfrm>
            <a:off x="857188" y="4389416"/>
            <a:ext cx="74946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3;p29">
            <a:extLst>
              <a:ext uri="{FF2B5EF4-FFF2-40B4-BE49-F238E27FC236}">
                <a16:creationId xmlns:a16="http://schemas.microsoft.com/office/drawing/2014/main" id="{4E095C9C-6D54-791D-21C5-6C296F62A4D3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911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3C419-5D96-7506-CF0C-A1BACA3D0398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" name="Google Shape;471;p28">
            <a:extLst>
              <a:ext uri="{FF2B5EF4-FFF2-40B4-BE49-F238E27FC236}">
                <a16:creationId xmlns:a16="http://schemas.microsoft.com/office/drawing/2014/main" id="{B504CD05-7418-D9B2-9038-B86C773F57F0}"/>
              </a:ext>
            </a:extLst>
          </p:cNvPr>
          <p:cNvSpPr txBox="1">
            <a:spLocks/>
          </p:cNvSpPr>
          <p:nvPr/>
        </p:nvSpPr>
        <p:spPr>
          <a:xfrm rot="-5400000">
            <a:off x="-567657" y="2322274"/>
            <a:ext cx="3517140" cy="4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400" dirty="0">
                <a:solidFill>
                  <a:srgbClr val="FFCB6B"/>
                </a:solidFill>
              </a:rPr>
              <a:t>“</a:t>
            </a:r>
            <a:r>
              <a:rPr lang="en-IN" sz="2400" dirty="0" err="1">
                <a:solidFill>
                  <a:srgbClr val="FFCB6B"/>
                </a:solidFill>
              </a:rPr>
              <a:t>filterEntries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DF4B9993-9FD0-0945-54EF-828116C1CEFB}"/>
              </a:ext>
            </a:extLst>
          </p:cNvPr>
          <p:cNvSpPr txBox="1">
            <a:spLocks/>
          </p:cNvSpPr>
          <p:nvPr/>
        </p:nvSpPr>
        <p:spPr>
          <a:xfrm rot="-5400000">
            <a:off x="3014025" y="1953074"/>
            <a:ext cx="3892731" cy="123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CB6B"/>
                </a:solidFill>
              </a:rPr>
              <a:t>  “</a:t>
            </a:r>
            <a:r>
              <a:rPr lang="en-IN" sz="2400" dirty="0" err="1">
                <a:solidFill>
                  <a:srgbClr val="FFCB6B"/>
                </a:solidFill>
              </a:rPr>
              <a:t>filterFurther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9" name="Google Shape;471;p28">
            <a:extLst>
              <a:ext uri="{FF2B5EF4-FFF2-40B4-BE49-F238E27FC236}">
                <a16:creationId xmlns:a16="http://schemas.microsoft.com/office/drawing/2014/main" id="{07DC4177-D8E1-F286-7D7D-52228778E596}"/>
              </a:ext>
            </a:extLst>
          </p:cNvPr>
          <p:cNvSpPr txBox="1">
            <a:spLocks/>
          </p:cNvSpPr>
          <p:nvPr/>
        </p:nvSpPr>
        <p:spPr>
          <a:xfrm rot="16200000">
            <a:off x="6259911" y="2427534"/>
            <a:ext cx="3455091" cy="59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</p:txBody>
      </p:sp>
      <p:cxnSp>
        <p:nvCxnSpPr>
          <p:cNvPr id="10" name="Google Shape;492;p29">
            <a:extLst>
              <a:ext uri="{FF2B5EF4-FFF2-40B4-BE49-F238E27FC236}">
                <a16:creationId xmlns:a16="http://schemas.microsoft.com/office/drawing/2014/main" id="{724276BF-6ADD-607C-0C09-A94326288C62}"/>
              </a:ext>
            </a:extLst>
          </p:cNvPr>
          <p:cNvCxnSpPr>
            <a:cxnSpLocks/>
          </p:cNvCxnSpPr>
          <p:nvPr/>
        </p:nvCxnSpPr>
        <p:spPr>
          <a:xfrm flipH="1" flipV="1">
            <a:off x="1711234" y="4053122"/>
            <a:ext cx="2769326" cy="1091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92;p29">
            <a:extLst>
              <a:ext uri="{FF2B5EF4-FFF2-40B4-BE49-F238E27FC236}">
                <a16:creationId xmlns:a16="http://schemas.microsoft.com/office/drawing/2014/main" id="{848C3FBF-CF90-8AA5-69D1-579676D07C37}"/>
              </a:ext>
            </a:extLst>
          </p:cNvPr>
          <p:cNvCxnSpPr>
            <a:cxnSpLocks/>
          </p:cNvCxnSpPr>
          <p:nvPr/>
        </p:nvCxnSpPr>
        <p:spPr>
          <a:xfrm flipH="1">
            <a:off x="5577433" y="4164182"/>
            <a:ext cx="230600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 descr="A diagram of a flowchart&#10;&#10;Description automatically generated">
            <a:extLst>
              <a:ext uri="{FF2B5EF4-FFF2-40B4-BE49-F238E27FC236}">
                <a16:creationId xmlns:a16="http://schemas.microsoft.com/office/drawing/2014/main" id="{1071CB66-44EB-8EAC-1F5A-2EE26AD0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2" y="1093644"/>
            <a:ext cx="1814270" cy="2959478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DB689215-05EE-93CE-E559-50B2E1482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13" y="813179"/>
            <a:ext cx="1162050" cy="2390775"/>
          </a:xfrm>
          <a:prstGeom prst="rect">
            <a:avLst/>
          </a:prstGeom>
        </p:spPr>
      </p:pic>
      <p:cxnSp>
        <p:nvCxnSpPr>
          <p:cNvPr id="23" name="Google Shape;492;p29">
            <a:extLst>
              <a:ext uri="{FF2B5EF4-FFF2-40B4-BE49-F238E27FC236}">
                <a16:creationId xmlns:a16="http://schemas.microsoft.com/office/drawing/2014/main" id="{D23245CF-0C74-C2B4-2DAE-0A24C3EA2A17}"/>
              </a:ext>
            </a:extLst>
          </p:cNvPr>
          <p:cNvCxnSpPr>
            <a:cxnSpLocks/>
          </p:cNvCxnSpPr>
          <p:nvPr/>
        </p:nvCxnSpPr>
        <p:spPr>
          <a:xfrm>
            <a:off x="857188" y="4389416"/>
            <a:ext cx="74946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493;p29">
            <a:extLst>
              <a:ext uri="{FF2B5EF4-FFF2-40B4-BE49-F238E27FC236}">
                <a16:creationId xmlns:a16="http://schemas.microsoft.com/office/drawing/2014/main" id="{9FAF1016-AA6E-EB80-267F-0D74AAAD51F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47096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3C419-5D96-7506-CF0C-A1BACA3D0398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" name="Google Shape;471;p28">
            <a:extLst>
              <a:ext uri="{FF2B5EF4-FFF2-40B4-BE49-F238E27FC236}">
                <a16:creationId xmlns:a16="http://schemas.microsoft.com/office/drawing/2014/main" id="{B504CD05-7418-D9B2-9038-B86C773F57F0}"/>
              </a:ext>
            </a:extLst>
          </p:cNvPr>
          <p:cNvSpPr txBox="1">
            <a:spLocks/>
          </p:cNvSpPr>
          <p:nvPr/>
        </p:nvSpPr>
        <p:spPr>
          <a:xfrm rot="-5400000">
            <a:off x="395905" y="2322275"/>
            <a:ext cx="3517140" cy="4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400" dirty="0">
                <a:solidFill>
                  <a:srgbClr val="FFCB6B"/>
                </a:solidFill>
              </a:rPr>
              <a:t>“</a:t>
            </a:r>
            <a:r>
              <a:rPr lang="en-IN" sz="2400" dirty="0" err="1">
                <a:solidFill>
                  <a:srgbClr val="FFCB6B"/>
                </a:solidFill>
              </a:rPr>
              <a:t>editEntries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DF4B9993-9FD0-0945-54EF-828116C1CEFB}"/>
              </a:ext>
            </a:extLst>
          </p:cNvPr>
          <p:cNvSpPr txBox="1">
            <a:spLocks/>
          </p:cNvSpPr>
          <p:nvPr/>
        </p:nvSpPr>
        <p:spPr>
          <a:xfrm rot="-5400000">
            <a:off x="3014025" y="1953074"/>
            <a:ext cx="3892731" cy="123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CB6B"/>
                </a:solidFill>
              </a:rPr>
              <a:t>  “</a:t>
            </a:r>
            <a:r>
              <a:rPr lang="en-IN" sz="2400" dirty="0" err="1">
                <a:solidFill>
                  <a:srgbClr val="FFCB6B"/>
                </a:solidFill>
              </a:rPr>
              <a:t>deleteEntry</a:t>
            </a:r>
            <a:r>
              <a:rPr lang="en-IN" sz="2400" dirty="0">
                <a:solidFill>
                  <a:srgbClr val="FFCB6B"/>
                </a:solidFill>
              </a:rPr>
              <a:t>”</a:t>
            </a:r>
            <a:r>
              <a:rPr lang="en-IN" sz="24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9" name="Google Shape;471;p28">
            <a:extLst>
              <a:ext uri="{FF2B5EF4-FFF2-40B4-BE49-F238E27FC236}">
                <a16:creationId xmlns:a16="http://schemas.microsoft.com/office/drawing/2014/main" id="{07DC4177-D8E1-F286-7D7D-52228778E596}"/>
              </a:ext>
            </a:extLst>
          </p:cNvPr>
          <p:cNvSpPr txBox="1">
            <a:spLocks/>
          </p:cNvSpPr>
          <p:nvPr/>
        </p:nvSpPr>
        <p:spPr>
          <a:xfrm rot="16200000">
            <a:off x="6259911" y="2427534"/>
            <a:ext cx="3455091" cy="59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rgbClr val="FF7DC4"/>
                </a:solidFill>
              </a:rPr>
              <a:t>}</a:t>
            </a:r>
          </a:p>
        </p:txBody>
      </p:sp>
      <p:cxnSp>
        <p:nvCxnSpPr>
          <p:cNvPr id="10" name="Google Shape;492;p29">
            <a:extLst>
              <a:ext uri="{FF2B5EF4-FFF2-40B4-BE49-F238E27FC236}">
                <a16:creationId xmlns:a16="http://schemas.microsoft.com/office/drawing/2014/main" id="{724276BF-6ADD-607C-0C09-A94326288C62}"/>
              </a:ext>
            </a:extLst>
          </p:cNvPr>
          <p:cNvCxnSpPr>
            <a:cxnSpLocks/>
          </p:cNvCxnSpPr>
          <p:nvPr/>
        </p:nvCxnSpPr>
        <p:spPr>
          <a:xfrm flipH="1">
            <a:off x="2495721" y="4064034"/>
            <a:ext cx="198483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92;p29">
            <a:extLst>
              <a:ext uri="{FF2B5EF4-FFF2-40B4-BE49-F238E27FC236}">
                <a16:creationId xmlns:a16="http://schemas.microsoft.com/office/drawing/2014/main" id="{848C3FBF-CF90-8AA5-69D1-579676D07C37}"/>
              </a:ext>
            </a:extLst>
          </p:cNvPr>
          <p:cNvCxnSpPr>
            <a:cxnSpLocks/>
          </p:cNvCxnSpPr>
          <p:nvPr/>
        </p:nvCxnSpPr>
        <p:spPr>
          <a:xfrm flipH="1">
            <a:off x="5577433" y="4164182"/>
            <a:ext cx="230600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FBCB19-64BF-EF96-4C36-6663C0ED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95" y="708768"/>
            <a:ext cx="1227977" cy="3270250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92D737C2-9601-87EC-F403-80548F3B4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67" y="706523"/>
            <a:ext cx="1608462" cy="3200399"/>
          </a:xfrm>
          <a:prstGeom prst="rect">
            <a:avLst/>
          </a:prstGeom>
        </p:spPr>
      </p:pic>
      <p:sp>
        <p:nvSpPr>
          <p:cNvPr id="18" name="Google Shape;471;p28">
            <a:extLst>
              <a:ext uri="{FF2B5EF4-FFF2-40B4-BE49-F238E27FC236}">
                <a16:creationId xmlns:a16="http://schemas.microsoft.com/office/drawing/2014/main" id="{4D2E1740-318B-2193-23EF-D55E209619BA}"/>
              </a:ext>
            </a:extLst>
          </p:cNvPr>
          <p:cNvSpPr txBox="1">
            <a:spLocks/>
          </p:cNvSpPr>
          <p:nvPr/>
        </p:nvSpPr>
        <p:spPr>
          <a:xfrm rot="16200000">
            <a:off x="6862297" y="2643072"/>
            <a:ext cx="3455091" cy="59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 }</a:t>
            </a:r>
          </a:p>
        </p:txBody>
      </p:sp>
      <p:cxnSp>
        <p:nvCxnSpPr>
          <p:cNvPr id="19" name="Google Shape;492;p29">
            <a:extLst>
              <a:ext uri="{FF2B5EF4-FFF2-40B4-BE49-F238E27FC236}">
                <a16:creationId xmlns:a16="http://schemas.microsoft.com/office/drawing/2014/main" id="{174438C7-7594-EF56-11B3-6DC436DC80A8}"/>
              </a:ext>
            </a:extLst>
          </p:cNvPr>
          <p:cNvCxnSpPr>
            <a:cxnSpLocks/>
          </p:cNvCxnSpPr>
          <p:nvPr/>
        </p:nvCxnSpPr>
        <p:spPr>
          <a:xfrm>
            <a:off x="857188" y="4389416"/>
            <a:ext cx="74946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93;p29">
            <a:extLst>
              <a:ext uri="{FF2B5EF4-FFF2-40B4-BE49-F238E27FC236}">
                <a16:creationId xmlns:a16="http://schemas.microsoft.com/office/drawing/2014/main" id="{754E904B-1C5E-198F-D581-945FB7F0A44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84499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 rot="-5400000">
            <a:off x="-830121" y="2002544"/>
            <a:ext cx="3996550" cy="1138411"/>
          </a:xfrm>
          <a:prstGeom prst="rect">
            <a:avLst/>
          </a:prstGeom>
          <a:solidFill>
            <a:srgbClr val="2E323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CF27"/>
                </a:solidFill>
              </a:rPr>
              <a:t>“Code Explanation”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: 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2191097" y="1043858"/>
            <a:ext cx="30684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void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entriesToArray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FILE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fopen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DATA_FILE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rb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NULL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Error!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fread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sizeof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]),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finalIndex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fclose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33CDFEE3-0D37-1BFC-8678-126B4B266D36}"/>
              </a:ext>
            </a:extLst>
          </p:cNvPr>
          <p:cNvCxnSpPr>
            <a:cxnSpLocks/>
          </p:cNvCxnSpPr>
          <p:nvPr/>
        </p:nvCxnSpPr>
        <p:spPr>
          <a:xfrm flipH="1">
            <a:off x="1676571" y="4387884"/>
            <a:ext cx="714357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15E54823-AE15-38EE-E9D1-10102F2B975B}"/>
              </a:ext>
            </a:extLst>
          </p:cNvPr>
          <p:cNvSpPr txBox="1">
            <a:spLocks/>
          </p:cNvSpPr>
          <p:nvPr/>
        </p:nvSpPr>
        <p:spPr>
          <a:xfrm>
            <a:off x="1737360" y="633695"/>
            <a:ext cx="283464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entriesToArray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6" name="Google Shape;471;p28">
            <a:extLst>
              <a:ext uri="{FF2B5EF4-FFF2-40B4-BE49-F238E27FC236}">
                <a16:creationId xmlns:a16="http://schemas.microsoft.com/office/drawing/2014/main" id="{C81D9CD3-9FDA-F5A9-1A25-4C93749CB040}"/>
              </a:ext>
            </a:extLst>
          </p:cNvPr>
          <p:cNvSpPr txBox="1">
            <a:spLocks/>
          </p:cNvSpPr>
          <p:nvPr/>
        </p:nvSpPr>
        <p:spPr>
          <a:xfrm>
            <a:off x="1737360" y="3275671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7DC4"/>
                </a:solidFill>
              </a:rPr>
              <a:t>}</a:t>
            </a:r>
            <a:endParaRPr lang="en-IN" sz="1800" dirty="0">
              <a:solidFill>
                <a:srgbClr val="FF7DC4"/>
              </a:solidFill>
            </a:endParaRPr>
          </a:p>
        </p:txBody>
      </p: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67C52C18-5DDD-7895-7996-7BA01E717AB9}"/>
              </a:ext>
            </a:extLst>
          </p:cNvPr>
          <p:cNvCxnSpPr/>
          <p:nvPr/>
        </p:nvCxnSpPr>
        <p:spPr>
          <a:xfrm>
            <a:off x="1976997" y="1001698"/>
            <a:ext cx="0" cy="231834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21B201-507C-61B0-0C8C-43AB54CB1E52}"/>
              </a:ext>
            </a:extLst>
          </p:cNvPr>
          <p:cNvSpPr txBox="1"/>
          <p:nvPr/>
        </p:nvSpPr>
        <p:spPr>
          <a:xfrm>
            <a:off x="5310362" y="1197433"/>
            <a:ext cx="333413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void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arrayToEntries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FILE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fopen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DATA_FILE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wb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fwrite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sizeof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]),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fclose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sp>
        <p:nvSpPr>
          <p:cNvPr id="14" name="Google Shape;471;p28">
            <a:extLst>
              <a:ext uri="{FF2B5EF4-FFF2-40B4-BE49-F238E27FC236}">
                <a16:creationId xmlns:a16="http://schemas.microsoft.com/office/drawing/2014/main" id="{BEE7BD7C-4909-E3FF-7DBA-1DBDE8A7804D}"/>
              </a:ext>
            </a:extLst>
          </p:cNvPr>
          <p:cNvSpPr txBox="1">
            <a:spLocks/>
          </p:cNvSpPr>
          <p:nvPr/>
        </p:nvSpPr>
        <p:spPr>
          <a:xfrm>
            <a:off x="5073649" y="698254"/>
            <a:ext cx="3068465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arrayToEntries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15" name="Google Shape;471;p28">
            <a:extLst>
              <a:ext uri="{FF2B5EF4-FFF2-40B4-BE49-F238E27FC236}">
                <a16:creationId xmlns:a16="http://schemas.microsoft.com/office/drawing/2014/main" id="{15A58501-E09F-9134-A1AD-634D1E6D8397}"/>
              </a:ext>
            </a:extLst>
          </p:cNvPr>
          <p:cNvSpPr txBox="1">
            <a:spLocks/>
          </p:cNvSpPr>
          <p:nvPr/>
        </p:nvSpPr>
        <p:spPr>
          <a:xfrm>
            <a:off x="5045611" y="2674398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1800" dirty="0">
                <a:solidFill>
                  <a:srgbClr val="FF7DC4"/>
                </a:solidFill>
              </a:rPr>
              <a:t>}</a:t>
            </a:r>
            <a:endParaRPr lang="en-US" sz="1800" dirty="0">
              <a:solidFill>
                <a:srgbClr val="FF7DC4"/>
              </a:solidFill>
            </a:endParaRPr>
          </a:p>
        </p:txBody>
      </p:sp>
      <p:cxnSp>
        <p:nvCxnSpPr>
          <p:cNvPr id="16" name="Google Shape;492;p29">
            <a:extLst>
              <a:ext uri="{FF2B5EF4-FFF2-40B4-BE49-F238E27FC236}">
                <a16:creationId xmlns:a16="http://schemas.microsoft.com/office/drawing/2014/main" id="{E87CB34A-FF45-74AD-9B56-AE26BE375A6E}"/>
              </a:ext>
            </a:extLst>
          </p:cNvPr>
          <p:cNvCxnSpPr>
            <a:cxnSpLocks/>
          </p:cNvCxnSpPr>
          <p:nvPr/>
        </p:nvCxnSpPr>
        <p:spPr>
          <a:xfrm flipH="1">
            <a:off x="5310362" y="1066257"/>
            <a:ext cx="2925" cy="153841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4347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</a:t>
            </a:r>
            <a:r>
              <a:rPr lang="en" dirty="0">
                <a:solidFill>
                  <a:schemeClr val="accent3"/>
                </a:solidFill>
              </a:rPr>
              <a:t>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2191097" y="1043858"/>
            <a:ext cx="30684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void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entries__length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("\n");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there are 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records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\n\n",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entries__length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%-5s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Index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Type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Category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Amount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entries__length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%-5d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</a:t>
            </a:r>
            <a:r>
              <a:rPr lang="en-IN" sz="8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t</a:t>
            </a:r>
            <a:r>
              <a:rPr lang="en-IN" sz="8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8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 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\t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%-10d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8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8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typeEnumToString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type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),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category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8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amount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8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8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8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33CDFEE3-0D37-1BFC-8678-126B4B266D36}"/>
              </a:ext>
            </a:extLst>
          </p:cNvPr>
          <p:cNvCxnSpPr>
            <a:cxnSpLocks/>
          </p:cNvCxnSpPr>
          <p:nvPr/>
        </p:nvCxnSpPr>
        <p:spPr>
          <a:xfrm flipH="1">
            <a:off x="1676571" y="4387884"/>
            <a:ext cx="714357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15E54823-AE15-38EE-E9D1-10102F2B975B}"/>
              </a:ext>
            </a:extLst>
          </p:cNvPr>
          <p:cNvSpPr txBox="1">
            <a:spLocks/>
          </p:cNvSpPr>
          <p:nvPr/>
        </p:nvSpPr>
        <p:spPr>
          <a:xfrm>
            <a:off x="1737359" y="633695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printEntries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6" name="Google Shape;471;p28">
            <a:extLst>
              <a:ext uri="{FF2B5EF4-FFF2-40B4-BE49-F238E27FC236}">
                <a16:creationId xmlns:a16="http://schemas.microsoft.com/office/drawing/2014/main" id="{C81D9CD3-9FDA-F5A9-1A25-4C93749CB040}"/>
              </a:ext>
            </a:extLst>
          </p:cNvPr>
          <p:cNvSpPr txBox="1">
            <a:spLocks/>
          </p:cNvSpPr>
          <p:nvPr/>
        </p:nvSpPr>
        <p:spPr>
          <a:xfrm>
            <a:off x="1737360" y="3275671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7DC4"/>
                </a:solidFill>
              </a:rPr>
              <a:t>}</a:t>
            </a:r>
            <a:endParaRPr lang="en-IN" sz="1800" dirty="0">
              <a:solidFill>
                <a:srgbClr val="FF7DC4"/>
              </a:solidFill>
            </a:endParaRPr>
          </a:p>
        </p:txBody>
      </p: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67C52C18-5DDD-7895-7996-7BA01E717AB9}"/>
              </a:ext>
            </a:extLst>
          </p:cNvPr>
          <p:cNvCxnSpPr/>
          <p:nvPr/>
        </p:nvCxnSpPr>
        <p:spPr>
          <a:xfrm>
            <a:off x="1976997" y="1001698"/>
            <a:ext cx="0" cy="231834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71;p28">
            <a:extLst>
              <a:ext uri="{FF2B5EF4-FFF2-40B4-BE49-F238E27FC236}">
                <a16:creationId xmlns:a16="http://schemas.microsoft.com/office/drawing/2014/main" id="{BEE7BD7C-4909-E3FF-7DBA-1DBDE8A7804D}"/>
              </a:ext>
            </a:extLst>
          </p:cNvPr>
          <p:cNvSpPr txBox="1">
            <a:spLocks/>
          </p:cNvSpPr>
          <p:nvPr/>
        </p:nvSpPr>
        <p:spPr>
          <a:xfrm>
            <a:off x="5022849" y="570087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filterFurther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15" name="Google Shape;471;p28">
            <a:extLst>
              <a:ext uri="{FF2B5EF4-FFF2-40B4-BE49-F238E27FC236}">
                <a16:creationId xmlns:a16="http://schemas.microsoft.com/office/drawing/2014/main" id="{15A58501-E09F-9134-A1AD-634D1E6D8397}"/>
              </a:ext>
            </a:extLst>
          </p:cNvPr>
          <p:cNvSpPr txBox="1">
            <a:spLocks/>
          </p:cNvSpPr>
          <p:nvPr/>
        </p:nvSpPr>
        <p:spPr>
          <a:xfrm>
            <a:off x="5022849" y="3593228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7DC4"/>
                </a:solidFill>
              </a:rPr>
              <a:t>}</a:t>
            </a:r>
            <a:endParaRPr lang="en-IN" sz="1800" dirty="0">
              <a:solidFill>
                <a:srgbClr val="FF7DC4"/>
              </a:solidFill>
            </a:endParaRPr>
          </a:p>
        </p:txBody>
      </p:sp>
      <p:cxnSp>
        <p:nvCxnSpPr>
          <p:cNvPr id="16" name="Google Shape;492;p29">
            <a:extLst>
              <a:ext uri="{FF2B5EF4-FFF2-40B4-BE49-F238E27FC236}">
                <a16:creationId xmlns:a16="http://schemas.microsoft.com/office/drawing/2014/main" id="{E87CB34A-FF45-74AD-9B56-AE26BE375A6E}"/>
              </a:ext>
            </a:extLst>
          </p:cNvPr>
          <p:cNvCxnSpPr>
            <a:cxnSpLocks/>
          </p:cNvCxnSpPr>
          <p:nvPr/>
        </p:nvCxnSpPr>
        <p:spPr>
          <a:xfrm flipH="1">
            <a:off x="5258100" y="938090"/>
            <a:ext cx="4387" cy="265513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F1DE85-4024-4F12-3904-557A78A43112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CE4C2-8216-EB43-F5D2-D8D8810BD1F0}"/>
              </a:ext>
            </a:extLst>
          </p:cNvPr>
          <p:cNvSpPr txBox="1"/>
          <p:nvPr/>
        </p:nvSpPr>
        <p:spPr>
          <a:xfrm>
            <a:off x="5380499" y="945036"/>
            <a:ext cx="318769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filterFurther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__loop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do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</a:t>
            </a:r>
            <a:r>
              <a:rPr lang="en-IN" sz="7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n</a:t>
            </a:r>
            <a:r>
              <a:rPr lang="en-IN" sz="7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Filter</a:t>
            </a:r>
            <a:r>
              <a:rPr lang="en-IN" sz="7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further?(1-&gt;Yes, 2-&gt;No):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switch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__loop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__loop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default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__loop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furtherFilter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__loop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return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88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1356511" y="1001698"/>
            <a:ext cx="39015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7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len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o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do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</a:t>
            </a:r>
            <a:r>
              <a:rPr lang="en-IN" sz="7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n</a:t>
            </a:r>
            <a:r>
              <a:rPr lang="en-IN" sz="7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Select</a:t>
            </a:r>
            <a:r>
              <a:rPr lang="en-IN" sz="7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the field to filter for the edit: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choice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7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(1-&gt;Transaction Type(income/expense),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7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2-&gt;Category):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choice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switch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choice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filter__type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7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type of expense to filter(1-&gt;Income,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7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2-&gt;Expense):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filter__type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filter__type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len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7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type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filter__type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7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7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index__filter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k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o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33CDFEE3-0D37-1BFC-8678-126B4B266D36}"/>
              </a:ext>
            </a:extLst>
          </p:cNvPr>
          <p:cNvCxnSpPr>
            <a:cxnSpLocks/>
          </p:cNvCxnSpPr>
          <p:nvPr/>
        </p:nvCxnSpPr>
        <p:spPr>
          <a:xfrm flipH="1">
            <a:off x="1247310" y="4511515"/>
            <a:ext cx="757284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15E54823-AE15-38EE-E9D1-10102F2B975B}"/>
              </a:ext>
            </a:extLst>
          </p:cNvPr>
          <p:cNvSpPr txBox="1">
            <a:spLocks/>
          </p:cNvSpPr>
          <p:nvPr/>
        </p:nvSpPr>
        <p:spPr>
          <a:xfrm>
            <a:off x="1126687" y="632473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filterEntries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6" name="Google Shape;471;p28">
            <a:extLst>
              <a:ext uri="{FF2B5EF4-FFF2-40B4-BE49-F238E27FC236}">
                <a16:creationId xmlns:a16="http://schemas.microsoft.com/office/drawing/2014/main" id="{C81D9CD3-9FDA-F5A9-1A25-4C93749CB040}"/>
              </a:ext>
            </a:extLst>
          </p:cNvPr>
          <p:cNvSpPr txBox="1">
            <a:spLocks/>
          </p:cNvSpPr>
          <p:nvPr/>
        </p:nvSpPr>
        <p:spPr>
          <a:xfrm>
            <a:off x="1737360" y="3275671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67C52C18-5DDD-7895-7996-7BA01E717AB9}"/>
              </a:ext>
            </a:extLst>
          </p:cNvPr>
          <p:cNvCxnSpPr>
            <a:cxnSpLocks/>
          </p:cNvCxnSpPr>
          <p:nvPr/>
        </p:nvCxnSpPr>
        <p:spPr>
          <a:xfrm>
            <a:off x="1356512" y="1064084"/>
            <a:ext cx="0" cy="318134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71;p28">
            <a:extLst>
              <a:ext uri="{FF2B5EF4-FFF2-40B4-BE49-F238E27FC236}">
                <a16:creationId xmlns:a16="http://schemas.microsoft.com/office/drawing/2014/main" id="{BEE7BD7C-4909-E3FF-7DBA-1DBDE8A7804D}"/>
              </a:ext>
            </a:extLst>
          </p:cNvPr>
          <p:cNvSpPr txBox="1">
            <a:spLocks/>
          </p:cNvSpPr>
          <p:nvPr/>
        </p:nvSpPr>
        <p:spPr>
          <a:xfrm>
            <a:off x="5022849" y="570087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Google Shape;471;p28">
            <a:extLst>
              <a:ext uri="{FF2B5EF4-FFF2-40B4-BE49-F238E27FC236}">
                <a16:creationId xmlns:a16="http://schemas.microsoft.com/office/drawing/2014/main" id="{15A58501-E09F-9134-A1AD-634D1E6D8397}"/>
              </a:ext>
            </a:extLst>
          </p:cNvPr>
          <p:cNvSpPr txBox="1">
            <a:spLocks/>
          </p:cNvSpPr>
          <p:nvPr/>
        </p:nvSpPr>
        <p:spPr>
          <a:xfrm>
            <a:off x="5022849" y="4079904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7DC4"/>
                </a:solidFill>
              </a:rPr>
              <a:t>}</a:t>
            </a:r>
            <a:endParaRPr lang="en-IN" sz="1800" dirty="0">
              <a:solidFill>
                <a:srgbClr val="FF7DC4"/>
              </a:solidFill>
            </a:endParaRPr>
          </a:p>
        </p:txBody>
      </p:sp>
      <p:cxnSp>
        <p:nvCxnSpPr>
          <p:cNvPr id="16" name="Google Shape;492;p29">
            <a:extLst>
              <a:ext uri="{FF2B5EF4-FFF2-40B4-BE49-F238E27FC236}">
                <a16:creationId xmlns:a16="http://schemas.microsoft.com/office/drawing/2014/main" id="{E87CB34A-FF45-74AD-9B56-AE26BE375A6E}"/>
              </a:ext>
            </a:extLst>
          </p:cNvPr>
          <p:cNvCxnSpPr>
            <a:cxnSpLocks/>
          </p:cNvCxnSpPr>
          <p:nvPr/>
        </p:nvCxnSpPr>
        <p:spPr>
          <a:xfrm>
            <a:off x="5258100" y="447794"/>
            <a:ext cx="0" cy="368605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F1DE85-4024-4F12-3904-557A78A43112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40A06-CF4B-1BB4-616D-22029E1473D0}"/>
              </a:ext>
            </a:extLst>
          </p:cNvPr>
          <p:cNvSpPr txBox="1"/>
          <p:nvPr/>
        </p:nvSpPr>
        <p:spPr>
          <a:xfrm>
            <a:off x="5270466" y="447794"/>
            <a:ext cx="400346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No Entries!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char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filter__category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51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category to filter: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filter__category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len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strstr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category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filter__category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NULL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continue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 err="1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index__filter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k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o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No Entries!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default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Invalid!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filter__loop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filterFurther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return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o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1490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1356511" y="1001698"/>
            <a:ext cx="390158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void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editEntries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5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5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 copy of </a:t>
            </a:r>
            <a:r>
              <a:rPr lang="en-IN" sz="500" b="0" i="1" dirty="0" err="1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 (total records/entries)</a:t>
            </a:r>
            <a:endParaRPr lang="en-IN" sz="5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edit__index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ENTRIES_LENGTH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5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default entries if no filter is applied</a:t>
            </a:r>
            <a:endParaRPr lang="en-IN" sz="5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ENTRIES_LENGTH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5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filtered further or not</a:t>
            </a:r>
            <a:endParaRPr lang="en-IN" sz="5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filterFurther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())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else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        ///</a:t>
            </a:r>
            <a:r>
              <a:rPr lang="en-IN" sz="5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indexing entries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index__filter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5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getting filtered index of entry to be edited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</a:t>
            </a:r>
            <a:r>
              <a:rPr lang="en-IN" sz="5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n</a:t>
            </a:r>
            <a:r>
              <a:rPr lang="en-IN" sz="5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the index of the entry to edit (first column):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edit__index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5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index__filter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edit__index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endParaRPr lang="en-IN" sz="2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33CDFEE3-0D37-1BFC-8678-126B4B266D36}"/>
              </a:ext>
            </a:extLst>
          </p:cNvPr>
          <p:cNvCxnSpPr>
            <a:cxnSpLocks/>
          </p:cNvCxnSpPr>
          <p:nvPr/>
        </p:nvCxnSpPr>
        <p:spPr>
          <a:xfrm flipH="1">
            <a:off x="1282871" y="4457698"/>
            <a:ext cx="763887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15E54823-AE15-38EE-E9D1-10102F2B975B}"/>
              </a:ext>
            </a:extLst>
          </p:cNvPr>
          <p:cNvSpPr txBox="1">
            <a:spLocks/>
          </p:cNvSpPr>
          <p:nvPr/>
        </p:nvSpPr>
        <p:spPr>
          <a:xfrm>
            <a:off x="1126687" y="632473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editEntries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sp>
        <p:nvSpPr>
          <p:cNvPr id="6" name="Google Shape;471;p28">
            <a:extLst>
              <a:ext uri="{FF2B5EF4-FFF2-40B4-BE49-F238E27FC236}">
                <a16:creationId xmlns:a16="http://schemas.microsoft.com/office/drawing/2014/main" id="{C81D9CD3-9FDA-F5A9-1A25-4C93749CB040}"/>
              </a:ext>
            </a:extLst>
          </p:cNvPr>
          <p:cNvSpPr txBox="1">
            <a:spLocks/>
          </p:cNvSpPr>
          <p:nvPr/>
        </p:nvSpPr>
        <p:spPr>
          <a:xfrm>
            <a:off x="1737360" y="3275671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67C52C18-5DDD-7895-7996-7BA01E717AB9}"/>
              </a:ext>
            </a:extLst>
          </p:cNvPr>
          <p:cNvCxnSpPr>
            <a:cxnSpLocks/>
          </p:cNvCxnSpPr>
          <p:nvPr/>
        </p:nvCxnSpPr>
        <p:spPr>
          <a:xfrm>
            <a:off x="1356512" y="1001698"/>
            <a:ext cx="0" cy="3243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71;p28">
            <a:extLst>
              <a:ext uri="{FF2B5EF4-FFF2-40B4-BE49-F238E27FC236}">
                <a16:creationId xmlns:a16="http://schemas.microsoft.com/office/drawing/2014/main" id="{BEE7BD7C-4909-E3FF-7DBA-1DBDE8A7804D}"/>
              </a:ext>
            </a:extLst>
          </p:cNvPr>
          <p:cNvSpPr txBox="1">
            <a:spLocks/>
          </p:cNvSpPr>
          <p:nvPr/>
        </p:nvSpPr>
        <p:spPr>
          <a:xfrm>
            <a:off x="5022849" y="570087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Google Shape;471;p28">
            <a:extLst>
              <a:ext uri="{FF2B5EF4-FFF2-40B4-BE49-F238E27FC236}">
                <a16:creationId xmlns:a16="http://schemas.microsoft.com/office/drawing/2014/main" id="{15A58501-E09F-9134-A1AD-634D1E6D8397}"/>
              </a:ext>
            </a:extLst>
          </p:cNvPr>
          <p:cNvSpPr txBox="1">
            <a:spLocks/>
          </p:cNvSpPr>
          <p:nvPr/>
        </p:nvSpPr>
        <p:spPr>
          <a:xfrm>
            <a:off x="5022849" y="4079904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7DC4"/>
                </a:solidFill>
              </a:rPr>
              <a:t>}</a:t>
            </a:r>
            <a:endParaRPr lang="en-IN" sz="1800" dirty="0">
              <a:solidFill>
                <a:srgbClr val="FF7DC4"/>
              </a:solidFill>
            </a:endParaRPr>
          </a:p>
        </p:txBody>
      </p:sp>
      <p:cxnSp>
        <p:nvCxnSpPr>
          <p:cNvPr id="16" name="Google Shape;492;p29">
            <a:extLst>
              <a:ext uri="{FF2B5EF4-FFF2-40B4-BE49-F238E27FC236}">
                <a16:creationId xmlns:a16="http://schemas.microsoft.com/office/drawing/2014/main" id="{E87CB34A-FF45-74AD-9B56-AE26BE375A6E}"/>
              </a:ext>
            </a:extLst>
          </p:cNvPr>
          <p:cNvCxnSpPr>
            <a:cxnSpLocks/>
          </p:cNvCxnSpPr>
          <p:nvPr/>
        </p:nvCxnSpPr>
        <p:spPr>
          <a:xfrm>
            <a:off x="5258100" y="570087"/>
            <a:ext cx="0" cy="356376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F1DE85-4024-4F12-3904-557A78A43112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40A06-CF4B-1BB4-616D-22029E1473D0}"/>
              </a:ext>
            </a:extLst>
          </p:cNvPr>
          <p:cNvSpPr txBox="1"/>
          <p:nvPr/>
        </p:nvSpPr>
        <p:spPr>
          <a:xfrm>
            <a:off x="5270466" y="447794"/>
            <a:ext cx="400346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/// </a:t>
            </a:r>
            <a:r>
              <a:rPr lang="en-IN" sz="6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editing the entry</a:t>
            </a:r>
            <a:endParaRPr lang="en-IN" sz="6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editChoice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edit__loop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do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field you want to edit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(1-&gt;Transaction Date,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2-&gt; </a:t>
            </a:r>
            <a:r>
              <a:rPr lang="en-IN" sz="6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Transation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Type,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3-&gt; Category,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4-&gt; Amount):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editChoice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switch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editChoice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3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Changing the Transaction Date...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The present transaction type is 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.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\n",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do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A valid date!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thirtyOneDayMonths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7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3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5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7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8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12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},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thirtyOneDayMonth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new Transaction Date (DD-MM-YYYY):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7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thirtyOneDayMonths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thirtyOneDayMonth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               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23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1299361" y="570087"/>
            <a:ext cx="390158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///</a:t>
            </a:r>
            <a:r>
              <a:rPr lang="en-IN" sz="5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5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validating date</a:t>
            </a:r>
            <a:endParaRPr lang="en-IN" sz="5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thirtyOneDayMonth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&gt;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31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else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&gt;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28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&amp;&amp;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%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4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!=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else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&gt;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29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&amp;&amp;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           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%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4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else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&gt;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30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else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newDate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Changing the Transaction Type...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The present transaction type is 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%s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.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\n",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typeEnumToString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type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do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</a:t>
            </a:r>
            <a:r>
              <a:rPr lang="en-IN" sz="5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n</a:t>
            </a:r>
            <a:r>
              <a:rPr lang="en-IN" sz="5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a valid value!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new value(1-&gt;Income, 2-&gt;Expense):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dirty="0">
              <a:solidFill>
                <a:srgbClr val="EEFFFF"/>
              </a:solidFill>
              <a:latin typeface="firacode nfm" panose="02000009000000000000" pitchFamily="49" charset="0"/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33CDFEE3-0D37-1BFC-8678-126B4B266D36}"/>
              </a:ext>
            </a:extLst>
          </p:cNvPr>
          <p:cNvCxnSpPr>
            <a:cxnSpLocks/>
          </p:cNvCxnSpPr>
          <p:nvPr/>
        </p:nvCxnSpPr>
        <p:spPr>
          <a:xfrm flipH="1">
            <a:off x="1303731" y="4551578"/>
            <a:ext cx="729416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67C52C18-5DDD-7895-7996-7BA01E717AB9}"/>
              </a:ext>
            </a:extLst>
          </p:cNvPr>
          <p:cNvCxnSpPr>
            <a:cxnSpLocks/>
          </p:cNvCxnSpPr>
          <p:nvPr/>
        </p:nvCxnSpPr>
        <p:spPr>
          <a:xfrm>
            <a:off x="1356512" y="570087"/>
            <a:ext cx="0" cy="393206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471;p28">
            <a:extLst>
              <a:ext uri="{FF2B5EF4-FFF2-40B4-BE49-F238E27FC236}">
                <a16:creationId xmlns:a16="http://schemas.microsoft.com/office/drawing/2014/main" id="{15A58501-E09F-9134-A1AD-634D1E6D8397}"/>
              </a:ext>
            </a:extLst>
          </p:cNvPr>
          <p:cNvSpPr txBox="1">
            <a:spLocks/>
          </p:cNvSpPr>
          <p:nvPr/>
        </p:nvSpPr>
        <p:spPr>
          <a:xfrm>
            <a:off x="5010149" y="4119967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}</a:t>
            </a:r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oogle Shape;492;p29">
            <a:extLst>
              <a:ext uri="{FF2B5EF4-FFF2-40B4-BE49-F238E27FC236}">
                <a16:creationId xmlns:a16="http://schemas.microsoft.com/office/drawing/2014/main" id="{E87CB34A-FF45-74AD-9B56-AE26BE375A6E}"/>
              </a:ext>
            </a:extLst>
          </p:cNvPr>
          <p:cNvCxnSpPr>
            <a:cxnSpLocks/>
          </p:cNvCxnSpPr>
          <p:nvPr/>
        </p:nvCxnSpPr>
        <p:spPr>
          <a:xfrm>
            <a:off x="5258100" y="570087"/>
            <a:ext cx="0" cy="356376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F1DE85-4024-4F12-3904-557A78A43112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40A06-CF4B-1BB4-616D-22029E1473D0}"/>
              </a:ext>
            </a:extLst>
          </p:cNvPr>
          <p:cNvSpPr txBox="1"/>
          <p:nvPr/>
        </p:nvSpPr>
        <p:spPr>
          <a:xfrm>
            <a:off x="5270466" y="447794"/>
            <a:ext cx="40034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	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||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600" dirty="0">
                <a:solidFill>
                  <a:srgbClr val="89DDFF"/>
                </a:solidFill>
                <a:latin typeface="firacode nfm" panose="02000009000000000000" pitchFamily="49" charset="0"/>
              </a:rPr>
              <a:t>}</a:t>
            </a:r>
            <a:endParaRPr lang="en-IN" sz="9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9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</a:t>
            </a:r>
            <a:r>
              <a:rPr lang="en-IN" sz="10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loop__edit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ayo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type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newType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endParaRPr lang="en-IN" sz="500" b="0" i="1" dirty="0">
              <a:solidFill>
                <a:srgbClr val="89DD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3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char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newCategory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51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Changing the Category...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The old category for the transaction is 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%s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.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\n",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   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category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new category: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newCategory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strcpy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category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newCategory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4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newAmount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Changing the Transaction Amount...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The old value is 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.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amount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 the new value(1-&gt;Income, 2-&gt;Expense):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newAmount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amount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newAmount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default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edit__loop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    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j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edit__loop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arrayToEntries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0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32036" y="1300513"/>
            <a:ext cx="616392" cy="155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C000"/>
                </a:solidFill>
              </a:rPr>
              <a:t>01:</a:t>
            </a:r>
            <a:endParaRPr sz="1400" dirty="0">
              <a:solidFill>
                <a:srgbClr val="FFC000"/>
              </a:solidFill>
            </a:endParaRPr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230757" y="1560308"/>
            <a:ext cx="2211545" cy="224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A5CF27"/>
                </a:solidFill>
              </a:rPr>
              <a:t>“Algorithm of the program”</a:t>
            </a:r>
            <a:endParaRPr sz="900" dirty="0">
              <a:solidFill>
                <a:srgbClr val="A5CF27"/>
              </a:solidFill>
            </a:endParaRP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516106" y="1593060"/>
            <a:ext cx="616392" cy="155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C000"/>
                </a:solidFill>
              </a:rPr>
              <a:t>02:</a:t>
            </a:r>
            <a:endParaRPr sz="1400" dirty="0">
              <a:solidFill>
                <a:srgbClr val="FFC000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contents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1532036" y="1920219"/>
            <a:ext cx="616392" cy="155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C000"/>
                </a:solidFill>
              </a:rPr>
              <a:t>03:</a:t>
            </a:r>
            <a:endParaRPr sz="1400" dirty="0">
              <a:solidFill>
                <a:srgbClr val="FFC000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TableOf</a:t>
            </a:r>
            <a:r>
              <a:rPr lang="en" dirty="0">
                <a:solidFill>
                  <a:srgbClr val="FF5858"/>
                </a:solidFill>
              </a:rPr>
              <a:t>Contents</a:t>
            </a:r>
            <a:r>
              <a:rPr lang="en" dirty="0"/>
              <a:t>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bg2">
                      <a:lumMod val="7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481;p29">
            <a:extLst>
              <a:ext uri="{FF2B5EF4-FFF2-40B4-BE49-F238E27FC236}">
                <a16:creationId xmlns:a16="http://schemas.microsoft.com/office/drawing/2014/main" id="{83FE2FE6-59AF-A548-DB0C-97AC0BFD2452}"/>
              </a:ext>
            </a:extLst>
          </p:cNvPr>
          <p:cNvSpPr txBox="1">
            <a:spLocks/>
          </p:cNvSpPr>
          <p:nvPr/>
        </p:nvSpPr>
        <p:spPr>
          <a:xfrm>
            <a:off x="2230757" y="2505751"/>
            <a:ext cx="3266950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“Algorithm of the user-defined functions”</a:t>
            </a:r>
          </a:p>
        </p:txBody>
      </p:sp>
      <p:sp>
        <p:nvSpPr>
          <p:cNvPr id="3" name="Google Shape;481;p29">
            <a:extLst>
              <a:ext uri="{FF2B5EF4-FFF2-40B4-BE49-F238E27FC236}">
                <a16:creationId xmlns:a16="http://schemas.microsoft.com/office/drawing/2014/main" id="{7B25E6E5-9EA8-37FE-F4FE-CD7D37447C80}"/>
              </a:ext>
            </a:extLst>
          </p:cNvPr>
          <p:cNvSpPr txBox="1">
            <a:spLocks/>
          </p:cNvSpPr>
          <p:nvPr/>
        </p:nvSpPr>
        <p:spPr>
          <a:xfrm>
            <a:off x="2230757" y="1266097"/>
            <a:ext cx="2376070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“Topic Introduction”</a:t>
            </a:r>
          </a:p>
        </p:txBody>
      </p:sp>
      <p:sp>
        <p:nvSpPr>
          <p:cNvPr id="6" name="Google Shape;486;p29">
            <a:extLst>
              <a:ext uri="{FF2B5EF4-FFF2-40B4-BE49-F238E27FC236}">
                <a16:creationId xmlns:a16="http://schemas.microsoft.com/office/drawing/2014/main" id="{A4D96D7B-B004-2C30-54A1-3C29682DD7DE}"/>
              </a:ext>
            </a:extLst>
          </p:cNvPr>
          <p:cNvSpPr txBox="1">
            <a:spLocks/>
          </p:cNvSpPr>
          <p:nvPr/>
        </p:nvSpPr>
        <p:spPr>
          <a:xfrm flipH="1">
            <a:off x="1523181" y="2538937"/>
            <a:ext cx="616392" cy="15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>
                <a:solidFill>
                  <a:srgbClr val="FFC000"/>
                </a:solidFill>
              </a:rPr>
              <a:t>05:</a:t>
            </a:r>
          </a:p>
        </p:txBody>
      </p:sp>
      <p:sp>
        <p:nvSpPr>
          <p:cNvPr id="7" name="Google Shape;481;p29">
            <a:extLst>
              <a:ext uri="{FF2B5EF4-FFF2-40B4-BE49-F238E27FC236}">
                <a16:creationId xmlns:a16="http://schemas.microsoft.com/office/drawing/2014/main" id="{1746E15B-81F9-B774-A7F8-666347202E32}"/>
              </a:ext>
            </a:extLst>
          </p:cNvPr>
          <p:cNvSpPr txBox="1">
            <a:spLocks/>
          </p:cNvSpPr>
          <p:nvPr/>
        </p:nvSpPr>
        <p:spPr>
          <a:xfrm>
            <a:off x="2230758" y="1884092"/>
            <a:ext cx="2211544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“Flowchart of the program”</a:t>
            </a:r>
          </a:p>
        </p:txBody>
      </p:sp>
      <p:sp>
        <p:nvSpPr>
          <p:cNvPr id="8" name="Google Shape;481;p29">
            <a:extLst>
              <a:ext uri="{FF2B5EF4-FFF2-40B4-BE49-F238E27FC236}">
                <a16:creationId xmlns:a16="http://schemas.microsoft.com/office/drawing/2014/main" id="{4DF0E56B-77D7-3E79-760D-AAB602A137B7}"/>
              </a:ext>
            </a:extLst>
          </p:cNvPr>
          <p:cNvSpPr txBox="1">
            <a:spLocks/>
          </p:cNvSpPr>
          <p:nvPr/>
        </p:nvSpPr>
        <p:spPr>
          <a:xfrm>
            <a:off x="2230758" y="2816879"/>
            <a:ext cx="3266949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“Flowchart of the user-defined functions”</a:t>
            </a:r>
          </a:p>
        </p:txBody>
      </p:sp>
      <p:sp>
        <p:nvSpPr>
          <p:cNvPr id="9" name="Google Shape;486;p29">
            <a:extLst>
              <a:ext uri="{FF2B5EF4-FFF2-40B4-BE49-F238E27FC236}">
                <a16:creationId xmlns:a16="http://schemas.microsoft.com/office/drawing/2014/main" id="{E055050C-FB00-CC08-0589-50DC709EE18E}"/>
              </a:ext>
            </a:extLst>
          </p:cNvPr>
          <p:cNvSpPr txBox="1">
            <a:spLocks/>
          </p:cNvSpPr>
          <p:nvPr/>
        </p:nvSpPr>
        <p:spPr>
          <a:xfrm flipH="1">
            <a:off x="1523181" y="2851315"/>
            <a:ext cx="616392" cy="15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>
                <a:solidFill>
                  <a:srgbClr val="FFC000"/>
                </a:solidFill>
              </a:rPr>
              <a:t>06:</a:t>
            </a:r>
          </a:p>
        </p:txBody>
      </p:sp>
      <p:sp>
        <p:nvSpPr>
          <p:cNvPr id="10" name="Google Shape;486;p29">
            <a:extLst>
              <a:ext uri="{FF2B5EF4-FFF2-40B4-BE49-F238E27FC236}">
                <a16:creationId xmlns:a16="http://schemas.microsoft.com/office/drawing/2014/main" id="{512CD83F-E6D9-86EE-3B21-56313A8616A9}"/>
              </a:ext>
            </a:extLst>
          </p:cNvPr>
          <p:cNvSpPr txBox="1">
            <a:spLocks/>
          </p:cNvSpPr>
          <p:nvPr/>
        </p:nvSpPr>
        <p:spPr>
          <a:xfrm flipH="1">
            <a:off x="1523181" y="2226559"/>
            <a:ext cx="616392" cy="15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>
                <a:solidFill>
                  <a:srgbClr val="FFC000"/>
                </a:solidFill>
              </a:rPr>
              <a:t>04:</a:t>
            </a:r>
          </a:p>
        </p:txBody>
      </p:sp>
      <p:sp>
        <p:nvSpPr>
          <p:cNvPr id="11" name="Google Shape;481;p29">
            <a:extLst>
              <a:ext uri="{FF2B5EF4-FFF2-40B4-BE49-F238E27FC236}">
                <a16:creationId xmlns:a16="http://schemas.microsoft.com/office/drawing/2014/main" id="{1D6D22AD-1BFD-7D7B-A194-BB360BE710F2}"/>
              </a:ext>
            </a:extLst>
          </p:cNvPr>
          <p:cNvSpPr txBox="1">
            <a:spLocks/>
          </p:cNvSpPr>
          <p:nvPr/>
        </p:nvSpPr>
        <p:spPr>
          <a:xfrm>
            <a:off x="2230757" y="2188892"/>
            <a:ext cx="2635433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“Code explanation of the program”</a:t>
            </a:r>
          </a:p>
        </p:txBody>
      </p:sp>
      <p:sp>
        <p:nvSpPr>
          <p:cNvPr id="14" name="Google Shape;481;p29">
            <a:extLst>
              <a:ext uri="{FF2B5EF4-FFF2-40B4-BE49-F238E27FC236}">
                <a16:creationId xmlns:a16="http://schemas.microsoft.com/office/drawing/2014/main" id="{2802B38E-31DC-339A-F143-EEB480048910}"/>
              </a:ext>
            </a:extLst>
          </p:cNvPr>
          <p:cNvSpPr txBox="1">
            <a:spLocks/>
          </p:cNvSpPr>
          <p:nvPr/>
        </p:nvSpPr>
        <p:spPr>
          <a:xfrm>
            <a:off x="2230757" y="3134384"/>
            <a:ext cx="4303969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“Code explanation of the user-defined functions”</a:t>
            </a:r>
          </a:p>
        </p:txBody>
      </p:sp>
      <p:sp>
        <p:nvSpPr>
          <p:cNvPr id="15" name="Google Shape;486;p29">
            <a:extLst>
              <a:ext uri="{FF2B5EF4-FFF2-40B4-BE49-F238E27FC236}">
                <a16:creationId xmlns:a16="http://schemas.microsoft.com/office/drawing/2014/main" id="{04D3163A-3624-1C3D-5901-5D8AFD597321}"/>
              </a:ext>
            </a:extLst>
          </p:cNvPr>
          <p:cNvSpPr txBox="1">
            <a:spLocks/>
          </p:cNvSpPr>
          <p:nvPr/>
        </p:nvSpPr>
        <p:spPr>
          <a:xfrm flipH="1">
            <a:off x="1516106" y="3166362"/>
            <a:ext cx="616392" cy="15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>
                <a:solidFill>
                  <a:srgbClr val="FFC000"/>
                </a:solidFill>
              </a:rPr>
              <a:t>07:</a:t>
            </a:r>
          </a:p>
        </p:txBody>
      </p:sp>
      <p:sp>
        <p:nvSpPr>
          <p:cNvPr id="4" name="Google Shape;481;p29">
            <a:extLst>
              <a:ext uri="{FF2B5EF4-FFF2-40B4-BE49-F238E27FC236}">
                <a16:creationId xmlns:a16="http://schemas.microsoft.com/office/drawing/2014/main" id="{A3B86ABC-8B7F-B144-2F3F-C334FA5E0BB4}"/>
              </a:ext>
            </a:extLst>
          </p:cNvPr>
          <p:cNvSpPr txBox="1">
            <a:spLocks/>
          </p:cNvSpPr>
          <p:nvPr/>
        </p:nvSpPr>
        <p:spPr>
          <a:xfrm>
            <a:off x="2230756" y="3453439"/>
            <a:ext cx="4303969" cy="2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>
                <a:solidFill>
                  <a:srgbClr val="A5CF27"/>
                </a:solidFill>
              </a:rPr>
              <a:t>“Code output”</a:t>
            </a:r>
          </a:p>
        </p:txBody>
      </p:sp>
      <p:sp>
        <p:nvSpPr>
          <p:cNvPr id="5" name="Google Shape;486;p29">
            <a:extLst>
              <a:ext uri="{FF2B5EF4-FFF2-40B4-BE49-F238E27FC236}">
                <a16:creationId xmlns:a16="http://schemas.microsoft.com/office/drawing/2014/main" id="{4ED4AF55-060E-0A66-136E-40C99DD53960}"/>
              </a:ext>
            </a:extLst>
          </p:cNvPr>
          <p:cNvSpPr txBox="1">
            <a:spLocks/>
          </p:cNvSpPr>
          <p:nvPr/>
        </p:nvSpPr>
        <p:spPr>
          <a:xfrm flipH="1">
            <a:off x="1516106" y="3484814"/>
            <a:ext cx="616392" cy="15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>
                <a:solidFill>
                  <a:srgbClr val="FFC000"/>
                </a:solidFill>
              </a:rPr>
              <a:t>08: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15DF2-3692-CD40-1177-17F1D43A181C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1356511" y="1001698"/>
            <a:ext cx="39015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void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deleteEntry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7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copy of </a:t>
            </a:r>
            <a:r>
              <a:rPr lang="en-IN" sz="700" b="0" i="1" dirty="0" err="1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7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 (total records/entries)</a:t>
            </a:r>
            <a:endParaRPr lang="en-IN" sz="7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delete__index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ENTRIES_LENGTH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7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default entries if no filter is applied</a:t>
            </a:r>
            <a:endParaRPr lang="en-IN" sz="7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ENTRIES_LENGTH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k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k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7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filtered further or not</a:t>
            </a:r>
            <a:endParaRPr lang="en-IN" sz="7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filterFurther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())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j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else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        ///</a:t>
            </a:r>
            <a:r>
              <a:rPr lang="en-IN" sz="7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indexing entries</a:t>
            </a:r>
            <a:endParaRPr lang="en-IN" sz="7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index__filter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7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7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7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7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7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</a:t>
            </a:r>
            <a:br>
              <a:rPr lang="en-IN" sz="7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7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endParaRPr lang="en-IN" sz="4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sp>
        <p:nvSpPr>
          <p:cNvPr id="2" name="Google Shape;515;p31">
            <a:extLst>
              <a:ext uri="{FF2B5EF4-FFF2-40B4-BE49-F238E27FC236}">
                <a16:creationId xmlns:a16="http://schemas.microsoft.com/office/drawing/2014/main" id="{36A51D0E-59E9-EE5E-55B9-06EAD0814691}"/>
              </a:ext>
            </a:extLst>
          </p:cNvPr>
          <p:cNvSpPr txBox="1">
            <a:spLocks/>
          </p:cNvSpPr>
          <p:nvPr/>
        </p:nvSpPr>
        <p:spPr>
          <a:xfrm rot="-5400000">
            <a:off x="6237430" y="2002543"/>
            <a:ext cx="3996550" cy="1138411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rgbClr val="A5CF27"/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33CDFEE3-0D37-1BFC-8678-126B4B266D36}"/>
              </a:ext>
            </a:extLst>
          </p:cNvPr>
          <p:cNvCxnSpPr>
            <a:cxnSpLocks/>
          </p:cNvCxnSpPr>
          <p:nvPr/>
        </p:nvCxnSpPr>
        <p:spPr>
          <a:xfrm flipH="1">
            <a:off x="1304280" y="4457698"/>
            <a:ext cx="678816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71;p28">
            <a:extLst>
              <a:ext uri="{FF2B5EF4-FFF2-40B4-BE49-F238E27FC236}">
                <a16:creationId xmlns:a16="http://schemas.microsoft.com/office/drawing/2014/main" id="{15E54823-AE15-38EE-E9D1-10102F2B975B}"/>
              </a:ext>
            </a:extLst>
          </p:cNvPr>
          <p:cNvSpPr txBox="1">
            <a:spLocks/>
          </p:cNvSpPr>
          <p:nvPr/>
        </p:nvSpPr>
        <p:spPr>
          <a:xfrm>
            <a:off x="1126687" y="632473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1800" dirty="0">
                <a:solidFill>
                  <a:srgbClr val="FFCB6B"/>
                </a:solidFill>
              </a:rPr>
              <a:t>“</a:t>
            </a:r>
            <a:r>
              <a:rPr lang="en-IN" sz="1800" dirty="0" err="1">
                <a:solidFill>
                  <a:srgbClr val="FFCB6B"/>
                </a:solidFill>
              </a:rPr>
              <a:t>deleteEntries</a:t>
            </a:r>
            <a:r>
              <a:rPr lang="en-IN" sz="1800" dirty="0">
                <a:solidFill>
                  <a:srgbClr val="FFCB6B"/>
                </a:solidFill>
              </a:rPr>
              <a:t>”</a:t>
            </a:r>
            <a:r>
              <a:rPr lang="en-IN" sz="1800" dirty="0">
                <a:solidFill>
                  <a:srgbClr val="FF7DC4"/>
                </a:solidFill>
              </a:rPr>
              <a:t>: {</a:t>
            </a:r>
          </a:p>
        </p:txBody>
      </p: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67C52C18-5DDD-7895-7996-7BA01E717AB9}"/>
              </a:ext>
            </a:extLst>
          </p:cNvPr>
          <p:cNvCxnSpPr>
            <a:cxnSpLocks/>
          </p:cNvCxnSpPr>
          <p:nvPr/>
        </p:nvCxnSpPr>
        <p:spPr>
          <a:xfrm>
            <a:off x="1356512" y="1001698"/>
            <a:ext cx="0" cy="3243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71;p28">
            <a:extLst>
              <a:ext uri="{FF2B5EF4-FFF2-40B4-BE49-F238E27FC236}">
                <a16:creationId xmlns:a16="http://schemas.microsoft.com/office/drawing/2014/main" id="{BEE7BD7C-4909-E3FF-7DBA-1DBDE8A7804D}"/>
              </a:ext>
            </a:extLst>
          </p:cNvPr>
          <p:cNvSpPr txBox="1">
            <a:spLocks/>
          </p:cNvSpPr>
          <p:nvPr/>
        </p:nvSpPr>
        <p:spPr>
          <a:xfrm>
            <a:off x="5022849" y="570087"/>
            <a:ext cx="2643649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Google Shape;471;p28">
            <a:extLst>
              <a:ext uri="{FF2B5EF4-FFF2-40B4-BE49-F238E27FC236}">
                <a16:creationId xmlns:a16="http://schemas.microsoft.com/office/drawing/2014/main" id="{15A58501-E09F-9134-A1AD-634D1E6D8397}"/>
              </a:ext>
            </a:extLst>
          </p:cNvPr>
          <p:cNvSpPr txBox="1">
            <a:spLocks/>
          </p:cNvSpPr>
          <p:nvPr/>
        </p:nvSpPr>
        <p:spPr>
          <a:xfrm>
            <a:off x="5022849" y="4079904"/>
            <a:ext cx="2383790" cy="43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FF7DC4"/>
                </a:solidFill>
              </a:rPr>
              <a:t>}</a:t>
            </a:r>
            <a:endParaRPr lang="en-IN" sz="1800" dirty="0">
              <a:solidFill>
                <a:srgbClr val="FF7DC4"/>
              </a:solidFill>
            </a:endParaRPr>
          </a:p>
        </p:txBody>
      </p:sp>
      <p:cxnSp>
        <p:nvCxnSpPr>
          <p:cNvPr id="16" name="Google Shape;492;p29">
            <a:extLst>
              <a:ext uri="{FF2B5EF4-FFF2-40B4-BE49-F238E27FC236}">
                <a16:creationId xmlns:a16="http://schemas.microsoft.com/office/drawing/2014/main" id="{E87CB34A-FF45-74AD-9B56-AE26BE375A6E}"/>
              </a:ext>
            </a:extLst>
          </p:cNvPr>
          <p:cNvCxnSpPr>
            <a:cxnSpLocks/>
          </p:cNvCxnSpPr>
          <p:nvPr/>
        </p:nvCxnSpPr>
        <p:spPr>
          <a:xfrm>
            <a:off x="5258100" y="570087"/>
            <a:ext cx="0" cy="356376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F1DE85-4024-4F12-3904-557A78A43112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40A06-CF4B-1BB4-616D-22029E1473D0}"/>
              </a:ext>
            </a:extLst>
          </p:cNvPr>
          <p:cNvSpPr txBox="1"/>
          <p:nvPr/>
        </p:nvSpPr>
        <p:spPr>
          <a:xfrm>
            <a:off x="5270466" y="447794"/>
            <a:ext cx="4003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///</a:t>
            </a:r>
            <a:r>
              <a:rPr lang="en-IN" sz="6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getting filtered index of entry to be deleted</a:t>
            </a:r>
            <a:endParaRPr lang="en-IN" sz="6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</a:t>
            </a:r>
            <a:r>
              <a:rPr lang="en-IN" sz="6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n</a:t>
            </a:r>
            <a:r>
              <a:rPr lang="en-IN" sz="6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Enter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the index of the entry to delete (first column):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delete__index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for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 err="1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++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index__filter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delete__index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 </a:t>
            </a:r>
            <a:r>
              <a:rPr lang="en-IN" sz="6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i="1" dirty="0">
                <a:solidFill>
                  <a:schemeClr val="accent6"/>
                </a:solidFill>
                <a:effectLst/>
                <a:latin typeface="firacode nfm" panose="02000009000000000000" pitchFamily="49" charset="0"/>
              </a:rPr>
              <a:t>deleting the entry</a:t>
            </a:r>
            <a:endParaRPr lang="en-IN" sz="600" b="0" dirty="0">
              <a:solidFill>
                <a:schemeClr val="accent6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j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shiftEntryL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shiftEntryL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--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&lt;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shiftEntryS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j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shiftEntryL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shiftEntryL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shiftEntryS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Deleted the entry!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arrayToEntries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FF5370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45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61;p32">
            <a:extLst>
              <a:ext uri="{FF2B5EF4-FFF2-40B4-BE49-F238E27FC236}">
                <a16:creationId xmlns:a16="http://schemas.microsoft.com/office/drawing/2014/main" id="{6E197158-B7A3-3397-9688-ABED5805F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CF27"/>
                </a:solidFill>
              </a:rPr>
              <a:t>“CodeOutputs”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: 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Google Shape;569;p32">
            <a:extLst>
              <a:ext uri="{FF2B5EF4-FFF2-40B4-BE49-F238E27FC236}">
                <a16:creationId xmlns:a16="http://schemas.microsoft.com/office/drawing/2014/main" id="{27907E4F-6476-932A-C3CE-42168689871E}"/>
              </a:ext>
            </a:extLst>
          </p:cNvPr>
          <p:cNvSpPr txBox="1">
            <a:spLocks/>
          </p:cNvSpPr>
          <p:nvPr/>
        </p:nvSpPr>
        <p:spPr>
          <a:xfrm>
            <a:off x="0" y="4694238"/>
            <a:ext cx="4865688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c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3" name="Google Shape;571;p32">
            <a:extLst>
              <a:ext uri="{FF2B5EF4-FFF2-40B4-BE49-F238E27FC236}">
                <a16:creationId xmlns:a16="http://schemas.microsoft.com/office/drawing/2014/main" id="{E000A949-D79C-D5A6-3304-020EBAF0F295}"/>
              </a:ext>
            </a:extLst>
          </p:cNvPr>
          <p:cNvSpPr txBox="1">
            <a:spLocks/>
          </p:cNvSpPr>
          <p:nvPr/>
        </p:nvSpPr>
        <p:spPr>
          <a:xfrm>
            <a:off x="457200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">
                <a:solidFill>
                  <a:schemeClr val="accent3"/>
                </a:solidFill>
              </a:rPr>
              <a:t>08</a:t>
            </a:r>
            <a:endParaRPr lang="en" dirty="0">
              <a:solidFill>
                <a:schemeClr val="accent3"/>
              </a:solidFill>
            </a:endParaRPr>
          </a:p>
        </p:txBody>
      </p:sp>
      <p:cxnSp>
        <p:nvCxnSpPr>
          <p:cNvPr id="17" name="Google Shape;565;p32">
            <a:extLst>
              <a:ext uri="{FF2B5EF4-FFF2-40B4-BE49-F238E27FC236}">
                <a16:creationId xmlns:a16="http://schemas.microsoft.com/office/drawing/2014/main" id="{6A78A2A7-ABF4-9E2C-E306-C81FFA5BC356}"/>
              </a:ext>
            </a:extLst>
          </p:cNvPr>
          <p:cNvCxnSpPr>
            <a:cxnSpLocks/>
          </p:cNvCxnSpPr>
          <p:nvPr/>
        </p:nvCxnSpPr>
        <p:spPr>
          <a:xfrm>
            <a:off x="1337875" y="1168950"/>
            <a:ext cx="0" cy="335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3FC0BDE-1297-5EFE-2FA1-A6A8B762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56" y="1591020"/>
            <a:ext cx="3393825" cy="1773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F5D902-DDBE-610E-8A43-336E533390DA}"/>
              </a:ext>
            </a:extLst>
          </p:cNvPr>
          <p:cNvSpPr txBox="1"/>
          <p:nvPr/>
        </p:nvSpPr>
        <p:spPr>
          <a:xfrm>
            <a:off x="1538198" y="1240680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Printing entries</a:t>
            </a:r>
            <a:endParaRPr lang="en-IN" sz="11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29F54F-D038-253A-A842-1D649F3B5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30" y="1591020"/>
            <a:ext cx="3537940" cy="238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90C092-408B-4DBF-DDA3-6196BBB051DF}"/>
              </a:ext>
            </a:extLst>
          </p:cNvPr>
          <p:cNvSpPr txBox="1"/>
          <p:nvPr/>
        </p:nvSpPr>
        <p:spPr>
          <a:xfrm>
            <a:off x="5089030" y="1240680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Adding entry</a:t>
            </a:r>
            <a:endParaRPr lang="en-IN" sz="11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262FF-2476-A54A-CFDA-198302C4CE23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01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9;p32">
            <a:extLst>
              <a:ext uri="{FF2B5EF4-FFF2-40B4-BE49-F238E27FC236}">
                <a16:creationId xmlns:a16="http://schemas.microsoft.com/office/drawing/2014/main" id="{7B2311CC-313E-A4A4-C389-A46F393A6717}"/>
              </a:ext>
            </a:extLst>
          </p:cNvPr>
          <p:cNvSpPr txBox="1">
            <a:spLocks/>
          </p:cNvSpPr>
          <p:nvPr/>
        </p:nvSpPr>
        <p:spPr>
          <a:xfrm>
            <a:off x="0" y="4694238"/>
            <a:ext cx="4865688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c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5" name="Google Shape;571;p32">
            <a:extLst>
              <a:ext uri="{FF2B5EF4-FFF2-40B4-BE49-F238E27FC236}">
                <a16:creationId xmlns:a16="http://schemas.microsoft.com/office/drawing/2014/main" id="{C18AD3D6-C1ED-37D9-D732-7B2AFE852643}"/>
              </a:ext>
            </a:extLst>
          </p:cNvPr>
          <p:cNvSpPr txBox="1">
            <a:spLocks/>
          </p:cNvSpPr>
          <p:nvPr/>
        </p:nvSpPr>
        <p:spPr>
          <a:xfrm>
            <a:off x="457200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">
                <a:solidFill>
                  <a:schemeClr val="accent3"/>
                </a:solidFill>
              </a:rPr>
              <a:t>08</a:t>
            </a:r>
            <a:endParaRPr lang="en" dirty="0">
              <a:solidFill>
                <a:schemeClr val="accent3"/>
              </a:solidFill>
            </a:endParaRPr>
          </a:p>
        </p:txBody>
      </p:sp>
      <p:cxnSp>
        <p:nvCxnSpPr>
          <p:cNvPr id="6" name="Google Shape;565;p32">
            <a:extLst>
              <a:ext uri="{FF2B5EF4-FFF2-40B4-BE49-F238E27FC236}">
                <a16:creationId xmlns:a16="http://schemas.microsoft.com/office/drawing/2014/main" id="{F54195E8-A3E4-7216-FB60-3218505982BE}"/>
              </a:ext>
            </a:extLst>
          </p:cNvPr>
          <p:cNvCxnSpPr>
            <a:cxnSpLocks/>
          </p:cNvCxnSpPr>
          <p:nvPr/>
        </p:nvCxnSpPr>
        <p:spPr>
          <a:xfrm>
            <a:off x="1337875" y="649399"/>
            <a:ext cx="0" cy="39515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BF27A2-19E4-863D-B302-69E3A65EAC9B}"/>
              </a:ext>
            </a:extLst>
          </p:cNvPr>
          <p:cNvSpPr txBox="1"/>
          <p:nvPr/>
        </p:nvSpPr>
        <p:spPr>
          <a:xfrm>
            <a:off x="1535414" y="649399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Filtering entries</a:t>
            </a:r>
            <a:endParaRPr lang="en-IN" sz="11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1AF27-CA54-96F6-6227-BD7DCF413810}"/>
              </a:ext>
            </a:extLst>
          </p:cNvPr>
          <p:cNvSpPr txBox="1"/>
          <p:nvPr/>
        </p:nvSpPr>
        <p:spPr>
          <a:xfrm>
            <a:off x="4922349" y="649399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Edinting</a:t>
            </a:r>
            <a:r>
              <a:rPr lang="en-US" sz="11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an entry</a:t>
            </a:r>
            <a:endParaRPr lang="en-IN" sz="11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19B34-D9FD-4DD2-EE5C-5FBA99F9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56" y="886052"/>
            <a:ext cx="2636534" cy="3689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4DA33-E149-49CB-DA62-2957DB9D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85" y="911009"/>
            <a:ext cx="2048365" cy="3670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FB456A-8876-9170-4402-95DAEC50C035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50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9;p32">
            <a:extLst>
              <a:ext uri="{FF2B5EF4-FFF2-40B4-BE49-F238E27FC236}">
                <a16:creationId xmlns:a16="http://schemas.microsoft.com/office/drawing/2014/main" id="{2329F514-2A4C-3EFF-782B-3B16916DC3C6}"/>
              </a:ext>
            </a:extLst>
          </p:cNvPr>
          <p:cNvSpPr txBox="1">
            <a:spLocks/>
          </p:cNvSpPr>
          <p:nvPr/>
        </p:nvSpPr>
        <p:spPr>
          <a:xfrm>
            <a:off x="0" y="4694238"/>
            <a:ext cx="4865688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c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Google Shape;571;p32">
            <a:extLst>
              <a:ext uri="{FF2B5EF4-FFF2-40B4-BE49-F238E27FC236}">
                <a16:creationId xmlns:a16="http://schemas.microsoft.com/office/drawing/2014/main" id="{59A606AD-45E6-0663-D9C7-9B9F60ECF412}"/>
              </a:ext>
            </a:extLst>
          </p:cNvPr>
          <p:cNvSpPr txBox="1">
            <a:spLocks/>
          </p:cNvSpPr>
          <p:nvPr/>
        </p:nvSpPr>
        <p:spPr>
          <a:xfrm>
            <a:off x="457200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">
                <a:solidFill>
                  <a:schemeClr val="accent3"/>
                </a:solidFill>
              </a:rPr>
              <a:t>08</a:t>
            </a:r>
            <a:endParaRPr lang="en" dirty="0">
              <a:solidFill>
                <a:schemeClr val="accent3"/>
              </a:solidFill>
            </a:endParaRPr>
          </a:p>
        </p:txBody>
      </p:sp>
      <p:cxnSp>
        <p:nvCxnSpPr>
          <p:cNvPr id="9" name="Google Shape;565;p32">
            <a:extLst>
              <a:ext uri="{FF2B5EF4-FFF2-40B4-BE49-F238E27FC236}">
                <a16:creationId xmlns:a16="http://schemas.microsoft.com/office/drawing/2014/main" id="{879F4E77-C939-ACEA-B427-37C879EC5F33}"/>
              </a:ext>
            </a:extLst>
          </p:cNvPr>
          <p:cNvCxnSpPr>
            <a:cxnSpLocks/>
          </p:cNvCxnSpPr>
          <p:nvPr/>
        </p:nvCxnSpPr>
        <p:spPr>
          <a:xfrm>
            <a:off x="1337875" y="449264"/>
            <a:ext cx="0" cy="370067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0454F5-8E63-1E3D-E5D6-04EBC9E77CB6}"/>
              </a:ext>
            </a:extLst>
          </p:cNvPr>
          <p:cNvSpPr txBox="1"/>
          <p:nvPr/>
        </p:nvSpPr>
        <p:spPr>
          <a:xfrm>
            <a:off x="1549064" y="427877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Deleting an entry</a:t>
            </a:r>
            <a:endParaRPr lang="en-IN" sz="11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9E9E0-BA43-AE82-868A-1D33F60691A2}"/>
              </a:ext>
            </a:extLst>
          </p:cNvPr>
          <p:cNvSpPr txBox="1"/>
          <p:nvPr/>
        </p:nvSpPr>
        <p:spPr>
          <a:xfrm>
            <a:off x="4922349" y="649399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Deleting all entries</a:t>
            </a:r>
            <a:endParaRPr lang="en-IN" sz="11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71ED8-0AC8-E22C-BCCF-2AE0D585A8AF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2EC3AE-0EF5-4B78-3A34-DDFBE389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4" y="693114"/>
            <a:ext cx="2167645" cy="40225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810DBE-EA4B-D9DB-B844-CBFAFD97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349" y="1004322"/>
            <a:ext cx="3117840" cy="3228440"/>
          </a:xfrm>
          <a:prstGeom prst="rect">
            <a:avLst/>
          </a:prstGeom>
        </p:spPr>
      </p:pic>
      <p:sp>
        <p:nvSpPr>
          <p:cNvPr id="18" name="Google Shape;491;p29">
            <a:extLst>
              <a:ext uri="{FF2B5EF4-FFF2-40B4-BE49-F238E27FC236}">
                <a16:creationId xmlns:a16="http://schemas.microsoft.com/office/drawing/2014/main" id="{55E841D1-97F4-0031-4E6A-D5AAC6D4201E}"/>
              </a:ext>
            </a:extLst>
          </p:cNvPr>
          <p:cNvSpPr txBox="1"/>
          <p:nvPr/>
        </p:nvSpPr>
        <p:spPr>
          <a:xfrm>
            <a:off x="1126687" y="4149936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rPr>
              <a:t>}</a:t>
            </a:r>
            <a:endParaRPr sz="2800" dirty="0">
              <a:solidFill>
                <a:schemeClr val="bg2">
                  <a:lumMod val="75000"/>
                </a:schemeClr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  <a:sym typeface="Fira Code"/>
            </a:endParaRPr>
          </a:p>
        </p:txBody>
      </p:sp>
      <p:sp>
        <p:nvSpPr>
          <p:cNvPr id="19" name="Google Shape;459;p27">
            <a:extLst>
              <a:ext uri="{FF2B5EF4-FFF2-40B4-BE49-F238E27FC236}">
                <a16:creationId xmlns:a16="http://schemas.microsoft.com/office/drawing/2014/main" id="{F9A8713E-2324-D33A-39B0-BCB07F9625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65570" y="4450386"/>
            <a:ext cx="2121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03744"/>
                </a:solidFill>
                <a:sym typeface="Wingdings" panose="05000000000000000000" pitchFamily="2" charset="2"/>
              </a:rPr>
              <a:t>&lt;----</a:t>
            </a:r>
            <a:r>
              <a:rPr lang="en" dirty="0">
                <a:solidFill>
                  <a:srgbClr val="303744"/>
                </a:solidFill>
              </a:rPr>
              <a:t> </a:t>
            </a:r>
            <a:r>
              <a:rPr lang="en-IN" dirty="0">
                <a:solidFill>
                  <a:srgbClr val="303744"/>
                </a:solidFill>
              </a:rPr>
              <a:t>my bad :’)</a:t>
            </a:r>
            <a:endParaRPr dirty="0">
              <a:solidFill>
                <a:srgbClr val="3037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56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E5F6-3506-FF7E-3EE7-40340ECB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00" y="621250"/>
            <a:ext cx="4604282" cy="530700"/>
          </a:xfrm>
        </p:spPr>
        <p:txBody>
          <a:bodyPr/>
          <a:lstStyle/>
          <a:p>
            <a:r>
              <a:rPr lang="en-US" dirty="0">
                <a:solidFill>
                  <a:srgbClr val="A5CF27"/>
                </a:solidFill>
              </a:rPr>
              <a:t>“</a:t>
            </a:r>
            <a:r>
              <a:rPr lang="en-US" dirty="0" err="1">
                <a:solidFill>
                  <a:srgbClr val="A5CF27"/>
                </a:solidFill>
              </a:rPr>
              <a:t>PresentationEnd</a:t>
            </a:r>
            <a:r>
              <a:rPr lang="en-US" dirty="0">
                <a:solidFill>
                  <a:srgbClr val="A5CF27"/>
                </a:solidFill>
              </a:rPr>
              <a:t>”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{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879DB-EB22-5876-45AD-80A009204C5A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0604D9-4906-4C7F-0EC6-F870CCD5C464}"/>
              </a:ext>
            </a:extLst>
          </p:cNvPr>
          <p:cNvSpPr txBox="1">
            <a:spLocks/>
          </p:cNvSpPr>
          <p:nvPr/>
        </p:nvSpPr>
        <p:spPr>
          <a:xfrm>
            <a:off x="3154099" y="1666702"/>
            <a:ext cx="3344671" cy="95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4000" dirty="0">
                <a:solidFill>
                  <a:srgbClr val="92D050"/>
                </a:solidFill>
              </a:rPr>
              <a:t>Thank You!</a:t>
            </a:r>
            <a:endParaRPr lang="en-IN" sz="4000" dirty="0">
              <a:solidFill>
                <a:srgbClr val="92D050"/>
              </a:solidFill>
            </a:endParaRPr>
          </a:p>
        </p:txBody>
      </p:sp>
      <p:cxnSp>
        <p:nvCxnSpPr>
          <p:cNvPr id="9" name="Google Shape;565;p32">
            <a:extLst>
              <a:ext uri="{FF2B5EF4-FFF2-40B4-BE49-F238E27FC236}">
                <a16:creationId xmlns:a16="http://schemas.microsoft.com/office/drawing/2014/main" id="{59895A13-3B2D-35B1-123E-9B761CA35FBD}"/>
              </a:ext>
            </a:extLst>
          </p:cNvPr>
          <p:cNvCxnSpPr>
            <a:cxnSpLocks/>
          </p:cNvCxnSpPr>
          <p:nvPr/>
        </p:nvCxnSpPr>
        <p:spPr>
          <a:xfrm>
            <a:off x="1337875" y="1151950"/>
            <a:ext cx="0" cy="289753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91;p29">
            <a:extLst>
              <a:ext uri="{FF2B5EF4-FFF2-40B4-BE49-F238E27FC236}">
                <a16:creationId xmlns:a16="http://schemas.microsoft.com/office/drawing/2014/main" id="{9F2A193F-B8E1-5928-C5CA-DC5708672EE9}"/>
              </a:ext>
            </a:extLst>
          </p:cNvPr>
          <p:cNvSpPr txBox="1"/>
          <p:nvPr/>
        </p:nvSpPr>
        <p:spPr>
          <a:xfrm>
            <a:off x="1126687" y="4049486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rPr>
              <a:t>}</a:t>
            </a:r>
            <a:endParaRPr sz="2800" dirty="0">
              <a:solidFill>
                <a:schemeClr val="bg2">
                  <a:lumMod val="75000"/>
                </a:schemeClr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  <a:sym typeface="Fira Code"/>
            </a:endParaRPr>
          </a:p>
        </p:txBody>
      </p:sp>
      <p:sp>
        <p:nvSpPr>
          <p:cNvPr id="14" name="Google Shape;459;p27">
            <a:extLst>
              <a:ext uri="{FF2B5EF4-FFF2-40B4-BE49-F238E27FC236}">
                <a16:creationId xmlns:a16="http://schemas.microsoft.com/office/drawing/2014/main" id="{DBD50C00-0EE3-76DE-F457-85F5448BF7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8725" y="309695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C7F"/>
                </a:solidFill>
              </a:rPr>
              <a:t>&lt; </a:t>
            </a:r>
            <a:r>
              <a:rPr lang="en-IN" dirty="0">
                <a:solidFill>
                  <a:srgbClr val="636C7F"/>
                </a:solidFill>
              </a:rPr>
              <a:t>i</a:t>
            </a:r>
            <a:r>
              <a:rPr lang="en" dirty="0">
                <a:solidFill>
                  <a:srgbClr val="636C7F"/>
                </a:solidFill>
              </a:rPr>
              <a:t> know boht zyada lamba tha&gt;</a:t>
            </a:r>
            <a:endParaRPr dirty="0">
              <a:solidFill>
                <a:srgbClr val="636C7F"/>
              </a:solidFill>
            </a:endParaRPr>
          </a:p>
        </p:txBody>
      </p:sp>
      <p:sp>
        <p:nvSpPr>
          <p:cNvPr id="15" name="Google Shape;459;p27">
            <a:extLst>
              <a:ext uri="{FF2B5EF4-FFF2-40B4-BE49-F238E27FC236}">
                <a16:creationId xmlns:a16="http://schemas.microsoft.com/office/drawing/2014/main" id="{40229313-A789-10DC-49FB-D053312E4BD6}"/>
              </a:ext>
            </a:extLst>
          </p:cNvPr>
          <p:cNvSpPr txBox="1">
            <a:spLocks/>
          </p:cNvSpPr>
          <p:nvPr/>
        </p:nvSpPr>
        <p:spPr>
          <a:xfrm>
            <a:off x="1788725" y="3379978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it-IT" dirty="0">
                <a:solidFill>
                  <a:srgbClr val="636C7F"/>
                </a:solidFill>
              </a:rPr>
              <a:t>&lt; uselessly even &gt;</a:t>
            </a:r>
          </a:p>
        </p:txBody>
      </p:sp>
    </p:spTree>
    <p:extLst>
      <p:ext uri="{BB962C8B-B14F-4D97-AF65-F5344CB8AC3E}">
        <p14:creationId xmlns:p14="http://schemas.microsoft.com/office/powerpoint/2010/main" val="121716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12790;p65">
            <a:extLst>
              <a:ext uri="{FF2B5EF4-FFF2-40B4-BE49-F238E27FC236}">
                <a16:creationId xmlns:a16="http://schemas.microsoft.com/office/drawing/2014/main" id="{27C45A14-AC04-A9F7-304A-AC95EE2773BF}"/>
              </a:ext>
            </a:extLst>
          </p:cNvPr>
          <p:cNvGrpSpPr/>
          <p:nvPr/>
        </p:nvGrpSpPr>
        <p:grpSpPr>
          <a:xfrm>
            <a:off x="2795762" y="573525"/>
            <a:ext cx="3983859" cy="3966528"/>
            <a:chOff x="3996113" y="4291176"/>
            <a:chExt cx="336512" cy="335048"/>
          </a:xfrm>
          <a:solidFill>
            <a:srgbClr val="657E93">
              <a:alpha val="16000"/>
            </a:srgbClr>
          </a:solidFill>
        </p:grpSpPr>
        <p:sp>
          <p:nvSpPr>
            <p:cNvPr id="27" name="Google Shape;12791;p65">
              <a:extLst>
                <a:ext uri="{FF2B5EF4-FFF2-40B4-BE49-F238E27FC236}">
                  <a16:creationId xmlns:a16="http://schemas.microsoft.com/office/drawing/2014/main" id="{59236243-CB8D-8532-8E14-7BFA7A836582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2;p65">
              <a:extLst>
                <a:ext uri="{FF2B5EF4-FFF2-40B4-BE49-F238E27FC236}">
                  <a16:creationId xmlns:a16="http://schemas.microsoft.com/office/drawing/2014/main" id="{A3899D90-A949-4DA6-93E6-907844407EAE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3;p65">
              <a:extLst>
                <a:ext uri="{FF2B5EF4-FFF2-40B4-BE49-F238E27FC236}">
                  <a16:creationId xmlns:a16="http://schemas.microsoft.com/office/drawing/2014/main" id="{ED5D5C7D-87C9-8DDE-A565-AA6B469BF530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337875" y="984097"/>
            <a:ext cx="6160201" cy="748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C000"/>
                </a:solidFill>
              </a:rPr>
              <a:t>“Expenses Management System”: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93" name="Google Shape;493;p29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01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CF27"/>
                </a:solidFill>
              </a:rPr>
              <a:t>“Topic Introduction”</a:t>
            </a:r>
            <a:r>
              <a:rPr lang="en" dirty="0">
                <a:solidFill>
                  <a:srgbClr val="00B0F0"/>
                </a:solidFill>
              </a:rPr>
              <a:t>:</a:t>
            </a:r>
            <a:r>
              <a:rPr lang="en" dirty="0">
                <a:solidFill>
                  <a:srgbClr val="A5CF27"/>
                </a:solidFill>
              </a:rPr>
              <a:t> 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bg2">
                      <a:lumMod val="7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481;p29">
            <a:extLst>
              <a:ext uri="{FF2B5EF4-FFF2-40B4-BE49-F238E27FC236}">
                <a16:creationId xmlns:a16="http://schemas.microsoft.com/office/drawing/2014/main" id="{7B25E6E5-9EA8-37FE-F4FE-CD7D37447C80}"/>
              </a:ext>
            </a:extLst>
          </p:cNvPr>
          <p:cNvSpPr txBox="1">
            <a:spLocks/>
          </p:cNvSpPr>
          <p:nvPr/>
        </p:nvSpPr>
        <p:spPr>
          <a:xfrm>
            <a:off x="1881670" y="1759168"/>
            <a:ext cx="5997444" cy="21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200" dirty="0"/>
              <a:t>“A simple program to store, view, add, search, edit, and delete incomes and expenses using an external file.”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sz="1200" dirty="0"/>
              <a:t>“It is a strong requirement for majority of College students since they are living away from their home to use some kind of expenses management system to manage their spendings and incomes.”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sz="1200" dirty="0"/>
              <a:t>“This program was created by using various concepts taught to us by Prof. </a:t>
            </a:r>
            <a:r>
              <a:rPr lang="en-US" sz="1200" dirty="0" err="1"/>
              <a:t>Shebaz</a:t>
            </a:r>
            <a:r>
              <a:rPr lang="en-US" sz="1200" dirty="0"/>
              <a:t> Memon like functions, string handling and many others in the class.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7C67BF-8601-7979-AF87-1DC9D7F5CF1B}"/>
              </a:ext>
            </a:extLst>
          </p:cNvPr>
          <p:cNvSpPr/>
          <p:nvPr/>
        </p:nvSpPr>
        <p:spPr>
          <a:xfrm>
            <a:off x="688541" y="711200"/>
            <a:ext cx="438146" cy="3746498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39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926700" y="5219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“Algorithm for the program”: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644166" y="997859"/>
            <a:ext cx="4493426" cy="3521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create 'entries' array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get entries from file and store it in 'entries' array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take input from user and perform respective task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1 then print the entries from 'entries' array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2 then add entries and then print entries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3 then:</a:t>
            </a:r>
          </a:p>
          <a:p>
            <a:pPr marL="685800" lvl="1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1050" dirty="0">
                <a:solidFill>
                  <a:schemeClr val="accent6"/>
                </a:solidFill>
              </a:rPr>
              <a:t>create another array '</a:t>
            </a:r>
            <a:r>
              <a:rPr lang="en-US" sz="1050" dirty="0" err="1">
                <a:solidFill>
                  <a:schemeClr val="accent6"/>
                </a:solidFill>
              </a:rPr>
              <a:t>filteredentries</a:t>
            </a:r>
            <a:r>
              <a:rPr lang="en-US" sz="1050" dirty="0">
                <a:solidFill>
                  <a:schemeClr val="accent6"/>
                </a:solidFill>
              </a:rPr>
              <a:t>’</a:t>
            </a:r>
          </a:p>
          <a:p>
            <a:pPr marL="685800" lvl="1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1050" dirty="0">
                <a:solidFill>
                  <a:schemeClr val="accent6"/>
                </a:solidFill>
              </a:rPr>
              <a:t>filter entries</a:t>
            </a:r>
          </a:p>
          <a:p>
            <a:pPr marL="685800" lvl="1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1050" dirty="0">
                <a:solidFill>
                  <a:schemeClr val="accent6"/>
                </a:solidFill>
              </a:rPr>
              <a:t>print entries</a:t>
            </a:r>
          </a:p>
          <a:p>
            <a:pPr marL="685800" lvl="1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1050" dirty="0">
                <a:solidFill>
                  <a:schemeClr val="accent6"/>
                </a:solidFill>
              </a:rPr>
              <a:t>repeat if specified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4 then edit an entry and then print entries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5. then delete an entry and then print entries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6 then delete all entries in the ledger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accent6"/>
                </a:solidFill>
              </a:rPr>
              <a:t>if input is anything else, end the program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endParaRPr lang="en-US" sz="900" dirty="0">
              <a:solidFill>
                <a:schemeClr val="accent6"/>
              </a:solidFill>
            </a:endParaRP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Font typeface="+mj-lt"/>
              <a:buAutoNum type="arabicPeriod"/>
            </a:pPr>
            <a:endParaRPr sz="900" dirty="0">
              <a:solidFill>
                <a:schemeClr val="accent6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02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53876-5E9D-4F53-BF41-F84F5E68E7AE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" name="Google Shape;491;p29">
            <a:extLst>
              <a:ext uri="{FF2B5EF4-FFF2-40B4-BE49-F238E27FC236}">
                <a16:creationId xmlns:a16="http://schemas.microsoft.com/office/drawing/2014/main" id="{E707C7F2-7D71-EBCC-5E63-152B77071106}"/>
              </a:ext>
            </a:extLst>
          </p:cNvPr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" name="Google Shape;490;p29">
            <a:extLst>
              <a:ext uri="{FF2B5EF4-FFF2-40B4-BE49-F238E27FC236}">
                <a16:creationId xmlns:a16="http://schemas.microsoft.com/office/drawing/2014/main" id="{6B25B961-299D-0E7A-54DD-C1BA2E95AB65}"/>
              </a:ext>
            </a:extLst>
          </p:cNvPr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" name="Google Shape;491;p29">
              <a:extLst>
                <a:ext uri="{FF2B5EF4-FFF2-40B4-BE49-F238E27FC236}">
                  <a16:creationId xmlns:a16="http://schemas.microsoft.com/office/drawing/2014/main" id="{DE0F358C-CB31-959C-4AA2-B44553B9EF1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bg2">
                      <a:lumMod val="7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" name="Google Shape;492;p29">
              <a:extLst>
                <a:ext uri="{FF2B5EF4-FFF2-40B4-BE49-F238E27FC236}">
                  <a16:creationId xmlns:a16="http://schemas.microsoft.com/office/drawing/2014/main" id="{142EEFF9-47BF-608E-A972-840D1A1F2923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" name="Google Shape;11016;p61">
            <a:extLst>
              <a:ext uri="{FF2B5EF4-FFF2-40B4-BE49-F238E27FC236}">
                <a16:creationId xmlns:a16="http://schemas.microsoft.com/office/drawing/2014/main" id="{E1A33A2A-C89B-8832-53E7-09B2C256E950}"/>
              </a:ext>
            </a:extLst>
          </p:cNvPr>
          <p:cNvGrpSpPr/>
          <p:nvPr/>
        </p:nvGrpSpPr>
        <p:grpSpPr>
          <a:xfrm>
            <a:off x="1644166" y="1257138"/>
            <a:ext cx="6455426" cy="2760680"/>
            <a:chOff x="732422" y="2990152"/>
            <a:chExt cx="1337773" cy="572102"/>
          </a:xfrm>
        </p:grpSpPr>
        <p:sp>
          <p:nvSpPr>
            <p:cNvPr id="13" name="Google Shape;11017;p61">
              <a:extLst>
                <a:ext uri="{FF2B5EF4-FFF2-40B4-BE49-F238E27FC236}">
                  <a16:creationId xmlns:a16="http://schemas.microsoft.com/office/drawing/2014/main" id="{5E2B69E2-77E1-2802-13EE-BF30E1E35EF5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>
                  <a:alpha val="34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18;p61">
              <a:extLst>
                <a:ext uri="{FF2B5EF4-FFF2-40B4-BE49-F238E27FC236}">
                  <a16:creationId xmlns:a16="http://schemas.microsoft.com/office/drawing/2014/main" id="{35AE3B4C-8BBA-64FC-6F45-2A5C301E1F76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>
                  <a:alpha val="34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19;p61">
              <a:extLst>
                <a:ext uri="{FF2B5EF4-FFF2-40B4-BE49-F238E27FC236}">
                  <a16:creationId xmlns:a16="http://schemas.microsoft.com/office/drawing/2014/main" id="{5312A578-2839-6AA7-A3C2-5AF26FA9AEA5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>
                  <a:alpha val="34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20;p61">
              <a:extLst>
                <a:ext uri="{FF2B5EF4-FFF2-40B4-BE49-F238E27FC236}">
                  <a16:creationId xmlns:a16="http://schemas.microsoft.com/office/drawing/2014/main" id="{885CA6F4-8A76-EE8B-C896-07C192A93999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>
                  <a:alpha val="34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21;p61">
              <a:extLst>
                <a:ext uri="{FF2B5EF4-FFF2-40B4-BE49-F238E27FC236}">
                  <a16:creationId xmlns:a16="http://schemas.microsoft.com/office/drawing/2014/main" id="{4C105D5C-1EAC-DE06-F3E0-957158C784DC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>
                  <a:alpha val="34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22;p61">
              <a:extLst>
                <a:ext uri="{FF2B5EF4-FFF2-40B4-BE49-F238E27FC236}">
                  <a16:creationId xmlns:a16="http://schemas.microsoft.com/office/drawing/2014/main" id="{BCCCD45A-B0B6-8C21-49DE-97C4C455FACC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>
                  <a:alpha val="34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93;p29">
            <a:extLst>
              <a:ext uri="{FF2B5EF4-FFF2-40B4-BE49-F238E27FC236}">
                <a16:creationId xmlns:a16="http://schemas.microsoft.com/office/drawing/2014/main" id="{A1F79FF4-234C-7139-ED3E-0CD4D524A4CB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297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03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330376E-3DF5-C852-6EE9-018E0EC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60" y="550034"/>
            <a:ext cx="4786382" cy="4043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3C419-5D96-7506-CF0C-A1BACA3D0398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 rot="-5400000">
            <a:off x="-416553" y="2008767"/>
            <a:ext cx="3517140" cy="112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“Flowchart for 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the program”: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{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Google Shape;515;p31">
            <a:extLst>
              <a:ext uri="{FF2B5EF4-FFF2-40B4-BE49-F238E27FC236}">
                <a16:creationId xmlns:a16="http://schemas.microsoft.com/office/drawing/2014/main" id="{D1CEB827-F7B2-3333-B24D-8F3A846569E4}"/>
              </a:ext>
            </a:extLst>
          </p:cNvPr>
          <p:cNvSpPr txBox="1">
            <a:spLocks/>
          </p:cNvSpPr>
          <p:nvPr/>
        </p:nvSpPr>
        <p:spPr>
          <a:xfrm rot="16200000">
            <a:off x="6262559" y="2002543"/>
            <a:ext cx="3996550" cy="1138411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BAA1F4E5-204C-9CB9-5F7F-09041965A8A8}"/>
              </a:ext>
            </a:extLst>
          </p:cNvPr>
          <p:cNvCxnSpPr>
            <a:cxnSpLocks/>
          </p:cNvCxnSpPr>
          <p:nvPr/>
        </p:nvCxnSpPr>
        <p:spPr>
          <a:xfrm flipH="1">
            <a:off x="1690074" y="4519749"/>
            <a:ext cx="621647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93;p29">
            <a:extLst>
              <a:ext uri="{FF2B5EF4-FFF2-40B4-BE49-F238E27FC236}">
                <a16:creationId xmlns:a16="http://schemas.microsoft.com/office/drawing/2014/main" id="{983DFAE9-6973-A8E4-58B5-AE5F5F04DC24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 rot="-5400000">
            <a:off x="-830121" y="2002544"/>
            <a:ext cx="3996550" cy="1138411"/>
          </a:xfrm>
          <a:prstGeom prst="rect">
            <a:avLst/>
          </a:prstGeom>
          <a:solidFill>
            <a:srgbClr val="2E323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CF27"/>
                </a:solidFill>
              </a:rPr>
              <a:t>“Code Explanation”: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{</a:t>
            </a:r>
            <a:endParaRPr dirty="0">
              <a:solidFill>
                <a:srgbClr val="A5CF27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04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E4E05-9069-CE50-341A-4F8D8423BB8E}"/>
              </a:ext>
            </a:extLst>
          </p:cNvPr>
          <p:cNvSpPr txBox="1"/>
          <p:nvPr/>
        </p:nvSpPr>
        <p:spPr>
          <a:xfrm>
            <a:off x="1924398" y="912910"/>
            <a:ext cx="2555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main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ENTRIES_LENGTH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6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create new file if it doesn't exist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FILE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fopen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DATA_FILE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a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fclose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    ///</a:t>
            </a:r>
            <a:r>
              <a:rPr lang="en-IN" sz="600" b="0" i="1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@brief</a:t>
            </a:r>
            <a:r>
              <a:rPr lang="en-IN" sz="600" b="0" i="1" dirty="0">
                <a:solidFill>
                  <a:srgbClr val="4A4A4A"/>
                </a:solidFill>
                <a:effectLst/>
                <a:latin typeface="firacode nfm" panose="02000009000000000000" pitchFamily="49" charset="0"/>
              </a:rPr>
              <a:t> dummy entries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index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date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2023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type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strcpy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category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sumn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].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amount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6969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entriesToArray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choice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loop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Hello!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6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while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loop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(1-&gt; Print present entries,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2-&gt; Add entry,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3-&gt; Filter entries,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4-&gt; Edit an entry,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5-&gt; Delete an entry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6-&gt; Delete all entries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6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7-&gt; Exit): 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6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scanf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%d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",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6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&amp;</a:t>
            </a:r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choice</a:t>
            </a:r>
            <a:r>
              <a:rPr lang="en-IN" sz="6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</a:t>
            </a:r>
            <a:br>
              <a:rPr lang="en-IN" sz="6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endParaRPr lang="en-IN" sz="6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4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29A7CF-C300-0262-BE00-C015F71FE92D}"/>
              </a:ext>
            </a:extLst>
          </p:cNvPr>
          <p:cNvGrpSpPr/>
          <p:nvPr/>
        </p:nvGrpSpPr>
        <p:grpSpPr>
          <a:xfrm>
            <a:off x="3546440" y="1012834"/>
            <a:ext cx="1906785" cy="3095616"/>
            <a:chOff x="4304085" y="1025720"/>
            <a:chExt cx="1906785" cy="30956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1DCE5F-C125-1668-C456-A3373CA8C6B4}"/>
                </a:ext>
              </a:extLst>
            </p:cNvPr>
            <p:cNvSpPr txBox="1"/>
            <p:nvPr/>
          </p:nvSpPr>
          <p:spPr>
            <a:xfrm>
              <a:off x="4663652" y="1025720"/>
              <a:ext cx="154721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chemeClr val="accent6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Wingdings" panose="05000000000000000000" pitchFamily="2" charset="2"/>
                </a:rPr>
                <a:t>&lt;---- </a:t>
              </a:r>
              <a:r>
                <a:rPr lang="en-US" sz="500" dirty="0">
                  <a:solidFill>
                    <a:schemeClr val="accent6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</a:rPr>
                <a:t>Creating the ‘entries’ array</a:t>
              </a:r>
              <a:endParaRPr lang="en-IN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766248-1659-7049-3CD5-8959AF9A9C08}"/>
                </a:ext>
              </a:extLst>
            </p:cNvPr>
            <p:cNvSpPr txBox="1"/>
            <p:nvPr/>
          </p:nvSpPr>
          <p:spPr>
            <a:xfrm>
              <a:off x="4504461" y="2772219"/>
              <a:ext cx="146706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chemeClr val="accent6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Wingdings" panose="05000000000000000000" pitchFamily="2" charset="2"/>
                </a:rPr>
                <a:t>&lt;---- Entries from file to </a:t>
              </a:r>
              <a:r>
                <a:rPr lang="en-US" sz="500" dirty="0">
                  <a:solidFill>
                    <a:schemeClr val="accent6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</a:rPr>
                <a:t>array</a:t>
              </a:r>
              <a:endParaRPr lang="en-IN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B1D6-04D9-54F2-A319-F5C2E2D47C5F}"/>
                </a:ext>
              </a:extLst>
            </p:cNvPr>
            <p:cNvSpPr txBox="1"/>
            <p:nvPr/>
          </p:nvSpPr>
          <p:spPr>
            <a:xfrm>
              <a:off x="4304085" y="3952059"/>
              <a:ext cx="186781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chemeClr val="accent6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Wingdings" panose="05000000000000000000" pitchFamily="2" charset="2"/>
                </a:rPr>
                <a:t>&lt;---- Taking input from user for operation</a:t>
              </a:r>
              <a:endParaRPr lang="en-IN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FF6A61-1BEE-4F47-A62F-F91117C1EE83}"/>
              </a:ext>
            </a:extLst>
          </p:cNvPr>
          <p:cNvSpPr txBox="1"/>
          <p:nvPr/>
        </p:nvSpPr>
        <p:spPr>
          <a:xfrm>
            <a:off x="5873024" y="532279"/>
            <a:ext cx="3270976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switch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choice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1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entriesToArray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2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addEntries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3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ledgerEntry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[</a:t>
            </a:r>
            <a:r>
              <a:rPr lang="en-IN" sz="5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ENTRIES_LENGTH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];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int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filtered__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len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filtered__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len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if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filterFurther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())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filterEntries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outputEntries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filtered__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len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b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</a:b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4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editEntries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5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deleteEntry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entries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i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case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6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>
                <a:solidFill>
                  <a:srgbClr val="FFCB6B"/>
                </a:solidFill>
                <a:effectLst/>
                <a:latin typeface="firacode nfm" panose="02000009000000000000" pitchFamily="49" charset="0"/>
              </a:rPr>
              <a:t>FILE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*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fopen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DATA_FILE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,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</a:t>
            </a:r>
            <a:r>
              <a:rPr lang="en-IN" sz="5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wb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fclose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</a:t>
            </a:r>
            <a:r>
              <a:rPr lang="en-IN" sz="500" b="0" dirty="0" err="1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fileptr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dirty="0" err="1">
                <a:solidFill>
                  <a:srgbClr val="82AAFF"/>
                </a:solidFill>
                <a:effectLst/>
                <a:latin typeface="firacode nfm" panose="02000009000000000000" pitchFamily="49" charset="0"/>
              </a:rPr>
              <a:t>printf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("\</a:t>
            </a:r>
            <a:r>
              <a:rPr lang="en-IN" sz="500" b="0" dirty="0" err="1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n</a:t>
            </a:r>
            <a:r>
              <a:rPr lang="en-IN" sz="500" b="0" dirty="0" err="1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The</a:t>
            </a:r>
            <a:r>
              <a:rPr lang="en-IN" sz="500" b="0" dirty="0">
                <a:solidFill>
                  <a:srgbClr val="C3E88D"/>
                </a:solidFill>
                <a:effectLst/>
                <a:latin typeface="firacode nfm" panose="02000009000000000000" pitchFamily="49" charset="0"/>
              </a:rPr>
              <a:t> file has been emptied!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\n");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break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default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: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{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    loop </a:t>
            </a:r>
            <a:r>
              <a:rPr lang="en-IN" sz="500" b="0" dirty="0">
                <a:solidFill>
                  <a:srgbClr val="C792EA"/>
                </a:solidFill>
                <a:effectLst/>
                <a:latin typeface="firacode nfm" panose="02000009000000000000" pitchFamily="49" charset="0"/>
              </a:rPr>
              <a:t>=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    </a:t>
            </a:r>
            <a:r>
              <a:rPr lang="en-IN" sz="500" b="0" i="1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return</a:t>
            </a:r>
            <a:r>
              <a:rPr lang="en-IN" sz="500" b="0" dirty="0">
                <a:solidFill>
                  <a:srgbClr val="EEFFFF"/>
                </a:solidFill>
                <a:effectLst/>
                <a:latin typeface="firacode nfm" panose="02000009000000000000" pitchFamily="49" charset="0"/>
              </a:rPr>
              <a:t> </a:t>
            </a:r>
            <a:r>
              <a:rPr lang="en-IN" sz="500" b="0" dirty="0">
                <a:solidFill>
                  <a:srgbClr val="F78C6C"/>
                </a:solidFill>
                <a:effectLst/>
                <a:latin typeface="firacode nfm" panose="02000009000000000000" pitchFamily="49" charset="0"/>
              </a:rPr>
              <a:t>0</a:t>
            </a:r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;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  <a:p>
            <a:r>
              <a:rPr lang="en-IN" sz="500" b="0" dirty="0">
                <a:solidFill>
                  <a:srgbClr val="89DDFF"/>
                </a:solidFill>
                <a:effectLst/>
                <a:latin typeface="firacode nfm" panose="02000009000000000000" pitchFamily="49" charset="0"/>
              </a:rPr>
              <a:t>}</a:t>
            </a:r>
            <a:endParaRPr lang="en-IN" sz="500" b="0" dirty="0">
              <a:solidFill>
                <a:srgbClr val="EEFFFF"/>
              </a:solidFill>
              <a:effectLst/>
              <a:latin typeface="firacode nfm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B9970-B343-DA36-B08C-372D64761DA3}"/>
              </a:ext>
            </a:extLst>
          </p:cNvPr>
          <p:cNvSpPr txBox="1"/>
          <p:nvPr/>
        </p:nvSpPr>
        <p:spPr>
          <a:xfrm>
            <a:off x="6633612" y="1068596"/>
            <a:ext cx="7857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Wingdings" panose="05000000000000000000" pitchFamily="2" charset="2"/>
              </a:rPr>
              <a:t>&lt;---- add entry</a:t>
            </a:r>
            <a:endParaRPr lang="en-IN" sz="5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0EEDF-64C5-42AB-B523-58D47AC486EB}"/>
              </a:ext>
            </a:extLst>
          </p:cNvPr>
          <p:cNvSpPr txBox="1"/>
          <p:nvPr/>
        </p:nvSpPr>
        <p:spPr>
          <a:xfrm>
            <a:off x="6633612" y="1517154"/>
            <a:ext cx="9861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Wingdings" panose="05000000000000000000" pitchFamily="2" charset="2"/>
              </a:rPr>
              <a:t>&lt;---- filter entries</a:t>
            </a:r>
            <a:endParaRPr lang="en-IN" sz="5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9311B-930A-9DE0-BFBF-0ABEC8BAC21E}"/>
              </a:ext>
            </a:extLst>
          </p:cNvPr>
          <p:cNvSpPr txBox="1"/>
          <p:nvPr/>
        </p:nvSpPr>
        <p:spPr>
          <a:xfrm>
            <a:off x="6646185" y="2668637"/>
            <a:ext cx="9060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Wingdings" panose="05000000000000000000" pitchFamily="2" charset="2"/>
              </a:rPr>
              <a:t>&lt;----edit an entry</a:t>
            </a:r>
            <a:endParaRPr lang="en-IN" sz="5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08BD9-7510-4072-36DB-2FFF5CF47172}"/>
              </a:ext>
            </a:extLst>
          </p:cNvPr>
          <p:cNvSpPr txBox="1"/>
          <p:nvPr/>
        </p:nvSpPr>
        <p:spPr>
          <a:xfrm>
            <a:off x="6646185" y="3131152"/>
            <a:ext cx="9861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Wingdings" panose="05000000000000000000" pitchFamily="2" charset="2"/>
              </a:rPr>
              <a:t>&lt;----delete an entry</a:t>
            </a:r>
            <a:endParaRPr lang="en-IN" sz="5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FDF39-C9EF-06CB-1EBE-AE11A3A49B1C}"/>
              </a:ext>
            </a:extLst>
          </p:cNvPr>
          <p:cNvSpPr txBox="1"/>
          <p:nvPr/>
        </p:nvSpPr>
        <p:spPr>
          <a:xfrm>
            <a:off x="6595827" y="3579108"/>
            <a:ext cx="1146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Wingdings" panose="05000000000000000000" pitchFamily="2" charset="2"/>
              </a:rPr>
              <a:t>&lt;---- delete all entries</a:t>
            </a:r>
            <a:endParaRPr lang="en-IN" sz="5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8" name="Google Shape;515;p31">
            <a:extLst>
              <a:ext uri="{FF2B5EF4-FFF2-40B4-BE49-F238E27FC236}">
                <a16:creationId xmlns:a16="http://schemas.microsoft.com/office/drawing/2014/main" id="{F12D7BCF-1A1F-8B94-CBFE-D1E3652D8EB0}"/>
              </a:ext>
            </a:extLst>
          </p:cNvPr>
          <p:cNvSpPr txBox="1">
            <a:spLocks/>
          </p:cNvSpPr>
          <p:nvPr/>
        </p:nvSpPr>
        <p:spPr>
          <a:xfrm rot="16200000">
            <a:off x="6498710" y="1999776"/>
            <a:ext cx="3996550" cy="1138411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oogle Shape;492;p29">
            <a:extLst>
              <a:ext uri="{FF2B5EF4-FFF2-40B4-BE49-F238E27FC236}">
                <a16:creationId xmlns:a16="http://schemas.microsoft.com/office/drawing/2014/main" id="{12D52E09-5923-EB91-8799-A2A5BF7B38C6}"/>
              </a:ext>
            </a:extLst>
          </p:cNvPr>
          <p:cNvCxnSpPr>
            <a:cxnSpLocks/>
          </p:cNvCxnSpPr>
          <p:nvPr/>
        </p:nvCxnSpPr>
        <p:spPr>
          <a:xfrm flipH="1">
            <a:off x="1836758" y="4572793"/>
            <a:ext cx="621647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926700" y="5219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“Algorithm for the UDFs”: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dirty="0">
              <a:solidFill>
                <a:schemeClr val="bg2">
                  <a:lumMod val="75000"/>
                </a:schemeClr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2272323" y="1207945"/>
            <a:ext cx="4398452" cy="166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Open file in read mode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Read entries from the file and store them in the array passed in as argument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If successfully read, increment variable representing number of records by 1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If can not read, it means the file is completely read, thus close the file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05</a:t>
            </a:r>
            <a:endParaRPr sz="1400" dirty="0">
              <a:solidFill>
                <a:schemeClr val="accent3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53876-5E9D-4F53-BF41-F84F5E68E7AE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3E4A7-A564-BA34-AE9B-71596C365A78}"/>
              </a:ext>
            </a:extLst>
          </p:cNvPr>
          <p:cNvSpPr txBox="1"/>
          <p:nvPr/>
        </p:nvSpPr>
        <p:spPr>
          <a:xfrm>
            <a:off x="1688482" y="1070434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1: </a:t>
            </a:r>
            <a:r>
              <a:rPr lang="en-US" sz="120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20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20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entriesToArray</a:t>
            </a:r>
            <a:r>
              <a:rPr lang="en-US" sz="120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20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10758E81-44AB-8CB2-A096-55157E95D78B}"/>
              </a:ext>
            </a:extLst>
          </p:cNvPr>
          <p:cNvCxnSpPr>
            <a:cxnSpLocks/>
          </p:cNvCxnSpPr>
          <p:nvPr/>
        </p:nvCxnSpPr>
        <p:spPr>
          <a:xfrm>
            <a:off x="1337875" y="1168950"/>
            <a:ext cx="0" cy="340305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490;p29">
            <a:extLst>
              <a:ext uri="{FF2B5EF4-FFF2-40B4-BE49-F238E27FC236}">
                <a16:creationId xmlns:a16="http://schemas.microsoft.com/office/drawing/2014/main" id="{64A6DBA2-86E7-DB1A-2FDF-81124B883D55}"/>
              </a:ext>
            </a:extLst>
          </p:cNvPr>
          <p:cNvGrpSpPr/>
          <p:nvPr/>
        </p:nvGrpSpPr>
        <p:grpSpPr>
          <a:xfrm>
            <a:off x="1824641" y="1342285"/>
            <a:ext cx="352695" cy="1471901"/>
            <a:chOff x="1084825" y="1168950"/>
            <a:chExt cx="506100" cy="2622679"/>
          </a:xfrm>
        </p:grpSpPr>
        <p:sp>
          <p:nvSpPr>
            <p:cNvPr id="8" name="Google Shape;491;p29">
              <a:extLst>
                <a:ext uri="{FF2B5EF4-FFF2-40B4-BE49-F238E27FC236}">
                  <a16:creationId xmlns:a16="http://schemas.microsoft.com/office/drawing/2014/main" id="{C2013D12-D36A-D9F7-0CFE-3D3CC0DEC374}"/>
                </a:ext>
              </a:extLst>
            </p:cNvPr>
            <p:cNvSpPr txBox="1"/>
            <p:nvPr/>
          </p:nvSpPr>
          <p:spPr>
            <a:xfrm>
              <a:off x="1084825" y="3293347"/>
              <a:ext cx="506100" cy="498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8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9" name="Google Shape;492;p29">
              <a:extLst>
                <a:ext uri="{FF2B5EF4-FFF2-40B4-BE49-F238E27FC236}">
                  <a16:creationId xmlns:a16="http://schemas.microsoft.com/office/drawing/2014/main" id="{C58EFA18-A69A-B4A5-D62A-99735EF7C4F7}"/>
                </a:ext>
              </a:extLst>
            </p:cNvPr>
            <p:cNvCxnSpPr>
              <a:cxnSpLocks/>
            </p:cNvCxnSpPr>
            <p:nvPr/>
          </p:nvCxnSpPr>
          <p:spPr>
            <a:xfrm>
              <a:off x="1337876" y="1168950"/>
              <a:ext cx="0" cy="2124397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472;p28">
            <a:extLst>
              <a:ext uri="{FF2B5EF4-FFF2-40B4-BE49-F238E27FC236}">
                <a16:creationId xmlns:a16="http://schemas.microsoft.com/office/drawing/2014/main" id="{C87A3400-E9C7-B555-609C-9DF661AFB512}"/>
              </a:ext>
            </a:extLst>
          </p:cNvPr>
          <p:cNvSpPr txBox="1">
            <a:spLocks/>
          </p:cNvSpPr>
          <p:nvPr/>
        </p:nvSpPr>
        <p:spPr>
          <a:xfrm>
            <a:off x="2224836" y="2961519"/>
            <a:ext cx="4493426" cy="12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Open file in write mode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Write entries from the array passed in as argument and write them to the file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If temporary variable is less than the number of records, write the corresponding entry to the file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Close the file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endParaRPr lang="en-US" sz="7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33CC1-81D6-9AF1-A3D0-C76F0D24068F}"/>
              </a:ext>
            </a:extLst>
          </p:cNvPr>
          <p:cNvSpPr txBox="1"/>
          <p:nvPr/>
        </p:nvSpPr>
        <p:spPr>
          <a:xfrm>
            <a:off x="1688482" y="2824427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2: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arrayToEntries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14" name="Google Shape;490;p29">
            <a:extLst>
              <a:ext uri="{FF2B5EF4-FFF2-40B4-BE49-F238E27FC236}">
                <a16:creationId xmlns:a16="http://schemas.microsoft.com/office/drawing/2014/main" id="{97643276-80CA-FD77-45BC-4C7A933B315D}"/>
              </a:ext>
            </a:extLst>
          </p:cNvPr>
          <p:cNvGrpSpPr/>
          <p:nvPr/>
        </p:nvGrpSpPr>
        <p:grpSpPr>
          <a:xfrm>
            <a:off x="1824641" y="3096278"/>
            <a:ext cx="352695" cy="1423471"/>
            <a:chOff x="1084825" y="1168950"/>
            <a:chExt cx="506100" cy="3226259"/>
          </a:xfrm>
        </p:grpSpPr>
        <p:sp>
          <p:nvSpPr>
            <p:cNvPr id="15" name="Google Shape;491;p29">
              <a:extLst>
                <a:ext uri="{FF2B5EF4-FFF2-40B4-BE49-F238E27FC236}">
                  <a16:creationId xmlns:a16="http://schemas.microsoft.com/office/drawing/2014/main" id="{0B0D823C-F1D0-EA66-8369-33B7FD05B7B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16" name="Google Shape;492;p29">
              <a:extLst>
                <a:ext uri="{FF2B5EF4-FFF2-40B4-BE49-F238E27FC236}">
                  <a16:creationId xmlns:a16="http://schemas.microsoft.com/office/drawing/2014/main" id="{A6FF41AE-91FA-720D-2AD5-9854E7E5B0DE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A8AF6EB7-41D2-F2FE-9189-E548C97591F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09416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05</a:t>
            </a:r>
            <a:endParaRPr sz="1400" dirty="0">
              <a:solidFill>
                <a:schemeClr val="accent3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53876-5E9D-4F53-BF41-F84F5E68E7AE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10758E81-44AB-8CB2-A096-55157E95D78B}"/>
              </a:ext>
            </a:extLst>
          </p:cNvPr>
          <p:cNvCxnSpPr>
            <a:cxnSpLocks/>
          </p:cNvCxnSpPr>
          <p:nvPr/>
        </p:nvCxnSpPr>
        <p:spPr>
          <a:xfrm>
            <a:off x="1337875" y="505692"/>
            <a:ext cx="0" cy="413162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72;p28">
            <a:extLst>
              <a:ext uri="{FF2B5EF4-FFF2-40B4-BE49-F238E27FC236}">
                <a16:creationId xmlns:a16="http://schemas.microsoft.com/office/drawing/2014/main" id="{2A7B0799-7824-87B1-39B7-0D2681F38EC9}"/>
              </a:ext>
            </a:extLst>
          </p:cNvPr>
          <p:cNvSpPr txBox="1">
            <a:spLocks/>
          </p:cNvSpPr>
          <p:nvPr/>
        </p:nvSpPr>
        <p:spPr>
          <a:xfrm>
            <a:off x="2447086" y="764109"/>
            <a:ext cx="4493426" cy="12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Print number of records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Create temporary variable = 0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Loop ‘number of records’ time till temporary variable is equal to number of records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During every iteration of the loop, print corresponding entry form the array passed in as argument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endParaRPr lang="en-US" sz="7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E1E2B-CA81-66C5-5E84-D24E74DA05F9}"/>
              </a:ext>
            </a:extLst>
          </p:cNvPr>
          <p:cNvSpPr txBox="1"/>
          <p:nvPr/>
        </p:nvSpPr>
        <p:spPr>
          <a:xfrm>
            <a:off x="1910732" y="627017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3: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printEntries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21" name="Google Shape;490;p29">
            <a:extLst>
              <a:ext uri="{FF2B5EF4-FFF2-40B4-BE49-F238E27FC236}">
                <a16:creationId xmlns:a16="http://schemas.microsoft.com/office/drawing/2014/main" id="{E838CD6D-F7F9-90EE-0459-69C5A47E1997}"/>
              </a:ext>
            </a:extLst>
          </p:cNvPr>
          <p:cNvGrpSpPr/>
          <p:nvPr/>
        </p:nvGrpSpPr>
        <p:grpSpPr>
          <a:xfrm>
            <a:off x="2046891" y="898869"/>
            <a:ext cx="352695" cy="1289114"/>
            <a:chOff x="1084825" y="1168950"/>
            <a:chExt cx="506100" cy="3226259"/>
          </a:xfrm>
        </p:grpSpPr>
        <p:sp>
          <p:nvSpPr>
            <p:cNvPr id="22" name="Google Shape;491;p29">
              <a:extLst>
                <a:ext uri="{FF2B5EF4-FFF2-40B4-BE49-F238E27FC236}">
                  <a16:creationId xmlns:a16="http://schemas.microsoft.com/office/drawing/2014/main" id="{84DB1E74-9D44-3A7B-0AE6-E0F0BF5C52F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23" name="Google Shape;492;p29">
              <a:extLst>
                <a:ext uri="{FF2B5EF4-FFF2-40B4-BE49-F238E27FC236}">
                  <a16:creationId xmlns:a16="http://schemas.microsoft.com/office/drawing/2014/main" id="{AC02FEAA-7010-98F8-8D13-D71E6505DF10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472;p28">
            <a:extLst>
              <a:ext uri="{FF2B5EF4-FFF2-40B4-BE49-F238E27FC236}">
                <a16:creationId xmlns:a16="http://schemas.microsoft.com/office/drawing/2014/main" id="{1EB44A32-1C53-E359-BEBC-D06D508100F8}"/>
              </a:ext>
            </a:extLst>
          </p:cNvPr>
          <p:cNvSpPr txBox="1">
            <a:spLocks/>
          </p:cNvSpPr>
          <p:nvPr/>
        </p:nvSpPr>
        <p:spPr>
          <a:xfrm>
            <a:off x="2447086" y="2505161"/>
            <a:ext cx="4493426" cy="110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Open file in append mode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Take entry details as input from the user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Append the entry to the file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Close the file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 ‘</a:t>
            </a:r>
            <a:r>
              <a:rPr lang="en-US" sz="70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entriesToArray</a:t>
            </a: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 function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endParaRPr lang="en-US" sz="7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8C55-6EA6-126B-6CD1-88F4ABF443AC}"/>
              </a:ext>
            </a:extLst>
          </p:cNvPr>
          <p:cNvSpPr txBox="1"/>
          <p:nvPr/>
        </p:nvSpPr>
        <p:spPr>
          <a:xfrm>
            <a:off x="1910732" y="2368068"/>
            <a:ext cx="1768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4: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addEntries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26" name="Google Shape;490;p29">
            <a:extLst>
              <a:ext uri="{FF2B5EF4-FFF2-40B4-BE49-F238E27FC236}">
                <a16:creationId xmlns:a16="http://schemas.microsoft.com/office/drawing/2014/main" id="{C3CF3388-698C-BEEC-4014-211736E4FE7F}"/>
              </a:ext>
            </a:extLst>
          </p:cNvPr>
          <p:cNvGrpSpPr/>
          <p:nvPr/>
        </p:nvGrpSpPr>
        <p:grpSpPr>
          <a:xfrm>
            <a:off x="2046891" y="2639920"/>
            <a:ext cx="352695" cy="1169390"/>
            <a:chOff x="1084825" y="1168950"/>
            <a:chExt cx="506100" cy="3226259"/>
          </a:xfrm>
        </p:grpSpPr>
        <p:sp>
          <p:nvSpPr>
            <p:cNvPr id="27" name="Google Shape;491;p29">
              <a:extLst>
                <a:ext uri="{FF2B5EF4-FFF2-40B4-BE49-F238E27FC236}">
                  <a16:creationId xmlns:a16="http://schemas.microsoft.com/office/drawing/2014/main" id="{9BF575BB-1A94-511D-5098-82C31DD0D88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28" name="Google Shape;492;p29">
              <a:extLst>
                <a:ext uri="{FF2B5EF4-FFF2-40B4-BE49-F238E27FC236}">
                  <a16:creationId xmlns:a16="http://schemas.microsoft.com/office/drawing/2014/main" id="{0342CEEA-DABC-C176-733B-24A8554D31E9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493;p29">
            <a:extLst>
              <a:ext uri="{FF2B5EF4-FFF2-40B4-BE49-F238E27FC236}">
                <a16:creationId xmlns:a16="http://schemas.microsoft.com/office/drawing/2014/main" id="{F6245E94-B34B-1071-7D40-6A5AE74AEC9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18337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05</a:t>
            </a:r>
            <a:endParaRPr sz="1400" dirty="0">
              <a:solidFill>
                <a:schemeClr val="accent3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53876-5E9D-4F53-BF41-F84F5E68E7AE}"/>
              </a:ext>
            </a:extLst>
          </p:cNvPr>
          <p:cNvSpPr/>
          <p:nvPr/>
        </p:nvSpPr>
        <p:spPr>
          <a:xfrm>
            <a:off x="678887" y="627017"/>
            <a:ext cx="352697" cy="3892732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10758E81-44AB-8CB2-A096-55157E95D78B}"/>
              </a:ext>
            </a:extLst>
          </p:cNvPr>
          <p:cNvCxnSpPr>
            <a:cxnSpLocks/>
          </p:cNvCxnSpPr>
          <p:nvPr/>
        </p:nvCxnSpPr>
        <p:spPr>
          <a:xfrm>
            <a:off x="1337875" y="505692"/>
            <a:ext cx="0" cy="401405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72;p28">
            <a:extLst>
              <a:ext uri="{FF2B5EF4-FFF2-40B4-BE49-F238E27FC236}">
                <a16:creationId xmlns:a16="http://schemas.microsoft.com/office/drawing/2014/main" id="{2A7B0799-7824-87B1-39B7-0D2681F38EC9}"/>
              </a:ext>
            </a:extLst>
          </p:cNvPr>
          <p:cNvSpPr txBox="1">
            <a:spLocks/>
          </p:cNvSpPr>
          <p:nvPr/>
        </p:nvSpPr>
        <p:spPr>
          <a:xfrm>
            <a:off x="2447086" y="764109"/>
            <a:ext cx="4493426" cy="12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Choose input field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Enter input parameter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While temporary variable is less than number of records:</a:t>
            </a:r>
          </a:p>
          <a:p>
            <a:pPr marL="685800" lvl="1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If entry value = filter parameter</a:t>
            </a:r>
          </a:p>
          <a:p>
            <a:pPr marL="685800" lvl="1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Append entry to another entry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65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Run ‘</a:t>
            </a:r>
            <a:r>
              <a:rPr lang="en-US" sz="650" dirty="0" err="1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filterFurther</a:t>
            </a:r>
            <a:r>
              <a:rPr lang="en-US" sz="65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’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endParaRPr lang="en-US" sz="7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E1E2B-CA81-66C5-5E84-D24E74DA05F9}"/>
              </a:ext>
            </a:extLst>
          </p:cNvPr>
          <p:cNvSpPr txBox="1"/>
          <p:nvPr/>
        </p:nvSpPr>
        <p:spPr>
          <a:xfrm>
            <a:off x="1910732" y="627017"/>
            <a:ext cx="2018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5: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filterEntries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21" name="Google Shape;490;p29">
            <a:extLst>
              <a:ext uri="{FF2B5EF4-FFF2-40B4-BE49-F238E27FC236}">
                <a16:creationId xmlns:a16="http://schemas.microsoft.com/office/drawing/2014/main" id="{E838CD6D-F7F9-90EE-0459-69C5A47E1997}"/>
              </a:ext>
            </a:extLst>
          </p:cNvPr>
          <p:cNvGrpSpPr/>
          <p:nvPr/>
        </p:nvGrpSpPr>
        <p:grpSpPr>
          <a:xfrm>
            <a:off x="2046891" y="898869"/>
            <a:ext cx="352695" cy="1289114"/>
            <a:chOff x="1084825" y="1168950"/>
            <a:chExt cx="506100" cy="3226259"/>
          </a:xfrm>
        </p:grpSpPr>
        <p:sp>
          <p:nvSpPr>
            <p:cNvPr id="22" name="Google Shape;491;p29">
              <a:extLst>
                <a:ext uri="{FF2B5EF4-FFF2-40B4-BE49-F238E27FC236}">
                  <a16:creationId xmlns:a16="http://schemas.microsoft.com/office/drawing/2014/main" id="{84DB1E74-9D44-3A7B-0AE6-E0F0BF5C52F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23" name="Google Shape;492;p29">
              <a:extLst>
                <a:ext uri="{FF2B5EF4-FFF2-40B4-BE49-F238E27FC236}">
                  <a16:creationId xmlns:a16="http://schemas.microsoft.com/office/drawing/2014/main" id="{AC02FEAA-7010-98F8-8D13-D71E6505DF10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472;p28">
            <a:extLst>
              <a:ext uri="{FF2B5EF4-FFF2-40B4-BE49-F238E27FC236}">
                <a16:creationId xmlns:a16="http://schemas.microsoft.com/office/drawing/2014/main" id="{1EB44A32-1C53-E359-BEBC-D06D508100F8}"/>
              </a:ext>
            </a:extLst>
          </p:cNvPr>
          <p:cNvSpPr txBox="1">
            <a:spLocks/>
          </p:cNvSpPr>
          <p:nvPr/>
        </p:nvSpPr>
        <p:spPr>
          <a:xfrm>
            <a:off x="2447086" y="2505161"/>
            <a:ext cx="2367508" cy="63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START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Ask whether to filter further or not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r>
              <a:rPr lang="en-US" sz="700" dirty="0">
                <a:solidFill>
                  <a:schemeClr val="accent6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If user agrees, then return choice</a:t>
            </a:r>
          </a:p>
          <a:p>
            <a:pPr marL="228600" indent="-228600">
              <a:lnSpc>
                <a:spcPct val="150000"/>
              </a:lnSpc>
              <a:buClr>
                <a:srgbClr val="707070"/>
              </a:buClr>
              <a:buSzPct val="100000"/>
              <a:buFont typeface="+mj-lt"/>
              <a:buAutoNum type="arabicPeriod"/>
            </a:pPr>
            <a:endParaRPr lang="en-US" sz="700" dirty="0">
              <a:solidFill>
                <a:schemeClr val="accent6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8C55-6EA6-126B-6CD1-88F4ABF443AC}"/>
              </a:ext>
            </a:extLst>
          </p:cNvPr>
          <p:cNvSpPr txBox="1"/>
          <p:nvPr/>
        </p:nvSpPr>
        <p:spPr>
          <a:xfrm>
            <a:off x="1910732" y="2368068"/>
            <a:ext cx="2018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6: </a:t>
            </a:r>
            <a:r>
              <a:rPr lang="en-US" sz="1050" dirty="0">
                <a:solidFill>
                  <a:srgbClr val="636C7F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“</a:t>
            </a:r>
            <a:r>
              <a:rPr lang="en-US" sz="1050" dirty="0" err="1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filterFurther</a:t>
            </a:r>
            <a:r>
              <a:rPr lang="en-US" sz="1050" dirty="0">
                <a:solidFill>
                  <a:srgbClr val="A5CF27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”: </a:t>
            </a:r>
            <a:r>
              <a:rPr lang="en-US" sz="105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{</a:t>
            </a:r>
            <a:endParaRPr lang="en-IN" sz="1050" dirty="0">
              <a:solidFill>
                <a:srgbClr val="A5CF27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grpSp>
        <p:nvGrpSpPr>
          <p:cNvPr id="26" name="Google Shape;490;p29">
            <a:extLst>
              <a:ext uri="{FF2B5EF4-FFF2-40B4-BE49-F238E27FC236}">
                <a16:creationId xmlns:a16="http://schemas.microsoft.com/office/drawing/2014/main" id="{C3CF3388-698C-BEEC-4014-211736E4FE7F}"/>
              </a:ext>
            </a:extLst>
          </p:cNvPr>
          <p:cNvGrpSpPr/>
          <p:nvPr/>
        </p:nvGrpSpPr>
        <p:grpSpPr>
          <a:xfrm>
            <a:off x="2046891" y="2639920"/>
            <a:ext cx="352695" cy="638089"/>
            <a:chOff x="1084825" y="1168950"/>
            <a:chExt cx="506100" cy="3226259"/>
          </a:xfrm>
        </p:grpSpPr>
        <p:sp>
          <p:nvSpPr>
            <p:cNvPr id="27" name="Google Shape;491;p29">
              <a:extLst>
                <a:ext uri="{FF2B5EF4-FFF2-40B4-BE49-F238E27FC236}">
                  <a16:creationId xmlns:a16="http://schemas.microsoft.com/office/drawing/2014/main" id="{9BF575BB-1A94-511D-5098-82C31DD0D88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44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7030A0"/>
                  </a:solidFill>
                  <a:latin typeface="FiraCode Nerd Font Mono" panose="02000009000000000000" pitchFamily="49" charset="0"/>
                  <a:ea typeface="FiraCode Nerd Font Mono" panose="02000009000000000000" pitchFamily="49" charset="0"/>
                  <a:cs typeface="FiraCode Nerd Font Mono" panose="02000009000000000000" pitchFamily="49" charset="0"/>
                  <a:sym typeface="Fira Code"/>
                </a:rPr>
                <a:t>}</a:t>
              </a:r>
              <a:endParaRPr sz="1200" dirty="0">
                <a:solidFill>
                  <a:srgbClr val="7030A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  <a:sym typeface="Fira Code"/>
              </a:endParaRPr>
            </a:p>
          </p:txBody>
        </p:sp>
        <p:cxnSp>
          <p:nvCxnSpPr>
            <p:cNvPr id="28" name="Google Shape;492;p29">
              <a:extLst>
                <a:ext uri="{FF2B5EF4-FFF2-40B4-BE49-F238E27FC236}">
                  <a16:creationId xmlns:a16="http://schemas.microsoft.com/office/drawing/2014/main" id="{0342CEEA-DABC-C176-733B-24A8554D31E9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493;p29">
            <a:extLst>
              <a:ext uri="{FF2B5EF4-FFF2-40B4-BE49-F238E27FC236}">
                <a16:creationId xmlns:a16="http://schemas.microsoft.com/office/drawing/2014/main" id="{C43C36EA-E62A-D66D-642E-FC46D7EDDA8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706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3828</Words>
  <Application>Microsoft Office PowerPoint</Application>
  <PresentationFormat>On-screen Show (16:9)</PresentationFormat>
  <Paragraphs>624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firacode nfm</vt:lpstr>
      <vt:lpstr>Fira Code</vt:lpstr>
      <vt:lpstr>FiraCode Nerd Font Mono</vt:lpstr>
      <vt:lpstr>Programming Language Workshop for Beginners by Slidesgo</vt:lpstr>
      <vt:lpstr>“Title”: {</vt:lpstr>
      <vt:lpstr>01:</vt:lpstr>
      <vt:lpstr>“Expenses Management System”:</vt:lpstr>
      <vt:lpstr>“Algorithm for the program”: {</vt:lpstr>
      <vt:lpstr>“Flowchart for  the program”: {</vt:lpstr>
      <vt:lpstr>“Code Explanation”: {</vt:lpstr>
      <vt:lpstr>“Algorithm for the UDFs”: {</vt:lpstr>
      <vt:lpstr>PowerPoint Presentation</vt:lpstr>
      <vt:lpstr>PowerPoint Presentation</vt:lpstr>
      <vt:lpstr>PowerPoint Presentation</vt:lpstr>
      <vt:lpstr>“Flowchart for  the UDFs”:{</vt:lpstr>
      <vt:lpstr>PowerPoint Presentation</vt:lpstr>
      <vt:lpstr>PowerPoint Presentation</vt:lpstr>
      <vt:lpstr>PowerPoint Presentation</vt:lpstr>
      <vt:lpstr>“Code Explanation”: {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“CodeOutputs”: {</vt:lpstr>
      <vt:lpstr>PowerPoint Presentation</vt:lpstr>
      <vt:lpstr>PowerPoint Presentation</vt:lpstr>
      <vt:lpstr>“PresentationEnd”: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Introduction {</dc:title>
  <dc:creator>Khetal</dc:creator>
  <cp:lastModifiedBy>Khetal Kankariya</cp:lastModifiedBy>
  <cp:revision>12</cp:revision>
  <dcterms:modified xsi:type="dcterms:W3CDTF">2023-11-25T18:02:18Z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2023-11-23T18:54:31Z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e33935dc-9707-457f-814a-48dd26e6f739</vt:lpwstr>
  </property>
  <property fmtid="{D5CDD505-2E9C-101B-9397-08002B2CF9AE}" pid="7" name="MSIP_Label_defa4170-0d19-0005-0004-bc88714345d2_ActionId">
    <vt:lpwstr>3893fe21-a998-4611-ab3e-57abc11264f2</vt:lpwstr>
  </property>
  <property fmtid="{D5CDD505-2E9C-101B-9397-08002B2CF9AE}" pid="8" name="MSIP_Label_defa4170-0d19-0005-0004-bc88714345d2_ContentBits">
    <vt:lpwstr>0</vt:lpwstr>
  </property>
</Properties>
</file>