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2" r:id="rId19"/>
  </p:sldIdLst>
  <p:sldSz cx="12188825" cy="9236075"/>
  <p:notesSz cx="6858000" cy="9144000"/>
  <p:defaultTextStyle>
    <a:defPPr>
      <a:defRPr lang="en-US"/>
    </a:defPPr>
    <a:lvl1pPr marL="0" algn="l" defTabSz="1020562" rtl="0" eaLnBrk="1" latinLnBrk="0" hangingPunct="1">
      <a:defRPr sz="2000" kern="1200">
        <a:solidFill>
          <a:schemeClr val="tx1"/>
        </a:solidFill>
        <a:latin typeface="+mn-lt"/>
        <a:ea typeface="+mn-ea"/>
        <a:cs typeface="+mn-cs"/>
      </a:defRPr>
    </a:lvl1pPr>
    <a:lvl2pPr marL="510281" algn="l" defTabSz="1020562" rtl="0" eaLnBrk="1" latinLnBrk="0" hangingPunct="1">
      <a:defRPr sz="2000" kern="1200">
        <a:solidFill>
          <a:schemeClr val="tx1"/>
        </a:solidFill>
        <a:latin typeface="+mn-lt"/>
        <a:ea typeface="+mn-ea"/>
        <a:cs typeface="+mn-cs"/>
      </a:defRPr>
    </a:lvl2pPr>
    <a:lvl3pPr marL="1020562" algn="l" defTabSz="1020562" rtl="0" eaLnBrk="1" latinLnBrk="0" hangingPunct="1">
      <a:defRPr sz="2000" kern="1200">
        <a:solidFill>
          <a:schemeClr val="tx1"/>
        </a:solidFill>
        <a:latin typeface="+mn-lt"/>
        <a:ea typeface="+mn-ea"/>
        <a:cs typeface="+mn-cs"/>
      </a:defRPr>
    </a:lvl3pPr>
    <a:lvl4pPr marL="1530843" algn="l" defTabSz="1020562" rtl="0" eaLnBrk="1" latinLnBrk="0" hangingPunct="1">
      <a:defRPr sz="2000" kern="1200">
        <a:solidFill>
          <a:schemeClr val="tx1"/>
        </a:solidFill>
        <a:latin typeface="+mn-lt"/>
        <a:ea typeface="+mn-ea"/>
        <a:cs typeface="+mn-cs"/>
      </a:defRPr>
    </a:lvl4pPr>
    <a:lvl5pPr marL="2041124" algn="l" defTabSz="1020562" rtl="0" eaLnBrk="1" latinLnBrk="0" hangingPunct="1">
      <a:defRPr sz="2000" kern="1200">
        <a:solidFill>
          <a:schemeClr val="tx1"/>
        </a:solidFill>
        <a:latin typeface="+mn-lt"/>
        <a:ea typeface="+mn-ea"/>
        <a:cs typeface="+mn-cs"/>
      </a:defRPr>
    </a:lvl5pPr>
    <a:lvl6pPr marL="2551405" algn="l" defTabSz="1020562" rtl="0" eaLnBrk="1" latinLnBrk="0" hangingPunct="1">
      <a:defRPr sz="2000" kern="1200">
        <a:solidFill>
          <a:schemeClr val="tx1"/>
        </a:solidFill>
        <a:latin typeface="+mn-lt"/>
        <a:ea typeface="+mn-ea"/>
        <a:cs typeface="+mn-cs"/>
      </a:defRPr>
    </a:lvl6pPr>
    <a:lvl7pPr marL="3061686" algn="l" defTabSz="1020562" rtl="0" eaLnBrk="1" latinLnBrk="0" hangingPunct="1">
      <a:defRPr sz="2000" kern="1200">
        <a:solidFill>
          <a:schemeClr val="tx1"/>
        </a:solidFill>
        <a:latin typeface="+mn-lt"/>
        <a:ea typeface="+mn-ea"/>
        <a:cs typeface="+mn-cs"/>
      </a:defRPr>
    </a:lvl7pPr>
    <a:lvl8pPr marL="3571966" algn="l" defTabSz="1020562" rtl="0" eaLnBrk="1" latinLnBrk="0" hangingPunct="1">
      <a:defRPr sz="2000" kern="1200">
        <a:solidFill>
          <a:schemeClr val="tx1"/>
        </a:solidFill>
        <a:latin typeface="+mn-lt"/>
        <a:ea typeface="+mn-ea"/>
        <a:cs typeface="+mn-cs"/>
      </a:defRPr>
    </a:lvl8pPr>
    <a:lvl9pPr marL="4082247" algn="l" defTabSz="1020562" rtl="0" eaLnBrk="1" latinLnBrk="0" hangingPunct="1">
      <a:defRPr sz="20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1476" y="-120"/>
      </p:cViewPr>
      <p:guideLst>
        <p:guide orient="horz" pos="291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62D0E6-EF70-4DA9-86C0-0793A5E2B842}" type="datetimeFigureOut">
              <a:rPr lang="en-US" smtClean="0"/>
              <a:t>7/7/2019</a:t>
            </a:fld>
            <a:endParaRPr lang="en-US"/>
          </a:p>
        </p:txBody>
      </p:sp>
      <p:sp>
        <p:nvSpPr>
          <p:cNvPr id="4" name="Slide Image Placeholder 3"/>
          <p:cNvSpPr>
            <a:spLocks noGrp="1" noRot="1" noChangeAspect="1"/>
          </p:cNvSpPr>
          <p:nvPr>
            <p:ph type="sldImg" idx="2"/>
          </p:nvPr>
        </p:nvSpPr>
        <p:spPr>
          <a:xfrm>
            <a:off x="1166813" y="685800"/>
            <a:ext cx="452437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099194A-96FD-4156-835C-492EC6B76A7E}" type="slidenum">
              <a:rPr lang="en-US" smtClean="0"/>
              <a:t>‹#›</a:t>
            </a:fld>
            <a:endParaRPr lang="en-US"/>
          </a:p>
        </p:txBody>
      </p:sp>
    </p:spTree>
    <p:extLst>
      <p:ext uri="{BB962C8B-B14F-4D97-AF65-F5344CB8AC3E}">
        <p14:creationId xmlns:p14="http://schemas.microsoft.com/office/powerpoint/2010/main" val="2481946106"/>
      </p:ext>
    </p:extLst>
  </p:cSld>
  <p:clrMap bg1="lt1" tx1="dk1" bg2="lt2" tx2="dk2" accent1="accent1" accent2="accent2" accent3="accent3" accent4="accent4" accent5="accent5" accent6="accent6" hlink="hlink" folHlink="folHlink"/>
  <p:notesStyle>
    <a:lvl1pPr marL="0" algn="l" defTabSz="1020562" rtl="0" eaLnBrk="1" latinLnBrk="0" hangingPunct="1">
      <a:defRPr sz="1300" kern="1200">
        <a:solidFill>
          <a:schemeClr val="tx1"/>
        </a:solidFill>
        <a:latin typeface="+mn-lt"/>
        <a:ea typeface="+mn-ea"/>
        <a:cs typeface="+mn-cs"/>
      </a:defRPr>
    </a:lvl1pPr>
    <a:lvl2pPr marL="510281" algn="l" defTabSz="1020562" rtl="0" eaLnBrk="1" latinLnBrk="0" hangingPunct="1">
      <a:defRPr sz="1300" kern="1200">
        <a:solidFill>
          <a:schemeClr val="tx1"/>
        </a:solidFill>
        <a:latin typeface="+mn-lt"/>
        <a:ea typeface="+mn-ea"/>
        <a:cs typeface="+mn-cs"/>
      </a:defRPr>
    </a:lvl2pPr>
    <a:lvl3pPr marL="1020562" algn="l" defTabSz="1020562" rtl="0" eaLnBrk="1" latinLnBrk="0" hangingPunct="1">
      <a:defRPr sz="1300" kern="1200">
        <a:solidFill>
          <a:schemeClr val="tx1"/>
        </a:solidFill>
        <a:latin typeface="+mn-lt"/>
        <a:ea typeface="+mn-ea"/>
        <a:cs typeface="+mn-cs"/>
      </a:defRPr>
    </a:lvl3pPr>
    <a:lvl4pPr marL="1530843" algn="l" defTabSz="1020562" rtl="0" eaLnBrk="1" latinLnBrk="0" hangingPunct="1">
      <a:defRPr sz="1300" kern="1200">
        <a:solidFill>
          <a:schemeClr val="tx1"/>
        </a:solidFill>
        <a:latin typeface="+mn-lt"/>
        <a:ea typeface="+mn-ea"/>
        <a:cs typeface="+mn-cs"/>
      </a:defRPr>
    </a:lvl4pPr>
    <a:lvl5pPr marL="2041124" algn="l" defTabSz="1020562" rtl="0" eaLnBrk="1" latinLnBrk="0" hangingPunct="1">
      <a:defRPr sz="1300" kern="1200">
        <a:solidFill>
          <a:schemeClr val="tx1"/>
        </a:solidFill>
        <a:latin typeface="+mn-lt"/>
        <a:ea typeface="+mn-ea"/>
        <a:cs typeface="+mn-cs"/>
      </a:defRPr>
    </a:lvl5pPr>
    <a:lvl6pPr marL="2551405" algn="l" defTabSz="1020562" rtl="0" eaLnBrk="1" latinLnBrk="0" hangingPunct="1">
      <a:defRPr sz="1300" kern="1200">
        <a:solidFill>
          <a:schemeClr val="tx1"/>
        </a:solidFill>
        <a:latin typeface="+mn-lt"/>
        <a:ea typeface="+mn-ea"/>
        <a:cs typeface="+mn-cs"/>
      </a:defRPr>
    </a:lvl6pPr>
    <a:lvl7pPr marL="3061686" algn="l" defTabSz="1020562" rtl="0" eaLnBrk="1" latinLnBrk="0" hangingPunct="1">
      <a:defRPr sz="1300" kern="1200">
        <a:solidFill>
          <a:schemeClr val="tx1"/>
        </a:solidFill>
        <a:latin typeface="+mn-lt"/>
        <a:ea typeface="+mn-ea"/>
        <a:cs typeface="+mn-cs"/>
      </a:defRPr>
    </a:lvl7pPr>
    <a:lvl8pPr marL="3571966" algn="l" defTabSz="1020562" rtl="0" eaLnBrk="1" latinLnBrk="0" hangingPunct="1">
      <a:defRPr sz="1300" kern="1200">
        <a:solidFill>
          <a:schemeClr val="tx1"/>
        </a:solidFill>
        <a:latin typeface="+mn-lt"/>
        <a:ea typeface="+mn-ea"/>
        <a:cs typeface="+mn-cs"/>
      </a:defRPr>
    </a:lvl8pPr>
    <a:lvl9pPr marL="4082247" algn="l" defTabSz="1020562"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685800"/>
            <a:ext cx="452437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99194A-96FD-4156-835C-492EC6B76A7E}" type="slidenum">
              <a:rPr lang="en-US" smtClean="0"/>
              <a:t>13</a:t>
            </a:fld>
            <a:endParaRPr lang="en-US"/>
          </a:p>
        </p:txBody>
      </p:sp>
    </p:spTree>
    <p:extLst>
      <p:ext uri="{BB962C8B-B14F-4D97-AF65-F5344CB8AC3E}">
        <p14:creationId xmlns:p14="http://schemas.microsoft.com/office/powerpoint/2010/main" val="2753599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3047206" y="4207545"/>
            <a:ext cx="8227457" cy="2551250"/>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3047206" y="6738270"/>
            <a:ext cx="8227457" cy="1847215"/>
          </a:xfrm>
        </p:spPr>
        <p:txBody>
          <a:bodyPr/>
          <a:lstStyle>
            <a:lvl1pPr marL="0" indent="0" algn="l">
              <a:buNone/>
              <a:defRPr sz="2400" b="1">
                <a:solidFill>
                  <a:schemeClr val="tx2"/>
                </a:solidFill>
              </a:defRPr>
            </a:lvl1pPr>
            <a:lvl2pPr marL="612099" indent="0" algn="ctr">
              <a:buNone/>
            </a:lvl2pPr>
            <a:lvl3pPr marL="1224199" indent="0" algn="ctr">
              <a:buNone/>
            </a:lvl3pPr>
            <a:lvl4pPr marL="1836298" indent="0" algn="ctr">
              <a:buNone/>
            </a:lvl4pPr>
            <a:lvl5pPr marL="2448397" indent="0" algn="ctr">
              <a:buNone/>
            </a:lvl5pPr>
            <a:lvl6pPr marL="3060497" indent="0" algn="ctr">
              <a:buNone/>
            </a:lvl6pPr>
            <a:lvl7pPr marL="3672596" indent="0" algn="ctr">
              <a:buNone/>
            </a:lvl7pPr>
            <a:lvl8pPr marL="4284696" indent="0" algn="ctr">
              <a:buNone/>
            </a:lvl8pPr>
            <a:lvl9pPr marL="4896795"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10334389" y="1583850"/>
            <a:ext cx="3078692" cy="507868"/>
          </a:xfrm>
        </p:spPr>
        <p:txBody>
          <a:bodyPr/>
          <a:lstStyle/>
          <a:p>
            <a:fld id="{7DE04B46-5857-43DB-955D-56512576DCB2}" type="datetimeFigureOut">
              <a:rPr lang="en-US" smtClean="0"/>
              <a:t>7/7/2019</a:t>
            </a:fld>
            <a:endParaRPr lang="en-US"/>
          </a:p>
        </p:txBody>
      </p:sp>
      <p:sp>
        <p:nvSpPr>
          <p:cNvPr id="17" name="Footer Placeholder 16"/>
          <p:cNvSpPr>
            <a:spLocks noGrp="1"/>
          </p:cNvSpPr>
          <p:nvPr>
            <p:ph type="ftr" sz="quarter" idx="11"/>
          </p:nvPr>
        </p:nvSpPr>
        <p:spPr bwMode="auto">
          <a:xfrm rot="5400000">
            <a:off x="9408713" y="5634346"/>
            <a:ext cx="4925907" cy="511931"/>
          </a:xfrm>
        </p:spPr>
        <p:txBody>
          <a:bodyPr/>
          <a:lstStyle/>
          <a:p>
            <a:endParaRPr lang="en-US"/>
          </a:p>
        </p:txBody>
      </p:sp>
      <p:sp>
        <p:nvSpPr>
          <p:cNvPr id="10" name="Rectangle 9"/>
          <p:cNvSpPr/>
          <p:nvPr/>
        </p:nvSpPr>
        <p:spPr bwMode="auto">
          <a:xfrm>
            <a:off x="507868" y="0"/>
            <a:ext cx="812588" cy="9236075"/>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22420" tIns="61210" rIns="122420" bIns="61210" anchor="ctr"/>
          <a:lstStyle/>
          <a:p>
            <a:pPr algn="ctr" eaLnBrk="1" latinLnBrk="0" hangingPunct="1"/>
            <a:endParaRPr kumimoji="0" lang="en-US"/>
          </a:p>
        </p:txBody>
      </p:sp>
      <p:sp>
        <p:nvSpPr>
          <p:cNvPr id="12" name="Rectangle 11"/>
          <p:cNvSpPr/>
          <p:nvPr/>
        </p:nvSpPr>
        <p:spPr bwMode="auto">
          <a:xfrm>
            <a:off x="368352" y="0"/>
            <a:ext cx="139516" cy="9236075"/>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22420" tIns="61210" rIns="122420" bIns="61210" anchor="ctr"/>
          <a:lstStyle/>
          <a:p>
            <a:pPr algn="ctr" eaLnBrk="1" latinLnBrk="0" hangingPunct="1"/>
            <a:endParaRPr kumimoji="0" lang="en-US"/>
          </a:p>
        </p:txBody>
      </p:sp>
      <p:sp>
        <p:nvSpPr>
          <p:cNvPr id="14" name="Rectangle 13"/>
          <p:cNvSpPr/>
          <p:nvPr/>
        </p:nvSpPr>
        <p:spPr bwMode="auto">
          <a:xfrm>
            <a:off x="1320456" y="0"/>
            <a:ext cx="242433" cy="9236075"/>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22420" tIns="61210" rIns="122420" bIns="61210" anchor="ctr"/>
          <a:lstStyle/>
          <a:p>
            <a:pPr algn="ctr" eaLnBrk="1" latinLnBrk="0" hangingPunct="1"/>
            <a:endParaRPr kumimoji="0" lang="en-US"/>
          </a:p>
        </p:txBody>
      </p:sp>
      <p:sp>
        <p:nvSpPr>
          <p:cNvPr id="19" name="Rectangle 18"/>
          <p:cNvSpPr/>
          <p:nvPr/>
        </p:nvSpPr>
        <p:spPr bwMode="auto">
          <a:xfrm>
            <a:off x="1521364" y="0"/>
            <a:ext cx="306960" cy="9236075"/>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22420" tIns="61210" rIns="122420" bIns="61210" anchor="ctr"/>
          <a:lstStyle/>
          <a:p>
            <a:pPr algn="ctr" eaLnBrk="1" latinLnBrk="0" hangingPunct="1"/>
            <a:endParaRPr kumimoji="0" lang="en-US"/>
          </a:p>
        </p:txBody>
      </p:sp>
      <p:sp>
        <p:nvSpPr>
          <p:cNvPr id="11" name="Straight Connector 10"/>
          <p:cNvSpPr>
            <a:spLocks noChangeShapeType="1"/>
          </p:cNvSpPr>
          <p:nvPr/>
        </p:nvSpPr>
        <p:spPr bwMode="auto">
          <a:xfrm>
            <a:off x="141755" y="0"/>
            <a:ext cx="0" cy="9236075"/>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122420" tIns="61210" rIns="122420" bIns="61210" anchor="t" compatLnSpc="1"/>
          <a:lstStyle/>
          <a:p>
            <a:endParaRPr kumimoji="0" lang="en-US"/>
          </a:p>
        </p:txBody>
      </p:sp>
      <p:sp>
        <p:nvSpPr>
          <p:cNvPr id="18" name="Straight Connector 17"/>
          <p:cNvSpPr>
            <a:spLocks noChangeShapeType="1"/>
          </p:cNvSpPr>
          <p:nvPr/>
        </p:nvSpPr>
        <p:spPr bwMode="auto">
          <a:xfrm>
            <a:off x="1218883" y="0"/>
            <a:ext cx="0" cy="9236075"/>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122420" tIns="61210" rIns="122420" bIns="61210" anchor="t" compatLnSpc="1"/>
          <a:lstStyle/>
          <a:p>
            <a:endParaRPr kumimoji="0" lang="en-US"/>
          </a:p>
        </p:txBody>
      </p:sp>
      <p:sp>
        <p:nvSpPr>
          <p:cNvPr id="20" name="Straight Connector 19"/>
          <p:cNvSpPr>
            <a:spLocks noChangeShapeType="1"/>
          </p:cNvSpPr>
          <p:nvPr/>
        </p:nvSpPr>
        <p:spPr bwMode="auto">
          <a:xfrm>
            <a:off x="1138519" y="0"/>
            <a:ext cx="0" cy="9236075"/>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122420" tIns="61210" rIns="122420" bIns="61210" anchor="t" compatLnSpc="1"/>
          <a:lstStyle/>
          <a:p>
            <a:endParaRPr kumimoji="0" lang="en-US"/>
          </a:p>
        </p:txBody>
      </p:sp>
      <p:sp>
        <p:nvSpPr>
          <p:cNvPr id="16" name="Straight Connector 15"/>
          <p:cNvSpPr>
            <a:spLocks noChangeShapeType="1"/>
          </p:cNvSpPr>
          <p:nvPr/>
        </p:nvSpPr>
        <p:spPr bwMode="auto">
          <a:xfrm>
            <a:off x="2301587" y="0"/>
            <a:ext cx="0" cy="9236075"/>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122420" tIns="61210" rIns="122420" bIns="61210" anchor="t" compatLnSpc="1"/>
          <a:lstStyle/>
          <a:p>
            <a:endParaRPr kumimoji="0" lang="en-US"/>
          </a:p>
        </p:txBody>
      </p:sp>
      <p:sp>
        <p:nvSpPr>
          <p:cNvPr id="15" name="Straight Connector 14"/>
          <p:cNvSpPr>
            <a:spLocks noChangeShapeType="1"/>
          </p:cNvSpPr>
          <p:nvPr/>
        </p:nvSpPr>
        <p:spPr bwMode="auto">
          <a:xfrm>
            <a:off x="1422030" y="0"/>
            <a:ext cx="0" cy="9236075"/>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122420" tIns="61210" rIns="122420" bIns="61210" anchor="t" compatLnSpc="1"/>
          <a:lstStyle/>
          <a:p>
            <a:endParaRPr kumimoji="0" lang="en-US"/>
          </a:p>
        </p:txBody>
      </p:sp>
      <p:sp>
        <p:nvSpPr>
          <p:cNvPr id="22" name="Straight Connector 21"/>
          <p:cNvSpPr>
            <a:spLocks noChangeShapeType="1"/>
          </p:cNvSpPr>
          <p:nvPr/>
        </p:nvSpPr>
        <p:spPr bwMode="auto">
          <a:xfrm>
            <a:off x="12148643" y="0"/>
            <a:ext cx="0" cy="9236075"/>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122420" tIns="61210" rIns="122420" bIns="61210" anchor="t" compatLnSpc="1"/>
          <a:lstStyle/>
          <a:p>
            <a:endParaRPr kumimoji="0" lang="en-US"/>
          </a:p>
        </p:txBody>
      </p:sp>
      <p:sp>
        <p:nvSpPr>
          <p:cNvPr id="27" name="Rectangle 26"/>
          <p:cNvSpPr/>
          <p:nvPr/>
        </p:nvSpPr>
        <p:spPr bwMode="auto">
          <a:xfrm>
            <a:off x="1625176" y="0"/>
            <a:ext cx="101574" cy="9236075"/>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22420" tIns="61210" rIns="122420" bIns="61210" anchor="ctr"/>
          <a:lstStyle/>
          <a:p>
            <a:pPr algn="ctr" eaLnBrk="1" latinLnBrk="0" hangingPunct="1"/>
            <a:endParaRPr kumimoji="0" lang="en-US" dirty="0"/>
          </a:p>
        </p:txBody>
      </p:sp>
      <p:sp>
        <p:nvSpPr>
          <p:cNvPr id="21" name="Oval 20"/>
          <p:cNvSpPr/>
          <p:nvPr/>
        </p:nvSpPr>
        <p:spPr bwMode="auto">
          <a:xfrm>
            <a:off x="812588" y="4618037"/>
            <a:ext cx="1726750" cy="1744592"/>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22420" tIns="61210" rIns="122420" bIns="61210" anchor="ctr"/>
          <a:lstStyle/>
          <a:p>
            <a:pPr algn="ctr" eaLnBrk="1" latinLnBrk="0" hangingPunct="1"/>
            <a:endParaRPr kumimoji="0" lang="en-US" dirty="0"/>
          </a:p>
        </p:txBody>
      </p:sp>
      <p:sp>
        <p:nvSpPr>
          <p:cNvPr id="23" name="Oval 22"/>
          <p:cNvSpPr/>
          <p:nvPr/>
        </p:nvSpPr>
        <p:spPr bwMode="auto">
          <a:xfrm>
            <a:off x="1745721" y="6554343"/>
            <a:ext cx="855009" cy="86384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22420" tIns="61210" rIns="122420" bIns="61210" anchor="ctr"/>
          <a:lstStyle/>
          <a:p>
            <a:pPr algn="ctr" eaLnBrk="1" latinLnBrk="0" hangingPunct="1"/>
            <a:endParaRPr kumimoji="0" lang="en-US" dirty="0"/>
          </a:p>
        </p:txBody>
      </p:sp>
      <p:sp>
        <p:nvSpPr>
          <p:cNvPr id="24" name="Oval 23"/>
          <p:cNvSpPr/>
          <p:nvPr/>
        </p:nvSpPr>
        <p:spPr bwMode="auto">
          <a:xfrm>
            <a:off x="1454395" y="7408027"/>
            <a:ext cx="182832" cy="184722"/>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22420" tIns="61210" rIns="122420" bIns="61210" anchor="ctr"/>
          <a:lstStyle/>
          <a:p>
            <a:pPr algn="ctr" eaLnBrk="1" latinLnBrk="0" hangingPunct="1"/>
            <a:endParaRPr kumimoji="0" lang="en-US" dirty="0"/>
          </a:p>
        </p:txBody>
      </p:sp>
      <p:sp>
        <p:nvSpPr>
          <p:cNvPr id="26" name="Oval 25"/>
          <p:cNvSpPr/>
          <p:nvPr/>
        </p:nvSpPr>
        <p:spPr bwMode="auto">
          <a:xfrm>
            <a:off x="2218366" y="7795247"/>
            <a:ext cx="365665" cy="369443"/>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22420" tIns="61210" rIns="122420" bIns="61210" anchor="ctr"/>
          <a:lstStyle/>
          <a:p>
            <a:pPr algn="ctr" eaLnBrk="1" latinLnBrk="0" hangingPunct="1"/>
            <a:endParaRPr kumimoji="0" lang="en-US" dirty="0"/>
          </a:p>
        </p:txBody>
      </p:sp>
      <p:sp>
        <p:nvSpPr>
          <p:cNvPr id="25" name="Oval 24"/>
          <p:cNvSpPr/>
          <p:nvPr/>
        </p:nvSpPr>
        <p:spPr>
          <a:xfrm>
            <a:off x="2539339" y="6054760"/>
            <a:ext cx="487553" cy="492591"/>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22420" tIns="61210" rIns="122420" bIns="61210"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766932" y="6637775"/>
            <a:ext cx="812588" cy="696980"/>
          </a:xfrm>
        </p:spPr>
        <p:txBody>
          <a:bodyPr/>
          <a:lstStyle/>
          <a:p>
            <a:fld id="{845A1690-EFBB-4798-9311-65CE7725B5B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DE04B46-5857-43DB-955D-56512576DCB2}" type="datetimeFigureOut">
              <a:rPr lang="en-US" smtClean="0"/>
              <a:t>7/7/2019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5A1690-EFBB-4798-9311-65CE7725B5B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369874"/>
            <a:ext cx="2234618" cy="788059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441" y="369872"/>
            <a:ext cx="8024310" cy="788059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DE04B46-5857-43DB-955D-56512576DCB2}" type="datetimeFigureOut">
              <a:rPr lang="en-US" smtClean="0"/>
              <a:t>7/7/2019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5A1690-EFBB-4798-9311-65CE7725B5B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609441" y="2155084"/>
            <a:ext cx="9954207" cy="6563771"/>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7DE04B46-5857-43DB-955D-56512576DCB2}" type="datetimeFigureOut">
              <a:rPr lang="en-US" smtClean="0"/>
              <a:t>7/7/2019</a:t>
            </a:fld>
            <a:endParaRPr lang="en-US"/>
          </a:p>
        </p:txBody>
      </p:sp>
      <p:sp>
        <p:nvSpPr>
          <p:cNvPr id="9" name="Slide Number Placeholder 8"/>
          <p:cNvSpPr>
            <a:spLocks noGrp="1"/>
          </p:cNvSpPr>
          <p:nvPr>
            <p:ph type="sldNum" sz="quarter" idx="15"/>
          </p:nvPr>
        </p:nvSpPr>
        <p:spPr/>
        <p:txBody>
          <a:bodyPr rtlCol="0"/>
          <a:lstStyle/>
          <a:p>
            <a:fld id="{845A1690-EFBB-4798-9311-65CE7725B5B6}"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47206" y="3899676"/>
            <a:ext cx="8227457" cy="2765691"/>
          </a:xfrm>
        </p:spPr>
        <p:txBody>
          <a:bodyPr/>
          <a:lstStyle>
            <a:lvl1pPr algn="l">
              <a:buNone/>
              <a:defRPr sz="4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047206" y="6747466"/>
            <a:ext cx="8227457" cy="1847215"/>
          </a:xfrm>
        </p:spPr>
        <p:txBody>
          <a:bodyPr anchor="t"/>
          <a:lstStyle>
            <a:lvl1pPr marL="0" indent="0">
              <a:buNone/>
              <a:defRPr sz="2400" b="1">
                <a:solidFill>
                  <a:schemeClr val="tx2"/>
                </a:solidFill>
              </a:defRPr>
            </a:lvl1pPr>
            <a:lvl2pPr>
              <a:buNone/>
              <a:defRPr sz="2400">
                <a:solidFill>
                  <a:schemeClr val="tx1">
                    <a:tint val="75000"/>
                  </a:schemeClr>
                </a:solidFill>
              </a:defRPr>
            </a:lvl2pPr>
            <a:lvl3pPr>
              <a:buNone/>
              <a:defRPr sz="2100">
                <a:solidFill>
                  <a:schemeClr val="tx1">
                    <a:tint val="75000"/>
                  </a:schemeClr>
                </a:solidFill>
              </a:defRPr>
            </a:lvl3pPr>
            <a:lvl4pPr>
              <a:buNone/>
              <a:defRPr sz="1900">
                <a:solidFill>
                  <a:schemeClr val="tx1">
                    <a:tint val="75000"/>
                  </a:schemeClr>
                </a:solidFill>
              </a:defRPr>
            </a:lvl4pPr>
            <a:lvl5pPr>
              <a:buNone/>
              <a:defRPr sz="19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10332570" y="1578914"/>
            <a:ext cx="3078692" cy="507868"/>
          </a:xfrm>
        </p:spPr>
        <p:txBody>
          <a:bodyPr/>
          <a:lstStyle/>
          <a:p>
            <a:fld id="{7DE04B46-5857-43DB-955D-56512576DCB2}" type="datetimeFigureOut">
              <a:rPr lang="en-US" smtClean="0"/>
              <a:t>7/7/2019</a:t>
            </a:fld>
            <a:endParaRPr lang="en-US"/>
          </a:p>
        </p:txBody>
      </p:sp>
      <p:sp>
        <p:nvSpPr>
          <p:cNvPr id="5" name="Footer Placeholder 4"/>
          <p:cNvSpPr>
            <a:spLocks noGrp="1"/>
          </p:cNvSpPr>
          <p:nvPr>
            <p:ph type="ftr" sz="quarter" idx="11"/>
          </p:nvPr>
        </p:nvSpPr>
        <p:spPr bwMode="auto">
          <a:xfrm rot="5400000">
            <a:off x="9408962" y="5630493"/>
            <a:ext cx="4925907" cy="511931"/>
          </a:xfrm>
        </p:spPr>
        <p:txBody>
          <a:bodyPr/>
          <a:lstStyle/>
          <a:p>
            <a:endParaRPr lang="en-US"/>
          </a:p>
        </p:txBody>
      </p:sp>
      <p:sp>
        <p:nvSpPr>
          <p:cNvPr id="9" name="Rectangle 8"/>
          <p:cNvSpPr/>
          <p:nvPr/>
        </p:nvSpPr>
        <p:spPr bwMode="auto">
          <a:xfrm>
            <a:off x="507868" y="0"/>
            <a:ext cx="812588" cy="9236075"/>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22420" tIns="61210" rIns="122420" bIns="61210" anchor="ctr"/>
          <a:lstStyle/>
          <a:p>
            <a:pPr algn="ctr" eaLnBrk="1" latinLnBrk="0" hangingPunct="1"/>
            <a:endParaRPr kumimoji="0" lang="en-US"/>
          </a:p>
        </p:txBody>
      </p:sp>
      <p:sp>
        <p:nvSpPr>
          <p:cNvPr id="10" name="Rectangle 9"/>
          <p:cNvSpPr/>
          <p:nvPr/>
        </p:nvSpPr>
        <p:spPr bwMode="auto">
          <a:xfrm>
            <a:off x="368352" y="0"/>
            <a:ext cx="139516" cy="9236075"/>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22420" tIns="61210" rIns="122420" bIns="61210" anchor="ctr"/>
          <a:lstStyle/>
          <a:p>
            <a:pPr algn="ctr" eaLnBrk="1" latinLnBrk="0" hangingPunct="1"/>
            <a:endParaRPr kumimoji="0" lang="en-US"/>
          </a:p>
        </p:txBody>
      </p:sp>
      <p:sp>
        <p:nvSpPr>
          <p:cNvPr id="11" name="Rectangle 10"/>
          <p:cNvSpPr/>
          <p:nvPr/>
        </p:nvSpPr>
        <p:spPr bwMode="auto">
          <a:xfrm>
            <a:off x="1320456" y="0"/>
            <a:ext cx="242433" cy="9236075"/>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22420" tIns="61210" rIns="122420" bIns="61210" anchor="ctr"/>
          <a:lstStyle/>
          <a:p>
            <a:pPr algn="ctr" eaLnBrk="1" latinLnBrk="0" hangingPunct="1"/>
            <a:endParaRPr kumimoji="0" lang="en-US"/>
          </a:p>
        </p:txBody>
      </p:sp>
      <p:sp>
        <p:nvSpPr>
          <p:cNvPr id="12" name="Rectangle 11"/>
          <p:cNvSpPr/>
          <p:nvPr/>
        </p:nvSpPr>
        <p:spPr bwMode="auto">
          <a:xfrm>
            <a:off x="1521364" y="0"/>
            <a:ext cx="306960" cy="9236075"/>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22420" tIns="61210" rIns="122420" bIns="61210" anchor="ctr"/>
          <a:lstStyle/>
          <a:p>
            <a:pPr algn="ctr" eaLnBrk="1" latinLnBrk="0" hangingPunct="1"/>
            <a:endParaRPr kumimoji="0" lang="en-US"/>
          </a:p>
        </p:txBody>
      </p:sp>
      <p:sp>
        <p:nvSpPr>
          <p:cNvPr id="13" name="Straight Connector 12"/>
          <p:cNvSpPr>
            <a:spLocks noChangeShapeType="1"/>
          </p:cNvSpPr>
          <p:nvPr/>
        </p:nvSpPr>
        <p:spPr bwMode="auto">
          <a:xfrm>
            <a:off x="141755" y="0"/>
            <a:ext cx="0" cy="9236075"/>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122420" tIns="61210" rIns="122420" bIns="61210" anchor="t" compatLnSpc="1"/>
          <a:lstStyle/>
          <a:p>
            <a:endParaRPr kumimoji="0" lang="en-US"/>
          </a:p>
        </p:txBody>
      </p:sp>
      <p:sp>
        <p:nvSpPr>
          <p:cNvPr id="14" name="Straight Connector 13"/>
          <p:cNvSpPr>
            <a:spLocks noChangeShapeType="1"/>
          </p:cNvSpPr>
          <p:nvPr/>
        </p:nvSpPr>
        <p:spPr bwMode="auto">
          <a:xfrm>
            <a:off x="1218883" y="0"/>
            <a:ext cx="0" cy="9236075"/>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122420" tIns="61210" rIns="122420" bIns="61210" anchor="t" compatLnSpc="1"/>
          <a:lstStyle/>
          <a:p>
            <a:endParaRPr kumimoji="0" lang="en-US"/>
          </a:p>
        </p:txBody>
      </p:sp>
      <p:sp>
        <p:nvSpPr>
          <p:cNvPr id="15" name="Straight Connector 14"/>
          <p:cNvSpPr>
            <a:spLocks noChangeShapeType="1"/>
          </p:cNvSpPr>
          <p:nvPr/>
        </p:nvSpPr>
        <p:spPr bwMode="auto">
          <a:xfrm>
            <a:off x="1138519" y="0"/>
            <a:ext cx="0" cy="9236075"/>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122420" tIns="61210" rIns="122420" bIns="61210" anchor="t" compatLnSpc="1"/>
          <a:lstStyle/>
          <a:p>
            <a:endParaRPr kumimoji="0" lang="en-US"/>
          </a:p>
        </p:txBody>
      </p:sp>
      <p:sp>
        <p:nvSpPr>
          <p:cNvPr id="16" name="Straight Connector 15"/>
          <p:cNvSpPr>
            <a:spLocks noChangeShapeType="1"/>
          </p:cNvSpPr>
          <p:nvPr/>
        </p:nvSpPr>
        <p:spPr bwMode="auto">
          <a:xfrm>
            <a:off x="2301587" y="0"/>
            <a:ext cx="0" cy="9236075"/>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122420" tIns="61210" rIns="122420" bIns="61210" anchor="t" compatLnSpc="1"/>
          <a:lstStyle/>
          <a:p>
            <a:endParaRPr kumimoji="0" lang="en-US"/>
          </a:p>
        </p:txBody>
      </p:sp>
      <p:sp>
        <p:nvSpPr>
          <p:cNvPr id="17" name="Straight Connector 16"/>
          <p:cNvSpPr>
            <a:spLocks noChangeShapeType="1"/>
          </p:cNvSpPr>
          <p:nvPr/>
        </p:nvSpPr>
        <p:spPr bwMode="auto">
          <a:xfrm>
            <a:off x="1422030" y="0"/>
            <a:ext cx="0" cy="9236075"/>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122420" tIns="61210" rIns="122420" bIns="61210" anchor="t" compatLnSpc="1"/>
          <a:lstStyle/>
          <a:p>
            <a:endParaRPr kumimoji="0" lang="en-US"/>
          </a:p>
        </p:txBody>
      </p:sp>
      <p:sp>
        <p:nvSpPr>
          <p:cNvPr id="18" name="Rectangle 17"/>
          <p:cNvSpPr/>
          <p:nvPr/>
        </p:nvSpPr>
        <p:spPr bwMode="auto">
          <a:xfrm>
            <a:off x="1625176" y="0"/>
            <a:ext cx="101574" cy="9236075"/>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22420" tIns="61210" rIns="122420" bIns="61210" anchor="ctr"/>
          <a:lstStyle/>
          <a:p>
            <a:pPr algn="ctr" eaLnBrk="1" latinLnBrk="0" hangingPunct="1"/>
            <a:endParaRPr kumimoji="0" lang="en-US" dirty="0"/>
          </a:p>
        </p:txBody>
      </p:sp>
      <p:sp>
        <p:nvSpPr>
          <p:cNvPr id="19" name="Oval 18"/>
          <p:cNvSpPr/>
          <p:nvPr/>
        </p:nvSpPr>
        <p:spPr bwMode="auto">
          <a:xfrm>
            <a:off x="812588" y="4618037"/>
            <a:ext cx="1726750" cy="1744592"/>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22420" tIns="61210" rIns="122420" bIns="61210" anchor="ctr"/>
          <a:lstStyle/>
          <a:p>
            <a:pPr algn="ctr" eaLnBrk="1" latinLnBrk="0" hangingPunct="1"/>
            <a:endParaRPr kumimoji="0" lang="en-US" dirty="0"/>
          </a:p>
        </p:txBody>
      </p:sp>
      <p:sp>
        <p:nvSpPr>
          <p:cNvPr id="20" name="Oval 19"/>
          <p:cNvSpPr/>
          <p:nvPr/>
        </p:nvSpPr>
        <p:spPr bwMode="auto">
          <a:xfrm>
            <a:off x="1765812" y="6554343"/>
            <a:ext cx="855009" cy="86384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22420" tIns="61210" rIns="122420" bIns="61210" anchor="ctr"/>
          <a:lstStyle/>
          <a:p>
            <a:pPr algn="ctr" eaLnBrk="1" latinLnBrk="0" hangingPunct="1"/>
            <a:endParaRPr kumimoji="0" lang="en-US" dirty="0"/>
          </a:p>
        </p:txBody>
      </p:sp>
      <p:sp>
        <p:nvSpPr>
          <p:cNvPr id="21" name="Oval 20"/>
          <p:cNvSpPr/>
          <p:nvPr/>
        </p:nvSpPr>
        <p:spPr bwMode="auto">
          <a:xfrm>
            <a:off x="1454395" y="7408027"/>
            <a:ext cx="182832" cy="184722"/>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22420" tIns="61210" rIns="122420" bIns="61210" anchor="ctr"/>
          <a:lstStyle/>
          <a:p>
            <a:pPr algn="ctr" eaLnBrk="1" latinLnBrk="0" hangingPunct="1"/>
            <a:endParaRPr kumimoji="0" lang="en-US" dirty="0"/>
          </a:p>
        </p:txBody>
      </p:sp>
      <p:sp>
        <p:nvSpPr>
          <p:cNvPr id="22" name="Oval 21"/>
          <p:cNvSpPr/>
          <p:nvPr/>
        </p:nvSpPr>
        <p:spPr bwMode="auto">
          <a:xfrm>
            <a:off x="2218366" y="7799352"/>
            <a:ext cx="365665" cy="369443"/>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22420" tIns="61210" rIns="122420" bIns="61210" anchor="ctr"/>
          <a:lstStyle/>
          <a:p>
            <a:pPr algn="ctr" eaLnBrk="1" latinLnBrk="0" hangingPunct="1"/>
            <a:endParaRPr kumimoji="0" lang="en-US" dirty="0"/>
          </a:p>
        </p:txBody>
      </p:sp>
      <p:sp>
        <p:nvSpPr>
          <p:cNvPr id="23" name="Oval 22"/>
          <p:cNvSpPr/>
          <p:nvPr/>
        </p:nvSpPr>
        <p:spPr bwMode="auto">
          <a:xfrm>
            <a:off x="2504734" y="6033330"/>
            <a:ext cx="487553" cy="492591"/>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22420" tIns="61210" rIns="122420" bIns="61210" anchor="ctr"/>
          <a:lstStyle/>
          <a:p>
            <a:pPr algn="ctr" eaLnBrk="1" latinLnBrk="0" hangingPunct="1"/>
            <a:endParaRPr kumimoji="0" lang="en-US" dirty="0"/>
          </a:p>
        </p:txBody>
      </p:sp>
      <p:sp>
        <p:nvSpPr>
          <p:cNvPr id="26" name="Straight Connector 25"/>
          <p:cNvSpPr>
            <a:spLocks noChangeShapeType="1"/>
          </p:cNvSpPr>
          <p:nvPr/>
        </p:nvSpPr>
        <p:spPr bwMode="auto">
          <a:xfrm>
            <a:off x="12127433" y="0"/>
            <a:ext cx="0" cy="9236075"/>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122420" tIns="61210" rIns="122420" bIns="61210" anchor="t" compatLnSpc="1"/>
          <a:lstStyle/>
          <a:p>
            <a:endParaRPr kumimoji="0" lang="en-US"/>
          </a:p>
        </p:txBody>
      </p:sp>
      <p:sp>
        <p:nvSpPr>
          <p:cNvPr id="6" name="Slide Number Placeholder 5"/>
          <p:cNvSpPr>
            <a:spLocks noGrp="1"/>
          </p:cNvSpPr>
          <p:nvPr>
            <p:ph type="sldNum" sz="quarter" idx="12"/>
          </p:nvPr>
        </p:nvSpPr>
        <p:spPr bwMode="auto">
          <a:xfrm>
            <a:off x="1787023" y="6637775"/>
            <a:ext cx="812588" cy="696980"/>
          </a:xfrm>
        </p:spPr>
        <p:txBody>
          <a:bodyPr/>
          <a:lstStyle/>
          <a:p>
            <a:fld id="{845A1690-EFBB-4798-9311-65CE7725B5B6}"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7DE04B46-5857-43DB-955D-56512576DCB2}" type="datetimeFigureOut">
              <a:rPr lang="en-US" smtClean="0"/>
              <a:t>7/7/2019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5A1690-EFBB-4798-9311-65CE7725B5B6}" type="slidenum">
              <a:rPr lang="en-US" smtClean="0"/>
              <a:t>‹#›</a:t>
            </a:fld>
            <a:endParaRPr lang="en-US"/>
          </a:p>
        </p:txBody>
      </p:sp>
      <p:sp>
        <p:nvSpPr>
          <p:cNvPr id="9" name="Content Placeholder 8"/>
          <p:cNvSpPr>
            <a:spLocks noGrp="1"/>
          </p:cNvSpPr>
          <p:nvPr>
            <p:ph sz="quarter" idx="1"/>
          </p:nvPr>
        </p:nvSpPr>
        <p:spPr>
          <a:xfrm>
            <a:off x="609441" y="2155084"/>
            <a:ext cx="4875530" cy="6157383"/>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5692181" y="2155084"/>
            <a:ext cx="4875530" cy="6157383"/>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441" y="367733"/>
            <a:ext cx="10055781" cy="1539346"/>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7DE04B46-5857-43DB-955D-56512576DCB2}" type="datetimeFigureOut">
              <a:rPr lang="en-US" smtClean="0"/>
              <a:t>7/7/2019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5A1690-EFBB-4798-9311-65CE7725B5B6}" type="slidenum">
              <a:rPr lang="en-US" smtClean="0"/>
              <a:t>‹#›</a:t>
            </a:fld>
            <a:endParaRPr lang="en-US"/>
          </a:p>
        </p:txBody>
      </p:sp>
      <p:sp>
        <p:nvSpPr>
          <p:cNvPr id="11" name="Content Placeholder 10"/>
          <p:cNvSpPr>
            <a:spLocks noGrp="1"/>
          </p:cNvSpPr>
          <p:nvPr>
            <p:ph sz="quarter" idx="2"/>
          </p:nvPr>
        </p:nvSpPr>
        <p:spPr>
          <a:xfrm>
            <a:off x="609441" y="3181315"/>
            <a:ext cx="4875530" cy="5233776"/>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5827782" y="3181315"/>
            <a:ext cx="4875530" cy="5233776"/>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609441" y="2114035"/>
            <a:ext cx="4875530" cy="886663"/>
          </a:xfrm>
          <a:prstGeom prst="roundRect">
            <a:avLst>
              <a:gd name="adj" fmla="val 16667"/>
            </a:avLst>
          </a:prstGeom>
          <a:solidFill>
            <a:schemeClr val="accent1"/>
          </a:solidFill>
        </p:spPr>
        <p:txBody>
          <a:bodyPr rtlCol="0" anchor="ctr">
            <a:noAutofit/>
          </a:bodyPr>
          <a:lstStyle>
            <a:lvl1pPr marL="0" indent="0">
              <a:buFontTx/>
              <a:buNone/>
              <a:defRPr sz="27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5789692" y="2114035"/>
            <a:ext cx="4875530" cy="886663"/>
          </a:xfrm>
          <a:prstGeom prst="roundRect">
            <a:avLst>
              <a:gd name="adj" fmla="val 16667"/>
            </a:avLst>
          </a:prstGeom>
          <a:solidFill>
            <a:schemeClr val="accent1"/>
          </a:solidFill>
        </p:spPr>
        <p:txBody>
          <a:bodyPr rtlCol="0" anchor="ctr">
            <a:noAutofit/>
          </a:bodyPr>
          <a:lstStyle>
            <a:lvl1pPr marL="0" indent="0">
              <a:buFontTx/>
              <a:buNone/>
              <a:defRPr sz="27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7DE04B46-5857-43DB-955D-56512576DCB2}" type="datetimeFigureOut">
              <a:rPr lang="en-US" smtClean="0"/>
              <a:t>7/7/2019</a:t>
            </a:fld>
            <a:endParaRPr lang="en-US"/>
          </a:p>
        </p:txBody>
      </p:sp>
      <p:sp>
        <p:nvSpPr>
          <p:cNvPr id="7" name="Slide Number Placeholder 6"/>
          <p:cNvSpPr>
            <a:spLocks noGrp="1"/>
          </p:cNvSpPr>
          <p:nvPr>
            <p:ph type="sldNum" sz="quarter" idx="11"/>
          </p:nvPr>
        </p:nvSpPr>
        <p:spPr/>
        <p:txBody>
          <a:bodyPr rtlCol="0"/>
          <a:lstStyle/>
          <a:p>
            <a:fld id="{845A1690-EFBB-4798-9311-65CE7725B5B6}"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E04B46-5857-43DB-955D-56512576DCB2}" type="datetimeFigureOut">
              <a:rPr lang="en-US" smtClean="0"/>
              <a:t>7/7/2019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5A1690-EFBB-4798-9311-65CE7725B5B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11680957" y="0"/>
            <a:ext cx="0" cy="9236075"/>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122420" tIns="61210" rIns="122420" bIns="61210" anchor="t" compatLnSpc="1"/>
          <a:lstStyle/>
          <a:p>
            <a:endParaRPr kumimoji="0" lang="en-US" dirty="0"/>
          </a:p>
        </p:txBody>
      </p:sp>
      <p:sp>
        <p:nvSpPr>
          <p:cNvPr id="2" name="Title 1"/>
          <p:cNvSpPr>
            <a:spLocks noGrp="1"/>
          </p:cNvSpPr>
          <p:nvPr>
            <p:ph type="title"/>
          </p:nvPr>
        </p:nvSpPr>
        <p:spPr>
          <a:xfrm rot="5400000">
            <a:off x="4451179" y="4313317"/>
            <a:ext cx="8497189" cy="609441"/>
          </a:xfrm>
        </p:spPr>
        <p:txBody>
          <a:bodyPr anchor="b"/>
          <a:lstStyle>
            <a:lvl1pPr algn="l">
              <a:buNone/>
              <a:defRPr sz="27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080675" y="369443"/>
            <a:ext cx="2035534" cy="6711548"/>
          </a:xfrm>
        </p:spPr>
        <p:txBody>
          <a:bodyPr/>
          <a:lstStyle>
            <a:lvl1pPr marL="0" indent="0">
              <a:spcBef>
                <a:spcPts val="536"/>
              </a:spcBef>
              <a:spcAft>
                <a:spcPts val="1339"/>
              </a:spcAft>
              <a:buNone/>
              <a:defRPr sz="1600"/>
            </a:lvl1pPr>
            <a:lvl2pPr>
              <a:buNone/>
              <a:defRPr sz="1600"/>
            </a:lvl2pPr>
            <a:lvl3pPr>
              <a:buNone/>
              <a:defRPr sz="1300"/>
            </a:lvl3pPr>
            <a:lvl4pPr>
              <a:buNone/>
              <a:defRPr sz="1200"/>
            </a:lvl4pPr>
            <a:lvl5pPr>
              <a:buNone/>
              <a:defRPr sz="12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8329030" y="0"/>
            <a:ext cx="0" cy="9236075"/>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122420" tIns="61210" rIns="122420" bIns="61210" anchor="t" compatLnSpc="1"/>
          <a:lstStyle/>
          <a:p>
            <a:endParaRPr kumimoji="0" lang="en-US" dirty="0"/>
          </a:p>
        </p:txBody>
      </p:sp>
      <p:sp>
        <p:nvSpPr>
          <p:cNvPr id="9" name="Straight Connector 8"/>
          <p:cNvSpPr>
            <a:spLocks noChangeShapeType="1"/>
          </p:cNvSpPr>
          <p:nvPr/>
        </p:nvSpPr>
        <p:spPr bwMode="auto">
          <a:xfrm>
            <a:off x="8254245" y="0"/>
            <a:ext cx="0" cy="9236075"/>
          </a:xfrm>
          <a:prstGeom prst="line">
            <a:avLst/>
          </a:prstGeom>
          <a:noFill/>
          <a:ln w="12700" cap="flat" cmpd="sng" algn="ctr">
            <a:solidFill>
              <a:schemeClr val="accent1"/>
            </a:solidFill>
            <a:prstDash val="solid"/>
            <a:round/>
            <a:headEnd type="none" w="med" len="med"/>
            <a:tailEnd type="none" w="med" len="med"/>
          </a:ln>
          <a:effectLst/>
        </p:spPr>
        <p:txBody>
          <a:bodyPr vert="horz" wrap="square" lIns="122420" tIns="61210" rIns="122420" bIns="61210" anchor="t" compatLnSpc="1"/>
          <a:lstStyle/>
          <a:p>
            <a:endParaRPr kumimoji="0" lang="en-US" dirty="0"/>
          </a:p>
        </p:txBody>
      </p:sp>
      <p:sp>
        <p:nvSpPr>
          <p:cNvPr id="11" name="Straight Connector 10"/>
          <p:cNvSpPr>
            <a:spLocks noChangeShapeType="1"/>
          </p:cNvSpPr>
          <p:nvPr/>
        </p:nvSpPr>
        <p:spPr bwMode="auto">
          <a:xfrm>
            <a:off x="11985678" y="0"/>
            <a:ext cx="0" cy="9236075"/>
          </a:xfrm>
          <a:prstGeom prst="line">
            <a:avLst/>
          </a:prstGeom>
          <a:noFill/>
          <a:ln w="19050" cap="flat" cmpd="sng" algn="ctr">
            <a:solidFill>
              <a:schemeClr val="accent1"/>
            </a:solidFill>
            <a:prstDash val="solid"/>
            <a:round/>
            <a:headEnd type="none" w="med" len="med"/>
            <a:tailEnd type="none" w="med" len="med"/>
          </a:ln>
          <a:effectLst/>
        </p:spPr>
        <p:txBody>
          <a:bodyPr vert="horz" wrap="square" lIns="122420" tIns="61210" rIns="122420" bIns="61210" anchor="t" compatLnSpc="1"/>
          <a:lstStyle/>
          <a:p>
            <a:endParaRPr kumimoji="0" lang="en-US"/>
          </a:p>
        </p:txBody>
      </p:sp>
      <p:sp>
        <p:nvSpPr>
          <p:cNvPr id="12" name="Rectangle 11"/>
          <p:cNvSpPr/>
          <p:nvPr/>
        </p:nvSpPr>
        <p:spPr bwMode="auto">
          <a:xfrm>
            <a:off x="11782531" y="0"/>
            <a:ext cx="406294" cy="9236075"/>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22420" tIns="61210" rIns="122420" bIns="61210" anchor="ctr"/>
          <a:lstStyle/>
          <a:p>
            <a:pPr algn="ctr" eaLnBrk="1" latinLnBrk="0" hangingPunct="1"/>
            <a:endParaRPr kumimoji="0" lang="en-US"/>
          </a:p>
        </p:txBody>
      </p:sp>
      <p:sp>
        <p:nvSpPr>
          <p:cNvPr id="13" name="Straight Connector 12"/>
          <p:cNvSpPr>
            <a:spLocks noChangeShapeType="1"/>
          </p:cNvSpPr>
          <p:nvPr/>
        </p:nvSpPr>
        <p:spPr bwMode="auto">
          <a:xfrm>
            <a:off x="11884104" y="0"/>
            <a:ext cx="0" cy="9236075"/>
          </a:xfrm>
          <a:prstGeom prst="line">
            <a:avLst/>
          </a:prstGeom>
          <a:noFill/>
          <a:ln w="9525" cap="flat" cmpd="sng" algn="ctr">
            <a:solidFill>
              <a:schemeClr val="accent1"/>
            </a:solidFill>
            <a:prstDash val="solid"/>
            <a:round/>
            <a:headEnd type="none" w="med" len="med"/>
            <a:tailEnd type="none" w="med" len="med"/>
          </a:ln>
          <a:effectLst/>
        </p:spPr>
        <p:txBody>
          <a:bodyPr vert="horz" wrap="square" lIns="122420" tIns="61210" rIns="122420" bIns="61210" anchor="t" compatLnSpc="1"/>
          <a:lstStyle/>
          <a:p>
            <a:endParaRPr kumimoji="0" lang="en-US"/>
          </a:p>
        </p:txBody>
      </p:sp>
      <p:sp>
        <p:nvSpPr>
          <p:cNvPr id="14" name="Oval 13"/>
          <p:cNvSpPr/>
          <p:nvPr/>
        </p:nvSpPr>
        <p:spPr>
          <a:xfrm>
            <a:off x="10872432" y="7696729"/>
            <a:ext cx="731330" cy="738886"/>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22420" tIns="61210" rIns="122420" bIns="61210" anchor="ctr"/>
          <a:lstStyle/>
          <a:p>
            <a:pPr algn="ctr" eaLnBrk="1" latinLnBrk="0" hangingPunct="1"/>
            <a:endParaRPr kumimoji="0" lang="en-US" dirty="0"/>
          </a:p>
        </p:txBody>
      </p:sp>
      <p:sp>
        <p:nvSpPr>
          <p:cNvPr id="18" name="Content Placeholder 17"/>
          <p:cNvSpPr>
            <a:spLocks noGrp="1"/>
          </p:cNvSpPr>
          <p:nvPr>
            <p:ph sz="quarter" idx="1"/>
          </p:nvPr>
        </p:nvSpPr>
        <p:spPr>
          <a:xfrm>
            <a:off x="406294" y="369443"/>
            <a:ext cx="7516442" cy="8521819"/>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7DE04B46-5857-43DB-955D-56512576DCB2}" type="datetimeFigureOut">
              <a:rPr lang="en-US" smtClean="0"/>
              <a:t>7/7/2019</a:t>
            </a:fld>
            <a:endParaRPr lang="en-US"/>
          </a:p>
        </p:txBody>
      </p:sp>
      <p:sp>
        <p:nvSpPr>
          <p:cNvPr id="22" name="Slide Number Placeholder 21"/>
          <p:cNvSpPr>
            <a:spLocks noGrp="1"/>
          </p:cNvSpPr>
          <p:nvPr>
            <p:ph type="sldNum" sz="quarter" idx="15"/>
          </p:nvPr>
        </p:nvSpPr>
        <p:spPr/>
        <p:txBody>
          <a:bodyPr rtlCol="0"/>
          <a:lstStyle/>
          <a:p>
            <a:fld id="{845A1690-EFBB-4798-9311-65CE7725B5B6}"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11680957" y="0"/>
            <a:ext cx="0" cy="9236075"/>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122420" tIns="61210" rIns="122420" bIns="61210" anchor="t" compatLnSpc="1"/>
          <a:lstStyle/>
          <a:p>
            <a:endParaRPr kumimoji="0" lang="en-US"/>
          </a:p>
        </p:txBody>
      </p:sp>
      <p:sp>
        <p:nvSpPr>
          <p:cNvPr id="13" name="Oval 12"/>
          <p:cNvSpPr/>
          <p:nvPr/>
        </p:nvSpPr>
        <p:spPr>
          <a:xfrm>
            <a:off x="10872432" y="7696729"/>
            <a:ext cx="731330" cy="738886"/>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22420" tIns="61210" rIns="122420" bIns="61210" anchor="ctr"/>
          <a:lstStyle/>
          <a:p>
            <a:pPr algn="ctr" eaLnBrk="1" latinLnBrk="0" hangingPunct="1"/>
            <a:endParaRPr kumimoji="0" lang="en-US" dirty="0"/>
          </a:p>
        </p:txBody>
      </p:sp>
      <p:sp>
        <p:nvSpPr>
          <p:cNvPr id="2" name="Title 1"/>
          <p:cNvSpPr>
            <a:spLocks noGrp="1"/>
          </p:cNvSpPr>
          <p:nvPr>
            <p:ph type="title"/>
          </p:nvPr>
        </p:nvSpPr>
        <p:spPr>
          <a:xfrm rot="5400000">
            <a:off x="4422231" y="4313317"/>
            <a:ext cx="8497189" cy="609441"/>
          </a:xfrm>
        </p:spPr>
        <p:txBody>
          <a:bodyPr anchor="b"/>
          <a:lstStyle>
            <a:lvl1pPr algn="l">
              <a:buNone/>
              <a:defRPr sz="27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8227457" cy="9236075"/>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43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9018715" y="356615"/>
            <a:ext cx="2031471" cy="6674604"/>
          </a:xfrm>
        </p:spPr>
        <p:txBody>
          <a:bodyPr rot="0" spcFirstLastPara="0" vertOverflow="overflow" horzOverflow="overflow" vert="horz" wrap="square" lIns="122420" tIns="61210" rIns="122420" bIns="61210" numCol="1" spcCol="367260" rtlCol="0" fromWordArt="0" anchor="t" anchorCtr="0" forceAA="0" compatLnSpc="1">
            <a:normAutofit/>
          </a:bodyPr>
          <a:lstStyle>
            <a:lvl1pPr marL="0" indent="0">
              <a:spcBef>
                <a:spcPts val="134"/>
              </a:spcBef>
              <a:spcAft>
                <a:spcPts val="536"/>
              </a:spcAft>
              <a:buFontTx/>
              <a:buNone/>
              <a:defRPr sz="1600"/>
            </a:lvl1pPr>
            <a:lvl2pPr>
              <a:defRPr sz="1600"/>
            </a:lvl2pPr>
            <a:lvl3pPr>
              <a:defRPr sz="1300"/>
            </a:lvl3pPr>
            <a:lvl4pPr>
              <a:defRPr sz="1200"/>
            </a:lvl4pPr>
            <a:lvl5pPr>
              <a:defRPr sz="12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11985678" y="0"/>
            <a:ext cx="0" cy="9236075"/>
          </a:xfrm>
          <a:prstGeom prst="line">
            <a:avLst/>
          </a:prstGeom>
          <a:noFill/>
          <a:ln w="9525" cap="flat" cmpd="sng" algn="ctr">
            <a:solidFill>
              <a:schemeClr val="tx1"/>
            </a:solidFill>
            <a:prstDash val="solid"/>
            <a:round/>
            <a:headEnd type="none" w="med" len="med"/>
            <a:tailEnd type="none" w="med" len="med"/>
          </a:ln>
          <a:effectLst/>
        </p:spPr>
        <p:txBody>
          <a:bodyPr vert="horz" wrap="square" lIns="122420" tIns="61210" rIns="122420" bIns="61210" anchor="t" compatLnSpc="1"/>
          <a:lstStyle/>
          <a:p>
            <a:endParaRPr kumimoji="0" lang="en-US"/>
          </a:p>
        </p:txBody>
      </p:sp>
      <p:sp>
        <p:nvSpPr>
          <p:cNvPr id="11" name="Rectangle 10"/>
          <p:cNvSpPr/>
          <p:nvPr/>
        </p:nvSpPr>
        <p:spPr bwMode="auto">
          <a:xfrm>
            <a:off x="11782531" y="0"/>
            <a:ext cx="406294" cy="9236075"/>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22420" tIns="61210" rIns="122420" bIns="61210" anchor="ctr"/>
          <a:lstStyle/>
          <a:p>
            <a:pPr algn="ctr" eaLnBrk="1" latinLnBrk="0" hangingPunct="1"/>
            <a:endParaRPr kumimoji="0" lang="en-US"/>
          </a:p>
        </p:txBody>
      </p:sp>
      <p:sp>
        <p:nvSpPr>
          <p:cNvPr id="12" name="Straight Connector 11"/>
          <p:cNvSpPr>
            <a:spLocks noChangeShapeType="1"/>
          </p:cNvSpPr>
          <p:nvPr/>
        </p:nvSpPr>
        <p:spPr bwMode="auto">
          <a:xfrm>
            <a:off x="11884104" y="0"/>
            <a:ext cx="0" cy="9236075"/>
          </a:xfrm>
          <a:prstGeom prst="line">
            <a:avLst/>
          </a:prstGeom>
          <a:noFill/>
          <a:ln w="9525" cap="flat" cmpd="sng" algn="ctr">
            <a:solidFill>
              <a:schemeClr val="accent1"/>
            </a:solidFill>
            <a:prstDash val="solid"/>
            <a:round/>
            <a:headEnd type="none" w="med" len="med"/>
            <a:tailEnd type="none" w="med" len="med"/>
          </a:ln>
          <a:effectLst/>
        </p:spPr>
        <p:txBody>
          <a:bodyPr vert="horz" wrap="square" lIns="122420" tIns="61210" rIns="122420" bIns="61210" anchor="t" compatLnSpc="1"/>
          <a:lstStyle/>
          <a:p>
            <a:endParaRPr kumimoji="0" lang="en-US"/>
          </a:p>
        </p:txBody>
      </p:sp>
      <p:sp>
        <p:nvSpPr>
          <p:cNvPr id="19" name="Straight Connector 18"/>
          <p:cNvSpPr>
            <a:spLocks noChangeShapeType="1"/>
          </p:cNvSpPr>
          <p:nvPr/>
        </p:nvSpPr>
        <p:spPr bwMode="auto">
          <a:xfrm>
            <a:off x="8329030" y="0"/>
            <a:ext cx="0" cy="9236075"/>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122420" tIns="61210" rIns="122420" bIns="61210" anchor="t" compatLnSpc="1"/>
          <a:lstStyle/>
          <a:p>
            <a:endParaRPr kumimoji="0" lang="en-US" dirty="0"/>
          </a:p>
        </p:txBody>
      </p:sp>
      <p:sp>
        <p:nvSpPr>
          <p:cNvPr id="20" name="Straight Connector 19"/>
          <p:cNvSpPr>
            <a:spLocks noChangeShapeType="1"/>
          </p:cNvSpPr>
          <p:nvPr/>
        </p:nvSpPr>
        <p:spPr bwMode="auto">
          <a:xfrm>
            <a:off x="8254245" y="0"/>
            <a:ext cx="0" cy="9236075"/>
          </a:xfrm>
          <a:prstGeom prst="line">
            <a:avLst/>
          </a:prstGeom>
          <a:noFill/>
          <a:ln w="12700" cap="flat" cmpd="sng" algn="ctr">
            <a:solidFill>
              <a:schemeClr val="accent1"/>
            </a:solidFill>
            <a:prstDash val="solid"/>
            <a:round/>
            <a:headEnd type="none" w="med" len="med"/>
            <a:tailEnd type="none" w="med" len="med"/>
          </a:ln>
          <a:effectLst/>
        </p:spPr>
        <p:txBody>
          <a:bodyPr vert="horz" wrap="square" lIns="122420" tIns="61210" rIns="122420" bIns="61210" anchor="t" compatLnSpc="1"/>
          <a:lstStyle/>
          <a:p>
            <a:endParaRPr kumimoji="0" lang="en-US" dirty="0"/>
          </a:p>
        </p:txBody>
      </p:sp>
      <p:sp>
        <p:nvSpPr>
          <p:cNvPr id="17" name="Date Placeholder 16"/>
          <p:cNvSpPr>
            <a:spLocks noGrp="1"/>
          </p:cNvSpPr>
          <p:nvPr>
            <p:ph type="dt" sz="half" idx="10"/>
          </p:nvPr>
        </p:nvSpPr>
        <p:spPr/>
        <p:txBody>
          <a:bodyPr rtlCol="0"/>
          <a:lstStyle/>
          <a:p>
            <a:fld id="{7DE04B46-5857-43DB-955D-56512576DCB2}" type="datetimeFigureOut">
              <a:rPr lang="en-US" smtClean="0"/>
              <a:t>7/7/2019</a:t>
            </a:fld>
            <a:endParaRPr lang="en-US"/>
          </a:p>
        </p:txBody>
      </p:sp>
      <p:sp>
        <p:nvSpPr>
          <p:cNvPr id="18" name="Slide Number Placeholder 17"/>
          <p:cNvSpPr>
            <a:spLocks noGrp="1"/>
          </p:cNvSpPr>
          <p:nvPr>
            <p:ph type="sldNum" sz="quarter" idx="11"/>
          </p:nvPr>
        </p:nvSpPr>
        <p:spPr/>
        <p:txBody>
          <a:bodyPr rtlCol="0"/>
          <a:lstStyle/>
          <a:p>
            <a:fld id="{845A1690-EFBB-4798-9311-65CE7725B5B6}"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11680957" y="0"/>
            <a:ext cx="0" cy="9236075"/>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122420" tIns="61210" rIns="122420" bIns="61210" anchor="t" compatLnSpc="1"/>
          <a:lstStyle/>
          <a:p>
            <a:endParaRPr kumimoji="0" lang="en-US" dirty="0"/>
          </a:p>
        </p:txBody>
      </p:sp>
      <p:sp>
        <p:nvSpPr>
          <p:cNvPr id="22" name="Title Placeholder 21"/>
          <p:cNvSpPr>
            <a:spLocks noGrp="1"/>
          </p:cNvSpPr>
          <p:nvPr>
            <p:ph type="title"/>
          </p:nvPr>
        </p:nvSpPr>
        <p:spPr>
          <a:xfrm>
            <a:off x="609441" y="369871"/>
            <a:ext cx="9954207" cy="1539346"/>
          </a:xfrm>
          <a:prstGeom prst="rect">
            <a:avLst/>
          </a:prstGeom>
        </p:spPr>
        <p:txBody>
          <a:bodyPr vert="horz" lIns="122420" tIns="61210" rIns="122420" bIns="61210"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441" y="2155084"/>
            <a:ext cx="9954207" cy="6563771"/>
          </a:xfrm>
          <a:prstGeom prst="rect">
            <a:avLst/>
          </a:prstGeom>
        </p:spPr>
        <p:txBody>
          <a:bodyPr vert="horz" lIns="122420" tIns="61210" rIns="122420" bIns="61210">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10102871" y="1459637"/>
            <a:ext cx="2709249" cy="511931"/>
          </a:xfrm>
          <a:prstGeom prst="rect">
            <a:avLst/>
          </a:prstGeom>
        </p:spPr>
        <p:txBody>
          <a:bodyPr vert="horz" lIns="122420" tIns="61210" rIns="122420" bIns="61210" anchor="ctr" anchorCtr="0"/>
          <a:lstStyle>
            <a:lvl1pPr algn="r" eaLnBrk="1" latinLnBrk="0" hangingPunct="1">
              <a:defRPr kumimoji="0" sz="1600">
                <a:solidFill>
                  <a:schemeClr val="tx2"/>
                </a:solidFill>
              </a:defRPr>
            </a:lvl1pPr>
          </a:lstStyle>
          <a:p>
            <a:fld id="{7DE04B46-5857-43DB-955D-56512576DCB2}" type="datetimeFigureOut">
              <a:rPr lang="en-US" smtClean="0"/>
              <a:t>7/7/2019</a:t>
            </a:fld>
            <a:endParaRPr lang="en-US"/>
          </a:p>
        </p:txBody>
      </p:sp>
      <p:sp>
        <p:nvSpPr>
          <p:cNvPr id="3" name="Footer Placeholder 2"/>
          <p:cNvSpPr>
            <a:spLocks noGrp="1"/>
          </p:cNvSpPr>
          <p:nvPr>
            <p:ph type="ftr" sz="quarter" idx="3"/>
          </p:nvPr>
        </p:nvSpPr>
        <p:spPr>
          <a:xfrm rot="5400000">
            <a:off x="9295781" y="5035681"/>
            <a:ext cx="4310168" cy="487553"/>
          </a:xfrm>
          <a:prstGeom prst="rect">
            <a:avLst/>
          </a:prstGeom>
        </p:spPr>
        <p:txBody>
          <a:bodyPr vert="horz" lIns="122420" tIns="61210" rIns="122420" bIns="61210" anchor="ctr" anchorCtr="0"/>
          <a:lstStyle>
            <a:lvl1pPr algn="l" eaLnBrk="1" latinLnBrk="0" hangingPunct="1">
              <a:defRPr kumimoji="0" sz="1600">
                <a:solidFill>
                  <a:schemeClr val="tx2"/>
                </a:solidFill>
              </a:defRPr>
            </a:lvl1pPr>
          </a:lstStyle>
          <a:p>
            <a:endParaRPr lang="en-US"/>
          </a:p>
        </p:txBody>
      </p:sp>
      <p:sp>
        <p:nvSpPr>
          <p:cNvPr id="7" name="Straight Connector 6"/>
          <p:cNvSpPr>
            <a:spLocks noChangeShapeType="1"/>
          </p:cNvSpPr>
          <p:nvPr/>
        </p:nvSpPr>
        <p:spPr bwMode="auto">
          <a:xfrm>
            <a:off x="101574" y="0"/>
            <a:ext cx="0" cy="9236075"/>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122420" tIns="61210" rIns="122420" bIns="61210" anchor="t" compatLnSpc="1"/>
          <a:lstStyle/>
          <a:p>
            <a:endParaRPr kumimoji="0" lang="en-US"/>
          </a:p>
        </p:txBody>
      </p:sp>
      <p:sp>
        <p:nvSpPr>
          <p:cNvPr id="9" name="Straight Connector 8"/>
          <p:cNvSpPr>
            <a:spLocks noChangeShapeType="1"/>
          </p:cNvSpPr>
          <p:nvPr/>
        </p:nvSpPr>
        <p:spPr bwMode="auto">
          <a:xfrm>
            <a:off x="11985678" y="0"/>
            <a:ext cx="0" cy="9236075"/>
          </a:xfrm>
          <a:prstGeom prst="line">
            <a:avLst/>
          </a:prstGeom>
          <a:noFill/>
          <a:ln w="19050" cap="flat" cmpd="sng" algn="ctr">
            <a:solidFill>
              <a:schemeClr val="accent1"/>
            </a:solidFill>
            <a:prstDash val="solid"/>
            <a:round/>
            <a:headEnd type="none" w="med" len="med"/>
            <a:tailEnd type="none" w="med" len="med"/>
          </a:ln>
          <a:effectLst/>
        </p:spPr>
        <p:txBody>
          <a:bodyPr vert="horz" wrap="square" lIns="122420" tIns="61210" rIns="122420" bIns="61210" anchor="t" compatLnSpc="1"/>
          <a:lstStyle/>
          <a:p>
            <a:endParaRPr kumimoji="0" lang="en-US"/>
          </a:p>
        </p:txBody>
      </p:sp>
      <p:sp>
        <p:nvSpPr>
          <p:cNvPr id="10" name="Rectangle 9"/>
          <p:cNvSpPr/>
          <p:nvPr/>
        </p:nvSpPr>
        <p:spPr bwMode="auto">
          <a:xfrm>
            <a:off x="11782531" y="0"/>
            <a:ext cx="406294" cy="9236075"/>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22420" tIns="61210" rIns="122420" bIns="61210" anchor="ctr"/>
          <a:lstStyle/>
          <a:p>
            <a:pPr algn="ctr" eaLnBrk="1" latinLnBrk="0" hangingPunct="1"/>
            <a:endParaRPr kumimoji="0" lang="en-US"/>
          </a:p>
        </p:txBody>
      </p:sp>
      <p:sp>
        <p:nvSpPr>
          <p:cNvPr id="11" name="Straight Connector 10"/>
          <p:cNvSpPr>
            <a:spLocks noChangeShapeType="1"/>
          </p:cNvSpPr>
          <p:nvPr/>
        </p:nvSpPr>
        <p:spPr bwMode="auto">
          <a:xfrm>
            <a:off x="11884104" y="0"/>
            <a:ext cx="0" cy="9236075"/>
          </a:xfrm>
          <a:prstGeom prst="line">
            <a:avLst/>
          </a:prstGeom>
          <a:noFill/>
          <a:ln w="9525" cap="flat" cmpd="sng" algn="ctr">
            <a:solidFill>
              <a:schemeClr val="accent1"/>
            </a:solidFill>
            <a:prstDash val="solid"/>
            <a:round/>
            <a:headEnd type="none" w="med" len="med"/>
            <a:tailEnd type="none" w="med" len="med"/>
          </a:ln>
          <a:effectLst/>
        </p:spPr>
        <p:txBody>
          <a:bodyPr vert="horz" wrap="square" lIns="122420" tIns="61210" rIns="122420" bIns="61210" anchor="t" compatLnSpc="1"/>
          <a:lstStyle/>
          <a:p>
            <a:endParaRPr kumimoji="0" lang="en-US"/>
          </a:p>
        </p:txBody>
      </p:sp>
      <p:sp>
        <p:nvSpPr>
          <p:cNvPr id="12" name="Oval 11"/>
          <p:cNvSpPr/>
          <p:nvPr/>
        </p:nvSpPr>
        <p:spPr>
          <a:xfrm>
            <a:off x="10872432" y="7696729"/>
            <a:ext cx="731330" cy="738886"/>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22420" tIns="61210" rIns="122420" bIns="61210"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10835866" y="7722385"/>
            <a:ext cx="812588" cy="701942"/>
          </a:xfrm>
          <a:prstGeom prst="rect">
            <a:avLst/>
          </a:prstGeom>
        </p:spPr>
        <p:txBody>
          <a:bodyPr vert="horz" lIns="122420" tIns="61210" rIns="122420" bIns="61210" anchor="ctr"/>
          <a:lstStyle>
            <a:lvl1pPr algn="ctr" eaLnBrk="1" latinLnBrk="0" hangingPunct="1">
              <a:defRPr kumimoji="0" sz="1900" b="1">
                <a:solidFill>
                  <a:srgbClr val="FFFFFF"/>
                </a:solidFill>
              </a:defRPr>
            </a:lvl1pPr>
          </a:lstStyle>
          <a:p>
            <a:fld id="{845A1690-EFBB-4798-9311-65CE7725B5B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000" b="0" kern="1200" cap="small" baseline="0">
          <a:solidFill>
            <a:schemeClr val="tx2"/>
          </a:solidFill>
          <a:latin typeface="+mj-lt"/>
          <a:ea typeface="+mj-ea"/>
          <a:cs typeface="+mj-cs"/>
        </a:defRPr>
      </a:lvl1pPr>
    </p:titleStyle>
    <p:bodyStyle>
      <a:lvl1pPr marL="367260" indent="-367260" algn="l" rtl="0" eaLnBrk="1" latinLnBrk="0" hangingPunct="1">
        <a:spcBef>
          <a:spcPts val="803"/>
        </a:spcBef>
        <a:buClr>
          <a:schemeClr val="accent1"/>
        </a:buClr>
        <a:buSzPct val="70000"/>
        <a:buFont typeface="Wingdings"/>
        <a:buChar char=""/>
        <a:defRPr kumimoji="0" sz="3200" kern="1200">
          <a:solidFill>
            <a:schemeClr val="tx1"/>
          </a:solidFill>
          <a:latin typeface="+mn-lt"/>
          <a:ea typeface="+mn-ea"/>
          <a:cs typeface="+mn-cs"/>
        </a:defRPr>
      </a:lvl1pPr>
      <a:lvl2pPr marL="856939" indent="-367260" algn="l" rtl="0" eaLnBrk="1" latinLnBrk="0" hangingPunct="1">
        <a:spcBef>
          <a:spcPct val="20000"/>
        </a:spcBef>
        <a:buClr>
          <a:schemeClr val="accent1"/>
        </a:buClr>
        <a:buSzPct val="80000"/>
        <a:buFont typeface="Wingdings 2"/>
        <a:buChar char=""/>
        <a:defRPr kumimoji="0" sz="2800" kern="1200">
          <a:solidFill>
            <a:schemeClr val="tx1"/>
          </a:solidFill>
          <a:latin typeface="+mn-lt"/>
          <a:ea typeface="+mn-ea"/>
          <a:cs typeface="+mn-cs"/>
        </a:defRPr>
      </a:lvl2pPr>
      <a:lvl3pPr marL="1224199" indent="-244840" algn="l" rtl="0" eaLnBrk="1" latinLnBrk="0" hangingPunct="1">
        <a:spcBef>
          <a:spcPct val="20000"/>
        </a:spcBef>
        <a:buClr>
          <a:schemeClr val="accent1">
            <a:shade val="75000"/>
          </a:schemeClr>
        </a:buClr>
        <a:buSzPct val="60000"/>
        <a:buFont typeface="Wingdings"/>
        <a:buChar char=""/>
        <a:defRPr kumimoji="0" sz="2400" kern="1200">
          <a:solidFill>
            <a:schemeClr val="tx1"/>
          </a:solidFill>
          <a:latin typeface="+mn-lt"/>
          <a:ea typeface="+mn-ea"/>
          <a:cs typeface="+mn-cs"/>
        </a:defRPr>
      </a:lvl3pPr>
      <a:lvl4pPr marL="1591458" indent="-244840" algn="l" rtl="0" eaLnBrk="1" latinLnBrk="0" hangingPunct="1">
        <a:spcBef>
          <a:spcPct val="20000"/>
        </a:spcBef>
        <a:buClr>
          <a:schemeClr val="accent1">
            <a:tint val="60000"/>
          </a:schemeClr>
        </a:buClr>
        <a:buSzPct val="60000"/>
        <a:buFont typeface="Wingdings"/>
        <a:buChar char=""/>
        <a:defRPr kumimoji="0" sz="2400" kern="1200">
          <a:solidFill>
            <a:schemeClr val="tx1"/>
          </a:solidFill>
          <a:latin typeface="+mn-lt"/>
          <a:ea typeface="+mn-ea"/>
          <a:cs typeface="+mn-cs"/>
        </a:defRPr>
      </a:lvl4pPr>
      <a:lvl5pPr marL="1958718" indent="-244840" algn="l" rtl="0" eaLnBrk="1" latinLnBrk="0" hangingPunct="1">
        <a:spcBef>
          <a:spcPct val="20000"/>
        </a:spcBef>
        <a:buClr>
          <a:schemeClr val="accent2">
            <a:tint val="60000"/>
          </a:schemeClr>
        </a:buClr>
        <a:buSzPct val="68000"/>
        <a:buFont typeface="Wingdings 2"/>
        <a:buChar char=""/>
        <a:defRPr kumimoji="0" sz="2100" kern="1200">
          <a:solidFill>
            <a:schemeClr val="tx1"/>
          </a:solidFill>
          <a:latin typeface="+mn-lt"/>
          <a:ea typeface="+mn-ea"/>
          <a:cs typeface="+mn-cs"/>
        </a:defRPr>
      </a:lvl5pPr>
      <a:lvl6pPr marL="2325978" indent="-244840" algn="l" rtl="0" eaLnBrk="1" latinLnBrk="0" hangingPunct="1">
        <a:spcBef>
          <a:spcPct val="20000"/>
        </a:spcBef>
        <a:buClr>
          <a:schemeClr val="accent1"/>
        </a:buClr>
        <a:buChar char="•"/>
        <a:defRPr kumimoji="0" sz="2100" kern="1200">
          <a:solidFill>
            <a:schemeClr val="tx2"/>
          </a:solidFill>
          <a:latin typeface="+mn-lt"/>
          <a:ea typeface="+mn-ea"/>
          <a:cs typeface="+mn-cs"/>
        </a:defRPr>
      </a:lvl6pPr>
      <a:lvl7pPr marL="2693237" indent="-244840" algn="l" rtl="0" eaLnBrk="1" latinLnBrk="0" hangingPunct="1">
        <a:spcBef>
          <a:spcPct val="20000"/>
        </a:spcBef>
        <a:buClr>
          <a:schemeClr val="accent1">
            <a:tint val="60000"/>
          </a:schemeClr>
        </a:buClr>
        <a:buSzPct val="60000"/>
        <a:buFont typeface="Wingdings"/>
        <a:buChar char=""/>
        <a:defRPr kumimoji="0" sz="1900" kern="1200" baseline="0">
          <a:solidFill>
            <a:schemeClr val="tx2"/>
          </a:solidFill>
          <a:latin typeface="+mn-lt"/>
          <a:ea typeface="+mn-ea"/>
          <a:cs typeface="+mn-cs"/>
        </a:defRPr>
      </a:lvl7pPr>
      <a:lvl8pPr marL="3060497" indent="-244840" algn="l" rtl="0" eaLnBrk="1" latinLnBrk="0" hangingPunct="1">
        <a:spcBef>
          <a:spcPct val="20000"/>
        </a:spcBef>
        <a:buClr>
          <a:schemeClr val="accent2"/>
        </a:buClr>
        <a:buChar char="•"/>
        <a:defRPr kumimoji="0" sz="1900" kern="1200" cap="small" baseline="0">
          <a:solidFill>
            <a:schemeClr val="tx2"/>
          </a:solidFill>
          <a:latin typeface="+mn-lt"/>
          <a:ea typeface="+mn-ea"/>
          <a:cs typeface="+mn-cs"/>
        </a:defRPr>
      </a:lvl8pPr>
      <a:lvl9pPr marL="3427756" indent="-244840" algn="l" rtl="0" eaLnBrk="1" latinLnBrk="0" hangingPunct="1">
        <a:spcBef>
          <a:spcPct val="20000"/>
        </a:spcBef>
        <a:buClr>
          <a:schemeClr val="accent1">
            <a:shade val="75000"/>
          </a:schemeClr>
        </a:buClr>
        <a:buChar char="•"/>
        <a:defRPr kumimoji="0" sz="19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612099" algn="l" rtl="0" eaLnBrk="1" latinLnBrk="0" hangingPunct="1">
        <a:defRPr kumimoji="0" kern="1200">
          <a:solidFill>
            <a:schemeClr val="tx1"/>
          </a:solidFill>
          <a:latin typeface="+mn-lt"/>
          <a:ea typeface="+mn-ea"/>
          <a:cs typeface="+mn-cs"/>
        </a:defRPr>
      </a:lvl2pPr>
      <a:lvl3pPr marL="1224199" algn="l" rtl="0" eaLnBrk="1" latinLnBrk="0" hangingPunct="1">
        <a:defRPr kumimoji="0" kern="1200">
          <a:solidFill>
            <a:schemeClr val="tx1"/>
          </a:solidFill>
          <a:latin typeface="+mn-lt"/>
          <a:ea typeface="+mn-ea"/>
          <a:cs typeface="+mn-cs"/>
        </a:defRPr>
      </a:lvl3pPr>
      <a:lvl4pPr marL="1836298" algn="l" rtl="0" eaLnBrk="1" latinLnBrk="0" hangingPunct="1">
        <a:defRPr kumimoji="0" kern="1200">
          <a:solidFill>
            <a:schemeClr val="tx1"/>
          </a:solidFill>
          <a:latin typeface="+mn-lt"/>
          <a:ea typeface="+mn-ea"/>
          <a:cs typeface="+mn-cs"/>
        </a:defRPr>
      </a:lvl4pPr>
      <a:lvl5pPr marL="2448397" algn="l" rtl="0" eaLnBrk="1" latinLnBrk="0" hangingPunct="1">
        <a:defRPr kumimoji="0" kern="1200">
          <a:solidFill>
            <a:schemeClr val="tx1"/>
          </a:solidFill>
          <a:latin typeface="+mn-lt"/>
          <a:ea typeface="+mn-ea"/>
          <a:cs typeface="+mn-cs"/>
        </a:defRPr>
      </a:lvl5pPr>
      <a:lvl6pPr marL="3060497" algn="l" rtl="0" eaLnBrk="1" latinLnBrk="0" hangingPunct="1">
        <a:defRPr kumimoji="0" kern="1200">
          <a:solidFill>
            <a:schemeClr val="tx1"/>
          </a:solidFill>
          <a:latin typeface="+mn-lt"/>
          <a:ea typeface="+mn-ea"/>
          <a:cs typeface="+mn-cs"/>
        </a:defRPr>
      </a:lvl6pPr>
      <a:lvl7pPr marL="3672596" algn="l" rtl="0" eaLnBrk="1" latinLnBrk="0" hangingPunct="1">
        <a:defRPr kumimoji="0" kern="1200">
          <a:solidFill>
            <a:schemeClr val="tx1"/>
          </a:solidFill>
          <a:latin typeface="+mn-lt"/>
          <a:ea typeface="+mn-ea"/>
          <a:cs typeface="+mn-cs"/>
        </a:defRPr>
      </a:lvl7pPr>
      <a:lvl8pPr marL="4284696" algn="l" rtl="0" eaLnBrk="1" latinLnBrk="0" hangingPunct="1">
        <a:defRPr kumimoji="0" kern="1200">
          <a:solidFill>
            <a:schemeClr val="tx1"/>
          </a:solidFill>
          <a:latin typeface="+mn-lt"/>
          <a:ea typeface="+mn-ea"/>
          <a:cs typeface="+mn-cs"/>
        </a:defRPr>
      </a:lvl8pPr>
      <a:lvl9pPr marL="4896795"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corporatefinanceinstitute.com/resources/knowledge/economics/balance-of-trade-bot/" TargetMode="External"/><Relationship Id="rId2" Type="http://schemas.openxmlformats.org/officeDocument/2006/relationships/hyperlink" Target="https://bizfluent.com/how-6516337-calculate-trade-balance.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60612" y="1951037"/>
            <a:ext cx="9601200" cy="2551250"/>
          </a:xfrm>
        </p:spPr>
        <p:txBody>
          <a:bodyPr>
            <a:normAutofit/>
          </a:bodyPr>
          <a:lstStyle/>
          <a:p>
            <a:pPr algn="ctr"/>
            <a:r>
              <a:rPr lang="en-US" sz="4800" b="1" dirty="0">
                <a:solidFill>
                  <a:schemeClr val="tx1"/>
                </a:solidFill>
                <a:latin typeface="Arial" pitchFamily="34" charset="0"/>
                <a:cs typeface="Arial" pitchFamily="34" charset="0"/>
              </a:rPr>
              <a:t>Data Science </a:t>
            </a:r>
            <a:r>
              <a:rPr lang="en-US" sz="4800" b="1" dirty="0" smtClean="0">
                <a:solidFill>
                  <a:schemeClr val="tx1"/>
                </a:solidFill>
                <a:latin typeface="Arial" pitchFamily="34" charset="0"/>
                <a:cs typeface="Arial" pitchFamily="34" charset="0"/>
              </a:rPr>
              <a:t>Project </a:t>
            </a:r>
            <a:r>
              <a:rPr lang="en-US" sz="4800" b="1" dirty="0" smtClean="0">
                <a:solidFill>
                  <a:schemeClr val="tx1"/>
                </a:solidFill>
                <a:latin typeface="Arial" pitchFamily="34" charset="0"/>
                <a:cs typeface="Arial" pitchFamily="34" charset="0"/>
              </a:rPr>
              <a:t/>
            </a:r>
            <a:br>
              <a:rPr lang="en-US" sz="4800" b="1" dirty="0" smtClean="0">
                <a:solidFill>
                  <a:schemeClr val="tx1"/>
                </a:solidFill>
                <a:latin typeface="Arial" pitchFamily="34" charset="0"/>
                <a:cs typeface="Arial" pitchFamily="34" charset="0"/>
              </a:rPr>
            </a:br>
            <a:r>
              <a:rPr lang="en-US" sz="4800" b="1" dirty="0" smtClean="0">
                <a:solidFill>
                  <a:schemeClr val="tx1"/>
                </a:solidFill>
                <a:latin typeface="Arial" pitchFamily="34" charset="0"/>
                <a:cs typeface="Arial" pitchFamily="34" charset="0"/>
              </a:rPr>
              <a:t>Term 2-Tableau</a:t>
            </a:r>
            <a:endParaRPr lang="en-US" dirty="0">
              <a:solidFill>
                <a:schemeClr val="tx1"/>
              </a:solidFill>
            </a:endParaRPr>
          </a:p>
        </p:txBody>
      </p:sp>
      <p:sp>
        <p:nvSpPr>
          <p:cNvPr id="4" name="TextBox 3"/>
          <p:cNvSpPr txBox="1"/>
          <p:nvPr/>
        </p:nvSpPr>
        <p:spPr>
          <a:xfrm>
            <a:off x="4494212" y="4537019"/>
            <a:ext cx="4989571" cy="646331"/>
          </a:xfrm>
          <a:prstGeom prst="rect">
            <a:avLst/>
          </a:prstGeom>
          <a:noFill/>
        </p:spPr>
        <p:txBody>
          <a:bodyPr wrap="none" rtlCol="0">
            <a:spAutoFit/>
          </a:bodyPr>
          <a:lstStyle/>
          <a:p>
            <a:pPr algn="ctr"/>
            <a:r>
              <a:rPr lang="en-US" sz="3600" b="1" dirty="0" smtClean="0">
                <a:solidFill>
                  <a:srgbClr val="FF0000"/>
                </a:solidFill>
                <a:latin typeface="Arial" pitchFamily="34" charset="0"/>
                <a:cs typeface="Arial" pitchFamily="34" charset="0"/>
              </a:rPr>
              <a:t>Global Trade Analysis</a:t>
            </a:r>
            <a:endParaRPr lang="en-US" sz="3600" b="1" dirty="0">
              <a:solidFill>
                <a:srgbClr val="FF0000"/>
              </a:solidFill>
              <a:latin typeface="Arial" pitchFamily="34" charset="0"/>
              <a:cs typeface="Arial" pitchFamily="34" charset="0"/>
            </a:endParaRPr>
          </a:p>
        </p:txBody>
      </p:sp>
      <p:sp>
        <p:nvSpPr>
          <p:cNvPr id="5" name="TextBox 4"/>
          <p:cNvSpPr txBox="1"/>
          <p:nvPr/>
        </p:nvSpPr>
        <p:spPr>
          <a:xfrm>
            <a:off x="9523413" y="6805529"/>
            <a:ext cx="2254143" cy="1384995"/>
          </a:xfrm>
          <a:prstGeom prst="rect">
            <a:avLst/>
          </a:prstGeom>
          <a:noFill/>
        </p:spPr>
        <p:txBody>
          <a:bodyPr wrap="none" rtlCol="0">
            <a:spAutoFit/>
          </a:bodyPr>
          <a:lstStyle/>
          <a:p>
            <a:r>
              <a:rPr lang="en-US" sz="2400" b="1" dirty="0" smtClean="0">
                <a:latin typeface="Arial" pitchFamily="34" charset="0"/>
                <a:cs typeface="Arial" pitchFamily="34" charset="0"/>
              </a:rPr>
              <a:t>By</a:t>
            </a:r>
          </a:p>
          <a:p>
            <a:pPr>
              <a:lnSpc>
                <a:spcPct val="150000"/>
              </a:lnSpc>
            </a:pPr>
            <a:r>
              <a:rPr lang="en-US" sz="2400" b="1" dirty="0" smtClean="0">
                <a:latin typeface="Arial" pitchFamily="34" charset="0"/>
                <a:cs typeface="Arial" pitchFamily="34" charset="0"/>
              </a:rPr>
              <a:t>Khetal </a:t>
            </a:r>
            <a:r>
              <a:rPr lang="en-US" sz="2400" b="1" dirty="0" err="1" smtClean="0">
                <a:latin typeface="Arial" pitchFamily="34" charset="0"/>
                <a:cs typeface="Arial" pitchFamily="34" charset="0"/>
              </a:rPr>
              <a:t>Sarode</a:t>
            </a:r>
            <a:endParaRPr lang="en-US" sz="2400" b="1" dirty="0" smtClean="0">
              <a:latin typeface="Arial" pitchFamily="34" charset="0"/>
              <a:cs typeface="Arial" pitchFamily="34" charset="0"/>
            </a:endParaRPr>
          </a:p>
          <a:p>
            <a:r>
              <a:rPr lang="en-US" sz="2400" b="1" dirty="0" smtClean="0">
                <a:latin typeface="Arial" pitchFamily="34" charset="0"/>
                <a:cs typeface="Arial" pitchFamily="34" charset="0"/>
              </a:rPr>
              <a:t>07/07/2019</a:t>
            </a:r>
            <a:endParaRPr lang="en-US" sz="2400" b="1" dirty="0">
              <a:latin typeface="Arial" pitchFamily="34" charset="0"/>
              <a:cs typeface="Arial" pitchFamily="34" charset="0"/>
            </a:endParaRPr>
          </a:p>
        </p:txBody>
      </p:sp>
    </p:spTree>
    <p:extLst>
      <p:ext uri="{BB962C8B-B14F-4D97-AF65-F5344CB8AC3E}">
        <p14:creationId xmlns:p14="http://schemas.microsoft.com/office/powerpoint/2010/main" val="9309068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4" y="105982"/>
            <a:ext cx="10360501" cy="884717"/>
          </a:xfrm>
        </p:spPr>
        <p:txBody>
          <a:bodyPr>
            <a:normAutofit/>
          </a:bodyPr>
          <a:lstStyle/>
          <a:p>
            <a:pPr algn="ctr"/>
            <a:r>
              <a:rPr lang="en-US" sz="3200" b="1" dirty="0">
                <a:solidFill>
                  <a:schemeClr val="tx1"/>
                </a:solidFill>
                <a:latin typeface="Arial" pitchFamily="34" charset="0"/>
                <a:cs typeface="Arial" pitchFamily="34" charset="0"/>
              </a:rPr>
              <a:t>Total trade </a:t>
            </a:r>
            <a:r>
              <a:rPr lang="en-US" sz="3200" b="1" dirty="0" smtClean="0">
                <a:solidFill>
                  <a:schemeClr val="tx1"/>
                </a:solidFill>
                <a:latin typeface="Arial" pitchFamily="34" charset="0"/>
                <a:cs typeface="Arial" pitchFamily="34" charset="0"/>
              </a:rPr>
              <a:t>value</a:t>
            </a:r>
            <a:endParaRPr lang="en-US" sz="3200" b="1" dirty="0">
              <a:solidFill>
                <a:schemeClr val="tx1"/>
              </a:solidFill>
              <a:latin typeface="Arial" pitchFamily="34" charset="0"/>
              <a:cs typeface="Arial"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812" y="1079170"/>
            <a:ext cx="11049000" cy="4777470"/>
          </a:xfrm>
          <a:prstGeom prst="rect">
            <a:avLst/>
          </a:prstGeom>
        </p:spPr>
      </p:pic>
      <p:sp>
        <p:nvSpPr>
          <p:cNvPr id="5" name="TextBox 4"/>
          <p:cNvSpPr txBox="1"/>
          <p:nvPr/>
        </p:nvSpPr>
        <p:spPr>
          <a:xfrm>
            <a:off x="303213" y="6167606"/>
            <a:ext cx="11582400" cy="2031325"/>
          </a:xfrm>
          <a:prstGeom prst="rect">
            <a:avLst/>
          </a:prstGeom>
          <a:noFill/>
        </p:spPr>
        <p:txBody>
          <a:bodyPr wrap="square" rtlCol="0">
            <a:spAutoFit/>
          </a:bodyPr>
          <a:lstStyle/>
          <a:p>
            <a:r>
              <a:rPr lang="en-US" sz="1800" b="1" dirty="0" smtClean="0">
                <a:latin typeface="Arial" pitchFamily="34" charset="0"/>
                <a:cs typeface="Arial" pitchFamily="34" charset="0"/>
              </a:rPr>
              <a:t>Action:</a:t>
            </a:r>
          </a:p>
          <a:p>
            <a:r>
              <a:rPr lang="en-US" sz="1800" b="1" dirty="0" smtClean="0">
                <a:latin typeface="Arial" pitchFamily="34" charset="0"/>
                <a:cs typeface="Arial" pitchFamily="34" charset="0"/>
              </a:rPr>
              <a:t>Select Country and Flow of trade from the filter tab. Set the range of Year as desired.</a:t>
            </a:r>
          </a:p>
          <a:p>
            <a:endParaRPr lang="en-US" sz="1800" b="1" dirty="0" smtClean="0">
              <a:latin typeface="Arial" pitchFamily="34" charset="0"/>
              <a:cs typeface="Arial" pitchFamily="34" charset="0"/>
            </a:endParaRPr>
          </a:p>
          <a:p>
            <a:r>
              <a:rPr lang="en-US" sz="1800" b="1" dirty="0" smtClean="0">
                <a:latin typeface="Arial" pitchFamily="34" charset="0"/>
                <a:cs typeface="Arial" pitchFamily="34" charset="0"/>
              </a:rPr>
              <a:t>Insights:</a:t>
            </a:r>
          </a:p>
          <a:p>
            <a:r>
              <a:rPr lang="en-US" sz="1800" b="1" dirty="0" smtClean="0">
                <a:latin typeface="Arial" pitchFamily="34" charset="0"/>
                <a:cs typeface="Arial" pitchFamily="34" charset="0"/>
              </a:rPr>
              <a:t>1) The map displays the selected country and its total trade value based on the selected trade flow - export, import, re-export, or re-import.</a:t>
            </a:r>
          </a:p>
          <a:p>
            <a:endParaRPr lang="en-US" sz="1800" b="1" dirty="0">
              <a:latin typeface="Arial" pitchFamily="34" charset="0"/>
              <a:cs typeface="Arial" pitchFamily="34" charset="0"/>
            </a:endParaRPr>
          </a:p>
        </p:txBody>
      </p:sp>
    </p:spTree>
    <p:extLst>
      <p:ext uri="{BB962C8B-B14F-4D97-AF65-F5344CB8AC3E}">
        <p14:creationId xmlns:p14="http://schemas.microsoft.com/office/powerpoint/2010/main" val="467613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4" y="20561"/>
            <a:ext cx="10360501" cy="886240"/>
          </a:xfrm>
        </p:spPr>
        <p:txBody>
          <a:bodyPr>
            <a:normAutofit/>
          </a:bodyPr>
          <a:lstStyle/>
          <a:p>
            <a:pPr algn="ctr"/>
            <a:r>
              <a:rPr lang="en-US" sz="3200" b="1" dirty="0">
                <a:solidFill>
                  <a:schemeClr val="tx1"/>
                </a:solidFill>
                <a:latin typeface="Arial" pitchFamily="34" charset="0"/>
                <a:cs typeface="Arial" pitchFamily="34" charset="0"/>
              </a:rPr>
              <a:t>Trade </a:t>
            </a:r>
            <a:r>
              <a:rPr lang="en-US" sz="3200" b="1" dirty="0" smtClean="0">
                <a:solidFill>
                  <a:schemeClr val="tx1"/>
                </a:solidFill>
                <a:latin typeface="Arial" pitchFamily="34" charset="0"/>
                <a:cs typeface="Arial" pitchFamily="34" charset="0"/>
              </a:rPr>
              <a:t>Balance</a:t>
            </a:r>
            <a:endParaRPr lang="en-US" sz="3200" b="1" dirty="0">
              <a:solidFill>
                <a:schemeClr val="tx1"/>
              </a:solidFill>
              <a:latin typeface="Arial" pitchFamily="34" charset="0"/>
              <a:cs typeface="Arial"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612" y="992855"/>
            <a:ext cx="10591800" cy="7075578"/>
          </a:xfrm>
          <a:prstGeom prst="rect">
            <a:avLst/>
          </a:prstGeom>
        </p:spPr>
      </p:pic>
    </p:spTree>
    <p:extLst>
      <p:ext uri="{BB962C8B-B14F-4D97-AF65-F5344CB8AC3E}">
        <p14:creationId xmlns:p14="http://schemas.microsoft.com/office/powerpoint/2010/main" val="9139928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4" y="105981"/>
            <a:ext cx="10360501" cy="797769"/>
          </a:xfrm>
        </p:spPr>
        <p:txBody>
          <a:bodyPr>
            <a:normAutofit/>
          </a:bodyPr>
          <a:lstStyle/>
          <a:p>
            <a:pPr algn="ctr"/>
            <a:r>
              <a:rPr lang="en-US" sz="3200" b="1" dirty="0">
                <a:solidFill>
                  <a:schemeClr val="tx1"/>
                </a:solidFill>
                <a:latin typeface="Arial" pitchFamily="34" charset="0"/>
                <a:cs typeface="Arial" pitchFamily="34" charset="0"/>
              </a:rPr>
              <a:t>Trade Balanced </a:t>
            </a:r>
            <a:r>
              <a:rPr lang="en-US" sz="3200" b="1" dirty="0" smtClean="0">
                <a:solidFill>
                  <a:schemeClr val="tx1"/>
                </a:solidFill>
                <a:latin typeface="Arial" pitchFamily="34" charset="0"/>
                <a:cs typeface="Arial" pitchFamily="34" charset="0"/>
              </a:rPr>
              <a:t>Analysis</a:t>
            </a:r>
            <a:endParaRPr lang="en-US" sz="3200" b="1" dirty="0">
              <a:solidFill>
                <a:schemeClr val="tx1"/>
              </a:solidFill>
              <a:latin typeface="Arial" pitchFamily="34" charset="0"/>
              <a:cs typeface="Arial"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412" y="902228"/>
            <a:ext cx="10058400" cy="5078247"/>
          </a:xfrm>
          <a:prstGeom prst="rect">
            <a:avLst/>
          </a:prstGeom>
        </p:spPr>
      </p:pic>
      <p:sp>
        <p:nvSpPr>
          <p:cNvPr id="5" name="TextBox 4"/>
          <p:cNvSpPr txBox="1"/>
          <p:nvPr/>
        </p:nvSpPr>
        <p:spPr>
          <a:xfrm>
            <a:off x="379412" y="6210528"/>
            <a:ext cx="11353800" cy="2031325"/>
          </a:xfrm>
          <a:prstGeom prst="rect">
            <a:avLst/>
          </a:prstGeom>
          <a:noFill/>
        </p:spPr>
        <p:txBody>
          <a:bodyPr wrap="square" rtlCol="0">
            <a:spAutoFit/>
          </a:bodyPr>
          <a:lstStyle/>
          <a:p>
            <a:r>
              <a:rPr lang="en-US" sz="1800" b="1" dirty="0" smtClean="0">
                <a:latin typeface="Arial" pitchFamily="34" charset="0"/>
                <a:cs typeface="Arial" pitchFamily="34" charset="0"/>
              </a:rPr>
              <a:t>Action:- Select the Country and adjust the range of Year to observe the overall Trade Balance for those years.</a:t>
            </a:r>
          </a:p>
          <a:p>
            <a:endParaRPr lang="en-US" sz="1800" b="1" dirty="0" smtClean="0">
              <a:latin typeface="Arial" pitchFamily="34" charset="0"/>
              <a:cs typeface="Arial" pitchFamily="34" charset="0"/>
            </a:endParaRPr>
          </a:p>
          <a:p>
            <a:r>
              <a:rPr lang="en-US" sz="1800" b="1" dirty="0" smtClean="0">
                <a:latin typeface="Arial" pitchFamily="34" charset="0"/>
                <a:cs typeface="Arial" pitchFamily="34" charset="0"/>
              </a:rPr>
              <a:t>Insight:- </a:t>
            </a:r>
          </a:p>
          <a:p>
            <a:r>
              <a:rPr lang="en-US" sz="1800" b="1" dirty="0" smtClean="0">
                <a:latin typeface="Arial" pitchFamily="34" charset="0"/>
                <a:cs typeface="Arial" pitchFamily="34" charset="0"/>
              </a:rPr>
              <a:t>1) The Ranking is in this order - Australia &gt; USA &gt; Canada for the years 1988-2017. While, for the years 2012 - 2017 the ranking is as follows - Australia &gt; Canada &gt; USA. </a:t>
            </a:r>
          </a:p>
          <a:p>
            <a:endParaRPr lang="en-US" sz="1800" b="1" dirty="0">
              <a:latin typeface="Arial" pitchFamily="34" charset="0"/>
              <a:cs typeface="Arial" pitchFamily="34" charset="0"/>
            </a:endParaRPr>
          </a:p>
        </p:txBody>
      </p:sp>
    </p:spTree>
    <p:extLst>
      <p:ext uri="{BB962C8B-B14F-4D97-AF65-F5344CB8AC3E}">
        <p14:creationId xmlns:p14="http://schemas.microsoft.com/office/powerpoint/2010/main" val="3259082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4" y="105981"/>
            <a:ext cx="10360501" cy="797769"/>
          </a:xfrm>
        </p:spPr>
        <p:txBody>
          <a:bodyPr>
            <a:normAutofit/>
          </a:bodyPr>
          <a:lstStyle/>
          <a:p>
            <a:pPr algn="ctr"/>
            <a:r>
              <a:rPr lang="en-US" sz="3200" b="1" dirty="0">
                <a:solidFill>
                  <a:schemeClr val="tx1"/>
                </a:solidFill>
                <a:latin typeface="Arial" pitchFamily="34" charset="0"/>
                <a:cs typeface="Arial" pitchFamily="34" charset="0"/>
              </a:rPr>
              <a:t>Top category based on the </a:t>
            </a:r>
            <a:r>
              <a:rPr lang="en-US" sz="3200" b="1" dirty="0" smtClean="0">
                <a:solidFill>
                  <a:schemeClr val="tx1"/>
                </a:solidFill>
                <a:latin typeface="Arial" pitchFamily="34" charset="0"/>
                <a:cs typeface="Arial" pitchFamily="34" charset="0"/>
              </a:rPr>
              <a:t>quantity</a:t>
            </a:r>
            <a:endParaRPr lang="en-US" sz="3200" b="1" dirty="0">
              <a:solidFill>
                <a:schemeClr val="tx1"/>
              </a:solidFill>
              <a:latin typeface="Arial" pitchFamily="34" charset="0"/>
              <a:cs typeface="Arial"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9012" y="1079170"/>
            <a:ext cx="10058400" cy="4385760"/>
          </a:xfrm>
          <a:prstGeom prst="rect">
            <a:avLst/>
          </a:prstGeom>
        </p:spPr>
      </p:pic>
      <p:sp>
        <p:nvSpPr>
          <p:cNvPr id="5" name="TextBox 4"/>
          <p:cNvSpPr txBox="1"/>
          <p:nvPr/>
        </p:nvSpPr>
        <p:spPr>
          <a:xfrm>
            <a:off x="684212" y="5856641"/>
            <a:ext cx="11125200" cy="2585323"/>
          </a:xfrm>
          <a:prstGeom prst="rect">
            <a:avLst/>
          </a:prstGeom>
          <a:noFill/>
        </p:spPr>
        <p:txBody>
          <a:bodyPr wrap="square" rtlCol="0">
            <a:spAutoFit/>
          </a:bodyPr>
          <a:lstStyle/>
          <a:p>
            <a:r>
              <a:rPr lang="en-US" sz="1800" b="1" dirty="0" smtClean="0">
                <a:latin typeface="Arial" pitchFamily="34" charset="0"/>
                <a:cs typeface="Arial" pitchFamily="34" charset="0"/>
              </a:rPr>
              <a:t>Action:- Select the Country and the Flow of trade from the filter tabs. Adjust the Year range as desired. </a:t>
            </a:r>
          </a:p>
          <a:p>
            <a:r>
              <a:rPr lang="en-US" sz="1800" b="1" dirty="0" smtClean="0">
                <a:latin typeface="Arial" pitchFamily="34" charset="0"/>
                <a:cs typeface="Arial" pitchFamily="34" charset="0"/>
              </a:rPr>
              <a:t>create one parameter based on the category and adjust the range as given below.</a:t>
            </a:r>
          </a:p>
          <a:p>
            <a:endParaRPr lang="en-US" sz="1800" b="1" dirty="0" smtClean="0">
              <a:latin typeface="Arial" pitchFamily="34" charset="0"/>
              <a:cs typeface="Arial" pitchFamily="34" charset="0"/>
            </a:endParaRPr>
          </a:p>
          <a:p>
            <a:r>
              <a:rPr lang="en-US" sz="1800" b="1" dirty="0" smtClean="0">
                <a:latin typeface="Arial" pitchFamily="34" charset="0"/>
                <a:cs typeface="Arial" pitchFamily="34" charset="0"/>
              </a:rPr>
              <a:t>Insights:</a:t>
            </a:r>
          </a:p>
          <a:p>
            <a:r>
              <a:rPr lang="en-US" sz="1800" b="1" dirty="0" smtClean="0">
                <a:latin typeface="Arial" pitchFamily="34" charset="0"/>
                <a:cs typeface="Arial" pitchFamily="34" charset="0"/>
              </a:rPr>
              <a:t>1) Per the country and the flow of trade, we can observe the ranking of categories based on  demand i.e. Quantity. Example: When we select Australia and Export from the filter tabs, we can observe the top categories.</a:t>
            </a:r>
          </a:p>
          <a:p>
            <a:endParaRPr lang="en-US" sz="1800" b="1" dirty="0">
              <a:latin typeface="Arial" pitchFamily="34" charset="0"/>
              <a:cs typeface="Arial" pitchFamily="34" charset="0"/>
            </a:endParaRPr>
          </a:p>
        </p:txBody>
      </p:sp>
    </p:spTree>
    <p:extLst>
      <p:ext uri="{BB962C8B-B14F-4D97-AF65-F5344CB8AC3E}">
        <p14:creationId xmlns:p14="http://schemas.microsoft.com/office/powerpoint/2010/main" val="24921176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4" y="17510"/>
            <a:ext cx="10360501" cy="886240"/>
          </a:xfrm>
        </p:spPr>
        <p:txBody>
          <a:bodyPr>
            <a:normAutofit/>
          </a:bodyPr>
          <a:lstStyle/>
          <a:p>
            <a:pPr algn="ctr"/>
            <a:r>
              <a:rPr lang="en-US" sz="3200" b="1" dirty="0">
                <a:solidFill>
                  <a:schemeClr val="tx1"/>
                </a:solidFill>
                <a:latin typeface="Arial" pitchFamily="34" charset="0"/>
                <a:cs typeface="Arial" pitchFamily="34" charset="0"/>
              </a:rPr>
              <a:t>Top commodities based on the </a:t>
            </a:r>
            <a:r>
              <a:rPr lang="en-US" sz="3200" b="1" dirty="0" smtClean="0">
                <a:solidFill>
                  <a:schemeClr val="tx1"/>
                </a:solidFill>
                <a:latin typeface="Arial" pitchFamily="34" charset="0"/>
                <a:cs typeface="Arial" pitchFamily="34" charset="0"/>
              </a:rPr>
              <a:t>quantity</a:t>
            </a:r>
            <a:endParaRPr lang="en-US" sz="3200" b="1" dirty="0">
              <a:solidFill>
                <a:schemeClr val="tx1"/>
              </a:solidFill>
              <a:latin typeface="Arial" pitchFamily="34" charset="0"/>
              <a:cs typeface="Arial"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3812" y="813755"/>
            <a:ext cx="10058400" cy="4180577"/>
          </a:xfrm>
          <a:prstGeom prst="rect">
            <a:avLst/>
          </a:prstGeom>
        </p:spPr>
      </p:pic>
      <p:sp>
        <p:nvSpPr>
          <p:cNvPr id="5" name="TextBox 4"/>
          <p:cNvSpPr txBox="1"/>
          <p:nvPr/>
        </p:nvSpPr>
        <p:spPr>
          <a:xfrm>
            <a:off x="150812" y="5148867"/>
            <a:ext cx="11887200" cy="3416320"/>
          </a:xfrm>
          <a:prstGeom prst="rect">
            <a:avLst/>
          </a:prstGeom>
          <a:noFill/>
        </p:spPr>
        <p:txBody>
          <a:bodyPr wrap="square" rtlCol="0">
            <a:spAutoFit/>
          </a:bodyPr>
          <a:lstStyle/>
          <a:p>
            <a:r>
              <a:rPr lang="en-US" sz="1800" b="1" dirty="0" smtClean="0">
                <a:latin typeface="Arial" pitchFamily="34" charset="0"/>
                <a:cs typeface="Arial" pitchFamily="34" charset="0"/>
              </a:rPr>
              <a:t>Action: Select the Country and the Flow of trade from the filter tabs. Adjust the Year range as desired.</a:t>
            </a:r>
          </a:p>
          <a:p>
            <a:r>
              <a:rPr lang="en-US" sz="1800" b="1" dirty="0" smtClean="0">
                <a:latin typeface="Arial" pitchFamily="34" charset="0"/>
                <a:cs typeface="Arial" pitchFamily="34" charset="0"/>
              </a:rPr>
              <a:t>create one  commodity parameter for that we will show top commodities and adjust the range given below according to the flow of trade.</a:t>
            </a:r>
          </a:p>
          <a:p>
            <a:endParaRPr lang="en-US" sz="1800" b="1" dirty="0" smtClean="0">
              <a:latin typeface="Arial" pitchFamily="34" charset="0"/>
              <a:cs typeface="Arial" pitchFamily="34" charset="0"/>
            </a:endParaRPr>
          </a:p>
          <a:p>
            <a:r>
              <a:rPr lang="en-US" sz="1800" b="1" dirty="0" smtClean="0">
                <a:latin typeface="Arial" pitchFamily="34" charset="0"/>
                <a:cs typeface="Arial" pitchFamily="34" charset="0"/>
              </a:rPr>
              <a:t>Observation: Each Category has a list of commodities. The chart shows the top commodities based on its demand </a:t>
            </a:r>
            <a:r>
              <a:rPr lang="en-US" sz="1800" b="1" dirty="0" err="1" smtClean="0">
                <a:latin typeface="Arial" pitchFamily="34" charset="0"/>
                <a:cs typeface="Arial" pitchFamily="34" charset="0"/>
              </a:rPr>
              <a:t>i.e</a:t>
            </a:r>
            <a:r>
              <a:rPr lang="en-US" sz="1800" b="1" dirty="0" smtClean="0">
                <a:latin typeface="Arial" pitchFamily="34" charset="0"/>
                <a:cs typeface="Arial" pitchFamily="34" charset="0"/>
              </a:rPr>
              <a:t> Quantity for the selected Flow of trade.</a:t>
            </a:r>
          </a:p>
          <a:p>
            <a:endParaRPr lang="en-US" sz="1800" b="1" dirty="0" smtClean="0">
              <a:latin typeface="Arial" pitchFamily="34" charset="0"/>
              <a:cs typeface="Arial" pitchFamily="34" charset="0"/>
            </a:endParaRPr>
          </a:p>
          <a:p>
            <a:r>
              <a:rPr lang="en-US" sz="1800" b="1" dirty="0" smtClean="0">
                <a:latin typeface="Arial" pitchFamily="34" charset="0"/>
                <a:cs typeface="Arial" pitchFamily="34" charset="0"/>
              </a:rPr>
              <a:t>Insights:</a:t>
            </a:r>
          </a:p>
          <a:p>
            <a:r>
              <a:rPr lang="en-US" sz="1800" b="1" dirty="0" smtClean="0">
                <a:latin typeface="Arial" pitchFamily="34" charset="0"/>
                <a:cs typeface="Arial" pitchFamily="34" charset="0"/>
              </a:rPr>
              <a:t>1) Selecting the country and a flow of trade for the range of years, will show the top commodities based on the traded Quantity. Example: Selecting USA and Export from their filter tabs, and setting the year from 1988 to 2017, will show that "Rice semi-milled or wholly milled" as the largest exported commodity. The total trade value for this commodity during those years is labeled on the chart. </a:t>
            </a:r>
            <a:endParaRPr lang="en-US" sz="1800" b="1" dirty="0">
              <a:latin typeface="Arial" pitchFamily="34" charset="0"/>
              <a:cs typeface="Arial" pitchFamily="34" charset="0"/>
            </a:endParaRPr>
          </a:p>
        </p:txBody>
      </p:sp>
    </p:spTree>
    <p:extLst>
      <p:ext uri="{BB962C8B-B14F-4D97-AF65-F5344CB8AC3E}">
        <p14:creationId xmlns:p14="http://schemas.microsoft.com/office/powerpoint/2010/main" val="42072116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4" y="5308"/>
            <a:ext cx="10360501" cy="886239"/>
          </a:xfrm>
        </p:spPr>
        <p:txBody>
          <a:bodyPr>
            <a:normAutofit/>
          </a:bodyPr>
          <a:lstStyle/>
          <a:p>
            <a:pPr algn="ctr"/>
            <a:r>
              <a:rPr lang="en-US" sz="3200" b="1" dirty="0">
                <a:solidFill>
                  <a:schemeClr val="tx1"/>
                </a:solidFill>
                <a:latin typeface="Arial" pitchFamily="34" charset="0"/>
                <a:cs typeface="Arial" pitchFamily="34" charset="0"/>
              </a:rPr>
              <a:t>Unit price of the commodity over the </a:t>
            </a:r>
            <a:r>
              <a:rPr lang="en-US" sz="3200" b="1" dirty="0" smtClean="0">
                <a:solidFill>
                  <a:schemeClr val="tx1"/>
                </a:solidFill>
                <a:latin typeface="Arial" pitchFamily="34" charset="0"/>
                <a:cs typeface="Arial" pitchFamily="34" charset="0"/>
              </a:rPr>
              <a:t>year</a:t>
            </a:r>
            <a:endParaRPr lang="en-US" sz="3200" b="1" dirty="0">
              <a:solidFill>
                <a:schemeClr val="tx1"/>
              </a:solidFill>
              <a:latin typeface="Arial" pitchFamily="34" charset="0"/>
              <a:cs typeface="Arial"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212" y="911812"/>
            <a:ext cx="10058400" cy="4590942"/>
          </a:xfrm>
          <a:prstGeom prst="rect">
            <a:avLst/>
          </a:prstGeom>
        </p:spPr>
      </p:pic>
      <p:sp>
        <p:nvSpPr>
          <p:cNvPr id="5" name="TextBox 4"/>
          <p:cNvSpPr txBox="1"/>
          <p:nvPr/>
        </p:nvSpPr>
        <p:spPr>
          <a:xfrm>
            <a:off x="303213" y="5502754"/>
            <a:ext cx="11658600" cy="3416320"/>
          </a:xfrm>
          <a:prstGeom prst="rect">
            <a:avLst/>
          </a:prstGeom>
          <a:noFill/>
        </p:spPr>
        <p:txBody>
          <a:bodyPr wrap="square" rtlCol="0">
            <a:spAutoFit/>
          </a:bodyPr>
          <a:lstStyle/>
          <a:p>
            <a:r>
              <a:rPr lang="en-US" sz="1800" b="1" dirty="0" smtClean="0">
                <a:latin typeface="Arial" pitchFamily="34" charset="0"/>
                <a:cs typeface="Arial" pitchFamily="34" charset="0"/>
              </a:rPr>
              <a:t>Action: Select a country, a flow of trade , and a commodity from their respective filter tabs and observe the commodity's unit price  for that country and flow of trade during a period. </a:t>
            </a:r>
          </a:p>
          <a:p>
            <a:endParaRPr lang="en-US" sz="1800" b="1" dirty="0" smtClean="0">
              <a:latin typeface="Arial" pitchFamily="34" charset="0"/>
              <a:cs typeface="Arial" pitchFamily="34" charset="0"/>
            </a:endParaRPr>
          </a:p>
          <a:p>
            <a:r>
              <a:rPr lang="en-US" sz="1800" b="1" dirty="0" smtClean="0">
                <a:latin typeface="Arial" pitchFamily="34" charset="0"/>
                <a:cs typeface="Arial" pitchFamily="34" charset="0"/>
              </a:rPr>
              <a:t>Observation: The Unit price equals  Trade Value / Quantity. The chart shows the unit prices for the commodity during the set period of years. The Unit price varies for each country and the flow of trade.</a:t>
            </a:r>
          </a:p>
          <a:p>
            <a:endParaRPr lang="en-US" sz="1800" b="1" dirty="0" smtClean="0">
              <a:latin typeface="Arial" pitchFamily="34" charset="0"/>
              <a:cs typeface="Arial" pitchFamily="34" charset="0"/>
            </a:endParaRPr>
          </a:p>
          <a:p>
            <a:r>
              <a:rPr lang="en-US" sz="1800" b="1" dirty="0" smtClean="0">
                <a:latin typeface="Arial" pitchFamily="34" charset="0"/>
                <a:cs typeface="Arial" pitchFamily="34" charset="0"/>
              </a:rPr>
              <a:t>Insight: </a:t>
            </a:r>
          </a:p>
          <a:p>
            <a:r>
              <a:rPr lang="en-US" sz="1800" b="1" dirty="0" smtClean="0">
                <a:latin typeface="Arial" pitchFamily="34" charset="0"/>
                <a:cs typeface="Arial" pitchFamily="34" charset="0"/>
              </a:rPr>
              <a:t>1) Information on Unit prices can be seen for the selected country, flow of trade and commodity.</a:t>
            </a:r>
          </a:p>
          <a:p>
            <a:r>
              <a:rPr lang="en-US" sz="1800" b="1" dirty="0" smtClean="0">
                <a:latin typeface="Arial" pitchFamily="34" charset="0"/>
                <a:cs typeface="Arial" pitchFamily="34" charset="0"/>
              </a:rPr>
              <a:t>For Example: If we are interested in knowing the unit price for a top export commodity, we must select the commodity from the commodity filter. The line chart is color coded based on Country.</a:t>
            </a:r>
          </a:p>
          <a:p>
            <a:r>
              <a:rPr lang="en-US" sz="1800" b="1" dirty="0" smtClean="0">
                <a:latin typeface="Arial" pitchFamily="34" charset="0"/>
                <a:cs typeface="Arial" pitchFamily="34" charset="0"/>
              </a:rPr>
              <a:t>2) We can use forecasting techniques to find out future unit prices of the commodity.</a:t>
            </a:r>
          </a:p>
          <a:p>
            <a:endParaRPr lang="en-US" sz="1800" b="1" dirty="0">
              <a:latin typeface="Arial" pitchFamily="34" charset="0"/>
              <a:cs typeface="Arial" pitchFamily="34" charset="0"/>
            </a:endParaRPr>
          </a:p>
        </p:txBody>
      </p:sp>
    </p:spTree>
    <p:extLst>
      <p:ext uri="{BB962C8B-B14F-4D97-AF65-F5344CB8AC3E}">
        <p14:creationId xmlns:p14="http://schemas.microsoft.com/office/powerpoint/2010/main" val="39301895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70962"/>
            <a:ext cx="10360501" cy="797769"/>
          </a:xfrm>
        </p:spPr>
        <p:txBody>
          <a:bodyPr>
            <a:normAutofit/>
          </a:bodyPr>
          <a:lstStyle/>
          <a:p>
            <a:pPr algn="ctr"/>
            <a:r>
              <a:rPr lang="en-US" sz="3200" b="1" dirty="0">
                <a:solidFill>
                  <a:schemeClr val="tx1"/>
                </a:solidFill>
                <a:latin typeface="Arial" pitchFamily="34" charset="0"/>
                <a:cs typeface="Arial" pitchFamily="34" charset="0"/>
              </a:rPr>
              <a:t>Demand for the commodity over the </a:t>
            </a:r>
            <a:r>
              <a:rPr lang="en-US" sz="3200" b="1" dirty="0" smtClean="0">
                <a:solidFill>
                  <a:schemeClr val="tx1"/>
                </a:solidFill>
                <a:latin typeface="Arial" pitchFamily="34" charset="0"/>
                <a:cs typeface="Arial" pitchFamily="34" charset="0"/>
              </a:rPr>
              <a:t>year</a:t>
            </a:r>
            <a:endParaRPr lang="en-US" sz="3200" b="1" dirty="0">
              <a:solidFill>
                <a:schemeClr val="tx1"/>
              </a:solidFill>
              <a:latin typeface="Arial" pitchFamily="34" charset="0"/>
              <a:cs typeface="Arial"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212" y="636811"/>
            <a:ext cx="10058400" cy="4702082"/>
          </a:xfrm>
          <a:prstGeom prst="rect">
            <a:avLst/>
          </a:prstGeom>
        </p:spPr>
      </p:pic>
      <p:sp>
        <p:nvSpPr>
          <p:cNvPr id="5" name="TextBox 4"/>
          <p:cNvSpPr txBox="1"/>
          <p:nvPr/>
        </p:nvSpPr>
        <p:spPr>
          <a:xfrm>
            <a:off x="303212" y="5325810"/>
            <a:ext cx="11658600" cy="3970318"/>
          </a:xfrm>
          <a:prstGeom prst="rect">
            <a:avLst/>
          </a:prstGeom>
          <a:noFill/>
        </p:spPr>
        <p:txBody>
          <a:bodyPr wrap="square" rtlCol="0">
            <a:spAutoFit/>
          </a:bodyPr>
          <a:lstStyle/>
          <a:p>
            <a:r>
              <a:rPr lang="en-US" sz="1800" b="1" dirty="0" smtClean="0">
                <a:latin typeface="Arial" pitchFamily="34" charset="0"/>
                <a:cs typeface="Arial" pitchFamily="34" charset="0"/>
              </a:rPr>
              <a:t>The trend of sum of Quantity for Year.  Color shows details about Country Or Area.  The marks are labeled by unit price. The data is filtered on Flow and Commodity.  The view is filtered on Country Or Area and Year.</a:t>
            </a:r>
          </a:p>
          <a:p>
            <a:endParaRPr lang="en-US" sz="1800" b="1" dirty="0" smtClean="0">
              <a:latin typeface="Arial" pitchFamily="34" charset="0"/>
              <a:cs typeface="Arial" pitchFamily="34" charset="0"/>
            </a:endParaRPr>
          </a:p>
          <a:p>
            <a:r>
              <a:rPr lang="en-US" sz="1800" b="1" dirty="0" smtClean="0">
                <a:latin typeface="Arial" pitchFamily="34" charset="0"/>
                <a:cs typeface="Arial" pitchFamily="34" charset="0"/>
              </a:rPr>
              <a:t>Action: Select a country, a flow of trade , and a commodity from their respective filter tabs and observe the commodity's demand for that country and flow of trade during a period. </a:t>
            </a:r>
          </a:p>
          <a:p>
            <a:endParaRPr lang="en-US" sz="1800" b="1" dirty="0" smtClean="0">
              <a:latin typeface="Arial" pitchFamily="34" charset="0"/>
              <a:cs typeface="Arial" pitchFamily="34" charset="0"/>
            </a:endParaRPr>
          </a:p>
          <a:p>
            <a:r>
              <a:rPr lang="en-US" sz="1800" b="1" dirty="0" smtClean="0">
                <a:latin typeface="Arial" pitchFamily="34" charset="0"/>
                <a:cs typeface="Arial" pitchFamily="34" charset="0"/>
              </a:rPr>
              <a:t>Insight: </a:t>
            </a:r>
          </a:p>
          <a:p>
            <a:r>
              <a:rPr lang="en-US" sz="1800" b="1" dirty="0" smtClean="0">
                <a:latin typeface="Arial" pitchFamily="34" charset="0"/>
                <a:cs typeface="Arial" pitchFamily="34" charset="0"/>
              </a:rPr>
              <a:t>1) The fluctuation in the line chart indicates the quantity of a commodity exported, imported, re-exported, or re-imported for a country during a period.</a:t>
            </a:r>
          </a:p>
          <a:p>
            <a:r>
              <a:rPr lang="en-US" sz="1800" b="1" dirty="0" smtClean="0">
                <a:latin typeface="Arial" pitchFamily="34" charset="0"/>
                <a:cs typeface="Arial" pitchFamily="34" charset="0"/>
              </a:rPr>
              <a:t>2) Information on Unit prices can be seen for the selected country, flow of trade and commodity.</a:t>
            </a:r>
          </a:p>
          <a:p>
            <a:r>
              <a:rPr lang="en-US" sz="1800" b="1" dirty="0" smtClean="0">
                <a:latin typeface="Arial" pitchFamily="34" charset="0"/>
                <a:cs typeface="Arial" pitchFamily="34" charset="0"/>
              </a:rPr>
              <a:t>For Example: If we are interested in knowing the unit price for a top export commodity, we must select the commodity from the commodity filter. The line chart is color coded based on Country.</a:t>
            </a:r>
          </a:p>
          <a:p>
            <a:endParaRPr lang="en-US" sz="1800" b="1" dirty="0" smtClean="0">
              <a:latin typeface="Arial" pitchFamily="34" charset="0"/>
              <a:cs typeface="Arial" pitchFamily="34" charset="0"/>
            </a:endParaRPr>
          </a:p>
        </p:txBody>
      </p:sp>
    </p:spTree>
    <p:extLst>
      <p:ext uri="{BB962C8B-B14F-4D97-AF65-F5344CB8AC3E}">
        <p14:creationId xmlns:p14="http://schemas.microsoft.com/office/powerpoint/2010/main" val="27314397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427037"/>
            <a:ext cx="9954207" cy="796380"/>
          </a:xfrm>
        </p:spPr>
        <p:txBody>
          <a:bodyPr>
            <a:normAutofit/>
          </a:bodyPr>
          <a:lstStyle/>
          <a:p>
            <a:pPr algn="ctr"/>
            <a:r>
              <a:rPr lang="en-US" sz="3200" b="1" dirty="0" smtClean="0">
                <a:solidFill>
                  <a:schemeClr val="tx1"/>
                </a:solidFill>
                <a:latin typeface="Arial" pitchFamily="34" charset="0"/>
                <a:cs typeface="Arial" pitchFamily="34" charset="0"/>
              </a:rPr>
              <a:t>Conclusion</a:t>
            </a:r>
            <a:endParaRPr lang="en-US" sz="3200" b="1" dirty="0">
              <a:solidFill>
                <a:schemeClr val="tx1"/>
              </a:solidFill>
              <a:latin typeface="Arial" pitchFamily="34" charset="0"/>
              <a:cs typeface="Arial" pitchFamily="34" charset="0"/>
            </a:endParaRPr>
          </a:p>
        </p:txBody>
      </p:sp>
      <p:sp>
        <p:nvSpPr>
          <p:cNvPr id="3" name="Content Placeholder 2"/>
          <p:cNvSpPr>
            <a:spLocks noGrp="1"/>
          </p:cNvSpPr>
          <p:nvPr>
            <p:ph sz="quarter" idx="1"/>
          </p:nvPr>
        </p:nvSpPr>
        <p:spPr/>
        <p:txBody>
          <a:bodyPr>
            <a:normAutofit/>
          </a:bodyPr>
          <a:lstStyle/>
          <a:p>
            <a:r>
              <a:rPr lang="en-US" sz="2300" b="1" dirty="0" smtClean="0">
                <a:latin typeface="Arial" pitchFamily="34" charset="0"/>
                <a:cs typeface="Arial" pitchFamily="34" charset="0"/>
              </a:rPr>
              <a:t>By analyzing the dataset and drawing the multiple graphs we arrive at a conclusion which is states that:</a:t>
            </a:r>
          </a:p>
          <a:p>
            <a:pPr lvl="1"/>
            <a:r>
              <a:rPr lang="en-US" sz="2300" b="1" dirty="0" smtClean="0">
                <a:latin typeface="Arial" pitchFamily="34" charset="0"/>
                <a:cs typeface="Arial" pitchFamily="34" charset="0"/>
              </a:rPr>
              <a:t>Australia is the country where the company should from the most because  is the country have a highest trade amount</a:t>
            </a:r>
          </a:p>
          <a:p>
            <a:pPr lvl="1"/>
            <a:r>
              <a:rPr lang="en-US" sz="2300" b="1" dirty="0" err="1" smtClean="0">
                <a:latin typeface="Arial" pitchFamily="34" charset="0"/>
                <a:cs typeface="Arial" pitchFamily="34" charset="0"/>
              </a:rPr>
              <a:t>Wheat,Bovine</a:t>
            </a:r>
            <a:r>
              <a:rPr lang="en-US" sz="2300" b="1" dirty="0" smtClean="0">
                <a:latin typeface="Arial" pitchFamily="34" charset="0"/>
                <a:cs typeface="Arial" pitchFamily="34" charset="0"/>
              </a:rPr>
              <a:t> cuts, Colza seeds, Durum wheat are some of the items where is the company should be most focusing.</a:t>
            </a:r>
          </a:p>
          <a:p>
            <a:pPr lvl="1"/>
            <a:r>
              <a:rPr lang="en-IN" sz="2300" b="1" dirty="0">
                <a:latin typeface="Arial" pitchFamily="34" charset="0"/>
                <a:cs typeface="Arial" pitchFamily="34" charset="0"/>
              </a:rPr>
              <a:t>The importance of collaboration to improve the quality of policy analysis world-wide is most clearly seen in the development of the GTAP Data Base. </a:t>
            </a:r>
          </a:p>
          <a:p>
            <a:pPr lvl="1"/>
            <a:endParaRPr lang="en-US" sz="2300" b="1" dirty="0" smtClean="0">
              <a:latin typeface="Arial" pitchFamily="34" charset="0"/>
              <a:cs typeface="Arial" pitchFamily="34" charset="0"/>
            </a:endParaRPr>
          </a:p>
          <a:p>
            <a:pPr marL="0" indent="0">
              <a:buNone/>
            </a:pPr>
            <a:endParaRPr lang="en-US" sz="2300" b="1" dirty="0">
              <a:latin typeface="Arial" pitchFamily="34" charset="0"/>
              <a:cs typeface="Arial" pitchFamily="34" charset="0"/>
            </a:endParaRPr>
          </a:p>
        </p:txBody>
      </p:sp>
    </p:spTree>
    <p:extLst>
      <p:ext uri="{BB962C8B-B14F-4D97-AF65-F5344CB8AC3E}">
        <p14:creationId xmlns:p14="http://schemas.microsoft.com/office/powerpoint/2010/main" val="17167997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369874"/>
            <a:ext cx="10360501" cy="845399"/>
          </a:xfrm>
        </p:spPr>
        <p:txBody>
          <a:bodyPr>
            <a:normAutofit/>
          </a:bodyPr>
          <a:lstStyle/>
          <a:p>
            <a:pPr algn="ctr"/>
            <a:r>
              <a:rPr lang="en-US" sz="3200" b="1" dirty="0" smtClean="0">
                <a:solidFill>
                  <a:schemeClr val="tx1"/>
                </a:solidFill>
                <a:latin typeface="Arial" pitchFamily="34" charset="0"/>
                <a:cs typeface="Arial" pitchFamily="34" charset="0"/>
              </a:rPr>
              <a:t>Reference</a:t>
            </a:r>
            <a:endParaRPr lang="en-US" sz="3200" b="1" dirty="0">
              <a:solidFill>
                <a:schemeClr val="tx1"/>
              </a:solidFill>
              <a:latin typeface="Arial" pitchFamily="34" charset="0"/>
              <a:cs typeface="Arial" pitchFamily="34" charset="0"/>
            </a:endParaRPr>
          </a:p>
        </p:txBody>
      </p:sp>
      <p:sp>
        <p:nvSpPr>
          <p:cNvPr id="3" name="Content Placeholder 2"/>
          <p:cNvSpPr>
            <a:spLocks noGrp="1"/>
          </p:cNvSpPr>
          <p:nvPr>
            <p:ph sz="quarter" idx="1"/>
          </p:nvPr>
        </p:nvSpPr>
        <p:spPr/>
        <p:txBody>
          <a:bodyPr>
            <a:normAutofit/>
          </a:bodyPr>
          <a:lstStyle/>
          <a:p>
            <a:r>
              <a:rPr lang="en-US" sz="2300" dirty="0" smtClean="0">
                <a:latin typeface="Arial" pitchFamily="34" charset="0"/>
                <a:cs typeface="Arial" pitchFamily="34" charset="0"/>
              </a:rPr>
              <a:t>How to calculate Trade Balance(</a:t>
            </a:r>
            <a:r>
              <a:rPr lang="en-US" sz="2300" dirty="0">
                <a:latin typeface="Arial" pitchFamily="34" charset="0"/>
                <a:cs typeface="Arial" pitchFamily="34" charset="0"/>
                <a:hlinkClick r:id="rId2"/>
              </a:rPr>
              <a:t>https://</a:t>
            </a:r>
            <a:r>
              <a:rPr lang="en-US" sz="2300" dirty="0" smtClean="0">
                <a:latin typeface="Arial" pitchFamily="34" charset="0"/>
                <a:cs typeface="Arial" pitchFamily="34" charset="0"/>
                <a:hlinkClick r:id="rId2"/>
              </a:rPr>
              <a:t>bizfluent.com/how-6516337-calculate-trade-balance.html</a:t>
            </a:r>
            <a:r>
              <a:rPr lang="en-US" sz="2300" dirty="0" smtClean="0">
                <a:latin typeface="Arial" pitchFamily="34" charset="0"/>
                <a:cs typeface="Arial" pitchFamily="34" charset="0"/>
              </a:rPr>
              <a:t>)</a:t>
            </a:r>
          </a:p>
          <a:p>
            <a:r>
              <a:rPr lang="en-US" sz="2300" dirty="0" smtClean="0">
                <a:latin typeface="Arial" pitchFamily="34" charset="0"/>
                <a:cs typeface="Arial" pitchFamily="34" charset="0"/>
              </a:rPr>
              <a:t>Balance of Trade(</a:t>
            </a:r>
            <a:r>
              <a:rPr lang="en-US" sz="2300" dirty="0" smtClean="0">
                <a:latin typeface="Arial" pitchFamily="34" charset="0"/>
                <a:cs typeface="Arial" pitchFamily="34" charset="0"/>
                <a:hlinkClick r:id="rId3"/>
              </a:rPr>
              <a:t>https</a:t>
            </a:r>
            <a:r>
              <a:rPr lang="en-US" sz="2300" dirty="0">
                <a:latin typeface="Arial" pitchFamily="34" charset="0"/>
                <a:cs typeface="Arial" pitchFamily="34" charset="0"/>
                <a:hlinkClick r:id="rId3"/>
              </a:rPr>
              <a:t>://corporatefinanceinstitute.com/resources/knowledge/economics/balance-of-trade-bot</a:t>
            </a:r>
            <a:r>
              <a:rPr lang="en-US" sz="2300" dirty="0" smtClean="0">
                <a:latin typeface="Arial" pitchFamily="34" charset="0"/>
                <a:cs typeface="Arial" pitchFamily="34" charset="0"/>
                <a:hlinkClick r:id="rId3"/>
              </a:rPr>
              <a:t>/</a:t>
            </a:r>
            <a:r>
              <a:rPr lang="en-US" sz="2300" dirty="0" smtClean="0">
                <a:latin typeface="Arial" pitchFamily="34" charset="0"/>
                <a:cs typeface="Arial" pitchFamily="34" charset="0"/>
              </a:rPr>
              <a:t>)</a:t>
            </a:r>
          </a:p>
          <a:p>
            <a:endParaRPr lang="en-US" sz="2300" dirty="0">
              <a:latin typeface="Arial" pitchFamily="34" charset="0"/>
              <a:cs typeface="Arial" pitchFamily="34" charset="0"/>
            </a:endParaRPr>
          </a:p>
        </p:txBody>
      </p:sp>
    </p:spTree>
    <p:extLst>
      <p:ext uri="{BB962C8B-B14F-4D97-AF65-F5344CB8AC3E}">
        <p14:creationId xmlns:p14="http://schemas.microsoft.com/office/powerpoint/2010/main" val="10719931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443" y="18663"/>
            <a:ext cx="10969943" cy="1066851"/>
          </a:xfrm>
        </p:spPr>
        <p:txBody>
          <a:bodyPr>
            <a:noAutofit/>
          </a:bodyPr>
          <a:lstStyle/>
          <a:p>
            <a:pPr algn="ctr"/>
            <a:r>
              <a:rPr lang="en-IN" sz="3600" b="1" spc="-6" dirty="0">
                <a:solidFill>
                  <a:schemeClr val="tx1"/>
                </a:solidFill>
                <a:latin typeface="Arial" pitchFamily="34" charset="0"/>
                <a:cs typeface="Arial" pitchFamily="34" charset="0"/>
              </a:rPr>
              <a:t>Overview of the project</a:t>
            </a:r>
            <a:endParaRPr lang="en-US" sz="3600" b="1" dirty="0">
              <a:solidFill>
                <a:schemeClr val="tx1"/>
              </a:solidFill>
              <a:latin typeface="Arial" pitchFamily="34" charset="0"/>
              <a:cs typeface="Arial" pitchFamily="34" charset="0"/>
            </a:endParaRPr>
          </a:p>
        </p:txBody>
      </p:sp>
      <p:sp>
        <p:nvSpPr>
          <p:cNvPr id="2" name="Content Placeholder 1"/>
          <p:cNvSpPr>
            <a:spLocks noGrp="1"/>
          </p:cNvSpPr>
          <p:nvPr>
            <p:ph sz="quarter" idx="1"/>
          </p:nvPr>
        </p:nvSpPr>
        <p:spPr>
          <a:xfrm>
            <a:off x="609443" y="1334103"/>
            <a:ext cx="10969943" cy="6567876"/>
          </a:xfrm>
        </p:spPr>
        <p:txBody>
          <a:bodyPr>
            <a:normAutofit/>
          </a:bodyPr>
          <a:lstStyle/>
          <a:p>
            <a:pPr marL="757767" lvl="1" indent="-382711" algn="just">
              <a:lnSpc>
                <a:spcPct val="110000"/>
              </a:lnSpc>
              <a:buFont typeface="Wingdings" pitchFamily="2" charset="2"/>
              <a:buChar char="v"/>
            </a:pPr>
            <a:r>
              <a:rPr lang="en-IN" sz="2200" b="1" spc="-6" dirty="0">
                <a:latin typeface="Arial" pitchFamily="34" charset="0"/>
                <a:cs typeface="Arial" pitchFamily="34" charset="0"/>
              </a:rPr>
              <a:t>The objective of the project was to create innovative and interactive Tableau dashboards that focus on potential commodities, countries, year, trade amount and quantity.</a:t>
            </a:r>
          </a:p>
          <a:p>
            <a:pPr marL="375056" lvl="1" indent="0" algn="just">
              <a:lnSpc>
                <a:spcPct val="110000"/>
              </a:lnSpc>
              <a:buNone/>
            </a:pPr>
            <a:endParaRPr lang="en-IN" sz="2200" b="1" spc="-6" dirty="0">
              <a:latin typeface="Arial" pitchFamily="34" charset="0"/>
              <a:cs typeface="Arial" pitchFamily="34" charset="0"/>
            </a:endParaRPr>
          </a:p>
          <a:p>
            <a:pPr marL="757767" lvl="1" indent="-382711" algn="just">
              <a:buFont typeface="Wingdings" pitchFamily="2" charset="2"/>
              <a:buChar char="v"/>
            </a:pPr>
            <a:r>
              <a:rPr lang="en-IN" sz="2200" b="1" spc="-6" dirty="0">
                <a:latin typeface="Arial" pitchFamily="34" charset="0"/>
                <a:cs typeface="Arial" pitchFamily="34" charset="0"/>
              </a:rPr>
              <a:t>The client wanted to launch a new business unit, focusing on global trade and logistics, majorly in the countries such as USA, Canada and Australia</a:t>
            </a:r>
          </a:p>
          <a:p>
            <a:pPr marL="375056" lvl="1" indent="0" algn="just">
              <a:buNone/>
            </a:pPr>
            <a:endParaRPr lang="en-IN" sz="2200" b="1" spc="-6" dirty="0">
              <a:latin typeface="Arial" pitchFamily="34" charset="0"/>
              <a:cs typeface="Arial" pitchFamily="34" charset="0"/>
            </a:endParaRPr>
          </a:p>
          <a:p>
            <a:pPr marL="757767" lvl="1" indent="-382711" algn="just">
              <a:buFont typeface="Wingdings" pitchFamily="2" charset="2"/>
              <a:buChar char="v"/>
            </a:pPr>
            <a:r>
              <a:rPr lang="en-IN" sz="2200" b="1" dirty="0">
                <a:latin typeface="Arial" pitchFamily="34" charset="0"/>
                <a:cs typeface="Arial" pitchFamily="34" charset="0"/>
              </a:rPr>
              <a:t>They have collected import and export data of 12 major commodities including the commodity name, year(1988 to 2017), Trade, amount in USD quantity.</a:t>
            </a:r>
          </a:p>
          <a:p>
            <a:pPr marL="375056" lvl="1" indent="0" algn="just">
              <a:buNone/>
            </a:pPr>
            <a:endParaRPr lang="en-IN" sz="2200" b="1" spc="-6" dirty="0">
              <a:latin typeface="Arial" pitchFamily="34" charset="0"/>
              <a:cs typeface="Arial" pitchFamily="34" charset="0"/>
            </a:endParaRPr>
          </a:p>
          <a:p>
            <a:pPr marL="757767" lvl="1" indent="-382711" algn="just">
              <a:buFont typeface="Wingdings" pitchFamily="2" charset="2"/>
              <a:buChar char="v"/>
            </a:pPr>
            <a:r>
              <a:rPr lang="en-IN" sz="2200" b="1" spc="-6" dirty="0">
                <a:latin typeface="Arial" pitchFamily="34" charset="0"/>
                <a:cs typeface="Arial" pitchFamily="34" charset="0"/>
              </a:rPr>
              <a:t>The dataset provided by the client contained 59090 observations of 10 variables</a:t>
            </a:r>
          </a:p>
          <a:p>
            <a:pPr marL="375056" lvl="1" indent="0" algn="just">
              <a:buNone/>
            </a:pPr>
            <a:endParaRPr lang="en-IN" sz="2200" b="1" spc="-6" dirty="0">
              <a:latin typeface="Arial" pitchFamily="34" charset="0"/>
              <a:cs typeface="Arial" pitchFamily="34" charset="0"/>
            </a:endParaRPr>
          </a:p>
          <a:p>
            <a:pPr marL="757767" lvl="1" indent="-382711" algn="just">
              <a:buFont typeface="Wingdings" pitchFamily="2" charset="2"/>
              <a:buChar char="v"/>
            </a:pPr>
            <a:r>
              <a:rPr lang="en-IN" sz="2200" b="1" spc="-6" dirty="0">
                <a:latin typeface="Arial" pitchFamily="34" charset="0"/>
                <a:cs typeface="Arial" pitchFamily="34" charset="0"/>
              </a:rPr>
              <a:t>The Dataset contained missing values and was cleaned using the R programming language.</a:t>
            </a:r>
          </a:p>
          <a:p>
            <a:pPr marL="375056" lvl="1" indent="0" algn="just">
              <a:buNone/>
            </a:pPr>
            <a:endParaRPr lang="en-IN" sz="2200" b="1" spc="-6" dirty="0">
              <a:latin typeface="Arial" pitchFamily="34" charset="0"/>
              <a:cs typeface="Arial" pitchFamily="34" charset="0"/>
            </a:endParaRPr>
          </a:p>
          <a:p>
            <a:pPr marL="757767" lvl="1" indent="-382711" algn="just">
              <a:buFont typeface="Wingdings" pitchFamily="2" charset="2"/>
              <a:buChar char="v"/>
            </a:pPr>
            <a:endParaRPr lang="en-IN" sz="2200" b="1" spc="-6" dirty="0">
              <a:latin typeface="Arial" pitchFamily="34" charset="0"/>
              <a:cs typeface="Arial" pitchFamily="34" charset="0"/>
            </a:endParaRPr>
          </a:p>
        </p:txBody>
      </p:sp>
    </p:spTree>
    <p:extLst>
      <p:ext uri="{BB962C8B-B14F-4D97-AF65-F5344CB8AC3E}">
        <p14:creationId xmlns:p14="http://schemas.microsoft.com/office/powerpoint/2010/main" val="4892178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30163"/>
            <a:ext cx="10360501" cy="861605"/>
          </a:xfrm>
        </p:spPr>
        <p:txBody>
          <a:bodyPr>
            <a:normAutofit/>
          </a:bodyPr>
          <a:lstStyle/>
          <a:p>
            <a:pPr algn="ctr"/>
            <a:r>
              <a:rPr lang="en-US" sz="3600" b="1" dirty="0">
                <a:solidFill>
                  <a:schemeClr val="tx1"/>
                </a:solidFill>
                <a:latin typeface="Arial" pitchFamily="34" charset="0"/>
                <a:cs typeface="Arial" pitchFamily="34" charset="0"/>
              </a:rPr>
              <a:t>Data Description</a:t>
            </a:r>
          </a:p>
        </p:txBody>
      </p:sp>
      <p:graphicFrame>
        <p:nvGraphicFramePr>
          <p:cNvPr id="4" name="Table 3"/>
          <p:cNvGraphicFramePr>
            <a:graphicFrameLocks noGrp="1"/>
          </p:cNvGraphicFramePr>
          <p:nvPr>
            <p:extLst>
              <p:ext uri="{D42A27DB-BD31-4B8C-83A1-F6EECF244321}">
                <p14:modId xmlns:p14="http://schemas.microsoft.com/office/powerpoint/2010/main" val="3909787160"/>
              </p:ext>
            </p:extLst>
          </p:nvPr>
        </p:nvGraphicFramePr>
        <p:xfrm>
          <a:off x="150812" y="928729"/>
          <a:ext cx="11811000" cy="7651708"/>
        </p:xfrm>
        <a:graphic>
          <a:graphicData uri="http://schemas.openxmlformats.org/drawingml/2006/table">
            <a:tbl>
              <a:tblPr firstRow="1" bandRow="1">
                <a:tableStyleId>{5C22544A-7EE6-4342-B048-85BDC9FD1C3A}</a:tableStyleId>
              </a:tblPr>
              <a:tblGrid>
                <a:gridCol w="2443655"/>
                <a:gridCol w="9367345"/>
              </a:tblGrid>
              <a:tr h="699702">
                <a:tc>
                  <a:txBody>
                    <a:bodyPr/>
                    <a:lstStyle/>
                    <a:p>
                      <a:r>
                        <a:rPr lang="en-US" sz="2200" b="1" dirty="0" smtClean="0">
                          <a:latin typeface="Arial" pitchFamily="34" charset="0"/>
                          <a:cs typeface="Arial" pitchFamily="34" charset="0"/>
                        </a:rPr>
                        <a:t>Variable</a:t>
                      </a:r>
                      <a:endParaRPr lang="en-US" sz="2200" b="1" dirty="0">
                        <a:latin typeface="Arial" pitchFamily="34" charset="0"/>
                        <a:cs typeface="Arial" pitchFamily="34" charset="0"/>
                      </a:endParaRPr>
                    </a:p>
                  </a:txBody>
                  <a:tcPr marL="121888" marR="121888" marT="61574" marB="61574"/>
                </a:tc>
                <a:tc>
                  <a:txBody>
                    <a:bodyPr/>
                    <a:lstStyle/>
                    <a:p>
                      <a:r>
                        <a:rPr lang="en-US" sz="2200" b="1" dirty="0" smtClean="0">
                          <a:latin typeface="Arial" pitchFamily="34" charset="0"/>
                          <a:cs typeface="Arial" pitchFamily="34" charset="0"/>
                        </a:rPr>
                        <a:t>Description</a:t>
                      </a:r>
                      <a:endParaRPr lang="en-US" sz="2200" b="1" dirty="0">
                        <a:latin typeface="Arial" pitchFamily="34" charset="0"/>
                        <a:cs typeface="Arial" pitchFamily="34" charset="0"/>
                      </a:endParaRPr>
                    </a:p>
                  </a:txBody>
                  <a:tcPr marL="121888" marR="121888" marT="61574" marB="61574"/>
                </a:tc>
              </a:tr>
              <a:tr h="519498">
                <a:tc>
                  <a:txBody>
                    <a:bodyPr/>
                    <a:lstStyle/>
                    <a:p>
                      <a:r>
                        <a:rPr lang="en-US" sz="2200" b="1" dirty="0" smtClean="0">
                          <a:latin typeface="Arial" pitchFamily="34" charset="0"/>
                          <a:cs typeface="Arial" pitchFamily="34" charset="0"/>
                        </a:rPr>
                        <a:t>Country</a:t>
                      </a:r>
                      <a:endParaRPr lang="en-US" sz="2200" b="1" dirty="0">
                        <a:latin typeface="Arial" pitchFamily="34" charset="0"/>
                        <a:cs typeface="Arial" pitchFamily="34" charset="0"/>
                      </a:endParaRPr>
                    </a:p>
                  </a:txBody>
                  <a:tcPr marL="121888" marR="121888" marT="61574" marB="61574"/>
                </a:tc>
                <a:tc>
                  <a:txBody>
                    <a:bodyPr/>
                    <a:lstStyle/>
                    <a:p>
                      <a:r>
                        <a:rPr lang="en-US" sz="2200" b="1" dirty="0" smtClean="0">
                          <a:latin typeface="Arial" pitchFamily="34" charset="0"/>
                          <a:cs typeface="Arial" pitchFamily="34" charset="0"/>
                        </a:rPr>
                        <a:t>There are</a:t>
                      </a:r>
                      <a:r>
                        <a:rPr lang="en-US" sz="2200" b="1" baseline="0" dirty="0" smtClean="0">
                          <a:latin typeface="Arial" pitchFamily="34" charset="0"/>
                          <a:cs typeface="Arial" pitchFamily="34" charset="0"/>
                        </a:rPr>
                        <a:t> three Countries-</a:t>
                      </a:r>
                      <a:r>
                        <a:rPr lang="en-IN" sz="2200" b="1" dirty="0" smtClean="0">
                          <a:latin typeface="Arial" pitchFamily="34" charset="0"/>
                          <a:cs typeface="Arial" pitchFamily="34" charset="0"/>
                        </a:rPr>
                        <a:t>Australia, Canada, and the USA</a:t>
                      </a:r>
                      <a:endParaRPr lang="en-US" sz="2200" b="1" dirty="0">
                        <a:latin typeface="Arial" pitchFamily="34" charset="0"/>
                        <a:cs typeface="Arial" pitchFamily="34" charset="0"/>
                      </a:endParaRPr>
                    </a:p>
                  </a:txBody>
                  <a:tcPr marL="121888" marR="121888" marT="61574" marB="61574"/>
                </a:tc>
              </a:tr>
              <a:tr h="609600">
                <a:tc>
                  <a:txBody>
                    <a:bodyPr/>
                    <a:lstStyle/>
                    <a:p>
                      <a:r>
                        <a:rPr lang="en-US" sz="2200" b="1" dirty="0" smtClean="0">
                          <a:latin typeface="Arial" pitchFamily="34" charset="0"/>
                          <a:cs typeface="Arial" pitchFamily="34" charset="0"/>
                        </a:rPr>
                        <a:t>Year</a:t>
                      </a:r>
                      <a:endParaRPr lang="en-US" sz="2200" b="1" dirty="0">
                        <a:latin typeface="Arial" pitchFamily="34" charset="0"/>
                        <a:cs typeface="Arial" pitchFamily="34" charset="0"/>
                      </a:endParaRPr>
                    </a:p>
                  </a:txBody>
                  <a:tcPr marL="121888" marR="121888" marT="61574" marB="61574"/>
                </a:tc>
                <a:tc>
                  <a:txBody>
                    <a:bodyPr/>
                    <a:lstStyle/>
                    <a:p>
                      <a:r>
                        <a:rPr lang="en-US" sz="2200" b="1" dirty="0" smtClean="0">
                          <a:latin typeface="Arial" pitchFamily="34" charset="0"/>
                          <a:cs typeface="Arial" pitchFamily="34" charset="0"/>
                        </a:rPr>
                        <a:t>The Year Ranged from </a:t>
                      </a:r>
                      <a:r>
                        <a:rPr lang="en-IN" sz="2200" b="1" dirty="0" smtClean="0">
                          <a:solidFill>
                            <a:schemeClr val="tx1"/>
                          </a:solidFill>
                          <a:latin typeface="Arial" pitchFamily="34" charset="0"/>
                          <a:ea typeface="+mn-ea"/>
                          <a:cs typeface="Arial" pitchFamily="34" charset="0"/>
                        </a:rPr>
                        <a:t>1988 to 2016</a:t>
                      </a:r>
                      <a:endParaRPr lang="en-US" sz="2200" b="1" dirty="0">
                        <a:latin typeface="Arial" pitchFamily="34" charset="0"/>
                        <a:cs typeface="Arial" pitchFamily="34" charset="0"/>
                      </a:endParaRPr>
                    </a:p>
                  </a:txBody>
                  <a:tcPr marL="121888" marR="121888" marT="61574" marB="61574"/>
                </a:tc>
              </a:tr>
              <a:tr h="838200">
                <a:tc>
                  <a:txBody>
                    <a:bodyPr/>
                    <a:lstStyle/>
                    <a:p>
                      <a:r>
                        <a:rPr lang="en-US" sz="2200" b="1" dirty="0" smtClean="0">
                          <a:latin typeface="Arial" pitchFamily="34" charset="0"/>
                          <a:cs typeface="Arial" pitchFamily="34" charset="0"/>
                        </a:rPr>
                        <a:t>Commodity</a:t>
                      </a:r>
                      <a:r>
                        <a:rPr lang="en-US" sz="2200" b="1" baseline="0" dirty="0" smtClean="0">
                          <a:latin typeface="Arial" pitchFamily="34" charset="0"/>
                          <a:cs typeface="Arial" pitchFamily="34" charset="0"/>
                        </a:rPr>
                        <a:t> Code</a:t>
                      </a:r>
                      <a:endParaRPr lang="en-US" sz="2200" b="1" dirty="0">
                        <a:latin typeface="Arial" pitchFamily="34" charset="0"/>
                        <a:cs typeface="Arial" pitchFamily="34" charset="0"/>
                      </a:endParaRPr>
                    </a:p>
                  </a:txBody>
                  <a:tcPr marL="121888" marR="121888" marT="61574" marB="6157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200" b="1" dirty="0" smtClean="0">
                          <a:solidFill>
                            <a:schemeClr val="tx1"/>
                          </a:solidFill>
                          <a:latin typeface="Arial" pitchFamily="34" charset="0"/>
                          <a:ea typeface="+mn-ea"/>
                          <a:cs typeface="Arial" pitchFamily="34" charset="0"/>
                        </a:rPr>
                        <a:t>The commodity code was unique for each commodity. Example: 10420 for  Goats, Live</a:t>
                      </a:r>
                    </a:p>
                  </a:txBody>
                  <a:tcPr marL="121888" marR="121888" marT="61574" marB="61574"/>
                </a:tc>
              </a:tr>
              <a:tr h="838200">
                <a:tc>
                  <a:txBody>
                    <a:bodyPr/>
                    <a:lstStyle/>
                    <a:p>
                      <a:r>
                        <a:rPr lang="en-US" sz="2200" b="1" dirty="0" smtClean="0">
                          <a:latin typeface="Arial" pitchFamily="34" charset="0"/>
                          <a:cs typeface="Arial" pitchFamily="34" charset="0"/>
                        </a:rPr>
                        <a:t>Commodity</a:t>
                      </a:r>
                      <a:endParaRPr lang="en-US" sz="2200" b="1" dirty="0">
                        <a:latin typeface="Arial" pitchFamily="34" charset="0"/>
                        <a:cs typeface="Arial" pitchFamily="34" charset="0"/>
                      </a:endParaRPr>
                    </a:p>
                  </a:txBody>
                  <a:tcPr marL="121888" marR="121888" marT="61574" marB="61574"/>
                </a:tc>
                <a:tc>
                  <a:txBody>
                    <a:bodyPr/>
                    <a:lstStyle/>
                    <a:p>
                      <a:r>
                        <a:rPr lang="en-IN" sz="2200" b="1" dirty="0" smtClean="0">
                          <a:solidFill>
                            <a:schemeClr val="tx1"/>
                          </a:solidFill>
                          <a:latin typeface="Arial" pitchFamily="34" charset="0"/>
                          <a:ea typeface="+mn-ea"/>
                          <a:cs typeface="Arial" pitchFamily="34" charset="0"/>
                        </a:rPr>
                        <a:t>The commodity variable contained various trade commodities that belonged to each of the 12 categories.</a:t>
                      </a:r>
                      <a:endParaRPr lang="en-US" sz="2200" b="1" dirty="0">
                        <a:latin typeface="Arial" pitchFamily="34" charset="0"/>
                        <a:cs typeface="Arial" pitchFamily="34" charset="0"/>
                      </a:endParaRPr>
                    </a:p>
                  </a:txBody>
                  <a:tcPr marL="121888" marR="121888" marT="61574" marB="61574"/>
                </a:tc>
              </a:tr>
              <a:tr h="838200">
                <a:tc>
                  <a:txBody>
                    <a:bodyPr/>
                    <a:lstStyle/>
                    <a:p>
                      <a:r>
                        <a:rPr lang="en-US" sz="2200" b="1" dirty="0" smtClean="0">
                          <a:latin typeface="Arial" pitchFamily="34" charset="0"/>
                          <a:cs typeface="Arial" pitchFamily="34" charset="0"/>
                        </a:rPr>
                        <a:t>Flow</a:t>
                      </a:r>
                      <a:endParaRPr lang="en-US" sz="2200" b="1" dirty="0">
                        <a:latin typeface="Arial" pitchFamily="34" charset="0"/>
                        <a:cs typeface="Arial" pitchFamily="34" charset="0"/>
                      </a:endParaRPr>
                    </a:p>
                  </a:txBody>
                  <a:tcPr marL="121888" marR="121888" marT="61574" marB="6157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200" b="1" dirty="0" smtClean="0">
                          <a:solidFill>
                            <a:schemeClr val="tx1"/>
                          </a:solidFill>
                          <a:latin typeface="Arial" pitchFamily="34" charset="0"/>
                          <a:ea typeface="+mn-ea"/>
                          <a:cs typeface="Arial" pitchFamily="34" charset="0"/>
                        </a:rPr>
                        <a:t>This indicates flow of trade. They are Export, Import, Re-Import, and Re-Export.</a:t>
                      </a:r>
                    </a:p>
                  </a:txBody>
                  <a:tcPr marL="121888" marR="121888" marT="61574" marB="61574"/>
                </a:tc>
              </a:tr>
              <a:tr h="609600">
                <a:tc>
                  <a:txBody>
                    <a:bodyPr/>
                    <a:lstStyle/>
                    <a:p>
                      <a:r>
                        <a:rPr lang="en-US" sz="2200" b="1" dirty="0" smtClean="0">
                          <a:latin typeface="Arial" pitchFamily="34" charset="0"/>
                          <a:cs typeface="Arial" pitchFamily="34" charset="0"/>
                        </a:rPr>
                        <a:t>Dollars</a:t>
                      </a:r>
                      <a:endParaRPr lang="en-US" sz="2200" b="1" dirty="0">
                        <a:latin typeface="Arial" pitchFamily="34" charset="0"/>
                        <a:cs typeface="Arial" pitchFamily="34" charset="0"/>
                      </a:endParaRPr>
                    </a:p>
                  </a:txBody>
                  <a:tcPr marL="121888" marR="121888" marT="61574" marB="6157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200" b="1" dirty="0" smtClean="0">
                          <a:solidFill>
                            <a:schemeClr val="tx1"/>
                          </a:solidFill>
                          <a:latin typeface="Arial" pitchFamily="34" charset="0"/>
                          <a:ea typeface="+mn-ea"/>
                          <a:cs typeface="Arial" pitchFamily="34" charset="0"/>
                        </a:rPr>
                        <a:t>The trade value in US Dollars</a:t>
                      </a:r>
                      <a:endParaRPr lang="en-US" sz="2200" b="1" dirty="0" smtClean="0">
                        <a:solidFill>
                          <a:schemeClr val="dk1"/>
                        </a:solidFill>
                        <a:latin typeface="Arial" pitchFamily="34" charset="0"/>
                        <a:ea typeface="+mn-ea"/>
                        <a:cs typeface="Arial" pitchFamily="34" charset="0"/>
                      </a:endParaRPr>
                    </a:p>
                  </a:txBody>
                  <a:tcPr marL="121888" marR="121888" marT="61574" marB="61574"/>
                </a:tc>
              </a:tr>
              <a:tr h="6096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200" b="1" dirty="0" smtClean="0">
                          <a:solidFill>
                            <a:schemeClr val="tx1"/>
                          </a:solidFill>
                          <a:latin typeface="Arial" pitchFamily="34" charset="0"/>
                          <a:ea typeface="+mn-ea"/>
                          <a:cs typeface="Arial" pitchFamily="34" charset="0"/>
                        </a:rPr>
                        <a:t>Weight</a:t>
                      </a:r>
                    </a:p>
                  </a:txBody>
                  <a:tcPr marL="121888" marR="121888" marT="61574" marB="6157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200" b="1" dirty="0" smtClean="0">
                          <a:solidFill>
                            <a:schemeClr val="tx1"/>
                          </a:solidFill>
                          <a:latin typeface="Arial" pitchFamily="34" charset="0"/>
                          <a:ea typeface="+mn-ea"/>
                          <a:cs typeface="Arial" pitchFamily="34" charset="0"/>
                        </a:rPr>
                        <a:t>The total weight of the traded commodity in </a:t>
                      </a:r>
                      <a:r>
                        <a:rPr lang="en-IN" sz="2200" b="1" dirty="0" err="1" smtClean="0">
                          <a:solidFill>
                            <a:schemeClr val="tx1"/>
                          </a:solidFill>
                          <a:latin typeface="Arial" pitchFamily="34" charset="0"/>
                          <a:ea typeface="+mn-ea"/>
                          <a:cs typeface="Arial" pitchFamily="34" charset="0"/>
                        </a:rPr>
                        <a:t>Kgs</a:t>
                      </a:r>
                      <a:endParaRPr lang="en-US" sz="2200" b="1" dirty="0" smtClean="0">
                        <a:solidFill>
                          <a:schemeClr val="dk1"/>
                        </a:solidFill>
                        <a:latin typeface="Arial" pitchFamily="34" charset="0"/>
                        <a:ea typeface="+mn-ea"/>
                        <a:cs typeface="Arial" pitchFamily="34" charset="0"/>
                      </a:endParaRPr>
                    </a:p>
                  </a:txBody>
                  <a:tcPr marL="121888" marR="121888" marT="61574" marB="61574"/>
                </a:tc>
              </a:tr>
              <a:tr h="685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200" b="1" dirty="0" smtClean="0">
                          <a:solidFill>
                            <a:schemeClr val="tx1"/>
                          </a:solidFill>
                          <a:latin typeface="Arial" pitchFamily="34" charset="0"/>
                          <a:ea typeface="+mn-ea"/>
                          <a:cs typeface="Arial" pitchFamily="34" charset="0"/>
                        </a:rPr>
                        <a:t>Quantity Name</a:t>
                      </a:r>
                    </a:p>
                  </a:txBody>
                  <a:tcPr marL="121888" marR="121888" marT="61574" marB="6157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200" b="1" dirty="0" smtClean="0">
                          <a:solidFill>
                            <a:schemeClr val="tx1"/>
                          </a:solidFill>
                          <a:latin typeface="Arial" pitchFamily="34" charset="0"/>
                          <a:ea typeface="+mn-ea"/>
                          <a:cs typeface="Arial" pitchFamily="34" charset="0"/>
                        </a:rPr>
                        <a:t>Quantity name of the traded commodity</a:t>
                      </a:r>
                    </a:p>
                  </a:txBody>
                  <a:tcPr marL="121888" marR="121888" marT="61574" marB="61574"/>
                </a:tc>
              </a:tr>
              <a:tr h="6096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200" b="1" dirty="0" smtClean="0">
                          <a:solidFill>
                            <a:schemeClr val="tx1"/>
                          </a:solidFill>
                          <a:latin typeface="Arial" pitchFamily="34" charset="0"/>
                          <a:ea typeface="+mn-ea"/>
                          <a:cs typeface="Arial" pitchFamily="34" charset="0"/>
                        </a:rPr>
                        <a:t>Quantity</a:t>
                      </a:r>
                    </a:p>
                  </a:txBody>
                  <a:tcPr marL="121888" marR="121888" marT="61574" marB="6157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200" b="1" dirty="0" smtClean="0">
                          <a:solidFill>
                            <a:schemeClr val="tx1"/>
                          </a:solidFill>
                          <a:latin typeface="Arial" pitchFamily="34" charset="0"/>
                          <a:ea typeface="+mn-ea"/>
                          <a:cs typeface="Arial" pitchFamily="34" charset="0"/>
                        </a:rPr>
                        <a:t>The total quantity of the traded commodity</a:t>
                      </a:r>
                    </a:p>
                  </a:txBody>
                  <a:tcPr marL="121888" marR="121888" marT="61574" marB="61574"/>
                </a:tc>
              </a:tr>
              <a:tr h="64887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200" b="1" dirty="0" smtClean="0">
                          <a:solidFill>
                            <a:schemeClr val="tx1"/>
                          </a:solidFill>
                          <a:latin typeface="Arial" pitchFamily="34" charset="0"/>
                          <a:ea typeface="+mn-ea"/>
                          <a:cs typeface="Arial" pitchFamily="34" charset="0"/>
                        </a:rPr>
                        <a:t>Category</a:t>
                      </a:r>
                    </a:p>
                  </a:txBody>
                  <a:tcPr marL="121888" marR="121888" marT="61574" marB="6157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200" b="1" dirty="0" smtClean="0">
                          <a:solidFill>
                            <a:schemeClr val="tx1"/>
                          </a:solidFill>
                          <a:latin typeface="Arial" pitchFamily="34" charset="0"/>
                          <a:ea typeface="+mn-ea"/>
                          <a:cs typeface="Arial" pitchFamily="34" charset="0"/>
                        </a:rPr>
                        <a:t>There were 12</a:t>
                      </a:r>
                      <a:r>
                        <a:rPr lang="en-IN" sz="2200" b="1" baseline="0" dirty="0" smtClean="0">
                          <a:solidFill>
                            <a:schemeClr val="tx1"/>
                          </a:solidFill>
                          <a:latin typeface="Arial" pitchFamily="34" charset="0"/>
                          <a:ea typeface="+mn-ea"/>
                          <a:cs typeface="Arial" pitchFamily="34" charset="0"/>
                        </a:rPr>
                        <a:t> </a:t>
                      </a:r>
                      <a:r>
                        <a:rPr lang="en-IN" sz="2200" b="1" dirty="0" smtClean="0">
                          <a:solidFill>
                            <a:schemeClr val="tx1"/>
                          </a:solidFill>
                          <a:latin typeface="Arial" pitchFamily="34" charset="0"/>
                          <a:ea typeface="+mn-ea"/>
                          <a:cs typeface="Arial" pitchFamily="34" charset="0"/>
                        </a:rPr>
                        <a:t>categories in the data.</a:t>
                      </a:r>
                    </a:p>
                    <a:p>
                      <a:endParaRPr lang="en-US" sz="2200" b="1" dirty="0">
                        <a:latin typeface="Arial" pitchFamily="34" charset="0"/>
                        <a:cs typeface="Arial" pitchFamily="34" charset="0"/>
                      </a:endParaRPr>
                    </a:p>
                  </a:txBody>
                  <a:tcPr marL="121888" marR="121888" marT="61574" marB="61574"/>
                </a:tc>
              </a:tr>
            </a:tbl>
          </a:graphicData>
        </a:graphic>
      </p:graphicFrame>
    </p:spTree>
    <p:extLst>
      <p:ext uri="{BB962C8B-B14F-4D97-AF65-F5344CB8AC3E}">
        <p14:creationId xmlns:p14="http://schemas.microsoft.com/office/powerpoint/2010/main" val="4624004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205247"/>
            <a:ext cx="10360501" cy="861605"/>
          </a:xfrm>
        </p:spPr>
        <p:txBody>
          <a:bodyPr>
            <a:normAutofit/>
          </a:bodyPr>
          <a:lstStyle/>
          <a:p>
            <a:pPr algn="ctr"/>
            <a:r>
              <a:rPr lang="en-US" sz="3600" b="1" dirty="0">
                <a:solidFill>
                  <a:schemeClr val="tx1"/>
                </a:solidFill>
                <a:latin typeface="Arial" pitchFamily="34" charset="0"/>
                <a:cs typeface="Arial" pitchFamily="34" charset="0"/>
              </a:rPr>
              <a:t>Data Preparation</a:t>
            </a:r>
          </a:p>
        </p:txBody>
      </p:sp>
      <p:sp>
        <p:nvSpPr>
          <p:cNvPr id="3" name="Content Placeholder 2"/>
          <p:cNvSpPr>
            <a:spLocks noGrp="1"/>
          </p:cNvSpPr>
          <p:nvPr>
            <p:ph sz="quarter" idx="1"/>
          </p:nvPr>
        </p:nvSpPr>
        <p:spPr>
          <a:xfrm>
            <a:off x="406294" y="1026234"/>
            <a:ext cx="11477810" cy="7080991"/>
          </a:xfrm>
        </p:spPr>
        <p:txBody>
          <a:bodyPr>
            <a:normAutofit/>
          </a:bodyPr>
          <a:lstStyle/>
          <a:p>
            <a:pPr marL="318926" lvl="1" indent="-318926">
              <a:spcBef>
                <a:spcPts val="647"/>
              </a:spcBef>
              <a:buClr>
                <a:schemeClr val="accent1"/>
              </a:buClr>
            </a:pPr>
            <a:r>
              <a:rPr lang="en-IN" sz="2300" b="1" spc="-6" dirty="0">
                <a:latin typeface="Arial" pitchFamily="34" charset="0"/>
                <a:cs typeface="Arial" pitchFamily="34" charset="0"/>
              </a:rPr>
              <a:t>The data was cleaned using the R programming language. The variable names were edited for better reading.</a:t>
            </a:r>
          </a:p>
          <a:p>
            <a:pPr marL="318926" lvl="1" indent="-318926">
              <a:spcBef>
                <a:spcPts val="647"/>
              </a:spcBef>
              <a:buClr>
                <a:schemeClr val="accent1"/>
              </a:buClr>
            </a:pPr>
            <a:endParaRPr lang="en-IN" sz="2300" b="1" spc="-6" dirty="0">
              <a:latin typeface="Arial" pitchFamily="34" charset="0"/>
              <a:cs typeface="Arial" pitchFamily="34" charset="0"/>
            </a:endParaRPr>
          </a:p>
          <a:p>
            <a:pPr marL="318926" lvl="1" indent="-318926">
              <a:spcBef>
                <a:spcPts val="647"/>
              </a:spcBef>
              <a:buClr>
                <a:schemeClr val="accent1"/>
              </a:buClr>
            </a:pPr>
            <a:endParaRPr lang="en-IN" sz="2300" b="1" spc="-6" dirty="0">
              <a:latin typeface="Arial" pitchFamily="34" charset="0"/>
              <a:cs typeface="Arial" pitchFamily="34" charset="0"/>
            </a:endParaRPr>
          </a:p>
          <a:p>
            <a:pPr marL="318926" lvl="1" indent="-318926">
              <a:spcBef>
                <a:spcPts val="647"/>
              </a:spcBef>
              <a:buClr>
                <a:schemeClr val="accent1"/>
              </a:buClr>
            </a:pPr>
            <a:endParaRPr lang="en-IN" sz="2300" b="1" spc="-6" dirty="0">
              <a:latin typeface="Arial" pitchFamily="34" charset="0"/>
              <a:cs typeface="Arial" pitchFamily="34" charset="0"/>
            </a:endParaRPr>
          </a:p>
          <a:p>
            <a:pPr marL="318926" lvl="1" indent="-318926">
              <a:spcBef>
                <a:spcPts val="647"/>
              </a:spcBef>
              <a:buClr>
                <a:schemeClr val="accent1"/>
              </a:buClr>
            </a:pPr>
            <a:endParaRPr lang="en-IN" sz="2300" b="1" spc="-6" dirty="0">
              <a:latin typeface="Arial" pitchFamily="34" charset="0"/>
              <a:cs typeface="Arial" pitchFamily="34" charset="0"/>
            </a:endParaRPr>
          </a:p>
          <a:p>
            <a:pPr marL="318926" lvl="1" indent="-318926">
              <a:spcBef>
                <a:spcPts val="647"/>
              </a:spcBef>
              <a:buClr>
                <a:schemeClr val="accent1"/>
              </a:buClr>
            </a:pPr>
            <a:r>
              <a:rPr lang="en-IN" sz="2300" b="1" spc="-6" dirty="0">
                <a:latin typeface="Arial" pitchFamily="34" charset="0"/>
                <a:cs typeface="Arial" pitchFamily="34" charset="0"/>
              </a:rPr>
              <a:t>Upon exploring the dataset, it was found that the weight and the quantity variable contained missing values.</a:t>
            </a:r>
          </a:p>
          <a:p>
            <a:pPr marL="318926" lvl="1" indent="-318926">
              <a:spcBef>
                <a:spcPts val="647"/>
              </a:spcBef>
              <a:buClr>
                <a:schemeClr val="accent1"/>
              </a:buClr>
            </a:pPr>
            <a:endParaRPr lang="en-IN" sz="2300" b="1" spc="-6" dirty="0">
              <a:latin typeface="Arial" pitchFamily="34" charset="0"/>
              <a:cs typeface="Arial" pitchFamily="34" charset="0"/>
            </a:endParaRPr>
          </a:p>
          <a:p>
            <a:pPr marL="318926" lvl="1" indent="-318926">
              <a:spcBef>
                <a:spcPts val="647"/>
              </a:spcBef>
              <a:buClr>
                <a:schemeClr val="accent1"/>
              </a:buClr>
            </a:pPr>
            <a:endParaRPr lang="en-IN" sz="2300" b="1" spc="-6" dirty="0">
              <a:latin typeface="Arial" pitchFamily="34" charset="0"/>
              <a:cs typeface="Arial" pitchFamily="34" charset="0"/>
            </a:endParaRPr>
          </a:p>
          <a:p>
            <a:pPr marL="318926" lvl="1" indent="-318926">
              <a:spcBef>
                <a:spcPts val="647"/>
              </a:spcBef>
              <a:buClr>
                <a:schemeClr val="accent1"/>
              </a:buClr>
            </a:pPr>
            <a:endParaRPr lang="en-IN" sz="2300" b="1" spc="-6" dirty="0">
              <a:latin typeface="Arial" pitchFamily="34" charset="0"/>
              <a:cs typeface="Arial" pitchFamily="34" charset="0"/>
            </a:endParaRPr>
          </a:p>
          <a:p>
            <a:pPr marL="0" lvl="1" indent="0">
              <a:spcBef>
                <a:spcPts val="647"/>
              </a:spcBef>
              <a:buClr>
                <a:schemeClr val="accent1"/>
              </a:buClr>
              <a:buNone/>
            </a:pPr>
            <a:endParaRPr lang="en-IN" sz="2300" b="1" spc="-6" dirty="0">
              <a:latin typeface="Arial" pitchFamily="34" charset="0"/>
              <a:cs typeface="Arial" pitchFamily="34" charset="0"/>
            </a:endParaRPr>
          </a:p>
          <a:p>
            <a:pPr marL="0" indent="0">
              <a:buNone/>
            </a:pPr>
            <a:endParaRPr lang="en-US" sz="2300" dirty="0">
              <a:latin typeface="Arial" pitchFamily="34" charset="0"/>
              <a:cs typeface="Arial"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868" y="1949841"/>
            <a:ext cx="11173090" cy="102623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5177" y="4316543"/>
            <a:ext cx="8836898" cy="81461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45639" y="5541649"/>
            <a:ext cx="5688117" cy="2860931"/>
          </a:xfrm>
          <a:prstGeom prst="rect">
            <a:avLst/>
          </a:prstGeom>
        </p:spPr>
      </p:pic>
    </p:spTree>
    <p:extLst>
      <p:ext uri="{BB962C8B-B14F-4D97-AF65-F5344CB8AC3E}">
        <p14:creationId xmlns:p14="http://schemas.microsoft.com/office/powerpoint/2010/main" val="39724279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205249"/>
            <a:ext cx="10360501" cy="1026231"/>
          </a:xfrm>
        </p:spPr>
        <p:txBody>
          <a:bodyPr>
            <a:normAutofit/>
          </a:bodyPr>
          <a:lstStyle/>
          <a:p>
            <a:pPr algn="ctr"/>
            <a:r>
              <a:rPr lang="en-IN" sz="3600" b="1" spc="-6" dirty="0">
                <a:solidFill>
                  <a:schemeClr val="tx1"/>
                </a:solidFill>
                <a:latin typeface="Arial" pitchFamily="34" charset="0"/>
                <a:cs typeface="Arial" pitchFamily="34" charset="0"/>
              </a:rPr>
              <a:t>Data Preparation - continued</a:t>
            </a:r>
            <a:endParaRPr lang="en-US" sz="3600" dirty="0">
              <a:solidFill>
                <a:schemeClr val="tx1"/>
              </a:solidFill>
              <a:latin typeface="Arial" pitchFamily="34" charset="0"/>
              <a:cs typeface="Arial" pitchFamily="34" charset="0"/>
            </a:endParaRPr>
          </a:p>
        </p:txBody>
      </p:sp>
      <p:sp>
        <p:nvSpPr>
          <p:cNvPr id="3" name="Content Placeholder 2"/>
          <p:cNvSpPr>
            <a:spLocks noGrp="1"/>
          </p:cNvSpPr>
          <p:nvPr>
            <p:ph sz="quarter" idx="1"/>
          </p:nvPr>
        </p:nvSpPr>
        <p:spPr>
          <a:xfrm>
            <a:off x="406296" y="1334100"/>
            <a:ext cx="11376237" cy="7286237"/>
          </a:xfrm>
        </p:spPr>
        <p:txBody>
          <a:bodyPr>
            <a:normAutofit/>
          </a:bodyPr>
          <a:lstStyle/>
          <a:p>
            <a:r>
              <a:rPr lang="en-US" sz="2300" b="1" dirty="0">
                <a:latin typeface="Arial" pitchFamily="34" charset="0"/>
                <a:cs typeface="Arial" pitchFamily="34" charset="0"/>
              </a:rPr>
              <a:t>We Eliminate all Missing Values</a:t>
            </a:r>
          </a:p>
          <a:p>
            <a:endParaRPr lang="en-US" sz="2300" b="1" dirty="0">
              <a:latin typeface="Arial" pitchFamily="34" charset="0"/>
              <a:cs typeface="Arial" pitchFamily="34" charset="0"/>
            </a:endParaRPr>
          </a:p>
          <a:p>
            <a:endParaRPr lang="en-US" sz="2300" b="1" dirty="0">
              <a:latin typeface="Arial" pitchFamily="34" charset="0"/>
              <a:cs typeface="Arial" pitchFamily="34" charset="0"/>
            </a:endParaRPr>
          </a:p>
          <a:p>
            <a:endParaRPr lang="en-US" sz="2300" b="1" dirty="0">
              <a:latin typeface="Arial" pitchFamily="34" charset="0"/>
              <a:cs typeface="Arial" pitchFamily="34" charset="0"/>
            </a:endParaRPr>
          </a:p>
          <a:p>
            <a:endParaRPr lang="en-US" sz="2300" b="1" dirty="0">
              <a:latin typeface="Arial" pitchFamily="34" charset="0"/>
              <a:cs typeface="Arial" pitchFamily="34" charset="0"/>
            </a:endParaRPr>
          </a:p>
          <a:p>
            <a:endParaRPr lang="en-US" sz="2300" b="1" dirty="0">
              <a:latin typeface="Arial" pitchFamily="34" charset="0"/>
              <a:cs typeface="Arial" pitchFamily="34" charset="0"/>
            </a:endParaRPr>
          </a:p>
          <a:p>
            <a:endParaRPr lang="en-US" sz="2300" b="1" dirty="0">
              <a:latin typeface="Arial" pitchFamily="34" charset="0"/>
              <a:cs typeface="Arial" pitchFamily="34" charset="0"/>
            </a:endParaRPr>
          </a:p>
          <a:p>
            <a:pPr algn="just"/>
            <a:r>
              <a:rPr lang="en-IN" sz="2300" b="1" spc="-6" dirty="0">
                <a:latin typeface="Arial" pitchFamily="34" charset="0"/>
                <a:cs typeface="Arial" pitchFamily="34" charset="0"/>
              </a:rPr>
              <a:t>Per business perspective, such losses cannot be ignored. Weight and Quantity are important variables that determine the trade value. Hence, the reason for such missing info has to be investigated.</a:t>
            </a:r>
            <a:endParaRPr lang="en-US" sz="2300" b="1" dirty="0">
              <a:latin typeface="Arial" pitchFamily="34" charset="0"/>
              <a:cs typeface="Arial" pitchFamily="34" charset="0"/>
            </a:endParaRPr>
          </a:p>
          <a:p>
            <a:endParaRPr lang="en-US" sz="2300" b="1" dirty="0">
              <a:latin typeface="Arial" pitchFamily="34" charset="0"/>
              <a:cs typeface="Arial" pitchFamily="34" charset="0"/>
            </a:endParaRPr>
          </a:p>
          <a:p>
            <a:pPr marL="0" indent="0">
              <a:buNone/>
            </a:pPr>
            <a:endParaRPr lang="en-US" sz="2300" b="1" dirty="0">
              <a:latin typeface="Arial" pitchFamily="34" charset="0"/>
              <a:cs typeface="Arial"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931" y="2630889"/>
            <a:ext cx="11173090" cy="1231476"/>
          </a:xfrm>
          <a:prstGeom prst="rect">
            <a:avLst/>
          </a:prstGeom>
        </p:spPr>
      </p:pic>
    </p:spTree>
    <p:extLst>
      <p:ext uri="{BB962C8B-B14F-4D97-AF65-F5344CB8AC3E}">
        <p14:creationId xmlns:p14="http://schemas.microsoft.com/office/powerpoint/2010/main" val="4670990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205247"/>
            <a:ext cx="10360501" cy="882987"/>
          </a:xfrm>
        </p:spPr>
        <p:txBody>
          <a:bodyPr>
            <a:normAutofit/>
          </a:bodyPr>
          <a:lstStyle/>
          <a:p>
            <a:pPr algn="ctr"/>
            <a:r>
              <a:rPr lang="en-US" sz="3600" dirty="0">
                <a:solidFill>
                  <a:schemeClr val="tx1"/>
                </a:solidFill>
                <a:latin typeface="Arial" pitchFamily="34" charset="0"/>
                <a:cs typeface="Arial" pitchFamily="34" charset="0"/>
              </a:rPr>
              <a:t>GLOBAL TRADE ANALYSIS-1</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167643"/>
            <a:ext cx="12188825" cy="8068435"/>
          </a:xfrm>
          <a:prstGeom prst="rect">
            <a:avLst/>
          </a:prstGeom>
        </p:spPr>
      </p:pic>
    </p:spTree>
    <p:extLst>
      <p:ext uri="{BB962C8B-B14F-4D97-AF65-F5344CB8AC3E}">
        <p14:creationId xmlns:p14="http://schemas.microsoft.com/office/powerpoint/2010/main" val="15926537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105982"/>
            <a:ext cx="10360501" cy="884717"/>
          </a:xfrm>
        </p:spPr>
        <p:txBody>
          <a:bodyPr>
            <a:normAutofit/>
          </a:bodyPr>
          <a:lstStyle/>
          <a:p>
            <a:pPr algn="ctr"/>
            <a:r>
              <a:rPr lang="en-US" sz="3600" dirty="0">
                <a:solidFill>
                  <a:schemeClr val="tx1"/>
                </a:solidFill>
                <a:latin typeface="Arial" pitchFamily="34" charset="0"/>
                <a:cs typeface="Arial" pitchFamily="34" charset="0"/>
              </a:rPr>
              <a:t>GLOBAL TRADE </a:t>
            </a:r>
            <a:r>
              <a:rPr lang="en-US" sz="3600" dirty="0" smtClean="0">
                <a:solidFill>
                  <a:schemeClr val="tx1"/>
                </a:solidFill>
                <a:latin typeface="Arial" pitchFamily="34" charset="0"/>
                <a:cs typeface="Arial" pitchFamily="34" charset="0"/>
              </a:rPr>
              <a:t>ANALYSIS-2</a:t>
            </a:r>
            <a:endParaRPr lang="en-US" sz="3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079170"/>
            <a:ext cx="12188825" cy="8156905"/>
          </a:xfrm>
          <a:prstGeom prst="rect">
            <a:avLst/>
          </a:prstGeom>
        </p:spPr>
      </p:pic>
    </p:spTree>
    <p:extLst>
      <p:ext uri="{BB962C8B-B14F-4D97-AF65-F5344CB8AC3E}">
        <p14:creationId xmlns:p14="http://schemas.microsoft.com/office/powerpoint/2010/main" val="18845818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3926" y="887495"/>
            <a:ext cx="8767687" cy="5765391"/>
          </a:xfrm>
          <a:prstGeom prst="rect">
            <a:avLst/>
          </a:prstGeom>
        </p:spPr>
      </p:pic>
      <p:sp>
        <p:nvSpPr>
          <p:cNvPr id="5" name="TextBox 4"/>
          <p:cNvSpPr txBox="1"/>
          <p:nvPr/>
        </p:nvSpPr>
        <p:spPr>
          <a:xfrm>
            <a:off x="2350501" y="110407"/>
            <a:ext cx="6737742" cy="584775"/>
          </a:xfrm>
          <a:prstGeom prst="rect">
            <a:avLst/>
          </a:prstGeom>
          <a:noFill/>
        </p:spPr>
        <p:txBody>
          <a:bodyPr wrap="none" rtlCol="0">
            <a:spAutoFit/>
          </a:bodyPr>
          <a:lstStyle/>
          <a:p>
            <a:pPr algn="ctr"/>
            <a:r>
              <a:rPr lang="en-US" sz="3200" b="1" dirty="0" smtClean="0">
                <a:latin typeface="Arial" pitchFamily="34" charset="0"/>
                <a:cs typeface="Arial" pitchFamily="34" charset="0"/>
              </a:rPr>
              <a:t>Market size based on the quantity</a:t>
            </a:r>
            <a:endParaRPr lang="en-IN" sz="3200" b="1" dirty="0" smtClean="0">
              <a:latin typeface="Arial" pitchFamily="34" charset="0"/>
              <a:cs typeface="Arial" pitchFamily="34" charset="0"/>
            </a:endParaRPr>
          </a:p>
        </p:txBody>
      </p:sp>
      <p:sp>
        <p:nvSpPr>
          <p:cNvPr id="6" name="TextBox 5"/>
          <p:cNvSpPr txBox="1"/>
          <p:nvPr/>
        </p:nvSpPr>
        <p:spPr>
          <a:xfrm>
            <a:off x="227013" y="7095243"/>
            <a:ext cx="11658600" cy="1477328"/>
          </a:xfrm>
          <a:prstGeom prst="rect">
            <a:avLst/>
          </a:prstGeom>
          <a:noFill/>
        </p:spPr>
        <p:txBody>
          <a:bodyPr wrap="square" rtlCol="0">
            <a:spAutoFit/>
          </a:bodyPr>
          <a:lstStyle/>
          <a:p>
            <a:r>
              <a:rPr lang="en-US" sz="1800" b="1" dirty="0" smtClean="0">
                <a:latin typeface="Arial" pitchFamily="34" charset="0"/>
                <a:cs typeface="Arial" pitchFamily="34" charset="0"/>
              </a:rPr>
              <a:t>Action: Select the Flow of trade and set the range for Year to observe the insights described below.</a:t>
            </a:r>
          </a:p>
          <a:p>
            <a:r>
              <a:rPr lang="en-US" sz="1800" b="1" dirty="0" smtClean="0">
                <a:latin typeface="Arial" pitchFamily="34" charset="0"/>
                <a:cs typeface="Arial" pitchFamily="34" charset="0"/>
              </a:rPr>
              <a:t>Insight: </a:t>
            </a:r>
          </a:p>
          <a:p>
            <a:r>
              <a:rPr lang="en-US" sz="1800" b="1" dirty="0" smtClean="0">
                <a:latin typeface="Arial" pitchFamily="34" charset="0"/>
                <a:cs typeface="Arial" pitchFamily="34" charset="0"/>
              </a:rPr>
              <a:t>1) From 1988 to 2016, the USA has been the largest exporter, importer, and re-exporter of commodities. Whereas Canada has been the largest re-importer of commodities.  </a:t>
            </a:r>
          </a:p>
          <a:p>
            <a:pPr algn="just"/>
            <a:r>
              <a:rPr lang="en-US" sz="1800" b="1" dirty="0" smtClean="0">
                <a:latin typeface="Arial" pitchFamily="34" charset="0"/>
                <a:cs typeface="Arial" pitchFamily="34" charset="0"/>
              </a:rPr>
              <a:t>2) The USA has never re-imported commodities throughout these years.</a:t>
            </a:r>
            <a:endParaRPr lang="en-US" sz="1800" b="1" dirty="0">
              <a:latin typeface="Arial" pitchFamily="34" charset="0"/>
              <a:cs typeface="Arial" pitchFamily="34" charset="0"/>
            </a:endParaRPr>
          </a:p>
        </p:txBody>
      </p:sp>
    </p:spTree>
    <p:extLst>
      <p:ext uri="{BB962C8B-B14F-4D97-AF65-F5344CB8AC3E}">
        <p14:creationId xmlns:p14="http://schemas.microsoft.com/office/powerpoint/2010/main" val="13858580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4" y="23612"/>
            <a:ext cx="10360501" cy="797769"/>
          </a:xfrm>
        </p:spPr>
        <p:txBody>
          <a:bodyPr>
            <a:normAutofit/>
          </a:bodyPr>
          <a:lstStyle/>
          <a:p>
            <a:pPr algn="ctr"/>
            <a:r>
              <a:rPr lang="en-US" sz="3200" b="1" dirty="0">
                <a:solidFill>
                  <a:schemeClr val="tx1"/>
                </a:solidFill>
                <a:latin typeface="Arial" pitchFamily="34" charset="0"/>
                <a:cs typeface="Arial" pitchFamily="34" charset="0"/>
              </a:rPr>
              <a:t>Trade market </a:t>
            </a:r>
            <a:r>
              <a:rPr lang="en-US" sz="3200" b="1" dirty="0" smtClean="0">
                <a:solidFill>
                  <a:schemeClr val="tx1"/>
                </a:solidFill>
                <a:latin typeface="Arial" pitchFamily="34" charset="0"/>
                <a:cs typeface="Arial" pitchFamily="34" charset="0"/>
              </a:rPr>
              <a:t>analysis</a:t>
            </a:r>
            <a:endParaRPr lang="en-US" sz="3200" b="1" dirty="0">
              <a:solidFill>
                <a:schemeClr val="tx1"/>
              </a:solidFill>
              <a:latin typeface="Arial" pitchFamily="34" charset="0"/>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9086" y="725284"/>
            <a:ext cx="10058400" cy="4009593"/>
          </a:xfrm>
          <a:prstGeom prst="rect">
            <a:avLst/>
          </a:prstGeom>
        </p:spPr>
      </p:pic>
      <p:sp>
        <p:nvSpPr>
          <p:cNvPr id="6" name="TextBox 5"/>
          <p:cNvSpPr txBox="1"/>
          <p:nvPr/>
        </p:nvSpPr>
        <p:spPr>
          <a:xfrm>
            <a:off x="836612" y="4971924"/>
            <a:ext cx="11452622" cy="2862322"/>
          </a:xfrm>
          <a:prstGeom prst="rect">
            <a:avLst/>
          </a:prstGeom>
          <a:noFill/>
        </p:spPr>
        <p:txBody>
          <a:bodyPr wrap="none" rtlCol="0">
            <a:spAutoFit/>
          </a:bodyPr>
          <a:lstStyle/>
          <a:p>
            <a:r>
              <a:rPr lang="en-US" sz="1800" b="1" dirty="0" smtClean="0">
                <a:latin typeface="Arial" pitchFamily="34" charset="0"/>
                <a:cs typeface="Arial" pitchFamily="34" charset="0"/>
              </a:rPr>
              <a:t>Action:- Select the flow of trade and the range of year to observe the insights given below.</a:t>
            </a:r>
          </a:p>
          <a:p>
            <a:endParaRPr lang="en-US" sz="1800" b="1" dirty="0" smtClean="0">
              <a:latin typeface="Arial" pitchFamily="34" charset="0"/>
              <a:cs typeface="Arial" pitchFamily="34" charset="0"/>
            </a:endParaRPr>
          </a:p>
          <a:p>
            <a:r>
              <a:rPr lang="en-US" sz="1800" b="1" dirty="0" smtClean="0">
                <a:latin typeface="Arial" pitchFamily="34" charset="0"/>
                <a:cs typeface="Arial" pitchFamily="34" charset="0"/>
              </a:rPr>
              <a:t>Insights:- </a:t>
            </a:r>
          </a:p>
          <a:p>
            <a:r>
              <a:rPr lang="en-US" sz="1800" b="1" dirty="0" smtClean="0">
                <a:latin typeface="Arial" pitchFamily="34" charset="0"/>
                <a:cs typeface="Arial" pitchFamily="34" charset="0"/>
              </a:rPr>
              <a:t>1) Australia hasn't re-exported commodities since the year 1999.</a:t>
            </a:r>
          </a:p>
          <a:p>
            <a:r>
              <a:rPr lang="en-US" sz="1800" b="1" dirty="0" smtClean="0">
                <a:latin typeface="Arial" pitchFamily="34" charset="0"/>
                <a:cs typeface="Arial" pitchFamily="34" charset="0"/>
              </a:rPr>
              <a:t>2)Canada started </a:t>
            </a:r>
            <a:r>
              <a:rPr lang="en-US" sz="1800" b="1" dirty="0">
                <a:latin typeface="Arial" pitchFamily="34" charset="0"/>
                <a:cs typeface="Arial" pitchFamily="34" charset="0"/>
              </a:rPr>
              <a:t>t</a:t>
            </a:r>
            <a:r>
              <a:rPr lang="en-US" sz="1800" b="1" dirty="0" smtClean="0">
                <a:latin typeface="Arial" pitchFamily="34" charset="0"/>
                <a:cs typeface="Arial" pitchFamily="34" charset="0"/>
              </a:rPr>
              <a:t>he re-exported commodities from the year 2000.</a:t>
            </a:r>
          </a:p>
          <a:p>
            <a:r>
              <a:rPr lang="en-US" sz="1800" b="1" dirty="0" smtClean="0">
                <a:latin typeface="Arial" pitchFamily="34" charset="0"/>
                <a:cs typeface="Arial" pitchFamily="34" charset="0"/>
              </a:rPr>
              <a:t>3)Throughout the year Canada has the largest re-export commodities.</a:t>
            </a:r>
          </a:p>
          <a:p>
            <a:r>
              <a:rPr lang="en-US" sz="1800" b="1" dirty="0" smtClean="0">
                <a:latin typeface="Arial" pitchFamily="34" charset="0"/>
                <a:cs typeface="Arial" pitchFamily="34" charset="0"/>
              </a:rPr>
              <a:t>4)The USA has never re-imported commodities.</a:t>
            </a:r>
          </a:p>
          <a:p>
            <a:r>
              <a:rPr lang="en-US" sz="1800" b="1" dirty="0" smtClean="0">
                <a:latin typeface="Arial" pitchFamily="34" charset="0"/>
                <a:cs typeface="Arial" pitchFamily="34" charset="0"/>
              </a:rPr>
              <a:t>5) Along the year 1988 to 2017 USA has been dominant in export ,import and re-export of commodities.</a:t>
            </a:r>
          </a:p>
          <a:p>
            <a:r>
              <a:rPr lang="en-US" sz="1800" b="1" dirty="0" smtClean="0">
                <a:latin typeface="Arial" pitchFamily="34" charset="0"/>
                <a:cs typeface="Arial" pitchFamily="34" charset="0"/>
              </a:rPr>
              <a:t>6) Canada also dominates the re-import trade business.</a:t>
            </a:r>
          </a:p>
          <a:p>
            <a:endParaRPr lang="en-US" sz="1800" b="1" dirty="0">
              <a:latin typeface="Arial" pitchFamily="34" charset="0"/>
              <a:cs typeface="Arial" pitchFamily="34" charset="0"/>
            </a:endParaRPr>
          </a:p>
        </p:txBody>
      </p:sp>
    </p:spTree>
    <p:extLst>
      <p:ext uri="{BB962C8B-B14F-4D97-AF65-F5344CB8AC3E}">
        <p14:creationId xmlns:p14="http://schemas.microsoft.com/office/powerpoint/2010/main" val="230994138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1640</TotalTime>
  <Words>1311</Words>
  <Application>Microsoft Office PowerPoint</Application>
  <PresentationFormat>Custom</PresentationFormat>
  <Paragraphs>127</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Oriel</vt:lpstr>
      <vt:lpstr>Data Science Project  Term 2-Tableau</vt:lpstr>
      <vt:lpstr>Overview of the project</vt:lpstr>
      <vt:lpstr>Data Description</vt:lpstr>
      <vt:lpstr>Data Preparation</vt:lpstr>
      <vt:lpstr>Data Preparation - continued</vt:lpstr>
      <vt:lpstr>GLOBAL TRADE ANALYSIS-1</vt:lpstr>
      <vt:lpstr>GLOBAL TRADE ANALYSIS-2</vt:lpstr>
      <vt:lpstr>PowerPoint Presentation</vt:lpstr>
      <vt:lpstr>Trade market analysis</vt:lpstr>
      <vt:lpstr>Total trade value</vt:lpstr>
      <vt:lpstr>Trade Balance</vt:lpstr>
      <vt:lpstr>Trade Balanced Analysis</vt:lpstr>
      <vt:lpstr>Top category based on the quantity</vt:lpstr>
      <vt:lpstr>Top commodities based on the quantity</vt:lpstr>
      <vt:lpstr>Unit price of the commodity over the year</vt:lpstr>
      <vt:lpstr>Demand for the commodity over the year</vt:lpstr>
      <vt:lpstr>Conclusion</vt:lpstr>
      <vt:lpstr>Reference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28</cp:revision>
  <dcterms:created xsi:type="dcterms:W3CDTF">2019-07-02T06:02:37Z</dcterms:created>
  <dcterms:modified xsi:type="dcterms:W3CDTF">2019-07-08T03:02:05Z</dcterms:modified>
</cp:coreProperties>
</file>